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7.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68.xml" ContentType="application/vnd.openxmlformats-officedocument.theme+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theme/theme69.xml" ContentType="application/vnd.openxmlformats-officedocument.theme+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70.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theme/theme71.xml" ContentType="application/vnd.openxmlformats-officedocument.theme+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theme/theme72.xml" ContentType="application/vnd.openxmlformats-officedocument.theme+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theme/theme73.xml" ContentType="application/vnd.openxmlformats-officedocument.theme+xml"/>
  <Override PartName="/ppt/theme/theme74.xml" ContentType="application/vnd.openxmlformats-officedocument.theme+xml"/>
  <Override PartName="/ppt/theme/theme7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2.xml" ContentType="application/vnd.openxmlformats-officedocument.presentationml.tags+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4.xml" ContentType="application/vnd.openxmlformats-officedocument.presentationml.tags+xml"/>
  <Override PartName="/ppt/notesSlides/notesSlide41.xml" ContentType="application/vnd.openxmlformats-officedocument.presentationml.notesSlide+xml"/>
  <Override PartName="/ppt/tags/tag5.xml" ContentType="application/vnd.openxmlformats-officedocument.presentationml.tags+xml"/>
  <Override PartName="/ppt/notesSlides/notesSlide42.xml" ContentType="application/vnd.openxmlformats-officedocument.presentationml.notesSlide+xml"/>
  <Override PartName="/ppt/tags/tag6.xml" ContentType="application/vnd.openxmlformats-officedocument.presentationml.tags+xml"/>
  <Override PartName="/ppt/notesSlides/notesSlide43.xml" ContentType="application/vnd.openxmlformats-officedocument.presentationml.notesSlide+xml"/>
  <Override PartName="/ppt/tags/tag7.xml" ContentType="application/vnd.openxmlformats-officedocument.presentationml.tags+xml"/>
  <Override PartName="/ppt/notesSlides/notesSlide44.xml" ContentType="application/vnd.openxmlformats-officedocument.presentationml.notesSlide+xml"/>
  <Override PartName="/ppt/tags/tag8.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omments/comment1.xml" ContentType="application/vnd.openxmlformats-officedocument.presentationml.comment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tags/tag9.xml" ContentType="application/vnd.openxmlformats-officedocument.presentationml.tags+xml"/>
  <Override PartName="/ppt/notesSlides/notesSlide76.xml" ContentType="application/vnd.openxmlformats-officedocument.presentationml.notesSlide+xml"/>
  <Override PartName="/ppt/tags/tag10.xml" ContentType="application/vnd.openxmlformats-officedocument.presentationml.tags+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33" r:id="rId67"/>
    <p:sldMasterId id="2147488846" r:id="rId68"/>
    <p:sldMasterId id="2147488849" r:id="rId69"/>
    <p:sldMasterId id="2147488862" r:id="rId70"/>
    <p:sldMasterId id="2147488874" r:id="rId71"/>
    <p:sldMasterId id="2147488879" r:id="rId72"/>
    <p:sldMasterId id="2147488893" r:id="rId73"/>
  </p:sldMasterIdLst>
  <p:notesMasterIdLst>
    <p:notesMasterId r:id="rId471"/>
  </p:notesMasterIdLst>
  <p:handoutMasterIdLst>
    <p:handoutMasterId r:id="rId472"/>
  </p:handoutMasterIdLst>
  <p:sldIdLst>
    <p:sldId id="6879" r:id="rId74"/>
    <p:sldId id="6850" r:id="rId75"/>
    <p:sldId id="6851" r:id="rId76"/>
    <p:sldId id="6852" r:id="rId77"/>
    <p:sldId id="2690" r:id="rId78"/>
    <p:sldId id="656" r:id="rId79"/>
    <p:sldId id="5603" r:id="rId80"/>
    <p:sldId id="3581" r:id="rId81"/>
    <p:sldId id="3582" r:id="rId82"/>
    <p:sldId id="3609" r:id="rId83"/>
    <p:sldId id="4145" r:id="rId84"/>
    <p:sldId id="3583" r:id="rId85"/>
    <p:sldId id="3614" r:id="rId86"/>
    <p:sldId id="3615" r:id="rId87"/>
    <p:sldId id="6854" r:id="rId88"/>
    <p:sldId id="6855" r:id="rId89"/>
    <p:sldId id="6856" r:id="rId90"/>
    <p:sldId id="6857" r:id="rId91"/>
    <p:sldId id="6858" r:id="rId92"/>
    <p:sldId id="6881" r:id="rId93"/>
    <p:sldId id="6882" r:id="rId94"/>
    <p:sldId id="6859" r:id="rId95"/>
    <p:sldId id="6860" r:id="rId96"/>
    <p:sldId id="6861" r:id="rId97"/>
    <p:sldId id="6862" r:id="rId98"/>
    <p:sldId id="6576" r:id="rId99"/>
    <p:sldId id="6883" r:id="rId100"/>
    <p:sldId id="6863" r:id="rId101"/>
    <p:sldId id="3584" r:id="rId102"/>
    <p:sldId id="3585" r:id="rId103"/>
    <p:sldId id="3586" r:id="rId104"/>
    <p:sldId id="3848" r:id="rId105"/>
    <p:sldId id="3712" r:id="rId106"/>
    <p:sldId id="6894" r:id="rId107"/>
    <p:sldId id="6895" r:id="rId108"/>
    <p:sldId id="3943" r:id="rId109"/>
    <p:sldId id="3944" r:id="rId110"/>
    <p:sldId id="3945" r:id="rId111"/>
    <p:sldId id="3946" r:id="rId112"/>
    <p:sldId id="3947" r:id="rId113"/>
    <p:sldId id="3948" r:id="rId114"/>
    <p:sldId id="3719" r:id="rId115"/>
    <p:sldId id="3950" r:id="rId116"/>
    <p:sldId id="3720" r:id="rId117"/>
    <p:sldId id="4860" r:id="rId118"/>
    <p:sldId id="3721" r:id="rId119"/>
    <p:sldId id="3722" r:id="rId120"/>
    <p:sldId id="4894" r:id="rId121"/>
    <p:sldId id="4895" r:id="rId122"/>
    <p:sldId id="4699" r:id="rId123"/>
    <p:sldId id="5521" r:id="rId124"/>
    <p:sldId id="5924" r:id="rId125"/>
    <p:sldId id="5923" r:id="rId126"/>
    <p:sldId id="5036" r:id="rId127"/>
    <p:sldId id="3723" r:id="rId128"/>
    <p:sldId id="6795" r:id="rId129"/>
    <p:sldId id="7297" r:id="rId130"/>
    <p:sldId id="5938" r:id="rId131"/>
    <p:sldId id="5654" r:id="rId132"/>
    <p:sldId id="5941" r:id="rId133"/>
    <p:sldId id="5942" r:id="rId134"/>
    <p:sldId id="5943" r:id="rId135"/>
    <p:sldId id="6864" r:id="rId136"/>
    <p:sldId id="6865" r:id="rId137"/>
    <p:sldId id="6866" r:id="rId138"/>
    <p:sldId id="6867" r:id="rId139"/>
    <p:sldId id="6884" r:id="rId140"/>
    <p:sldId id="6796" r:id="rId141"/>
    <p:sldId id="6797" r:id="rId142"/>
    <p:sldId id="6798" r:id="rId143"/>
    <p:sldId id="6868" r:id="rId144"/>
    <p:sldId id="7393" r:id="rId145"/>
    <p:sldId id="1863" r:id="rId146"/>
    <p:sldId id="5045" r:id="rId147"/>
    <p:sldId id="4899" r:id="rId148"/>
    <p:sldId id="3958" r:id="rId149"/>
    <p:sldId id="3978" r:id="rId150"/>
    <p:sldId id="4901" r:id="rId151"/>
    <p:sldId id="5951" r:id="rId152"/>
    <p:sldId id="5029" r:id="rId153"/>
    <p:sldId id="5028" r:id="rId154"/>
    <p:sldId id="5971" r:id="rId155"/>
    <p:sldId id="3855" r:id="rId156"/>
    <p:sldId id="5952" r:id="rId157"/>
    <p:sldId id="5006" r:id="rId158"/>
    <p:sldId id="5963" r:id="rId159"/>
    <p:sldId id="5972" r:id="rId160"/>
    <p:sldId id="5973" r:id="rId161"/>
    <p:sldId id="5974" r:id="rId162"/>
    <p:sldId id="7382" r:id="rId163"/>
    <p:sldId id="6793" r:id="rId164"/>
    <p:sldId id="6803" r:id="rId165"/>
    <p:sldId id="6505" r:id="rId166"/>
    <p:sldId id="6655" r:id="rId167"/>
    <p:sldId id="6869" r:id="rId168"/>
    <p:sldId id="6870" r:id="rId169"/>
    <p:sldId id="6801" r:id="rId170"/>
    <p:sldId id="6802" r:id="rId171"/>
    <p:sldId id="6871" r:id="rId172"/>
    <p:sldId id="7099" r:id="rId173"/>
    <p:sldId id="6808" r:id="rId174"/>
    <p:sldId id="6804" r:id="rId175"/>
    <p:sldId id="5908" r:id="rId176"/>
    <p:sldId id="6799" r:id="rId177"/>
    <p:sldId id="5910" r:id="rId178"/>
    <p:sldId id="5956" r:id="rId179"/>
    <p:sldId id="5912" r:id="rId180"/>
    <p:sldId id="7090" r:id="rId181"/>
    <p:sldId id="7093" r:id="rId182"/>
    <p:sldId id="5957" r:id="rId183"/>
    <p:sldId id="5958" r:id="rId184"/>
    <p:sldId id="5959" r:id="rId185"/>
    <p:sldId id="5913" r:id="rId186"/>
    <p:sldId id="5918" r:id="rId187"/>
    <p:sldId id="5960" r:id="rId188"/>
    <p:sldId id="6800" r:id="rId189"/>
    <p:sldId id="6805" r:id="rId190"/>
    <p:sldId id="6506" r:id="rId191"/>
    <p:sldId id="6807" r:id="rId192"/>
    <p:sldId id="6301" r:id="rId193"/>
    <p:sldId id="1208" r:id="rId194"/>
    <p:sldId id="1174" r:id="rId195"/>
    <p:sldId id="1179" r:id="rId196"/>
    <p:sldId id="1175" r:id="rId197"/>
    <p:sldId id="1180" r:id="rId198"/>
    <p:sldId id="1206" r:id="rId199"/>
    <p:sldId id="1190" r:id="rId200"/>
    <p:sldId id="1218" r:id="rId201"/>
    <p:sldId id="6809" r:id="rId202"/>
    <p:sldId id="6230" r:id="rId203"/>
    <p:sldId id="6276" r:id="rId204"/>
    <p:sldId id="7381" r:id="rId205"/>
    <p:sldId id="6806" r:id="rId206"/>
    <p:sldId id="6297" r:id="rId207"/>
    <p:sldId id="718" r:id="rId208"/>
    <p:sldId id="6811" r:id="rId209"/>
    <p:sldId id="692" r:id="rId210"/>
    <p:sldId id="6812" r:id="rId211"/>
    <p:sldId id="721" r:id="rId212"/>
    <p:sldId id="727" r:id="rId213"/>
    <p:sldId id="710" r:id="rId214"/>
    <p:sldId id="1008" r:id="rId215"/>
    <p:sldId id="1025" r:id="rId216"/>
    <p:sldId id="712" r:id="rId217"/>
    <p:sldId id="1034" r:id="rId218"/>
    <p:sldId id="6813" r:id="rId219"/>
    <p:sldId id="7293" r:id="rId220"/>
    <p:sldId id="6887" r:id="rId221"/>
    <p:sldId id="6904" r:id="rId222"/>
    <p:sldId id="6905" r:id="rId223"/>
    <p:sldId id="1109" r:id="rId224"/>
    <p:sldId id="7295" r:id="rId225"/>
    <p:sldId id="7394" r:id="rId226"/>
    <p:sldId id="6810" r:id="rId227"/>
    <p:sldId id="6047" r:id="rId228"/>
    <p:sldId id="6847" r:id="rId229"/>
    <p:sldId id="660" r:id="rId230"/>
    <p:sldId id="645" r:id="rId231"/>
    <p:sldId id="672" r:id="rId232"/>
    <p:sldId id="999" r:id="rId233"/>
    <p:sldId id="6888" r:id="rId234"/>
    <p:sldId id="616" r:id="rId235"/>
    <p:sldId id="611" r:id="rId236"/>
    <p:sldId id="998" r:id="rId237"/>
    <p:sldId id="995" r:id="rId238"/>
    <p:sldId id="6829" r:id="rId239"/>
    <p:sldId id="7079" r:id="rId240"/>
    <p:sldId id="7080" r:id="rId241"/>
    <p:sldId id="7291" r:id="rId242"/>
    <p:sldId id="5964" r:id="rId243"/>
    <p:sldId id="5755" r:id="rId244"/>
    <p:sldId id="5756" r:id="rId245"/>
    <p:sldId id="5757" r:id="rId246"/>
    <p:sldId id="6824" r:id="rId247"/>
    <p:sldId id="6825" r:id="rId248"/>
    <p:sldId id="6826" r:id="rId249"/>
    <p:sldId id="6848" r:id="rId250"/>
    <p:sldId id="6823" r:id="rId251"/>
    <p:sldId id="6849" r:id="rId252"/>
    <p:sldId id="6885" r:id="rId253"/>
    <p:sldId id="6906" r:id="rId254"/>
    <p:sldId id="7068" r:id="rId255"/>
    <p:sldId id="7066" r:id="rId256"/>
    <p:sldId id="6909" r:id="rId257"/>
    <p:sldId id="6893" r:id="rId258"/>
    <p:sldId id="6907" r:id="rId259"/>
    <p:sldId id="1239" r:id="rId260"/>
    <p:sldId id="1269" r:id="rId261"/>
    <p:sldId id="1094" r:id="rId262"/>
    <p:sldId id="7067" r:id="rId263"/>
    <p:sldId id="7064" r:id="rId264"/>
    <p:sldId id="7082" r:id="rId265"/>
    <p:sldId id="7083" r:id="rId266"/>
    <p:sldId id="7298" r:id="rId267"/>
    <p:sldId id="7386" r:id="rId268"/>
    <p:sldId id="7387" r:id="rId269"/>
    <p:sldId id="7388" r:id="rId270"/>
    <p:sldId id="7378" r:id="rId271"/>
    <p:sldId id="7389" r:id="rId272"/>
    <p:sldId id="7396" r:id="rId273"/>
    <p:sldId id="7395" r:id="rId274"/>
    <p:sldId id="256" r:id="rId275"/>
    <p:sldId id="266" r:id="rId276"/>
    <p:sldId id="259" r:id="rId277"/>
    <p:sldId id="260" r:id="rId278"/>
    <p:sldId id="261" r:id="rId279"/>
    <p:sldId id="262" r:id="rId280"/>
    <p:sldId id="263" r:id="rId281"/>
    <p:sldId id="277" r:id="rId282"/>
    <p:sldId id="265" r:id="rId283"/>
    <p:sldId id="267" r:id="rId284"/>
    <p:sldId id="273" r:id="rId285"/>
    <p:sldId id="271" r:id="rId286"/>
    <p:sldId id="275" r:id="rId287"/>
    <p:sldId id="269" r:id="rId288"/>
    <p:sldId id="313" r:id="rId289"/>
    <p:sldId id="310" r:id="rId290"/>
    <p:sldId id="5920" r:id="rId291"/>
    <p:sldId id="4879" r:id="rId292"/>
    <p:sldId id="4948" r:id="rId293"/>
    <p:sldId id="6827" r:id="rId294"/>
    <p:sldId id="5005" r:id="rId295"/>
    <p:sldId id="7145" r:id="rId296"/>
    <p:sldId id="6830" r:id="rId297"/>
    <p:sldId id="6828" r:id="rId298"/>
    <p:sldId id="6872" r:id="rId299"/>
    <p:sldId id="7084" r:id="rId300"/>
    <p:sldId id="7383" r:id="rId301"/>
    <p:sldId id="6897" r:id="rId302"/>
    <p:sldId id="6908" r:id="rId303"/>
    <p:sldId id="6873" r:id="rId304"/>
    <p:sldId id="6874" r:id="rId305"/>
    <p:sldId id="6613" r:id="rId306"/>
    <p:sldId id="6875" r:id="rId307"/>
    <p:sldId id="6876" r:id="rId308"/>
    <p:sldId id="6877" r:id="rId309"/>
    <p:sldId id="6878" r:id="rId310"/>
    <p:sldId id="6902" r:id="rId311"/>
    <p:sldId id="6899" r:id="rId312"/>
    <p:sldId id="6900" r:id="rId313"/>
    <p:sldId id="6901" r:id="rId314"/>
    <p:sldId id="5215" r:id="rId315"/>
    <p:sldId id="6889" r:id="rId316"/>
    <p:sldId id="6890" r:id="rId317"/>
    <p:sldId id="6891" r:id="rId318"/>
    <p:sldId id="7384" r:id="rId319"/>
    <p:sldId id="7374" r:id="rId320"/>
    <p:sldId id="7375" r:id="rId321"/>
    <p:sldId id="7376" r:id="rId322"/>
    <p:sldId id="7397" r:id="rId323"/>
    <p:sldId id="7398" r:id="rId324"/>
    <p:sldId id="5875" r:id="rId325"/>
    <p:sldId id="5877" r:id="rId326"/>
    <p:sldId id="5878" r:id="rId327"/>
    <p:sldId id="5934" r:id="rId328"/>
    <p:sldId id="5935" r:id="rId329"/>
    <p:sldId id="6819" r:id="rId330"/>
    <p:sldId id="5880" r:id="rId331"/>
    <p:sldId id="5881" r:id="rId332"/>
    <p:sldId id="5042" r:id="rId333"/>
    <p:sldId id="5043" r:id="rId334"/>
    <p:sldId id="6814" r:id="rId335"/>
    <p:sldId id="7296" r:id="rId336"/>
    <p:sldId id="7377" r:id="rId337"/>
    <p:sldId id="7021" r:id="rId338"/>
    <p:sldId id="6049" r:id="rId339"/>
    <p:sldId id="5217" r:id="rId340"/>
    <p:sldId id="7086" r:id="rId341"/>
    <p:sldId id="5776" r:id="rId342"/>
    <p:sldId id="5700" r:id="rId343"/>
    <p:sldId id="6659" r:id="rId344"/>
    <p:sldId id="7399" r:id="rId345"/>
    <p:sldId id="7085" r:id="rId346"/>
    <p:sldId id="7072" r:id="rId347"/>
    <p:sldId id="7283" r:id="rId348"/>
    <p:sldId id="7284" r:id="rId349"/>
    <p:sldId id="7392" r:id="rId350"/>
    <p:sldId id="5214" r:id="rId351"/>
    <p:sldId id="1053" r:id="rId352"/>
    <p:sldId id="1170" r:id="rId353"/>
    <p:sldId id="7070" r:id="rId354"/>
    <p:sldId id="1176" r:id="rId355"/>
    <p:sldId id="5970" r:id="rId356"/>
    <p:sldId id="5939" r:id="rId357"/>
    <p:sldId id="5782" r:id="rId358"/>
    <p:sldId id="4900" r:id="rId359"/>
    <p:sldId id="5038" r:id="rId360"/>
    <p:sldId id="3604" r:id="rId361"/>
    <p:sldId id="5916" r:id="rId362"/>
    <p:sldId id="257" r:id="rId363"/>
    <p:sldId id="544" r:id="rId364"/>
    <p:sldId id="535" r:id="rId365"/>
    <p:sldId id="517" r:id="rId366"/>
    <p:sldId id="533" r:id="rId367"/>
    <p:sldId id="587" r:id="rId368"/>
    <p:sldId id="524" r:id="rId369"/>
    <p:sldId id="589" r:id="rId370"/>
    <p:sldId id="552" r:id="rId371"/>
    <p:sldId id="569" r:id="rId372"/>
    <p:sldId id="570" r:id="rId373"/>
    <p:sldId id="571" r:id="rId374"/>
    <p:sldId id="553" r:id="rId375"/>
    <p:sldId id="511" r:id="rId376"/>
    <p:sldId id="557" r:id="rId377"/>
    <p:sldId id="5961" r:id="rId378"/>
    <p:sldId id="5754" r:id="rId379"/>
    <p:sldId id="492" r:id="rId380"/>
    <p:sldId id="555" r:id="rId381"/>
    <p:sldId id="556" r:id="rId382"/>
    <p:sldId id="583" r:id="rId383"/>
    <p:sldId id="518" r:id="rId384"/>
    <p:sldId id="536" r:id="rId385"/>
    <p:sldId id="526" r:id="rId386"/>
    <p:sldId id="501" r:id="rId387"/>
    <p:sldId id="531" r:id="rId388"/>
    <p:sldId id="505" r:id="rId389"/>
    <p:sldId id="585" r:id="rId390"/>
    <p:sldId id="522" r:id="rId391"/>
    <p:sldId id="504" r:id="rId392"/>
    <p:sldId id="507" r:id="rId393"/>
    <p:sldId id="506" r:id="rId394"/>
    <p:sldId id="500" r:id="rId395"/>
    <p:sldId id="573" r:id="rId396"/>
    <p:sldId id="510" r:id="rId397"/>
    <p:sldId id="549" r:id="rId398"/>
    <p:sldId id="548" r:id="rId399"/>
    <p:sldId id="547" r:id="rId400"/>
    <p:sldId id="546" r:id="rId401"/>
    <p:sldId id="543" r:id="rId402"/>
    <p:sldId id="534" r:id="rId403"/>
    <p:sldId id="5781" r:id="rId404"/>
    <p:sldId id="5587" r:id="rId405"/>
    <p:sldId id="5511" r:id="rId406"/>
    <p:sldId id="5512" r:id="rId407"/>
    <p:sldId id="5589" r:id="rId408"/>
    <p:sldId id="5931" r:id="rId409"/>
    <p:sldId id="5596" r:id="rId410"/>
    <p:sldId id="5891" r:id="rId411"/>
    <p:sldId id="5892" r:id="rId412"/>
    <p:sldId id="5893" r:id="rId413"/>
    <p:sldId id="5895" r:id="rId414"/>
    <p:sldId id="5894" r:id="rId415"/>
    <p:sldId id="5896" r:id="rId416"/>
    <p:sldId id="5897" r:id="rId417"/>
    <p:sldId id="5898" r:id="rId418"/>
    <p:sldId id="5899" r:id="rId419"/>
    <p:sldId id="5900" r:id="rId420"/>
    <p:sldId id="5901" r:id="rId421"/>
    <p:sldId id="5902" r:id="rId422"/>
    <p:sldId id="5903" r:id="rId423"/>
    <p:sldId id="5904" r:id="rId424"/>
    <p:sldId id="5905" r:id="rId425"/>
    <p:sldId id="5906" r:id="rId426"/>
    <p:sldId id="5965" r:id="rId427"/>
    <p:sldId id="5966" r:id="rId428"/>
    <p:sldId id="5967" r:id="rId429"/>
    <p:sldId id="5513" r:id="rId430"/>
    <p:sldId id="5932" r:id="rId431"/>
    <p:sldId id="5933" r:id="rId432"/>
    <p:sldId id="5488" r:id="rId433"/>
    <p:sldId id="5486" r:id="rId434"/>
    <p:sldId id="5487" r:id="rId435"/>
    <p:sldId id="5886" r:id="rId436"/>
    <p:sldId id="6818" r:id="rId437"/>
    <p:sldId id="6815" r:id="rId438"/>
    <p:sldId id="6816" r:id="rId439"/>
    <p:sldId id="6820" r:id="rId440"/>
    <p:sldId id="4861" r:id="rId441"/>
    <p:sldId id="4862" r:id="rId442"/>
    <p:sldId id="4863" r:id="rId443"/>
    <p:sldId id="2408" r:id="rId444"/>
    <p:sldId id="2409" r:id="rId445"/>
    <p:sldId id="4864" r:id="rId446"/>
    <p:sldId id="2406" r:id="rId447"/>
    <p:sldId id="2410" r:id="rId448"/>
    <p:sldId id="4865" r:id="rId449"/>
    <p:sldId id="4893" r:id="rId450"/>
    <p:sldId id="5066" r:id="rId451"/>
    <p:sldId id="5067" r:id="rId452"/>
    <p:sldId id="475" r:id="rId453"/>
    <p:sldId id="2380" r:id="rId454"/>
    <p:sldId id="2381" r:id="rId455"/>
    <p:sldId id="2382" r:id="rId456"/>
    <p:sldId id="2385" r:id="rId457"/>
    <p:sldId id="2386" r:id="rId458"/>
    <p:sldId id="2387" r:id="rId459"/>
    <p:sldId id="2388" r:id="rId460"/>
    <p:sldId id="2389" r:id="rId461"/>
    <p:sldId id="2390" r:id="rId462"/>
    <p:sldId id="2391" r:id="rId463"/>
    <p:sldId id="2392" r:id="rId464"/>
    <p:sldId id="2393" r:id="rId465"/>
    <p:sldId id="2394" r:id="rId466"/>
    <p:sldId id="2395" r:id="rId467"/>
    <p:sldId id="2396" r:id="rId468"/>
    <p:sldId id="2397" r:id="rId469"/>
    <p:sldId id="7390" r:id="rId47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1A5712"/>
    <a:srgbClr val="711A6A"/>
    <a:srgbClr val="8C0000"/>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32" autoAdjust="0"/>
    <p:restoredTop sz="93169" autoAdjust="0"/>
  </p:normalViewPr>
  <p:slideViewPr>
    <p:cSldViewPr>
      <p:cViewPr varScale="1">
        <p:scale>
          <a:sx n="115" d="100"/>
          <a:sy n="115" d="100"/>
        </p:scale>
        <p:origin x="296" y="18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4.xml"/><Relationship Id="rId299" Type="http://schemas.openxmlformats.org/officeDocument/2006/relationships/slide" Target="slides/slide226.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6.xml"/><Relationship Id="rId324" Type="http://schemas.openxmlformats.org/officeDocument/2006/relationships/slide" Target="slides/slide251.xml"/><Relationship Id="rId366" Type="http://schemas.openxmlformats.org/officeDocument/2006/relationships/slide" Target="slides/slide293.xml"/><Relationship Id="rId170" Type="http://schemas.openxmlformats.org/officeDocument/2006/relationships/slide" Target="slides/slide97.xml"/><Relationship Id="rId226" Type="http://schemas.openxmlformats.org/officeDocument/2006/relationships/slide" Target="slides/slide153.xml"/><Relationship Id="rId433" Type="http://schemas.openxmlformats.org/officeDocument/2006/relationships/slide" Target="slides/slide360.xml"/><Relationship Id="rId268" Type="http://schemas.openxmlformats.org/officeDocument/2006/relationships/slide" Target="slides/slide195.xml"/><Relationship Id="rId475" Type="http://schemas.openxmlformats.org/officeDocument/2006/relationships/viewProps" Target="viewProps.xml"/><Relationship Id="rId32" Type="http://schemas.openxmlformats.org/officeDocument/2006/relationships/slideMaster" Target="slideMasters/slideMaster32.xml"/><Relationship Id="rId74" Type="http://schemas.openxmlformats.org/officeDocument/2006/relationships/slide" Target="slides/slide1.xml"/><Relationship Id="rId128" Type="http://schemas.openxmlformats.org/officeDocument/2006/relationships/slide" Target="slides/slide55.xml"/><Relationship Id="rId335" Type="http://schemas.openxmlformats.org/officeDocument/2006/relationships/slide" Target="slides/slide262.xml"/><Relationship Id="rId377" Type="http://schemas.openxmlformats.org/officeDocument/2006/relationships/slide" Target="slides/slide304.xml"/><Relationship Id="rId5" Type="http://schemas.openxmlformats.org/officeDocument/2006/relationships/slideMaster" Target="slideMasters/slideMaster5.xml"/><Relationship Id="rId181" Type="http://schemas.openxmlformats.org/officeDocument/2006/relationships/slide" Target="slides/slide108.xml"/><Relationship Id="rId237" Type="http://schemas.openxmlformats.org/officeDocument/2006/relationships/slide" Target="slides/slide164.xml"/><Relationship Id="rId402" Type="http://schemas.openxmlformats.org/officeDocument/2006/relationships/slide" Target="slides/slide329.xml"/><Relationship Id="rId279" Type="http://schemas.openxmlformats.org/officeDocument/2006/relationships/slide" Target="slides/slide206.xml"/><Relationship Id="rId444" Type="http://schemas.openxmlformats.org/officeDocument/2006/relationships/slide" Target="slides/slide371.xml"/><Relationship Id="rId43" Type="http://schemas.openxmlformats.org/officeDocument/2006/relationships/slideMaster" Target="slideMasters/slideMaster43.xml"/><Relationship Id="rId139" Type="http://schemas.openxmlformats.org/officeDocument/2006/relationships/slide" Target="slides/slide66.xml"/><Relationship Id="rId290" Type="http://schemas.openxmlformats.org/officeDocument/2006/relationships/slide" Target="slides/slide217.xml"/><Relationship Id="rId304" Type="http://schemas.openxmlformats.org/officeDocument/2006/relationships/slide" Target="slides/slide231.xml"/><Relationship Id="rId346" Type="http://schemas.openxmlformats.org/officeDocument/2006/relationships/slide" Target="slides/slide273.xml"/><Relationship Id="rId388" Type="http://schemas.openxmlformats.org/officeDocument/2006/relationships/slide" Target="slides/slide315.xml"/><Relationship Id="rId85" Type="http://schemas.openxmlformats.org/officeDocument/2006/relationships/slide" Target="slides/slide12.xml"/><Relationship Id="rId150" Type="http://schemas.openxmlformats.org/officeDocument/2006/relationships/slide" Target="slides/slide77.xml"/><Relationship Id="rId192" Type="http://schemas.openxmlformats.org/officeDocument/2006/relationships/slide" Target="slides/slide119.xml"/><Relationship Id="rId206" Type="http://schemas.openxmlformats.org/officeDocument/2006/relationships/slide" Target="slides/slide133.xml"/><Relationship Id="rId413" Type="http://schemas.openxmlformats.org/officeDocument/2006/relationships/slide" Target="slides/slide340.xml"/><Relationship Id="rId248" Type="http://schemas.openxmlformats.org/officeDocument/2006/relationships/slide" Target="slides/slide175.xml"/><Relationship Id="rId455" Type="http://schemas.openxmlformats.org/officeDocument/2006/relationships/slide" Target="slides/slide382.xml"/><Relationship Id="rId12" Type="http://schemas.openxmlformats.org/officeDocument/2006/relationships/slideMaster" Target="slideMasters/slideMaster12.xml"/><Relationship Id="rId108" Type="http://schemas.openxmlformats.org/officeDocument/2006/relationships/slide" Target="slides/slide35.xml"/><Relationship Id="rId315" Type="http://schemas.openxmlformats.org/officeDocument/2006/relationships/slide" Target="slides/slide242.xml"/><Relationship Id="rId357" Type="http://schemas.openxmlformats.org/officeDocument/2006/relationships/slide" Target="slides/slide284.xml"/><Relationship Id="rId54" Type="http://schemas.openxmlformats.org/officeDocument/2006/relationships/slideMaster" Target="slideMasters/slideMaster54.xml"/><Relationship Id="rId96" Type="http://schemas.openxmlformats.org/officeDocument/2006/relationships/slide" Target="slides/slide23.xml"/><Relationship Id="rId161" Type="http://schemas.openxmlformats.org/officeDocument/2006/relationships/slide" Target="slides/slide88.xml"/><Relationship Id="rId217" Type="http://schemas.openxmlformats.org/officeDocument/2006/relationships/slide" Target="slides/slide144.xml"/><Relationship Id="rId399" Type="http://schemas.openxmlformats.org/officeDocument/2006/relationships/slide" Target="slides/slide326.xml"/><Relationship Id="rId259" Type="http://schemas.openxmlformats.org/officeDocument/2006/relationships/slide" Target="slides/slide186.xml"/><Relationship Id="rId424" Type="http://schemas.openxmlformats.org/officeDocument/2006/relationships/slide" Target="slides/slide351.xml"/><Relationship Id="rId466" Type="http://schemas.openxmlformats.org/officeDocument/2006/relationships/slide" Target="slides/slide393.xml"/><Relationship Id="rId23" Type="http://schemas.openxmlformats.org/officeDocument/2006/relationships/slideMaster" Target="slideMasters/slideMaster23.xml"/><Relationship Id="rId119" Type="http://schemas.openxmlformats.org/officeDocument/2006/relationships/slide" Target="slides/slide46.xml"/><Relationship Id="rId270" Type="http://schemas.openxmlformats.org/officeDocument/2006/relationships/slide" Target="slides/slide197.xml"/><Relationship Id="rId326" Type="http://schemas.openxmlformats.org/officeDocument/2006/relationships/slide" Target="slides/slide253.xml"/><Relationship Id="rId65" Type="http://schemas.openxmlformats.org/officeDocument/2006/relationships/slideMaster" Target="slideMasters/slideMaster65.xml"/><Relationship Id="rId130" Type="http://schemas.openxmlformats.org/officeDocument/2006/relationships/slide" Target="slides/slide57.xml"/><Relationship Id="rId368" Type="http://schemas.openxmlformats.org/officeDocument/2006/relationships/slide" Target="slides/slide295.xml"/><Relationship Id="rId172" Type="http://schemas.openxmlformats.org/officeDocument/2006/relationships/slide" Target="slides/slide99.xml"/><Relationship Id="rId228" Type="http://schemas.openxmlformats.org/officeDocument/2006/relationships/slide" Target="slides/slide155.xml"/><Relationship Id="rId435" Type="http://schemas.openxmlformats.org/officeDocument/2006/relationships/slide" Target="slides/slide362.xml"/><Relationship Id="rId477" Type="http://schemas.openxmlformats.org/officeDocument/2006/relationships/tableStyles" Target="tableStyles.xml"/><Relationship Id="rId281" Type="http://schemas.openxmlformats.org/officeDocument/2006/relationships/slide" Target="slides/slide208.xml"/><Relationship Id="rId337" Type="http://schemas.openxmlformats.org/officeDocument/2006/relationships/slide" Target="slides/slide264.xml"/><Relationship Id="rId34" Type="http://schemas.openxmlformats.org/officeDocument/2006/relationships/slideMaster" Target="slideMasters/slideMaster34.xml"/><Relationship Id="rId76" Type="http://schemas.openxmlformats.org/officeDocument/2006/relationships/slide" Target="slides/slide3.xml"/><Relationship Id="rId141" Type="http://schemas.openxmlformats.org/officeDocument/2006/relationships/slide" Target="slides/slide68.xml"/><Relationship Id="rId379" Type="http://schemas.openxmlformats.org/officeDocument/2006/relationships/slide" Target="slides/slide306.xml"/><Relationship Id="rId7" Type="http://schemas.openxmlformats.org/officeDocument/2006/relationships/slideMaster" Target="slideMasters/slideMaster7.xml"/><Relationship Id="rId183" Type="http://schemas.openxmlformats.org/officeDocument/2006/relationships/slide" Target="slides/slide110.xml"/><Relationship Id="rId239" Type="http://schemas.openxmlformats.org/officeDocument/2006/relationships/slide" Target="slides/slide166.xml"/><Relationship Id="rId390" Type="http://schemas.openxmlformats.org/officeDocument/2006/relationships/slide" Target="slides/slide317.xml"/><Relationship Id="rId404" Type="http://schemas.openxmlformats.org/officeDocument/2006/relationships/slide" Target="slides/slide331.xml"/><Relationship Id="rId446" Type="http://schemas.openxmlformats.org/officeDocument/2006/relationships/slide" Target="slides/slide373.xml"/><Relationship Id="rId250" Type="http://schemas.openxmlformats.org/officeDocument/2006/relationships/slide" Target="slides/slide177.xml"/><Relationship Id="rId292" Type="http://schemas.openxmlformats.org/officeDocument/2006/relationships/slide" Target="slides/slide219.xml"/><Relationship Id="rId306" Type="http://schemas.openxmlformats.org/officeDocument/2006/relationships/slide" Target="slides/slide233.xml"/><Relationship Id="rId45" Type="http://schemas.openxmlformats.org/officeDocument/2006/relationships/slideMaster" Target="slideMasters/slideMaster45.xml"/><Relationship Id="rId87" Type="http://schemas.openxmlformats.org/officeDocument/2006/relationships/slide" Target="slides/slide14.xml"/><Relationship Id="rId110" Type="http://schemas.openxmlformats.org/officeDocument/2006/relationships/slide" Target="slides/slide37.xml"/><Relationship Id="rId348" Type="http://schemas.openxmlformats.org/officeDocument/2006/relationships/slide" Target="slides/slide275.xml"/><Relationship Id="rId152" Type="http://schemas.openxmlformats.org/officeDocument/2006/relationships/slide" Target="slides/slide79.xml"/><Relationship Id="rId194" Type="http://schemas.openxmlformats.org/officeDocument/2006/relationships/slide" Target="slides/slide121.xml"/><Relationship Id="rId208" Type="http://schemas.openxmlformats.org/officeDocument/2006/relationships/slide" Target="slides/slide135.xml"/><Relationship Id="rId415" Type="http://schemas.openxmlformats.org/officeDocument/2006/relationships/slide" Target="slides/slide342.xml"/><Relationship Id="rId457" Type="http://schemas.openxmlformats.org/officeDocument/2006/relationships/slide" Target="slides/slide384.xml"/><Relationship Id="rId261" Type="http://schemas.openxmlformats.org/officeDocument/2006/relationships/slide" Target="slides/slide188.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4.xml"/><Relationship Id="rId359" Type="http://schemas.openxmlformats.org/officeDocument/2006/relationships/slide" Target="slides/slide286.xml"/><Relationship Id="rId98" Type="http://schemas.openxmlformats.org/officeDocument/2006/relationships/slide" Target="slides/slide25.xml"/><Relationship Id="rId121" Type="http://schemas.openxmlformats.org/officeDocument/2006/relationships/slide" Target="slides/slide48.xml"/><Relationship Id="rId163" Type="http://schemas.openxmlformats.org/officeDocument/2006/relationships/slide" Target="slides/slide90.xml"/><Relationship Id="rId219" Type="http://schemas.openxmlformats.org/officeDocument/2006/relationships/slide" Target="slides/slide146.xml"/><Relationship Id="rId370" Type="http://schemas.openxmlformats.org/officeDocument/2006/relationships/slide" Target="slides/slide297.xml"/><Relationship Id="rId426" Type="http://schemas.openxmlformats.org/officeDocument/2006/relationships/slide" Target="slides/slide353.xml"/><Relationship Id="rId230" Type="http://schemas.openxmlformats.org/officeDocument/2006/relationships/slide" Target="slides/slide157.xml"/><Relationship Id="rId468" Type="http://schemas.openxmlformats.org/officeDocument/2006/relationships/slide" Target="slides/slide395.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99.xml"/><Relationship Id="rId328" Type="http://schemas.openxmlformats.org/officeDocument/2006/relationships/slide" Target="slides/slide255.xml"/><Relationship Id="rId132" Type="http://schemas.openxmlformats.org/officeDocument/2006/relationships/slide" Target="slides/slide59.xml"/><Relationship Id="rId174" Type="http://schemas.openxmlformats.org/officeDocument/2006/relationships/slide" Target="slides/slide101.xml"/><Relationship Id="rId381" Type="http://schemas.openxmlformats.org/officeDocument/2006/relationships/slide" Target="slides/slide308.xml"/><Relationship Id="rId241" Type="http://schemas.openxmlformats.org/officeDocument/2006/relationships/slide" Target="slides/slide168.xml"/><Relationship Id="rId437" Type="http://schemas.openxmlformats.org/officeDocument/2006/relationships/slide" Target="slides/slide364.xml"/><Relationship Id="rId36" Type="http://schemas.openxmlformats.org/officeDocument/2006/relationships/slideMaster" Target="slideMasters/slideMaster36.xml"/><Relationship Id="rId283" Type="http://schemas.openxmlformats.org/officeDocument/2006/relationships/slide" Target="slides/slide210.xml"/><Relationship Id="rId339" Type="http://schemas.openxmlformats.org/officeDocument/2006/relationships/slide" Target="slides/slide266.xml"/><Relationship Id="rId78" Type="http://schemas.openxmlformats.org/officeDocument/2006/relationships/slide" Target="slides/slide5.xml"/><Relationship Id="rId101" Type="http://schemas.openxmlformats.org/officeDocument/2006/relationships/slide" Target="slides/slide28.xml"/><Relationship Id="rId143" Type="http://schemas.openxmlformats.org/officeDocument/2006/relationships/slide" Target="slides/slide70.xml"/><Relationship Id="rId185" Type="http://schemas.openxmlformats.org/officeDocument/2006/relationships/slide" Target="slides/slide112.xml"/><Relationship Id="rId350" Type="http://schemas.openxmlformats.org/officeDocument/2006/relationships/slide" Target="slides/slide277.xml"/><Relationship Id="rId406" Type="http://schemas.openxmlformats.org/officeDocument/2006/relationships/slide" Target="slides/slide333.xml"/><Relationship Id="rId9" Type="http://schemas.openxmlformats.org/officeDocument/2006/relationships/slideMaster" Target="slideMasters/slideMaster9.xml"/><Relationship Id="rId210" Type="http://schemas.openxmlformats.org/officeDocument/2006/relationships/slide" Target="slides/slide137.xml"/><Relationship Id="rId392" Type="http://schemas.openxmlformats.org/officeDocument/2006/relationships/slide" Target="slides/slide319.xml"/><Relationship Id="rId448" Type="http://schemas.openxmlformats.org/officeDocument/2006/relationships/slide" Target="slides/slide375.xml"/><Relationship Id="rId252" Type="http://schemas.openxmlformats.org/officeDocument/2006/relationships/slide" Target="slides/slide179.xml"/><Relationship Id="rId294" Type="http://schemas.openxmlformats.org/officeDocument/2006/relationships/slide" Target="slides/slide221.xml"/><Relationship Id="rId308" Type="http://schemas.openxmlformats.org/officeDocument/2006/relationships/slide" Target="slides/slide235.xml"/><Relationship Id="rId47" Type="http://schemas.openxmlformats.org/officeDocument/2006/relationships/slideMaster" Target="slideMasters/slideMaster47.xml"/><Relationship Id="rId89" Type="http://schemas.openxmlformats.org/officeDocument/2006/relationships/slide" Target="slides/slide16.xml"/><Relationship Id="rId112" Type="http://schemas.openxmlformats.org/officeDocument/2006/relationships/slide" Target="slides/slide39.xml"/><Relationship Id="rId154" Type="http://schemas.openxmlformats.org/officeDocument/2006/relationships/slide" Target="slides/slide81.xml"/><Relationship Id="rId361" Type="http://schemas.openxmlformats.org/officeDocument/2006/relationships/slide" Target="slides/slide288.xml"/><Relationship Id="rId196" Type="http://schemas.openxmlformats.org/officeDocument/2006/relationships/slide" Target="slides/slide123.xml"/><Relationship Id="rId417" Type="http://schemas.openxmlformats.org/officeDocument/2006/relationships/slide" Target="slides/slide344.xml"/><Relationship Id="rId459" Type="http://schemas.openxmlformats.org/officeDocument/2006/relationships/slide" Target="slides/slide386.xml"/><Relationship Id="rId16" Type="http://schemas.openxmlformats.org/officeDocument/2006/relationships/slideMaster" Target="slideMasters/slideMaster16.xml"/><Relationship Id="rId221" Type="http://schemas.openxmlformats.org/officeDocument/2006/relationships/slide" Target="slides/slide148.xml"/><Relationship Id="rId263" Type="http://schemas.openxmlformats.org/officeDocument/2006/relationships/slide" Target="slides/slide190.xml"/><Relationship Id="rId319" Type="http://schemas.openxmlformats.org/officeDocument/2006/relationships/slide" Target="slides/slide246.xml"/><Relationship Id="rId470" Type="http://schemas.openxmlformats.org/officeDocument/2006/relationships/slide" Target="slides/slide397.xml"/><Relationship Id="rId58" Type="http://schemas.openxmlformats.org/officeDocument/2006/relationships/slideMaster" Target="slideMasters/slideMaster58.xml"/><Relationship Id="rId123" Type="http://schemas.openxmlformats.org/officeDocument/2006/relationships/slide" Target="slides/slide50.xml"/><Relationship Id="rId330" Type="http://schemas.openxmlformats.org/officeDocument/2006/relationships/slide" Target="slides/slide257.xml"/><Relationship Id="rId165" Type="http://schemas.openxmlformats.org/officeDocument/2006/relationships/slide" Target="slides/slide92.xml"/><Relationship Id="rId372" Type="http://schemas.openxmlformats.org/officeDocument/2006/relationships/slide" Target="slides/slide299.xml"/><Relationship Id="rId428" Type="http://schemas.openxmlformats.org/officeDocument/2006/relationships/slide" Target="slides/slide355.xml"/><Relationship Id="rId232" Type="http://schemas.openxmlformats.org/officeDocument/2006/relationships/slide" Target="slides/slide159.xml"/><Relationship Id="rId274" Type="http://schemas.openxmlformats.org/officeDocument/2006/relationships/slide" Target="slides/slide201.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61.xml"/><Relationship Id="rId80" Type="http://schemas.openxmlformats.org/officeDocument/2006/relationships/slide" Target="slides/slide7.xml"/><Relationship Id="rId176" Type="http://schemas.openxmlformats.org/officeDocument/2006/relationships/slide" Target="slides/slide103.xml"/><Relationship Id="rId341" Type="http://schemas.openxmlformats.org/officeDocument/2006/relationships/slide" Target="slides/slide268.xml"/><Relationship Id="rId383" Type="http://schemas.openxmlformats.org/officeDocument/2006/relationships/slide" Target="slides/slide310.xml"/><Relationship Id="rId439" Type="http://schemas.openxmlformats.org/officeDocument/2006/relationships/slide" Target="slides/slide366.xml"/><Relationship Id="rId201" Type="http://schemas.openxmlformats.org/officeDocument/2006/relationships/slide" Target="slides/slide128.xml"/><Relationship Id="rId243" Type="http://schemas.openxmlformats.org/officeDocument/2006/relationships/slide" Target="slides/slide170.xml"/><Relationship Id="rId285" Type="http://schemas.openxmlformats.org/officeDocument/2006/relationships/slide" Target="slides/slide212.xml"/><Relationship Id="rId450" Type="http://schemas.openxmlformats.org/officeDocument/2006/relationships/slide" Target="slides/slide377.xml"/><Relationship Id="rId38" Type="http://schemas.openxmlformats.org/officeDocument/2006/relationships/slideMaster" Target="slideMasters/slideMaster38.xml"/><Relationship Id="rId103" Type="http://schemas.openxmlformats.org/officeDocument/2006/relationships/slide" Target="slides/slide30.xml"/><Relationship Id="rId310" Type="http://schemas.openxmlformats.org/officeDocument/2006/relationships/slide" Target="slides/slide237.xml"/><Relationship Id="rId91" Type="http://schemas.openxmlformats.org/officeDocument/2006/relationships/slide" Target="slides/slide18.xml"/><Relationship Id="rId145" Type="http://schemas.openxmlformats.org/officeDocument/2006/relationships/slide" Target="slides/slide72.xml"/><Relationship Id="rId187" Type="http://schemas.openxmlformats.org/officeDocument/2006/relationships/slide" Target="slides/slide114.xml"/><Relationship Id="rId352" Type="http://schemas.openxmlformats.org/officeDocument/2006/relationships/slide" Target="slides/slide279.xml"/><Relationship Id="rId394" Type="http://schemas.openxmlformats.org/officeDocument/2006/relationships/slide" Target="slides/slide321.xml"/><Relationship Id="rId408" Type="http://schemas.openxmlformats.org/officeDocument/2006/relationships/slide" Target="slides/slide335.xml"/><Relationship Id="rId212" Type="http://schemas.openxmlformats.org/officeDocument/2006/relationships/slide" Target="slides/slide139.xml"/><Relationship Id="rId254" Type="http://schemas.openxmlformats.org/officeDocument/2006/relationships/slide" Target="slides/slide181.xml"/><Relationship Id="rId49" Type="http://schemas.openxmlformats.org/officeDocument/2006/relationships/slideMaster" Target="slideMasters/slideMaster49.xml"/><Relationship Id="rId114" Type="http://schemas.openxmlformats.org/officeDocument/2006/relationships/slide" Target="slides/slide41.xml"/><Relationship Id="rId296" Type="http://schemas.openxmlformats.org/officeDocument/2006/relationships/slide" Target="slides/slide223.xml"/><Relationship Id="rId461" Type="http://schemas.openxmlformats.org/officeDocument/2006/relationships/slide" Target="slides/slide388.xml"/><Relationship Id="rId60" Type="http://schemas.openxmlformats.org/officeDocument/2006/relationships/slideMaster" Target="slideMasters/slideMaster60.xml"/><Relationship Id="rId156" Type="http://schemas.openxmlformats.org/officeDocument/2006/relationships/slide" Target="slides/slide83.xml"/><Relationship Id="rId198" Type="http://schemas.openxmlformats.org/officeDocument/2006/relationships/slide" Target="slides/slide125.xml"/><Relationship Id="rId321" Type="http://schemas.openxmlformats.org/officeDocument/2006/relationships/slide" Target="slides/slide248.xml"/><Relationship Id="rId363" Type="http://schemas.openxmlformats.org/officeDocument/2006/relationships/slide" Target="slides/slide290.xml"/><Relationship Id="rId419" Type="http://schemas.openxmlformats.org/officeDocument/2006/relationships/slide" Target="slides/slide346.xml"/><Relationship Id="rId223" Type="http://schemas.openxmlformats.org/officeDocument/2006/relationships/slide" Target="slides/slide150.xml"/><Relationship Id="rId430" Type="http://schemas.openxmlformats.org/officeDocument/2006/relationships/slide" Target="slides/slide357.xml"/><Relationship Id="rId18" Type="http://schemas.openxmlformats.org/officeDocument/2006/relationships/slideMaster" Target="slideMasters/slideMaster18.xml"/><Relationship Id="rId265" Type="http://schemas.openxmlformats.org/officeDocument/2006/relationships/slide" Target="slides/slide192.xml"/><Relationship Id="rId472" Type="http://schemas.openxmlformats.org/officeDocument/2006/relationships/handoutMaster" Target="handoutMasters/handoutMaster1.xml"/><Relationship Id="rId125" Type="http://schemas.openxmlformats.org/officeDocument/2006/relationships/slide" Target="slides/slide52.xml"/><Relationship Id="rId167" Type="http://schemas.openxmlformats.org/officeDocument/2006/relationships/slide" Target="slides/slide94.xml"/><Relationship Id="rId332" Type="http://schemas.openxmlformats.org/officeDocument/2006/relationships/slide" Target="slides/slide259.xml"/><Relationship Id="rId374" Type="http://schemas.openxmlformats.org/officeDocument/2006/relationships/slide" Target="slides/slide301.xml"/><Relationship Id="rId71" Type="http://schemas.openxmlformats.org/officeDocument/2006/relationships/slideMaster" Target="slideMasters/slideMaster71.xml"/><Relationship Id="rId234" Type="http://schemas.openxmlformats.org/officeDocument/2006/relationships/slide" Target="slides/slide16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203.xml"/><Relationship Id="rId441" Type="http://schemas.openxmlformats.org/officeDocument/2006/relationships/slide" Target="slides/slide368.xml"/><Relationship Id="rId40" Type="http://schemas.openxmlformats.org/officeDocument/2006/relationships/slideMaster" Target="slideMasters/slideMaster40.xml"/><Relationship Id="rId136" Type="http://schemas.openxmlformats.org/officeDocument/2006/relationships/slide" Target="slides/slide63.xml"/><Relationship Id="rId178" Type="http://schemas.openxmlformats.org/officeDocument/2006/relationships/slide" Target="slides/slide105.xml"/><Relationship Id="rId301" Type="http://schemas.openxmlformats.org/officeDocument/2006/relationships/slide" Target="slides/slide228.xml"/><Relationship Id="rId343" Type="http://schemas.openxmlformats.org/officeDocument/2006/relationships/slide" Target="slides/slide270.xml"/><Relationship Id="rId82" Type="http://schemas.openxmlformats.org/officeDocument/2006/relationships/slide" Target="slides/slide9.xml"/><Relationship Id="rId203" Type="http://schemas.openxmlformats.org/officeDocument/2006/relationships/slide" Target="slides/slide130.xml"/><Relationship Id="rId385" Type="http://schemas.openxmlformats.org/officeDocument/2006/relationships/slide" Target="slides/slide312.xml"/><Relationship Id="rId245" Type="http://schemas.openxmlformats.org/officeDocument/2006/relationships/slide" Target="slides/slide172.xml"/><Relationship Id="rId287" Type="http://schemas.openxmlformats.org/officeDocument/2006/relationships/slide" Target="slides/slide214.xml"/><Relationship Id="rId410" Type="http://schemas.openxmlformats.org/officeDocument/2006/relationships/slide" Target="slides/slide337.xml"/><Relationship Id="rId452" Type="http://schemas.openxmlformats.org/officeDocument/2006/relationships/slide" Target="slides/slide379.xml"/><Relationship Id="rId105" Type="http://schemas.openxmlformats.org/officeDocument/2006/relationships/slide" Target="slides/slide32.xml"/><Relationship Id="rId147" Type="http://schemas.openxmlformats.org/officeDocument/2006/relationships/slide" Target="slides/slide74.xml"/><Relationship Id="rId312" Type="http://schemas.openxmlformats.org/officeDocument/2006/relationships/slide" Target="slides/slide239.xml"/><Relationship Id="rId354" Type="http://schemas.openxmlformats.org/officeDocument/2006/relationships/slide" Target="slides/slide281.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20.xml"/><Relationship Id="rId189" Type="http://schemas.openxmlformats.org/officeDocument/2006/relationships/slide" Target="slides/slide116.xml"/><Relationship Id="rId375" Type="http://schemas.openxmlformats.org/officeDocument/2006/relationships/slide" Target="slides/slide302.xml"/><Relationship Id="rId396" Type="http://schemas.openxmlformats.org/officeDocument/2006/relationships/slide" Target="slides/slide323.xml"/><Relationship Id="rId3" Type="http://schemas.openxmlformats.org/officeDocument/2006/relationships/slideMaster" Target="slideMasters/slideMaster3.xml"/><Relationship Id="rId214" Type="http://schemas.openxmlformats.org/officeDocument/2006/relationships/slide" Target="slides/slide141.xml"/><Relationship Id="rId235" Type="http://schemas.openxmlformats.org/officeDocument/2006/relationships/slide" Target="slides/slide162.xml"/><Relationship Id="rId256" Type="http://schemas.openxmlformats.org/officeDocument/2006/relationships/slide" Target="slides/slide183.xml"/><Relationship Id="rId277" Type="http://schemas.openxmlformats.org/officeDocument/2006/relationships/slide" Target="slides/slide204.xml"/><Relationship Id="rId298" Type="http://schemas.openxmlformats.org/officeDocument/2006/relationships/slide" Target="slides/slide225.xml"/><Relationship Id="rId400" Type="http://schemas.openxmlformats.org/officeDocument/2006/relationships/slide" Target="slides/slide327.xml"/><Relationship Id="rId421" Type="http://schemas.openxmlformats.org/officeDocument/2006/relationships/slide" Target="slides/slide348.xml"/><Relationship Id="rId442" Type="http://schemas.openxmlformats.org/officeDocument/2006/relationships/slide" Target="slides/slide369.xml"/><Relationship Id="rId463" Type="http://schemas.openxmlformats.org/officeDocument/2006/relationships/slide" Target="slides/slide390.xml"/><Relationship Id="rId116" Type="http://schemas.openxmlformats.org/officeDocument/2006/relationships/slide" Target="slides/slide43.xml"/><Relationship Id="rId137" Type="http://schemas.openxmlformats.org/officeDocument/2006/relationships/slide" Target="slides/slide64.xml"/><Relationship Id="rId158" Type="http://schemas.openxmlformats.org/officeDocument/2006/relationships/slide" Target="slides/slide85.xml"/><Relationship Id="rId302" Type="http://schemas.openxmlformats.org/officeDocument/2006/relationships/slide" Target="slides/slide229.xml"/><Relationship Id="rId323" Type="http://schemas.openxmlformats.org/officeDocument/2006/relationships/slide" Target="slides/slide250.xml"/><Relationship Id="rId344" Type="http://schemas.openxmlformats.org/officeDocument/2006/relationships/slide" Target="slides/slide27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0.xml"/><Relationship Id="rId179" Type="http://schemas.openxmlformats.org/officeDocument/2006/relationships/slide" Target="slides/slide106.xml"/><Relationship Id="rId365" Type="http://schemas.openxmlformats.org/officeDocument/2006/relationships/slide" Target="slides/slide292.xml"/><Relationship Id="rId386" Type="http://schemas.openxmlformats.org/officeDocument/2006/relationships/slide" Target="slides/slide313.xml"/><Relationship Id="rId190" Type="http://schemas.openxmlformats.org/officeDocument/2006/relationships/slide" Target="slides/slide117.xml"/><Relationship Id="rId204" Type="http://schemas.openxmlformats.org/officeDocument/2006/relationships/slide" Target="slides/slide131.xml"/><Relationship Id="rId225" Type="http://schemas.openxmlformats.org/officeDocument/2006/relationships/slide" Target="slides/slide152.xml"/><Relationship Id="rId246" Type="http://schemas.openxmlformats.org/officeDocument/2006/relationships/slide" Target="slides/slide173.xml"/><Relationship Id="rId267" Type="http://schemas.openxmlformats.org/officeDocument/2006/relationships/slide" Target="slides/slide194.xml"/><Relationship Id="rId288" Type="http://schemas.openxmlformats.org/officeDocument/2006/relationships/slide" Target="slides/slide215.xml"/><Relationship Id="rId411" Type="http://schemas.openxmlformats.org/officeDocument/2006/relationships/slide" Target="slides/slide338.xml"/><Relationship Id="rId432" Type="http://schemas.openxmlformats.org/officeDocument/2006/relationships/slide" Target="slides/slide359.xml"/><Relationship Id="rId453" Type="http://schemas.openxmlformats.org/officeDocument/2006/relationships/slide" Target="slides/slide380.xml"/><Relationship Id="rId474" Type="http://schemas.openxmlformats.org/officeDocument/2006/relationships/presProps" Target="presProps.xml"/><Relationship Id="rId106" Type="http://schemas.openxmlformats.org/officeDocument/2006/relationships/slide" Target="slides/slide33.xml"/><Relationship Id="rId127" Type="http://schemas.openxmlformats.org/officeDocument/2006/relationships/slide" Target="slides/slide54.xml"/><Relationship Id="rId313" Type="http://schemas.openxmlformats.org/officeDocument/2006/relationships/slide" Target="slides/slide240.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21.xml"/><Relationship Id="rId148" Type="http://schemas.openxmlformats.org/officeDocument/2006/relationships/slide" Target="slides/slide75.xml"/><Relationship Id="rId169" Type="http://schemas.openxmlformats.org/officeDocument/2006/relationships/slide" Target="slides/slide96.xml"/><Relationship Id="rId334" Type="http://schemas.openxmlformats.org/officeDocument/2006/relationships/slide" Target="slides/slide261.xml"/><Relationship Id="rId355" Type="http://schemas.openxmlformats.org/officeDocument/2006/relationships/slide" Target="slides/slide282.xml"/><Relationship Id="rId376" Type="http://schemas.openxmlformats.org/officeDocument/2006/relationships/slide" Target="slides/slide303.xml"/><Relationship Id="rId397" Type="http://schemas.openxmlformats.org/officeDocument/2006/relationships/slide" Target="slides/slide324.xml"/><Relationship Id="rId4" Type="http://schemas.openxmlformats.org/officeDocument/2006/relationships/slideMaster" Target="slideMasters/slideMaster4.xml"/><Relationship Id="rId180" Type="http://schemas.openxmlformats.org/officeDocument/2006/relationships/slide" Target="slides/slide107.xml"/><Relationship Id="rId215" Type="http://schemas.openxmlformats.org/officeDocument/2006/relationships/slide" Target="slides/slide142.xml"/><Relationship Id="rId236" Type="http://schemas.openxmlformats.org/officeDocument/2006/relationships/slide" Target="slides/slide163.xml"/><Relationship Id="rId257" Type="http://schemas.openxmlformats.org/officeDocument/2006/relationships/slide" Target="slides/slide184.xml"/><Relationship Id="rId278" Type="http://schemas.openxmlformats.org/officeDocument/2006/relationships/slide" Target="slides/slide205.xml"/><Relationship Id="rId401" Type="http://schemas.openxmlformats.org/officeDocument/2006/relationships/slide" Target="slides/slide328.xml"/><Relationship Id="rId422" Type="http://schemas.openxmlformats.org/officeDocument/2006/relationships/slide" Target="slides/slide349.xml"/><Relationship Id="rId443" Type="http://schemas.openxmlformats.org/officeDocument/2006/relationships/slide" Target="slides/slide370.xml"/><Relationship Id="rId464" Type="http://schemas.openxmlformats.org/officeDocument/2006/relationships/slide" Target="slides/slide391.xml"/><Relationship Id="rId303" Type="http://schemas.openxmlformats.org/officeDocument/2006/relationships/slide" Target="slides/slide230.xml"/><Relationship Id="rId42" Type="http://schemas.openxmlformats.org/officeDocument/2006/relationships/slideMaster" Target="slideMasters/slideMaster42.xml"/><Relationship Id="rId84" Type="http://schemas.openxmlformats.org/officeDocument/2006/relationships/slide" Target="slides/slide11.xml"/><Relationship Id="rId138" Type="http://schemas.openxmlformats.org/officeDocument/2006/relationships/slide" Target="slides/slide65.xml"/><Relationship Id="rId345" Type="http://schemas.openxmlformats.org/officeDocument/2006/relationships/slide" Target="slides/slide272.xml"/><Relationship Id="rId387" Type="http://schemas.openxmlformats.org/officeDocument/2006/relationships/slide" Target="slides/slide314.xml"/><Relationship Id="rId191" Type="http://schemas.openxmlformats.org/officeDocument/2006/relationships/slide" Target="slides/slide118.xml"/><Relationship Id="rId205" Type="http://schemas.openxmlformats.org/officeDocument/2006/relationships/slide" Target="slides/slide132.xml"/><Relationship Id="rId247" Type="http://schemas.openxmlformats.org/officeDocument/2006/relationships/slide" Target="slides/slide174.xml"/><Relationship Id="rId412" Type="http://schemas.openxmlformats.org/officeDocument/2006/relationships/slide" Target="slides/slide339.xml"/><Relationship Id="rId107" Type="http://schemas.openxmlformats.org/officeDocument/2006/relationships/slide" Target="slides/slide34.xml"/><Relationship Id="rId289" Type="http://schemas.openxmlformats.org/officeDocument/2006/relationships/slide" Target="slides/slide216.xml"/><Relationship Id="rId454" Type="http://schemas.openxmlformats.org/officeDocument/2006/relationships/slide" Target="slides/slide381.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6.xml"/><Relationship Id="rId314" Type="http://schemas.openxmlformats.org/officeDocument/2006/relationships/slide" Target="slides/slide241.xml"/><Relationship Id="rId356" Type="http://schemas.openxmlformats.org/officeDocument/2006/relationships/slide" Target="slides/slide283.xml"/><Relationship Id="rId398" Type="http://schemas.openxmlformats.org/officeDocument/2006/relationships/slide" Target="slides/slide325.xml"/><Relationship Id="rId95" Type="http://schemas.openxmlformats.org/officeDocument/2006/relationships/slide" Target="slides/slide22.xml"/><Relationship Id="rId160" Type="http://schemas.openxmlformats.org/officeDocument/2006/relationships/slide" Target="slides/slide87.xml"/><Relationship Id="rId216" Type="http://schemas.openxmlformats.org/officeDocument/2006/relationships/slide" Target="slides/slide143.xml"/><Relationship Id="rId423" Type="http://schemas.openxmlformats.org/officeDocument/2006/relationships/slide" Target="slides/slide350.xml"/><Relationship Id="rId258" Type="http://schemas.openxmlformats.org/officeDocument/2006/relationships/slide" Target="slides/slide185.xml"/><Relationship Id="rId465" Type="http://schemas.openxmlformats.org/officeDocument/2006/relationships/slide" Target="slides/slide392.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5.xml"/><Relationship Id="rId325" Type="http://schemas.openxmlformats.org/officeDocument/2006/relationships/slide" Target="slides/slide252.xml"/><Relationship Id="rId367" Type="http://schemas.openxmlformats.org/officeDocument/2006/relationships/slide" Target="slides/slide294.xml"/><Relationship Id="rId171" Type="http://schemas.openxmlformats.org/officeDocument/2006/relationships/slide" Target="slides/slide98.xml"/><Relationship Id="rId227" Type="http://schemas.openxmlformats.org/officeDocument/2006/relationships/slide" Target="slides/slide154.xml"/><Relationship Id="rId269" Type="http://schemas.openxmlformats.org/officeDocument/2006/relationships/slide" Target="slides/slide196.xml"/><Relationship Id="rId434" Type="http://schemas.openxmlformats.org/officeDocument/2006/relationships/slide" Target="slides/slide361.xml"/><Relationship Id="rId476" Type="http://schemas.openxmlformats.org/officeDocument/2006/relationships/theme" Target="theme/theme1.xml"/><Relationship Id="rId33" Type="http://schemas.openxmlformats.org/officeDocument/2006/relationships/slideMaster" Target="slideMasters/slideMaster33.xml"/><Relationship Id="rId129" Type="http://schemas.openxmlformats.org/officeDocument/2006/relationships/slide" Target="slides/slide56.xml"/><Relationship Id="rId280" Type="http://schemas.openxmlformats.org/officeDocument/2006/relationships/slide" Target="slides/slide207.xml"/><Relationship Id="rId336" Type="http://schemas.openxmlformats.org/officeDocument/2006/relationships/slide" Target="slides/slide263.xml"/><Relationship Id="rId75" Type="http://schemas.openxmlformats.org/officeDocument/2006/relationships/slide" Target="slides/slide2.xml"/><Relationship Id="rId140" Type="http://schemas.openxmlformats.org/officeDocument/2006/relationships/slide" Target="slides/slide67.xml"/><Relationship Id="rId182" Type="http://schemas.openxmlformats.org/officeDocument/2006/relationships/slide" Target="slides/slide109.xml"/><Relationship Id="rId378" Type="http://schemas.openxmlformats.org/officeDocument/2006/relationships/slide" Target="slides/slide305.xml"/><Relationship Id="rId403" Type="http://schemas.openxmlformats.org/officeDocument/2006/relationships/slide" Target="slides/slide330.xml"/><Relationship Id="rId6" Type="http://schemas.openxmlformats.org/officeDocument/2006/relationships/slideMaster" Target="slideMasters/slideMaster6.xml"/><Relationship Id="rId238" Type="http://schemas.openxmlformats.org/officeDocument/2006/relationships/slide" Target="slides/slide165.xml"/><Relationship Id="rId445" Type="http://schemas.openxmlformats.org/officeDocument/2006/relationships/slide" Target="slides/slide372.xml"/><Relationship Id="rId291" Type="http://schemas.openxmlformats.org/officeDocument/2006/relationships/slide" Target="slides/slide218.xml"/><Relationship Id="rId305" Type="http://schemas.openxmlformats.org/officeDocument/2006/relationships/slide" Target="slides/slide232.xml"/><Relationship Id="rId347" Type="http://schemas.openxmlformats.org/officeDocument/2006/relationships/slide" Target="slides/slide274.xml"/><Relationship Id="rId44" Type="http://schemas.openxmlformats.org/officeDocument/2006/relationships/slideMaster" Target="slideMasters/slideMaster44.xml"/><Relationship Id="rId86" Type="http://schemas.openxmlformats.org/officeDocument/2006/relationships/slide" Target="slides/slide13.xml"/><Relationship Id="rId151" Type="http://schemas.openxmlformats.org/officeDocument/2006/relationships/slide" Target="slides/slide78.xml"/><Relationship Id="rId389" Type="http://schemas.openxmlformats.org/officeDocument/2006/relationships/slide" Target="slides/slide316.xml"/><Relationship Id="rId193" Type="http://schemas.openxmlformats.org/officeDocument/2006/relationships/slide" Target="slides/slide120.xml"/><Relationship Id="rId207" Type="http://schemas.openxmlformats.org/officeDocument/2006/relationships/slide" Target="slides/slide134.xml"/><Relationship Id="rId249" Type="http://schemas.openxmlformats.org/officeDocument/2006/relationships/slide" Target="slides/slide176.xml"/><Relationship Id="rId414" Type="http://schemas.openxmlformats.org/officeDocument/2006/relationships/slide" Target="slides/slide341.xml"/><Relationship Id="rId456" Type="http://schemas.openxmlformats.org/officeDocument/2006/relationships/slide" Target="slides/slide383.xml"/><Relationship Id="rId13" Type="http://schemas.openxmlformats.org/officeDocument/2006/relationships/slideMaster" Target="slideMasters/slideMaster13.xml"/><Relationship Id="rId109" Type="http://schemas.openxmlformats.org/officeDocument/2006/relationships/slide" Target="slides/slide36.xml"/><Relationship Id="rId260" Type="http://schemas.openxmlformats.org/officeDocument/2006/relationships/slide" Target="slides/slide187.xml"/><Relationship Id="rId316" Type="http://schemas.openxmlformats.org/officeDocument/2006/relationships/slide" Target="slides/slide243.xml"/><Relationship Id="rId55" Type="http://schemas.openxmlformats.org/officeDocument/2006/relationships/slideMaster" Target="slideMasters/slideMaster55.xml"/><Relationship Id="rId97" Type="http://schemas.openxmlformats.org/officeDocument/2006/relationships/slide" Target="slides/slide24.xml"/><Relationship Id="rId120" Type="http://schemas.openxmlformats.org/officeDocument/2006/relationships/slide" Target="slides/slide47.xml"/><Relationship Id="rId358" Type="http://schemas.openxmlformats.org/officeDocument/2006/relationships/slide" Target="slides/slide285.xml"/><Relationship Id="rId162" Type="http://schemas.openxmlformats.org/officeDocument/2006/relationships/slide" Target="slides/slide89.xml"/><Relationship Id="rId218" Type="http://schemas.openxmlformats.org/officeDocument/2006/relationships/slide" Target="slides/slide145.xml"/><Relationship Id="rId425" Type="http://schemas.openxmlformats.org/officeDocument/2006/relationships/slide" Target="slides/slide352.xml"/><Relationship Id="rId467" Type="http://schemas.openxmlformats.org/officeDocument/2006/relationships/slide" Target="slides/slide394.xml"/><Relationship Id="rId271" Type="http://schemas.openxmlformats.org/officeDocument/2006/relationships/slide" Target="slides/slide198.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58.xml"/><Relationship Id="rId327" Type="http://schemas.openxmlformats.org/officeDocument/2006/relationships/slide" Target="slides/slide254.xml"/><Relationship Id="rId369" Type="http://schemas.openxmlformats.org/officeDocument/2006/relationships/slide" Target="slides/slide296.xml"/><Relationship Id="rId173" Type="http://schemas.openxmlformats.org/officeDocument/2006/relationships/slide" Target="slides/slide100.xml"/><Relationship Id="rId229" Type="http://schemas.openxmlformats.org/officeDocument/2006/relationships/slide" Target="slides/slide156.xml"/><Relationship Id="rId380" Type="http://schemas.openxmlformats.org/officeDocument/2006/relationships/slide" Target="slides/slide307.xml"/><Relationship Id="rId436" Type="http://schemas.openxmlformats.org/officeDocument/2006/relationships/slide" Target="slides/slide363.xml"/><Relationship Id="rId240" Type="http://schemas.openxmlformats.org/officeDocument/2006/relationships/slide" Target="slides/slide167.xml"/><Relationship Id="rId35" Type="http://schemas.openxmlformats.org/officeDocument/2006/relationships/slideMaster" Target="slideMasters/slideMaster35.xml"/><Relationship Id="rId77" Type="http://schemas.openxmlformats.org/officeDocument/2006/relationships/slide" Target="slides/slide4.xml"/><Relationship Id="rId100" Type="http://schemas.openxmlformats.org/officeDocument/2006/relationships/slide" Target="slides/slide27.xml"/><Relationship Id="rId282" Type="http://schemas.openxmlformats.org/officeDocument/2006/relationships/slide" Target="slides/slide209.xml"/><Relationship Id="rId338" Type="http://schemas.openxmlformats.org/officeDocument/2006/relationships/slide" Target="slides/slide265.xml"/><Relationship Id="rId8" Type="http://schemas.openxmlformats.org/officeDocument/2006/relationships/slideMaster" Target="slideMasters/slideMaster8.xml"/><Relationship Id="rId142" Type="http://schemas.openxmlformats.org/officeDocument/2006/relationships/slide" Target="slides/slide69.xml"/><Relationship Id="rId184" Type="http://schemas.openxmlformats.org/officeDocument/2006/relationships/slide" Target="slides/slide111.xml"/><Relationship Id="rId391" Type="http://schemas.openxmlformats.org/officeDocument/2006/relationships/slide" Target="slides/slide318.xml"/><Relationship Id="rId405" Type="http://schemas.openxmlformats.org/officeDocument/2006/relationships/slide" Target="slides/slide332.xml"/><Relationship Id="rId447" Type="http://schemas.openxmlformats.org/officeDocument/2006/relationships/slide" Target="slides/slide374.xml"/><Relationship Id="rId251" Type="http://schemas.openxmlformats.org/officeDocument/2006/relationships/slide" Target="slides/slide178.xml"/><Relationship Id="rId46" Type="http://schemas.openxmlformats.org/officeDocument/2006/relationships/slideMaster" Target="slideMasters/slideMaster46.xml"/><Relationship Id="rId293" Type="http://schemas.openxmlformats.org/officeDocument/2006/relationships/slide" Target="slides/slide220.xml"/><Relationship Id="rId307" Type="http://schemas.openxmlformats.org/officeDocument/2006/relationships/slide" Target="slides/slide234.xml"/><Relationship Id="rId349" Type="http://schemas.openxmlformats.org/officeDocument/2006/relationships/slide" Target="slides/slide276.xml"/><Relationship Id="rId88" Type="http://schemas.openxmlformats.org/officeDocument/2006/relationships/slide" Target="slides/slide15.xml"/><Relationship Id="rId111" Type="http://schemas.openxmlformats.org/officeDocument/2006/relationships/slide" Target="slides/slide38.xml"/><Relationship Id="rId153" Type="http://schemas.openxmlformats.org/officeDocument/2006/relationships/slide" Target="slides/slide80.xml"/><Relationship Id="rId195" Type="http://schemas.openxmlformats.org/officeDocument/2006/relationships/slide" Target="slides/slide122.xml"/><Relationship Id="rId209" Type="http://schemas.openxmlformats.org/officeDocument/2006/relationships/slide" Target="slides/slide136.xml"/><Relationship Id="rId360" Type="http://schemas.openxmlformats.org/officeDocument/2006/relationships/slide" Target="slides/slide287.xml"/><Relationship Id="rId416" Type="http://schemas.openxmlformats.org/officeDocument/2006/relationships/slide" Target="slides/slide343.xml"/><Relationship Id="rId220" Type="http://schemas.openxmlformats.org/officeDocument/2006/relationships/slide" Target="slides/slide147.xml"/><Relationship Id="rId458" Type="http://schemas.openxmlformats.org/officeDocument/2006/relationships/slide" Target="slides/slide385.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89.xml"/><Relationship Id="rId318" Type="http://schemas.openxmlformats.org/officeDocument/2006/relationships/slide" Target="slides/slide245.xml"/><Relationship Id="rId99" Type="http://schemas.openxmlformats.org/officeDocument/2006/relationships/slide" Target="slides/slide26.xml"/><Relationship Id="rId122" Type="http://schemas.openxmlformats.org/officeDocument/2006/relationships/slide" Target="slides/slide49.xml"/><Relationship Id="rId164" Type="http://schemas.openxmlformats.org/officeDocument/2006/relationships/slide" Target="slides/slide91.xml"/><Relationship Id="rId371" Type="http://schemas.openxmlformats.org/officeDocument/2006/relationships/slide" Target="slides/slide298.xml"/><Relationship Id="rId427" Type="http://schemas.openxmlformats.org/officeDocument/2006/relationships/slide" Target="slides/slide354.xml"/><Relationship Id="rId469" Type="http://schemas.openxmlformats.org/officeDocument/2006/relationships/slide" Target="slides/slide396.xml"/><Relationship Id="rId26" Type="http://schemas.openxmlformats.org/officeDocument/2006/relationships/slideMaster" Target="slideMasters/slideMaster26.xml"/><Relationship Id="rId231" Type="http://schemas.openxmlformats.org/officeDocument/2006/relationships/slide" Target="slides/slide158.xml"/><Relationship Id="rId273" Type="http://schemas.openxmlformats.org/officeDocument/2006/relationships/slide" Target="slides/slide200.xml"/><Relationship Id="rId329" Type="http://schemas.openxmlformats.org/officeDocument/2006/relationships/slide" Target="slides/slide256.xml"/><Relationship Id="rId68" Type="http://schemas.openxmlformats.org/officeDocument/2006/relationships/slideMaster" Target="slideMasters/slideMaster68.xml"/><Relationship Id="rId133" Type="http://schemas.openxmlformats.org/officeDocument/2006/relationships/slide" Target="slides/slide60.xml"/><Relationship Id="rId175" Type="http://schemas.openxmlformats.org/officeDocument/2006/relationships/slide" Target="slides/slide102.xml"/><Relationship Id="rId340" Type="http://schemas.openxmlformats.org/officeDocument/2006/relationships/slide" Target="slides/slide267.xml"/><Relationship Id="rId200" Type="http://schemas.openxmlformats.org/officeDocument/2006/relationships/slide" Target="slides/slide127.xml"/><Relationship Id="rId382" Type="http://schemas.openxmlformats.org/officeDocument/2006/relationships/slide" Target="slides/slide309.xml"/><Relationship Id="rId438" Type="http://schemas.openxmlformats.org/officeDocument/2006/relationships/slide" Target="slides/slide365.xml"/><Relationship Id="rId242" Type="http://schemas.openxmlformats.org/officeDocument/2006/relationships/slide" Target="slides/slide169.xml"/><Relationship Id="rId284" Type="http://schemas.openxmlformats.org/officeDocument/2006/relationships/slide" Target="slides/slide211.xml"/><Relationship Id="rId37" Type="http://schemas.openxmlformats.org/officeDocument/2006/relationships/slideMaster" Target="slideMasters/slideMaster37.xml"/><Relationship Id="rId79" Type="http://schemas.openxmlformats.org/officeDocument/2006/relationships/slide" Target="slides/slide6.xml"/><Relationship Id="rId102" Type="http://schemas.openxmlformats.org/officeDocument/2006/relationships/slide" Target="slides/slide29.xml"/><Relationship Id="rId144" Type="http://schemas.openxmlformats.org/officeDocument/2006/relationships/slide" Target="slides/slide71.xml"/><Relationship Id="rId90" Type="http://schemas.openxmlformats.org/officeDocument/2006/relationships/slide" Target="slides/slide17.xml"/><Relationship Id="rId186" Type="http://schemas.openxmlformats.org/officeDocument/2006/relationships/slide" Target="slides/slide113.xml"/><Relationship Id="rId351" Type="http://schemas.openxmlformats.org/officeDocument/2006/relationships/slide" Target="slides/slide278.xml"/><Relationship Id="rId393" Type="http://schemas.openxmlformats.org/officeDocument/2006/relationships/slide" Target="slides/slide320.xml"/><Relationship Id="rId407" Type="http://schemas.openxmlformats.org/officeDocument/2006/relationships/slide" Target="slides/slide334.xml"/><Relationship Id="rId449" Type="http://schemas.openxmlformats.org/officeDocument/2006/relationships/slide" Target="slides/slide376.xml"/><Relationship Id="rId211" Type="http://schemas.openxmlformats.org/officeDocument/2006/relationships/slide" Target="slides/slide138.xml"/><Relationship Id="rId253" Type="http://schemas.openxmlformats.org/officeDocument/2006/relationships/slide" Target="slides/slide180.xml"/><Relationship Id="rId295" Type="http://schemas.openxmlformats.org/officeDocument/2006/relationships/slide" Target="slides/slide222.xml"/><Relationship Id="rId309" Type="http://schemas.openxmlformats.org/officeDocument/2006/relationships/slide" Target="slides/slide236.xml"/><Relationship Id="rId460" Type="http://schemas.openxmlformats.org/officeDocument/2006/relationships/slide" Target="slides/slide387.xml"/><Relationship Id="rId48" Type="http://schemas.openxmlformats.org/officeDocument/2006/relationships/slideMaster" Target="slideMasters/slideMaster48.xml"/><Relationship Id="rId113" Type="http://schemas.openxmlformats.org/officeDocument/2006/relationships/slide" Target="slides/slide40.xml"/><Relationship Id="rId320" Type="http://schemas.openxmlformats.org/officeDocument/2006/relationships/slide" Target="slides/slide247.xml"/><Relationship Id="rId155" Type="http://schemas.openxmlformats.org/officeDocument/2006/relationships/slide" Target="slides/slide82.xml"/><Relationship Id="rId197" Type="http://schemas.openxmlformats.org/officeDocument/2006/relationships/slide" Target="slides/slide124.xml"/><Relationship Id="rId362" Type="http://schemas.openxmlformats.org/officeDocument/2006/relationships/slide" Target="slides/slide289.xml"/><Relationship Id="rId418" Type="http://schemas.openxmlformats.org/officeDocument/2006/relationships/slide" Target="slides/slide345.xml"/><Relationship Id="rId222" Type="http://schemas.openxmlformats.org/officeDocument/2006/relationships/slide" Target="slides/slide149.xml"/><Relationship Id="rId264" Type="http://schemas.openxmlformats.org/officeDocument/2006/relationships/slide" Target="slides/slide191.xml"/><Relationship Id="rId471" Type="http://schemas.openxmlformats.org/officeDocument/2006/relationships/notesMaster" Target="notesMasters/notesMaster1.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51.xml"/><Relationship Id="rId70" Type="http://schemas.openxmlformats.org/officeDocument/2006/relationships/slideMaster" Target="slideMasters/slideMaster70.xml"/><Relationship Id="rId166" Type="http://schemas.openxmlformats.org/officeDocument/2006/relationships/slide" Target="slides/slide93.xml"/><Relationship Id="rId331" Type="http://schemas.openxmlformats.org/officeDocument/2006/relationships/slide" Target="slides/slide258.xml"/><Relationship Id="rId373" Type="http://schemas.openxmlformats.org/officeDocument/2006/relationships/slide" Target="slides/slide300.xml"/><Relationship Id="rId429" Type="http://schemas.openxmlformats.org/officeDocument/2006/relationships/slide" Target="slides/slide356.xml"/><Relationship Id="rId1" Type="http://schemas.openxmlformats.org/officeDocument/2006/relationships/slideMaster" Target="slideMasters/slideMaster1.xml"/><Relationship Id="rId233" Type="http://schemas.openxmlformats.org/officeDocument/2006/relationships/slide" Target="slides/slide160.xml"/><Relationship Id="rId440" Type="http://schemas.openxmlformats.org/officeDocument/2006/relationships/slide" Target="slides/slide367.xml"/><Relationship Id="rId28" Type="http://schemas.openxmlformats.org/officeDocument/2006/relationships/slideMaster" Target="slideMasters/slideMaster28.xml"/><Relationship Id="rId275" Type="http://schemas.openxmlformats.org/officeDocument/2006/relationships/slide" Target="slides/slide202.xml"/><Relationship Id="rId300" Type="http://schemas.openxmlformats.org/officeDocument/2006/relationships/slide" Target="slides/slide227.xml"/><Relationship Id="rId81" Type="http://schemas.openxmlformats.org/officeDocument/2006/relationships/slide" Target="slides/slide8.xml"/><Relationship Id="rId135" Type="http://schemas.openxmlformats.org/officeDocument/2006/relationships/slide" Target="slides/slide62.xml"/><Relationship Id="rId177" Type="http://schemas.openxmlformats.org/officeDocument/2006/relationships/slide" Target="slides/slide104.xml"/><Relationship Id="rId342" Type="http://schemas.openxmlformats.org/officeDocument/2006/relationships/slide" Target="slides/slide269.xml"/><Relationship Id="rId384" Type="http://schemas.openxmlformats.org/officeDocument/2006/relationships/slide" Target="slides/slide311.xml"/><Relationship Id="rId202" Type="http://schemas.openxmlformats.org/officeDocument/2006/relationships/slide" Target="slides/slide129.xml"/><Relationship Id="rId244" Type="http://schemas.openxmlformats.org/officeDocument/2006/relationships/slide" Target="slides/slide171.xml"/><Relationship Id="rId39" Type="http://schemas.openxmlformats.org/officeDocument/2006/relationships/slideMaster" Target="slideMasters/slideMaster39.xml"/><Relationship Id="rId286" Type="http://schemas.openxmlformats.org/officeDocument/2006/relationships/slide" Target="slides/slide213.xml"/><Relationship Id="rId451" Type="http://schemas.openxmlformats.org/officeDocument/2006/relationships/slide" Target="slides/slide378.xml"/><Relationship Id="rId50" Type="http://schemas.openxmlformats.org/officeDocument/2006/relationships/slideMaster" Target="slideMasters/slideMaster50.xml"/><Relationship Id="rId104" Type="http://schemas.openxmlformats.org/officeDocument/2006/relationships/slide" Target="slides/slide31.xml"/><Relationship Id="rId146" Type="http://schemas.openxmlformats.org/officeDocument/2006/relationships/slide" Target="slides/slide73.xml"/><Relationship Id="rId188" Type="http://schemas.openxmlformats.org/officeDocument/2006/relationships/slide" Target="slides/slide115.xml"/><Relationship Id="rId311" Type="http://schemas.openxmlformats.org/officeDocument/2006/relationships/slide" Target="slides/slide238.xml"/><Relationship Id="rId353" Type="http://schemas.openxmlformats.org/officeDocument/2006/relationships/slide" Target="slides/slide280.xml"/><Relationship Id="rId395" Type="http://schemas.openxmlformats.org/officeDocument/2006/relationships/slide" Target="slides/slide322.xml"/><Relationship Id="rId409" Type="http://schemas.openxmlformats.org/officeDocument/2006/relationships/slide" Target="slides/slide336.xml"/><Relationship Id="rId92" Type="http://schemas.openxmlformats.org/officeDocument/2006/relationships/slide" Target="slides/slide19.xml"/><Relationship Id="rId213" Type="http://schemas.openxmlformats.org/officeDocument/2006/relationships/slide" Target="slides/slide140.xml"/><Relationship Id="rId420" Type="http://schemas.openxmlformats.org/officeDocument/2006/relationships/slide" Target="slides/slide347.xml"/><Relationship Id="rId255" Type="http://schemas.openxmlformats.org/officeDocument/2006/relationships/slide" Target="slides/slide182.xml"/><Relationship Id="rId297" Type="http://schemas.openxmlformats.org/officeDocument/2006/relationships/slide" Target="slides/slide224.xml"/><Relationship Id="rId462" Type="http://schemas.openxmlformats.org/officeDocument/2006/relationships/slide" Target="slides/slide389.xml"/><Relationship Id="rId115" Type="http://schemas.openxmlformats.org/officeDocument/2006/relationships/slide" Target="slides/slide42.xml"/><Relationship Id="rId157" Type="http://schemas.openxmlformats.org/officeDocument/2006/relationships/slide" Target="slides/slide84.xml"/><Relationship Id="rId322" Type="http://schemas.openxmlformats.org/officeDocument/2006/relationships/slide" Target="slides/slide249.xml"/><Relationship Id="rId364" Type="http://schemas.openxmlformats.org/officeDocument/2006/relationships/slide" Target="slides/slide291.xml"/><Relationship Id="rId61" Type="http://schemas.openxmlformats.org/officeDocument/2006/relationships/slideMaster" Target="slideMasters/slideMaster61.xml"/><Relationship Id="rId199" Type="http://schemas.openxmlformats.org/officeDocument/2006/relationships/slide" Target="slides/slide126.xml"/><Relationship Id="rId19" Type="http://schemas.openxmlformats.org/officeDocument/2006/relationships/slideMaster" Target="slideMasters/slideMaster19.xml"/><Relationship Id="rId224" Type="http://schemas.openxmlformats.org/officeDocument/2006/relationships/slide" Target="slides/slide151.xml"/><Relationship Id="rId266" Type="http://schemas.openxmlformats.org/officeDocument/2006/relationships/slide" Target="slides/slide193.xml"/><Relationship Id="rId431" Type="http://schemas.openxmlformats.org/officeDocument/2006/relationships/slide" Target="slides/slide358.xml"/><Relationship Id="rId473" Type="http://schemas.openxmlformats.org/officeDocument/2006/relationships/commentAuthors" Target="commentAuthors.xml"/><Relationship Id="rId30" Type="http://schemas.openxmlformats.org/officeDocument/2006/relationships/slideMaster" Target="slideMasters/slideMaster30.xml"/><Relationship Id="rId126" Type="http://schemas.openxmlformats.org/officeDocument/2006/relationships/slide" Target="slides/slide53.xml"/><Relationship Id="rId168" Type="http://schemas.openxmlformats.org/officeDocument/2006/relationships/slide" Target="slides/slide95.xml"/><Relationship Id="rId333" Type="http://schemas.openxmlformats.org/officeDocument/2006/relationships/slide" Target="slides/slide260.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6/23/23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6/23/23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3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43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98940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also explain two improvements for defense mechanisms in this slide, but you can find more in the paper [CLICK]</a:t>
            </a:r>
          </a:p>
          <a:p>
            <a:r>
              <a:rPr lang="en-US" dirty="0"/>
              <a:t>The first improvement leverages the variation across rows [CLICK]</a:t>
            </a:r>
          </a:p>
          <a:p>
            <a:r>
              <a:rPr lang="en-US" dirty="0"/>
              <a:t>We observe that 90% of the rows do not experience bit flips until the activation count reaches the double </a:t>
            </a:r>
            <a:r>
              <a:rPr lang="en-US" dirty="0" err="1"/>
              <a:t>Hcfirst</a:t>
            </a:r>
            <a:r>
              <a:rPr lang="en-US" dirty="0"/>
              <a:t> of the 10% of the rows.[CLICK]</a:t>
            </a:r>
          </a:p>
          <a:p>
            <a:endParaRPr lang="en-US" dirty="0"/>
          </a:p>
          <a:p>
            <a:r>
              <a:rPr lang="en-US" dirty="0"/>
              <a:t>Therefore, we can reduce the aggressiveness of defense mechanisms for 90% of the rows, which can reduce the area overheads of state-of-the-art defense mechanisms: [CLICK] </a:t>
            </a:r>
            <a:r>
              <a:rPr lang="en-US" dirty="0" err="1"/>
              <a:t>BlockHammer</a:t>
            </a:r>
            <a:r>
              <a:rPr lang="en-US" dirty="0"/>
              <a:t> and [CLICK] Graphene, by 33 and 80%, respectively [CLICK]</a:t>
            </a:r>
          </a:p>
          <a:p>
            <a:endParaRPr lang="en-US" dirty="0"/>
          </a:p>
          <a:p>
            <a:r>
              <a:rPr lang="en-US" dirty="0"/>
              <a:t>The second example leverages the variation in RowHammer vulnerability with temperature [CLICK]</a:t>
            </a:r>
          </a:p>
          <a:p>
            <a:r>
              <a:rPr lang="en-US" dirty="0"/>
              <a:t>We show that DRAM cells experience bit flips in bounded temperature ranges [CLICK]</a:t>
            </a:r>
          </a:p>
          <a:p>
            <a:r>
              <a:rPr lang="en-US" dirty="0"/>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an FPGA-based experimental setup programmed with a modified version of </a:t>
            </a:r>
            <a:r>
              <a:rPr lang="en-US" b="0" dirty="0" err="1"/>
              <a:t>SoftMC</a:t>
            </a:r>
            <a:r>
              <a:rPr lang="en-US" b="0" dirty="0"/>
              <a:t> [CLICK]</a:t>
            </a:r>
            <a:endParaRPr lang="en-US" dirty="0"/>
          </a:p>
          <a:p>
            <a:r>
              <a:rPr lang="en-US" dirty="0"/>
              <a:t>We control the chip temperature using a pair of heaters [CLICK] connected to a temperature controller [CLICK]</a:t>
            </a:r>
          </a:p>
          <a:p>
            <a:r>
              <a:rPr lang="en-US" dirty="0"/>
              <a:t>We supply the </a:t>
            </a:r>
            <a:r>
              <a:rPr lang="en-US" dirty="0" err="1"/>
              <a:t>wordline</a:t>
            </a:r>
            <a:r>
              <a:rPr lang="en-US" dirty="0"/>
              <a:t> voltage using the VPP power rail from an external power supply [CLICK]</a:t>
            </a:r>
          </a:p>
          <a:p>
            <a:r>
              <a:rPr lang="en-US" dirty="0"/>
              <a:t>This infrastructure provides fine-grained control over DRAM commands, timing parameters, temperature, and </a:t>
            </a:r>
            <a:r>
              <a:rPr lang="en-US" dirty="0" err="1"/>
              <a:t>wordline</a:t>
            </a:r>
            <a:r>
              <a:rPr lang="en-US" dirty="0"/>
              <a:t> voltage [CLICK]</a:t>
            </a:r>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nSpc>
                <a:spcPct val="100000"/>
              </a:lnSpc>
              <a:spcBef>
                <a:spcPts val="0"/>
              </a:spcBef>
            </a:pPr>
            <a:r>
              <a:rPr lang="en-US" sz="2000" dirty="0"/>
              <a:t>We provide </a:t>
            </a:r>
            <a:r>
              <a:rPr lang="en-US" sz="2000" i="1" dirty="0"/>
              <a:t>the first </a:t>
            </a:r>
            <a:r>
              <a:rPr lang="en-US" sz="2000" dirty="0"/>
              <a:t>RowHammer characterization</a:t>
            </a:r>
            <a:r>
              <a:rPr lang="en-US" sz="2000" b="1" dirty="0">
                <a:solidFill>
                  <a:schemeClr val="accent5">
                    <a:lumMod val="75000"/>
                  </a:schemeClr>
                </a:solidFill>
              </a:rPr>
              <a:t> using real DRAM chips </a:t>
            </a:r>
            <a:r>
              <a:rPr lang="en-US" sz="2000" b="1" dirty="0">
                <a:solidFill>
                  <a:srgbClr val="C00000"/>
                </a:solidFill>
              </a:rPr>
              <a:t>under reduced </a:t>
            </a:r>
            <a:r>
              <a:rPr lang="en-US" sz="2000" b="1" dirty="0" err="1">
                <a:solidFill>
                  <a:srgbClr val="C00000"/>
                </a:solidFill>
              </a:rPr>
              <a:t>wordline</a:t>
            </a:r>
            <a:r>
              <a:rPr lang="en-US" sz="2000" b="1" dirty="0">
                <a:solidFill>
                  <a:srgbClr val="C00000"/>
                </a:solidFill>
              </a:rPr>
              <a:t> voltage [CLICK]</a:t>
            </a:r>
          </a:p>
          <a:p>
            <a:pPr marL="0" indent="0">
              <a:lnSpc>
                <a:spcPct val="100000"/>
              </a:lnSpc>
              <a:spcBef>
                <a:spcPts val="0"/>
              </a:spcBef>
              <a:buNone/>
            </a:pPr>
            <a:endParaRPr lang="en-US" sz="2000" dirty="0"/>
          </a:p>
          <a:p>
            <a:pPr marL="0" indent="0">
              <a:lnSpc>
                <a:spcPct val="100000"/>
              </a:lnSpc>
              <a:spcBef>
                <a:spcPts val="0"/>
              </a:spcBef>
              <a:buNone/>
            </a:pPr>
            <a:r>
              <a:rPr lang="en-US" sz="2000" dirty="0"/>
              <a:t>Our experimental results using 272 real DRAM chips show that with reduced </a:t>
            </a:r>
            <a:r>
              <a:rPr lang="en-US" sz="2000" dirty="0" err="1"/>
              <a:t>wordline</a:t>
            </a:r>
            <a:r>
              <a:rPr lang="en-US" sz="2000" dirty="0"/>
              <a:t> voltage, [CLICK]</a:t>
            </a:r>
          </a:p>
          <a:p>
            <a:pPr marL="0" indent="0">
              <a:lnSpc>
                <a:spcPct val="100000"/>
              </a:lnSpc>
              <a:spcBef>
                <a:spcPts val="0"/>
              </a:spcBef>
              <a:buNone/>
            </a:pPr>
            <a:endParaRPr lang="en-US" sz="2000" dirty="0"/>
          </a:p>
          <a:p>
            <a:pPr lvl="0">
              <a:lnSpc>
                <a:spcPct val="100000"/>
              </a:lnSpc>
              <a:spcBef>
                <a:spcPts val="0"/>
              </a:spcBef>
            </a:pPr>
            <a:r>
              <a:rPr lang="en-US" sz="2000" b="1" dirty="0">
                <a:solidFill>
                  <a:srgbClr val="00B050"/>
                </a:solidFill>
              </a:rPr>
              <a:t>RowHammer vulnerability reduces </a:t>
            </a:r>
            <a:r>
              <a:rPr lang="en-US" sz="2000" b="0" dirty="0">
                <a:solidFill>
                  <a:srgbClr val="00B050"/>
                </a:solidFill>
              </a:rPr>
              <a:t>such that </a:t>
            </a:r>
            <a:r>
              <a:rPr lang="en-US" sz="1800" dirty="0"/>
              <a:t>Bit flips occur at </a:t>
            </a:r>
            <a:r>
              <a:rPr lang="en-US" sz="1800" b="1" dirty="0">
                <a:solidFill>
                  <a:srgbClr val="7030A0"/>
                </a:solidFill>
              </a:rPr>
              <a:t>larger activation counts and </a:t>
            </a:r>
            <a:r>
              <a:rPr lang="en-US" sz="2000" b="1" dirty="0">
                <a:solidFill>
                  <a:srgbClr val="7030A0"/>
                </a:solidFill>
              </a:rPr>
              <a:t>fewer DRAM cells experience RowHammer bit flip </a:t>
            </a:r>
            <a:r>
              <a:rPr lang="en-US" sz="2000" b="0" dirty="0">
                <a:solidFill>
                  <a:srgbClr val="00B050"/>
                </a:solidFill>
              </a:rPr>
              <a:t>[CLICK]</a:t>
            </a:r>
            <a:endParaRPr lang="en-US" sz="2000" b="1" dirty="0">
              <a:solidFill>
                <a:srgbClr val="7030A0"/>
              </a:solidFill>
            </a:endParaRPr>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increase row activation latency</a:t>
            </a:r>
          </a:p>
          <a:p>
            <a:pPr lvl="1">
              <a:lnSpc>
                <a:spcPct val="100000"/>
              </a:lnSpc>
              <a:spcBef>
                <a:spcPts val="0"/>
              </a:spcBef>
            </a:pPr>
            <a:r>
              <a:rPr lang="en-US" sz="1600" dirty="0"/>
              <a:t>However, more than 75% of the tested DRAM chips </a:t>
            </a:r>
            <a:r>
              <a:rPr lang="en-US" sz="1600" b="1" dirty="0">
                <a:solidFill>
                  <a:srgbClr val="002060"/>
                </a:solidFill>
              </a:rPr>
              <a:t>reliably operate using nominal timing parameters</a:t>
            </a:r>
          </a:p>
          <a:p>
            <a:pPr lvl="1">
              <a:lnSpc>
                <a:spcPct val="100000"/>
              </a:lnSpc>
              <a:spcBef>
                <a:spcPts val="0"/>
              </a:spcBef>
            </a:pPr>
            <a:r>
              <a:rPr lang="en-US" sz="1600" dirty="0"/>
              <a:t>And remaining 25% </a:t>
            </a:r>
            <a:r>
              <a:rPr lang="en-US" sz="1600" b="1" dirty="0">
                <a:solidFill>
                  <a:srgbClr val="002060"/>
                </a:solidFill>
              </a:rPr>
              <a:t>still reliably operate </a:t>
            </a:r>
            <a:r>
              <a:rPr lang="en-US" sz="1600" dirty="0"/>
              <a:t>with increased row activation latency </a:t>
            </a:r>
            <a:r>
              <a:rPr lang="en-US" sz="1600" b="0" dirty="0">
                <a:solidFill>
                  <a:srgbClr val="00B050"/>
                </a:solidFill>
              </a:rPr>
              <a:t>[CLICK]</a:t>
            </a:r>
            <a:endParaRPr lang="en-US" sz="1600" dirty="0"/>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worsen data retention time</a:t>
            </a:r>
          </a:p>
          <a:p>
            <a:pPr lvl="1">
              <a:lnSpc>
                <a:spcPct val="100000"/>
              </a:lnSpc>
              <a:spcBef>
                <a:spcPts val="0"/>
              </a:spcBef>
            </a:pPr>
            <a:r>
              <a:rPr lang="en-US" sz="1600" dirty="0"/>
              <a:t>However, 80% of the tested DRAM chips </a:t>
            </a:r>
            <a:r>
              <a:rPr lang="en-US" sz="1600" b="1" dirty="0">
                <a:solidFill>
                  <a:srgbClr val="002060"/>
                </a:solidFill>
              </a:rPr>
              <a:t>reliably operate using nominal refresh rate </a:t>
            </a:r>
          </a:p>
          <a:p>
            <a:pPr lvl="1">
              <a:lnSpc>
                <a:spcPct val="100000"/>
              </a:lnSpc>
              <a:spcBef>
                <a:spcPts val="0"/>
              </a:spcBef>
            </a:pPr>
            <a:r>
              <a:rPr lang="en-US" sz="1600" dirty="0"/>
              <a:t>And remaining 20% experience bit flips that</a:t>
            </a:r>
          </a:p>
          <a:p>
            <a:pPr lvl="2">
              <a:lnSpc>
                <a:spcPct val="100000"/>
              </a:lnSpc>
              <a:spcBef>
                <a:spcPts val="0"/>
              </a:spcBef>
            </a:pPr>
            <a:r>
              <a:rPr lang="en-US" sz="1600" dirty="0"/>
              <a:t>can be corrected using </a:t>
            </a:r>
            <a:r>
              <a:rPr lang="en-US" sz="1600" b="1" dirty="0">
                <a:solidFill>
                  <a:srgbClr val="F68D45"/>
                </a:solidFill>
              </a:rPr>
              <a:t>single error correcting codes </a:t>
            </a:r>
          </a:p>
          <a:p>
            <a:pPr lvl="2">
              <a:lnSpc>
                <a:spcPct val="100000"/>
              </a:lnSpc>
              <a:spcBef>
                <a:spcPts val="0"/>
              </a:spcBef>
            </a:pPr>
            <a:r>
              <a:rPr lang="en-US" sz="1600" dirty="0"/>
              <a:t>or can be avoided by </a:t>
            </a:r>
            <a:r>
              <a:rPr lang="en-US" sz="1600" b="1" dirty="0">
                <a:solidFill>
                  <a:srgbClr val="C00000"/>
                </a:solidFill>
              </a:rPr>
              <a:t>doubling the refresh rate</a:t>
            </a:r>
            <a:r>
              <a:rPr lang="en-US" sz="1600" dirty="0"/>
              <a:t> for </a:t>
            </a:r>
            <a:r>
              <a:rPr lang="en-US" sz="1600" b="1" dirty="0">
                <a:solidFill>
                  <a:srgbClr val="00B050"/>
                </a:solidFill>
              </a:rPr>
              <a:t>a small fraction (16.4%) of DRAM rows </a:t>
            </a:r>
            <a:r>
              <a:rPr lang="en-US" sz="1600" b="0" dirty="0">
                <a:solidFill>
                  <a:srgbClr val="00B050"/>
                </a:solidFill>
              </a:rPr>
              <a:t>[CLICK]</a:t>
            </a:r>
            <a:endParaRPr lang="en-US" sz="1600" b="1" dirty="0">
              <a:solidFill>
                <a:srgbClr val="00B050"/>
              </a:solidFill>
            </a:endParaRPr>
          </a:p>
          <a:p>
            <a:pPr lvl="2">
              <a:lnSpc>
                <a:spcPct val="100000"/>
              </a:lnSpc>
              <a:spcBef>
                <a:spcPts val="0"/>
              </a:spcBef>
            </a:pPr>
            <a:endParaRPr lang="en-US" sz="1600" dirty="0"/>
          </a:p>
          <a:p>
            <a:pPr>
              <a:lnSpc>
                <a:spcPct val="100000"/>
              </a:lnSpc>
              <a:spcBef>
                <a:spcPts val="0"/>
              </a:spcBef>
            </a:pPr>
            <a:r>
              <a:rPr lang="en-US" sz="2000" dirty="0"/>
              <a:t>Therefore we concluded that reducing </a:t>
            </a:r>
            <a:r>
              <a:rPr lang="en-US" sz="2000" dirty="0" err="1"/>
              <a:t>wordline</a:t>
            </a:r>
            <a:r>
              <a:rPr lang="en-US" sz="2000" dirty="0"/>
              <a:t> voltage can </a:t>
            </a:r>
            <a:r>
              <a:rPr lang="en-US" sz="2000" b="1" dirty="0">
                <a:solidFill>
                  <a:srgbClr val="00B050"/>
                </a:solidFill>
              </a:rPr>
              <a:t>reduce RowHammer vulnerability </a:t>
            </a:r>
            <a:r>
              <a:rPr lang="en-US" sz="2000" i="1" dirty="0"/>
              <a:t>without</a:t>
            </a:r>
            <a:r>
              <a:rPr lang="en-US" sz="2000" dirty="0"/>
              <a:t> significantly affecting </a:t>
            </a:r>
            <a:r>
              <a:rPr lang="en-US" sz="2000" b="1" dirty="0">
                <a:solidFill>
                  <a:schemeClr val="accent5">
                    <a:lumMod val="75000"/>
                  </a:schemeClr>
                </a:solidFill>
              </a:rPr>
              <a:t>reliable DRAM operation </a:t>
            </a:r>
            <a:r>
              <a:rPr lang="en-US" sz="2000" b="0" dirty="0">
                <a:solidFill>
                  <a:srgbClr val="00B050"/>
                </a:solidFill>
              </a:rPr>
              <a:t>[CLICK]</a:t>
            </a:r>
            <a:endParaRPr lang="en-US" sz="2000" dirty="0">
              <a:solidFill>
                <a:schemeClr val="accent5">
                  <a:lumMod val="75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096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BlockHammer does not need this information [CLICK]</a:t>
            </a:r>
          </a:p>
          <a:p>
            <a:r>
              <a:rPr lang="en-US" dirty="0"/>
              <a:t>It detects an attack using area-efficient Bloom filters [CLICK]</a:t>
            </a:r>
          </a:p>
          <a:p>
            <a:r>
              <a:rPr lang="en-US" dirty="0"/>
              <a:t>And selectively throttles the attack’s memory accesses from within the memory controller [CLICK]</a:t>
            </a:r>
          </a:p>
          <a:p>
            <a:r>
              <a:rPr lang="en-US" dirty="0"/>
              <a:t>Due to throttling, the row’s activation count cannot reach critical levels, and no bit flip occurs [CLICK]</a:t>
            </a:r>
          </a:p>
          <a:p>
            <a:r>
              <a:rPr lang="en-US" dirty="0"/>
              <a:t>BlockHammer can optionally inform the system software about the attack for higher-level countermeasures [CLICK]</a:t>
            </a:r>
          </a:p>
          <a:p>
            <a:r>
              <a:rPr lang="en-US" dirty="0"/>
              <a:t>BlockHammer achieves all of these without needing proprietary information of or modifications to commodity DRAM chips, thereby overcoming the compatibility challenge[CLICK]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0195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The full paper has more information about[CLICK]</a:t>
            </a:r>
            <a:endParaRPr lang="en-US" b="0" dirty="0"/>
          </a:p>
          <a:p>
            <a:r>
              <a:rPr lang="en-US" b="0" baseline="0" dirty="0"/>
              <a:t>Bloom filter-based area-efficient RowHammer detection[CLICK]</a:t>
            </a:r>
          </a:p>
          <a:p>
            <a:r>
              <a:rPr lang="en-US" b="0" baseline="0" dirty="0"/>
              <a:t>A mathematical security proof, showing that BlockHammer deterministically prevents RowHammer bit flips [CLICK]</a:t>
            </a:r>
          </a:p>
          <a:p>
            <a:r>
              <a:rPr lang="en-US" b="0" baseline="0" dirty="0"/>
              <a:t>How </a:t>
            </a:r>
            <a:r>
              <a:rPr lang="en-US" b="0" baseline="0"/>
              <a:t>BlockHammer prevents </a:t>
            </a:r>
            <a:r>
              <a:rPr lang="en-US" b="0" baseline="0" dirty="0"/>
              <a:t>new and emerging many-sided attacks [CLICK]</a:t>
            </a:r>
          </a:p>
          <a:p>
            <a:r>
              <a:rPr lang="en-US" b="0" baseline="0" dirty="0"/>
              <a:t>An optional system integration for reporting detected attacks to system software with high accuracy [CLICK]</a:t>
            </a:r>
          </a:p>
          <a:p>
            <a:r>
              <a:rPr lang="en-US" b="0" baseline="0" dirty="0"/>
              <a:t>And a hardware complexity analysis [CLICK]</a:t>
            </a:r>
          </a:p>
          <a:p>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8900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In summary, BlockHammer is the first work to practically enable throttling-based RowHammer mitigation and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it is implemented solely in the memory controller without requiring proprietary information of or modifications to DRAM chips [CLICK]</a:t>
            </a:r>
          </a:p>
          <a:p>
            <a:r>
              <a:rPr lang="en-US" b="0" baseline="0" dirty="0"/>
              <a:t>It overcomes both scalability and compatibility challenges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further aid future research and development, we make BlockHammer’s source code freely and openly available </a:t>
            </a:r>
          </a:p>
          <a:p>
            <a:endParaRPr lang="en-US" b="1"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4757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2402609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80842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Self-Managing DRAM, or SMD for short.</a:t>
            </a:r>
          </a:p>
          <a:p>
            <a:endParaRPr lang="en-US" dirty="0"/>
          </a:p>
          <a:p>
            <a:r>
              <a:rPr lang="en-US" dirty="0"/>
              <a:t>[CLICK] The key idea of SMD is to prevent the memory controller from accessing DRAM regions that are under maintenance by rejecting row activation commands</a:t>
            </a:r>
          </a:p>
          <a:p>
            <a:endParaRPr lang="en-US" dirty="0"/>
          </a:p>
          <a:p>
            <a:r>
              <a:rPr lang="en-US" dirty="0"/>
              <a:t>[CLICK] To provide a DRAM chip with the ability to reject an activate command, SMD slightly extends the existing interface between the memory controller and the DRAM chips. [CLICK] SMD adds a single negative-acknowledgment (ACT_NACK) pin to a DRAM chip, which the chip uses to signal the memory controller that it rejects the latest activate command.</a:t>
            </a:r>
          </a:p>
          <a:p>
            <a:endParaRPr lang="en-US" dirty="0"/>
          </a:p>
          <a:p>
            <a:r>
              <a:rPr lang="en-US" dirty="0"/>
              <a:t>[CLICK] Leveraging SMD’s ability to reject an activate command, a maintenance operation can be implemented completely within a DRAM chip</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9812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Self-Managing DRAM architecture, we develop various maintenance mechanisms.</a:t>
            </a:r>
          </a:p>
          <a:p>
            <a:endParaRPr lang="en-US" dirty="0"/>
          </a:p>
          <a:p>
            <a:r>
              <a:rPr lang="en-US" dirty="0"/>
              <a:t>[CLICK] For DRAM refresh, [CLICK] we develop Fixed-Rate Refresh (SMD-FR), which uniformly refreshes all DRAM rows with a fixed refresh period.</a:t>
            </a:r>
          </a:p>
          <a:p>
            <a:r>
              <a:rPr lang="en-US" dirty="0"/>
              <a:t>[CLICK] Also, we develop Variable Rate Refresh (SMD-VR), which uses retention profiling information to skip refreshing rows that can retain their data correctly for extended periods.</a:t>
            </a:r>
          </a:p>
          <a:p>
            <a:endParaRPr lang="en-US" dirty="0"/>
          </a:p>
          <a:p>
            <a:r>
              <a:rPr lang="en-US" dirty="0"/>
              <a:t>[CLICK] For RowHammer Protection, [CLICK] we develop Probabilistic RowHammer Protection (SMD-PRP), which performs neighbor row refresh with a small probability on every row activation.</a:t>
            </a:r>
          </a:p>
          <a:p>
            <a:r>
              <a:rPr lang="en-US" dirty="0"/>
              <a:t>[CLICK] Second, we develop Deterministic RowHammer Protection (SMD-DRP), which identifies frequently activated rows and refreshes only their neighbor rows when needed.</a:t>
            </a:r>
          </a:p>
          <a:p>
            <a:endParaRPr lang="en-US" dirty="0"/>
          </a:p>
          <a:p>
            <a:r>
              <a:rPr lang="en-US" dirty="0"/>
              <a:t>[CLICK] Last, we develop a mechanism for memory scrubbing. [CLICK] SMD-MS periodically scans the entire DRAM for errors and corrects them.</a:t>
            </a:r>
          </a:p>
          <a:p>
            <a:endParaRPr lang="en-US" dirty="0"/>
          </a:p>
          <a:p>
            <a:r>
              <a:rPr lang="en-US" dirty="0"/>
              <a:t>Thanks to SMD, we all these mechanisms can be implemented completely within DRAM and they can operate together.</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9748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In summary,</a:t>
            </a:r>
          </a:p>
          <a:p>
            <a:endParaRPr lang="en-US" sz="500" dirty="0"/>
          </a:p>
          <a:p>
            <a:r>
              <a:rPr lang="en-US" sz="500" dirty="0"/>
              <a:t>[CLICK] The three major DRAM maintenance operations are refresh, RowHammer protection, and memory scrubbing.</a:t>
            </a:r>
          </a:p>
          <a:p>
            <a:endParaRPr lang="en-US" sz="500" dirty="0"/>
          </a:p>
          <a:p>
            <a:r>
              <a:rPr lang="en-US" sz="500" dirty="0"/>
              <a:t>[CLICK] We observe that implementing new and efficient maintenance mechanisms often requires difficult-to-realize changes in various system components, including the DRAM interface and the memory controller.</a:t>
            </a:r>
          </a:p>
          <a:p>
            <a:endParaRPr lang="en-US" sz="500" dirty="0"/>
          </a:p>
          <a:p>
            <a:r>
              <a:rPr lang="en-US" sz="500" dirty="0"/>
              <a:t>[CLICK] In this work, our goal is to first, ease the process of enabling new DRAM maintenance operations in DRAM and</a:t>
            </a:r>
          </a:p>
          <a:p>
            <a:r>
              <a:rPr lang="en-US" sz="500" dirty="0"/>
              <a:t>[CLICK] enable more efficient in-DRAM maintenance operations</a:t>
            </a:r>
          </a:p>
          <a:p>
            <a:endParaRPr lang="en-US" sz="500" dirty="0"/>
          </a:p>
          <a:p>
            <a:r>
              <a:rPr lang="en-US" sz="500" dirty="0"/>
              <a:t>[CLICK] To this end, we propose Self-Managing DRAM (or SMD for short), which enables implementing new in-DRAM maintenance mechanisms with no further changes in the DRAM interface and the memory controller</a:t>
            </a:r>
          </a:p>
          <a:p>
            <a:endParaRPr lang="en-US" sz="500" dirty="0"/>
          </a:p>
          <a:p>
            <a:r>
              <a:rPr lang="en-US" sz="500" dirty="0"/>
              <a:t>[CLICK] According to our evaluations, SMD-based maintenance mechanisms for refresh, RowHammer protection, and memory scrubbing achieve significant performance and energy efficiency benefits compared to conventional DDR4 DRAM.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008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1613181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Haocong Luo. I will be presenting our work, RowPress, amplifying read disturbance in modern DRAM chips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3379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demonstrate and analyze RowPress, a new read disturbance phenomenon that causes bitflips in real DRAM chips</a:t>
            </a:r>
          </a:p>
          <a:p>
            <a:endParaRPr lang="en-US" dirty="0"/>
          </a:p>
          <a:p>
            <a:r>
              <a:rPr lang="en-US" dirty="0"/>
              <a:t>[Click]</a:t>
            </a:r>
          </a:p>
          <a:p>
            <a:endParaRPr lang="en-US" dirty="0"/>
          </a:p>
          <a:p>
            <a:r>
              <a:rPr lang="en-US" dirty="0"/>
              <a:t>We show that RowPress is different from </a:t>
            </a:r>
            <a:r>
              <a:rPr lang="en-US" dirty="0" err="1"/>
              <a:t>RowHammer</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demonstrate RowPress in a real system with a user-level program</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And provide effective solutions to mitigate RowPress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03697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RowPress?</a:t>
            </a:r>
          </a:p>
          <a:p>
            <a:endParaRPr lang="en-US" dirty="0"/>
          </a:p>
          <a:p>
            <a:r>
              <a:rPr lang="en-US" dirty="0"/>
              <a:t>[Click]</a:t>
            </a:r>
          </a:p>
          <a:p>
            <a:endParaRPr lang="en-US" dirty="0"/>
          </a:p>
          <a:p>
            <a:r>
              <a:rPr lang="en-US" dirty="0"/>
              <a:t>RowPress is the read disturbance caused by keeping a DRAM row open for a long time, which induces bitflips in adjacent rows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These bitflips do not require many row activations,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and we find in some cases only one row activation is enough.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Now, lets see how this is different from </a:t>
            </a:r>
            <a:r>
              <a:rPr lang="en-US" dirty="0" err="1"/>
              <a:t>RowHammer</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6485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disturbance has significant system-level implications because it breaks memory isolation. </a:t>
            </a:r>
          </a:p>
          <a:p>
            <a:r>
              <a:rPr lang="en-US" dirty="0"/>
              <a:t>A prominent example of this is </a:t>
            </a:r>
            <a:r>
              <a:rPr lang="en-US" dirty="0" err="1"/>
              <a:t>RowHammer</a:t>
            </a:r>
            <a:r>
              <a:rPr lang="en-US" dirty="0"/>
              <a:t>, where </a:t>
            </a:r>
            <a:r>
              <a:rPr lang="en-GB" dirty="0"/>
              <a:t>repeatedly activating and closing a DRAM row many times causes RowHammer bitflips in adjacent rows</a:t>
            </a:r>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99875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RowHammer</a:t>
            </a:r>
            <a:r>
              <a:rPr lang="en-US" dirty="0"/>
              <a:t> is the only studied read-disturb effect, and various mitigations work by detecting high row activation count.</a:t>
            </a:r>
          </a:p>
          <a:p>
            <a:endParaRPr lang="en-US" dirty="0"/>
          </a:p>
          <a:p>
            <a:r>
              <a:rPr lang="en-US" dirty="0"/>
              <a:t>This raises the following question, what if there is another read-disturb phenomenon that does not rely on high activation count?</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535368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Instead of a high activation count, RowPress increases the time the that aggressor stays open.</a:t>
            </a:r>
          </a:p>
          <a:p>
            <a:endParaRPr lang="en-US" dirty="0"/>
          </a:p>
          <a:p>
            <a:r>
              <a:rPr lang="en-US" dirty="0"/>
              <a:t>Doing </a:t>
            </a:r>
            <a:r>
              <a:rPr lang="en-GB" dirty="0"/>
              <a:t>disturbs adjacent rows enough to cause bitflips without a very high activation count.</a:t>
            </a:r>
          </a:p>
          <a:p>
            <a:r>
              <a:rPr lang="en-GB" dirty="0"/>
              <a:t>We observe bitflips even with only one activation in extreme cases.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795380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a FPGA based DDR4 testing infrastructure to characterize RowPress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13001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 </a:t>
            </a:r>
            <a:r>
              <a:rPr lang="en-US" dirty="0"/>
              <a:t>DDR4 chips from all 3 major DRAM manufacturers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18054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characterization yields the following two key takeaways</a:t>
            </a:r>
          </a:p>
          <a:p>
            <a:endParaRPr lang="en-US" dirty="0"/>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9313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RowPress amplifies read disturbance because</a:t>
            </a:r>
          </a:p>
          <a:p>
            <a:endParaRPr lang="en-US" dirty="0"/>
          </a:p>
          <a:p>
            <a:r>
              <a:rPr lang="en-US" dirty="0"/>
              <a:t>First, it reduces the minimum number of row activations needed to induce a bitflip by 1-2 orders of magnitude</a:t>
            </a:r>
          </a:p>
          <a:p>
            <a:endParaRPr lang="en-US" dirty="0"/>
          </a:p>
          <a:p>
            <a:r>
              <a:rPr lang="en-US" dirty="0"/>
              <a:t>Second, in extreme cases, activating a row only once induces bitflips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842500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it gets worse as temperature increases</a:t>
            </a:r>
          </a:p>
          <a:p>
            <a:endParaRPr lang="en-US" dirty="0"/>
          </a:p>
          <a:p>
            <a:r>
              <a:rPr lang="en-US" dirty="0"/>
              <a:t>RowPress is different from </a:t>
            </a:r>
            <a:r>
              <a:rPr lang="en-US" dirty="0" err="1"/>
              <a:t>RowHamer</a:t>
            </a:r>
            <a:r>
              <a:rPr lang="en-US" dirty="0"/>
              <a:t> because it affects a different set of cells and behaves differently as access pattern and temperature changes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4629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RowPress on a real system with a recent Intel processor and a Samsung DDR4 module with TRR </a:t>
            </a:r>
            <a:r>
              <a:rPr lang="en-US" dirty="0" err="1"/>
              <a:t>rowhammer</a:t>
            </a:r>
            <a:r>
              <a:rPr lang="en-US" dirty="0"/>
              <a:t> mitigation. The key idea is to keep a DRAM row open for a longer period by keeping accessing different cache blocks in the row.</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72991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Our results show that </a:t>
            </a:r>
            <a:r>
              <a:rPr lang="en-US" dirty="0" err="1"/>
              <a:t>leveraing</a:t>
            </a:r>
            <a:r>
              <a:rPr lang="en-US" dirty="0"/>
              <a:t> RowPress, a user-level program induces bitflips when </a:t>
            </a:r>
            <a:r>
              <a:rPr lang="en-US" dirty="0" err="1"/>
              <a:t>RowHammer</a:t>
            </a:r>
            <a:r>
              <a:rPr lang="en-US" dirty="0"/>
              <a:t> cannot, in the presence of on-die TRR </a:t>
            </a:r>
            <a:r>
              <a:rPr lang="en-US" dirty="0" err="1"/>
              <a:t>RowHammer</a:t>
            </a:r>
            <a:r>
              <a:rPr lang="en-US" dirty="0"/>
              <a:t> mitigation.</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9001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00000"/>
                </a:solidFill>
                <a:effectLst/>
                <a:latin typeface="Arial" panose="020B0604020202020204" pitchFamily="34" charset="0"/>
              </a:rPr>
              <a:t>We propose a methodology to adapt existing RH mitigations to also mitigate RowPress.</a:t>
            </a:r>
          </a:p>
          <a:p>
            <a:pPr algn="l"/>
            <a:br>
              <a:rPr lang="en-GB" b="0" i="0" dirty="0">
                <a:solidFill>
                  <a:srgbClr val="000000"/>
                </a:solidFill>
                <a:effectLst/>
                <a:latin typeface="Arial" panose="020B0604020202020204" pitchFamily="34" charset="0"/>
              </a:rPr>
            </a:br>
            <a:r>
              <a:rPr lang="en-GB" b="0" i="0" dirty="0">
                <a:solidFill>
                  <a:srgbClr val="000000"/>
                </a:solidFill>
                <a:effectLst/>
                <a:latin typeface="Arial" panose="020B0604020202020204" pitchFamily="34" charset="0"/>
              </a:rPr>
              <a:t>The key mechanisms are, </a:t>
            </a:r>
          </a:p>
          <a:p>
            <a:pPr algn="l"/>
            <a:r>
              <a:rPr lang="en-GB" b="0" i="0" dirty="0">
                <a:solidFill>
                  <a:srgbClr val="000000"/>
                </a:solidFill>
                <a:effectLst/>
                <a:latin typeface="Arial" panose="020B0604020202020204" pitchFamily="34" charset="0"/>
              </a:rPr>
              <a:t>first limit the maximum time that a row can stay open, and </a:t>
            </a:r>
          </a:p>
          <a:p>
            <a:pPr algn="l"/>
            <a:r>
              <a:rPr lang="en-GB" b="0" i="0" dirty="0">
                <a:solidFill>
                  <a:srgbClr val="000000"/>
                </a:solidFill>
                <a:effectLst/>
                <a:latin typeface="Arial" panose="020B0604020202020204" pitchFamily="34" charset="0"/>
              </a:rPr>
              <a:t>second, configure the </a:t>
            </a:r>
            <a:r>
              <a:rPr lang="en-GB" b="0" i="0" dirty="0" err="1">
                <a:solidFill>
                  <a:srgbClr val="000000"/>
                </a:solidFill>
                <a:effectLst/>
                <a:latin typeface="Arial" panose="020B0604020202020204" pitchFamily="34" charset="0"/>
              </a:rPr>
              <a:t>RowHammer</a:t>
            </a:r>
            <a:r>
              <a:rPr lang="en-GB" b="0" i="0" dirty="0">
                <a:solidFill>
                  <a:srgbClr val="000000"/>
                </a:solidFill>
                <a:effectLst/>
                <a:latin typeface="Arial" panose="020B0604020202020204" pitchFamily="34" charset="0"/>
              </a:rPr>
              <a:t> mitigation to account for the RowPress induced reduction in the number of activations needed to cause bitflips.</a:t>
            </a:r>
            <a:br>
              <a:rPr lang="en-GB" b="0" i="0" dirty="0">
                <a:solidFill>
                  <a:srgbClr val="000000"/>
                </a:solidFill>
                <a:effectLst/>
                <a:latin typeface="Arial" panose="020B0604020202020204" pitchFamily="34" charset="0"/>
              </a:rPr>
            </a:br>
            <a:br>
              <a:rPr lang="en-GB" b="0" i="0" dirty="0">
                <a:solidFill>
                  <a:srgbClr val="000000"/>
                </a:solidFill>
                <a:effectLst/>
                <a:latin typeface="Arial" panose="020B0604020202020204" pitchFamily="34" charset="0"/>
              </a:rPr>
            </a:br>
            <a:r>
              <a:rPr lang="en-GB" b="0" i="0" dirty="0">
                <a:solidFill>
                  <a:srgbClr val="000000"/>
                </a:solidFill>
                <a:effectLst/>
                <a:latin typeface="Arial" panose="020B0604020202020204" pitchFamily="34" charset="0"/>
              </a:rPr>
              <a:t>Our solutions mitigate RowPress at low additional performance overhead.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95429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more results in the paper, and our work is fully open-source and artifact evaluated.</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910770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Hello, I am Haocong Luo. I will be presenting our work, RowPress, amplifying read disturbance in modern DRAM chips</a:t>
            </a:r>
            <a:endParaRPr lang="en-CH"/>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20946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793560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405792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83488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29980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57440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17983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331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336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364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367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381</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673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763822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0.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Master" Target="../slideMasters/slideMaster73.xml"/><Relationship Id="rId4" Type="http://schemas.openxmlformats.org/officeDocument/2006/relationships/image" Target="../media/image8.svg"/></Relationships>
</file>

<file path=ppt/slideLayouts/_rels/slideLayout73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3.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6/23/23</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2023. 6. 23.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2023. 6. 23.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2023. 6. 23.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2023. 6. 23.</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2023. 6. 23.</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2023. 6. 23.</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2023. 6. 23.</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6/23/23</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6/23/23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6/23/23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068780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470770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996515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227504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3824604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30800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35524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778356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727732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358521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162903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308275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873047"/>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960528900"/>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04618823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484648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967009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9021737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36406323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92864315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8948556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9578570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80739831"/>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514369750"/>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793936324"/>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906854"/>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6BA8-5A0E-1294-5159-40D70F59304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H"/>
          </a:p>
        </p:txBody>
      </p:sp>
      <p:sp>
        <p:nvSpPr>
          <p:cNvPr id="3" name="Subtitle 2">
            <a:extLst>
              <a:ext uri="{FF2B5EF4-FFF2-40B4-BE49-F238E27FC236}">
                <a16:creationId xmlns:a16="http://schemas.microsoft.com/office/drawing/2014/main" id="{B6D15136-4E79-47C4-4ACC-A3D88E28D1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5FC6FBD0-D1A5-3031-C9B3-F9FA160AEAA5}"/>
              </a:ext>
            </a:extLst>
          </p:cNvPr>
          <p:cNvSpPr>
            <a:spLocks noGrp="1"/>
          </p:cNvSpPr>
          <p:nvPr>
            <p:ph type="dt" sz="half" idx="10"/>
          </p:nvPr>
        </p:nvSpPr>
        <p:spPr/>
        <p:txBody>
          <a:bodyPr/>
          <a:lstStyle/>
          <a:p>
            <a:fld id="{08ADC5F0-EFB2-4C8A-AC6E-A3DC6897BEA1}" type="datetime8">
              <a:rPr lang="en-CH" smtClean="0"/>
              <a:t>6/23/23 9:41 AM</a:t>
            </a:fld>
            <a:endParaRPr lang="en-CH"/>
          </a:p>
        </p:txBody>
      </p:sp>
      <p:sp>
        <p:nvSpPr>
          <p:cNvPr id="5" name="Footer Placeholder 4">
            <a:extLst>
              <a:ext uri="{FF2B5EF4-FFF2-40B4-BE49-F238E27FC236}">
                <a16:creationId xmlns:a16="http://schemas.microsoft.com/office/drawing/2014/main" id="{5E20B122-A88B-6A83-40EF-C417FD8BB9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611FEDD-F290-81E4-4D6B-627759E2BBD4}"/>
              </a:ext>
            </a:extLst>
          </p:cNvPr>
          <p:cNvSpPr>
            <a:spLocks noGrp="1"/>
          </p:cNvSpPr>
          <p:nvPr>
            <p:ph type="sldNum" sz="quarter" idx="12"/>
          </p:nvPr>
        </p:nvSpPr>
        <p:spPr>
          <a:xfrm>
            <a:off x="6910955" y="6356350"/>
            <a:ext cx="2057400" cy="365125"/>
          </a:xfrm>
        </p:spPr>
        <p:txBody>
          <a:bodyPr/>
          <a:lstStyle>
            <a:lvl1pPr>
              <a:defRPr sz="1050">
                <a:solidFill>
                  <a:schemeClr val="tx1"/>
                </a:solidFill>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907949269"/>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F151-574D-293F-15FA-92C00B5AE9EA}"/>
              </a:ext>
            </a:extLst>
          </p:cNvPr>
          <p:cNvSpPr>
            <a:spLocks noGrp="1"/>
          </p:cNvSpPr>
          <p:nvPr>
            <p:ph type="title"/>
          </p:nvPr>
        </p:nvSpPr>
        <p:spPr>
          <a:xfrm>
            <a:off x="1" y="1"/>
            <a:ext cx="9144000" cy="681036"/>
          </a:xfrm>
          <a:solidFill>
            <a:schemeClr val="accent2">
              <a:lumMod val="50000"/>
            </a:schemeClr>
          </a:solidFill>
          <a:ln>
            <a:noFill/>
          </a:ln>
        </p:spPr>
        <p:txBody>
          <a:bodyPr/>
          <a:lstStyle>
            <a:lvl1pPr marL="126206" indent="0">
              <a:defRPr b="1">
                <a:solidFill>
                  <a:schemeClr val="bg1"/>
                </a:solidFill>
              </a:defRPr>
            </a:lvl1pPr>
          </a:lstStyle>
          <a:p>
            <a:r>
              <a:rPr lang="en-US" dirty="0"/>
              <a:t>Click to edit Master title style</a:t>
            </a:r>
            <a:endParaRPr lang="en-CH" dirty="0"/>
          </a:p>
        </p:txBody>
      </p:sp>
      <p:sp>
        <p:nvSpPr>
          <p:cNvPr id="3" name="Content Placeholder 2">
            <a:extLst>
              <a:ext uri="{FF2B5EF4-FFF2-40B4-BE49-F238E27FC236}">
                <a16:creationId xmlns:a16="http://schemas.microsoft.com/office/drawing/2014/main" id="{97A6607E-0C9E-E9D4-4DC4-36B694960AD2}"/>
              </a:ext>
            </a:extLst>
          </p:cNvPr>
          <p:cNvSpPr>
            <a:spLocks noGrp="1"/>
          </p:cNvSpPr>
          <p:nvPr>
            <p:ph idx="1"/>
          </p:nvPr>
        </p:nvSpPr>
        <p:spPr>
          <a:xfrm>
            <a:off x="157294" y="843305"/>
            <a:ext cx="8776982" cy="53336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6482D1F3-AF43-3032-0815-01A1080E6286}"/>
              </a:ext>
            </a:extLst>
          </p:cNvPr>
          <p:cNvSpPr>
            <a:spLocks noGrp="1"/>
          </p:cNvSpPr>
          <p:nvPr>
            <p:ph type="dt" sz="half" idx="10"/>
          </p:nvPr>
        </p:nvSpPr>
        <p:spPr/>
        <p:txBody>
          <a:bodyPr/>
          <a:lstStyle/>
          <a:p>
            <a:fld id="{73F9FE01-BB53-4137-9A0E-13B3E968FBBB}" type="datetime8">
              <a:rPr lang="en-CH" smtClean="0"/>
              <a:t>6/23/23 9:41 AM</a:t>
            </a:fld>
            <a:endParaRPr lang="en-CH"/>
          </a:p>
        </p:txBody>
      </p:sp>
      <p:sp>
        <p:nvSpPr>
          <p:cNvPr id="5" name="Footer Placeholder 4">
            <a:extLst>
              <a:ext uri="{FF2B5EF4-FFF2-40B4-BE49-F238E27FC236}">
                <a16:creationId xmlns:a16="http://schemas.microsoft.com/office/drawing/2014/main" id="{AB8B0EA1-DA52-49DD-7282-C83FA3BFD253}"/>
              </a:ext>
            </a:extLst>
          </p:cNvPr>
          <p:cNvSpPr>
            <a:spLocks noGrp="1"/>
          </p:cNvSpPr>
          <p:nvPr>
            <p:ph type="ftr" sz="quarter" idx="11"/>
          </p:nvPr>
        </p:nvSpPr>
        <p:spPr/>
        <p:txBody>
          <a:bodyPr/>
          <a:lstStyle/>
          <a:p>
            <a:endParaRPr lang="en-CH"/>
          </a:p>
        </p:txBody>
      </p:sp>
      <p:pic>
        <p:nvPicPr>
          <p:cNvPr id="7" name="Graphic 6">
            <a:extLst>
              <a:ext uri="{FF2B5EF4-FFF2-40B4-BE49-F238E27FC236}">
                <a16:creationId xmlns:a16="http://schemas.microsoft.com/office/drawing/2014/main" id="{A7C1CC70-A46B-5F0F-78C4-D068F856C6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707" y="6518618"/>
            <a:ext cx="832180" cy="255085"/>
          </a:xfrm>
          <a:prstGeom prst="rect">
            <a:avLst/>
          </a:prstGeom>
        </p:spPr>
      </p:pic>
      <p:sp>
        <p:nvSpPr>
          <p:cNvPr id="8" name="Slide Number Placeholder 5">
            <a:extLst>
              <a:ext uri="{FF2B5EF4-FFF2-40B4-BE49-F238E27FC236}">
                <a16:creationId xmlns:a16="http://schemas.microsoft.com/office/drawing/2014/main" id="{BC5EE9DF-A784-C713-8BD3-597B120B3C3A}"/>
              </a:ext>
            </a:extLst>
          </p:cNvPr>
          <p:cNvSpPr txBox="1">
            <a:spLocks/>
          </p:cNvSpPr>
          <p:nvPr userDrawn="1"/>
        </p:nvSpPr>
        <p:spPr>
          <a:xfrm>
            <a:off x="6910955" y="6356350"/>
            <a:ext cx="2057400" cy="365125"/>
          </a:xfrm>
          <a:prstGeom prst="rect">
            <a:avLst/>
          </a:prstGeom>
        </p:spPr>
        <p:txBody>
          <a:bodyPr vert="horz" lIns="68580" tIns="34290" rIns="68580" bIns="34290" rtlCol="0" anchor="ctr"/>
          <a:lstStyle>
            <a:defPPr>
              <a:defRPr lang="en-CH"/>
            </a:defPPr>
            <a:lvl1pPr marL="0" algn="r" defTabSz="914400" rtl="0" eaLnBrk="1" latinLnBrk="0" hangingPunct="1">
              <a:defRPr sz="1400" kern="1200">
                <a:solidFill>
                  <a:schemeClr val="tx1"/>
                </a:solidFill>
                <a:latin typeface="Cambria" panose="02040503050406030204" pitchFamily="18" charset="0"/>
                <a:ea typeface="Cambria"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0D841-AE03-4072-8645-558D16E4E90D}" type="slidenum">
              <a:rPr lang="en-CH" sz="1350" b="1" smtClean="0">
                <a:solidFill>
                  <a:schemeClr val="accent2">
                    <a:lumMod val="50000"/>
                  </a:schemeClr>
                </a:solidFill>
              </a:rPr>
              <a:pPr/>
              <a:t>‹#›</a:t>
            </a:fld>
            <a:endParaRPr lang="en-CH" sz="1350" b="1" dirty="0">
              <a:solidFill>
                <a:schemeClr val="accent2">
                  <a:lumMod val="50000"/>
                </a:schemeClr>
              </a:solidFill>
            </a:endParaRPr>
          </a:p>
        </p:txBody>
      </p:sp>
    </p:spTree>
    <p:extLst>
      <p:ext uri="{BB962C8B-B14F-4D97-AF65-F5344CB8AC3E}">
        <p14:creationId xmlns:p14="http://schemas.microsoft.com/office/powerpoint/2010/main" val="3828165761"/>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4F5FD3F-CA6E-77D9-852A-97717DA53F01}"/>
              </a:ext>
            </a:extLst>
          </p:cNvPr>
          <p:cNvCxnSpPr>
            <a:cxnSpLocks/>
          </p:cNvCxnSpPr>
          <p:nvPr userDrawn="1"/>
        </p:nvCxnSpPr>
        <p:spPr>
          <a:xfrm>
            <a:off x="0" y="4477732"/>
            <a:ext cx="2410905" cy="0"/>
          </a:xfrm>
          <a:prstGeom prst="line">
            <a:avLst/>
          </a:prstGeom>
          <a:ln w="381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AC3111-BCF9-CD82-3E20-BDB30841DACF}"/>
              </a:ext>
            </a:extLst>
          </p:cNvPr>
          <p:cNvSpPr>
            <a:spLocks noGrp="1"/>
          </p:cNvSpPr>
          <p:nvPr>
            <p:ph type="title"/>
          </p:nvPr>
        </p:nvSpPr>
        <p:spPr>
          <a:xfrm>
            <a:off x="623888" y="1709739"/>
            <a:ext cx="7886700" cy="2852737"/>
          </a:xfrm>
        </p:spPr>
        <p:txBody>
          <a:bodyPr anchor="b">
            <a:normAutofit/>
          </a:bodyPr>
          <a:lstStyle>
            <a:lvl1pPr>
              <a:defRPr sz="4950"/>
            </a:lvl1p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4275CF36-7DCE-25D2-BE65-3AFD8F701ED9}"/>
              </a:ext>
            </a:extLst>
          </p:cNvPr>
          <p:cNvSpPr>
            <a:spLocks noGrp="1"/>
          </p:cNvSpPr>
          <p:nvPr>
            <p:ph type="body" idx="1"/>
          </p:nvPr>
        </p:nvSpPr>
        <p:spPr>
          <a:xfrm>
            <a:off x="623888" y="4779390"/>
            <a:ext cx="7886700" cy="1310260"/>
          </a:xfrm>
        </p:spPr>
        <p:txBody>
          <a:bodyPr>
            <a:normAutofit/>
          </a:bodyPr>
          <a:lstStyle>
            <a:lvl1pPr marL="0" indent="0">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042C7F-3A07-F117-B574-039769003665}"/>
              </a:ext>
            </a:extLst>
          </p:cNvPr>
          <p:cNvSpPr>
            <a:spLocks noGrp="1"/>
          </p:cNvSpPr>
          <p:nvPr>
            <p:ph type="dt" sz="half" idx="10"/>
          </p:nvPr>
        </p:nvSpPr>
        <p:spPr/>
        <p:txBody>
          <a:bodyPr/>
          <a:lstStyle/>
          <a:p>
            <a:fld id="{E8356BFF-8413-41CC-9EB5-6E62F767A530}" type="datetime8">
              <a:rPr lang="en-CH" smtClean="0"/>
              <a:t>6/23/23 9:41 AM</a:t>
            </a:fld>
            <a:endParaRPr lang="en-CH"/>
          </a:p>
        </p:txBody>
      </p:sp>
      <p:sp>
        <p:nvSpPr>
          <p:cNvPr id="5" name="Footer Placeholder 4">
            <a:extLst>
              <a:ext uri="{FF2B5EF4-FFF2-40B4-BE49-F238E27FC236}">
                <a16:creationId xmlns:a16="http://schemas.microsoft.com/office/drawing/2014/main" id="{7557B032-B5F3-2BB6-CE9B-7E937A9A2DAB}"/>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AE9D815-5743-AABC-A2EB-775D4223568C}"/>
              </a:ext>
            </a:extLst>
          </p:cNvPr>
          <p:cNvSpPr>
            <a:spLocks noGrp="1"/>
          </p:cNvSpPr>
          <p:nvPr>
            <p:ph type="sldNum" sz="quarter" idx="12"/>
          </p:nvPr>
        </p:nvSpPr>
        <p:spPr/>
        <p:txBody>
          <a:bodyPr/>
          <a:lstStyle/>
          <a:p>
            <a:fld id="{BE50D841-AE03-4072-8645-558D16E4E90D}" type="slidenum">
              <a:rPr lang="en-CH" smtClean="0"/>
              <a:t>‹#›</a:t>
            </a:fld>
            <a:endParaRPr lang="en-CH"/>
          </a:p>
        </p:txBody>
      </p:sp>
      <p:sp>
        <p:nvSpPr>
          <p:cNvPr id="10" name="Flowchart: Document 9">
            <a:extLst>
              <a:ext uri="{FF2B5EF4-FFF2-40B4-BE49-F238E27FC236}">
                <a16:creationId xmlns:a16="http://schemas.microsoft.com/office/drawing/2014/main" id="{8BD1F7D0-16E0-F2BD-AED6-4AF163E6088E}"/>
              </a:ext>
            </a:extLst>
          </p:cNvPr>
          <p:cNvSpPr/>
          <p:nvPr userDrawn="1"/>
        </p:nvSpPr>
        <p:spPr>
          <a:xfrm>
            <a:off x="84842" y="-9427"/>
            <a:ext cx="374715" cy="801278"/>
          </a:xfrm>
          <a:prstGeom prst="flowChartDocumen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500635259"/>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B05B-E4CE-DBD1-A248-DBE8B141159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7AF00136-E6C3-46F2-833F-16CAA5749B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990ED900-30B7-A217-A717-6E274CBA3A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6D125900-E3C6-B714-D23D-E6F1479D4B6E}"/>
              </a:ext>
            </a:extLst>
          </p:cNvPr>
          <p:cNvSpPr>
            <a:spLocks noGrp="1"/>
          </p:cNvSpPr>
          <p:nvPr>
            <p:ph type="dt" sz="half" idx="10"/>
          </p:nvPr>
        </p:nvSpPr>
        <p:spPr/>
        <p:txBody>
          <a:bodyPr/>
          <a:lstStyle/>
          <a:p>
            <a:fld id="{0B67CA9A-39F3-49DC-9B19-80B2109FD5BC}" type="datetime8">
              <a:rPr lang="en-CH" smtClean="0"/>
              <a:t>6/23/23 9:41 AM</a:t>
            </a:fld>
            <a:endParaRPr lang="en-CH"/>
          </a:p>
        </p:txBody>
      </p:sp>
      <p:sp>
        <p:nvSpPr>
          <p:cNvPr id="6" name="Footer Placeholder 5">
            <a:extLst>
              <a:ext uri="{FF2B5EF4-FFF2-40B4-BE49-F238E27FC236}">
                <a16:creationId xmlns:a16="http://schemas.microsoft.com/office/drawing/2014/main" id="{A0BBE290-A7B5-E6F9-9CDF-B63F16698630}"/>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7041E910-EA5C-DA10-1ABB-2FF1DF3BBC8E}"/>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38075974"/>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D827-F3E7-BAD1-1467-BA19329D977A}"/>
              </a:ext>
            </a:extLst>
          </p:cNvPr>
          <p:cNvSpPr>
            <a:spLocks noGrp="1"/>
          </p:cNvSpPr>
          <p:nvPr>
            <p:ph type="title"/>
          </p:nvPr>
        </p:nvSpPr>
        <p:spPr>
          <a:xfrm>
            <a:off x="629841" y="365126"/>
            <a:ext cx="78867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826C5CFF-BE71-55F8-48D0-907B6A0C091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D4493-80F6-8E2C-BCAB-FF9A0A06B4F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EDD0507B-A970-9788-1881-B6A6A314B8D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B21B720-3D79-5A08-654C-39CBD040B41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A0AED7BB-2959-18D7-33FB-FCEEF698C259}"/>
              </a:ext>
            </a:extLst>
          </p:cNvPr>
          <p:cNvSpPr>
            <a:spLocks noGrp="1"/>
          </p:cNvSpPr>
          <p:nvPr>
            <p:ph type="dt" sz="half" idx="10"/>
          </p:nvPr>
        </p:nvSpPr>
        <p:spPr/>
        <p:txBody>
          <a:bodyPr/>
          <a:lstStyle/>
          <a:p>
            <a:fld id="{5E5C58E9-D159-43EE-885E-334484516EA4}" type="datetime8">
              <a:rPr lang="en-CH" smtClean="0"/>
              <a:t>6/23/23 9:41 AM</a:t>
            </a:fld>
            <a:endParaRPr lang="en-CH"/>
          </a:p>
        </p:txBody>
      </p:sp>
      <p:sp>
        <p:nvSpPr>
          <p:cNvPr id="8" name="Footer Placeholder 7">
            <a:extLst>
              <a:ext uri="{FF2B5EF4-FFF2-40B4-BE49-F238E27FC236}">
                <a16:creationId xmlns:a16="http://schemas.microsoft.com/office/drawing/2014/main" id="{BEC82384-1C81-AC3C-73F3-D16EAE2E5732}"/>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6EA9BFB1-4808-8F74-6C39-29D878745BC5}"/>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328964"/>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903F-1355-7471-830E-22A4C2223EC1}"/>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5DA0B4AA-874F-D15F-4D66-3A2484F55787}"/>
              </a:ext>
            </a:extLst>
          </p:cNvPr>
          <p:cNvSpPr>
            <a:spLocks noGrp="1"/>
          </p:cNvSpPr>
          <p:nvPr>
            <p:ph type="dt" sz="half" idx="10"/>
          </p:nvPr>
        </p:nvSpPr>
        <p:spPr/>
        <p:txBody>
          <a:bodyPr/>
          <a:lstStyle/>
          <a:p>
            <a:fld id="{CDC9BC93-A3EB-4325-9254-A7FBDA65A138}" type="datetime8">
              <a:rPr lang="en-CH" smtClean="0"/>
              <a:t>6/23/23 9:41 AM</a:t>
            </a:fld>
            <a:endParaRPr lang="en-CH"/>
          </a:p>
        </p:txBody>
      </p:sp>
      <p:sp>
        <p:nvSpPr>
          <p:cNvPr id="4" name="Footer Placeholder 3">
            <a:extLst>
              <a:ext uri="{FF2B5EF4-FFF2-40B4-BE49-F238E27FC236}">
                <a16:creationId xmlns:a16="http://schemas.microsoft.com/office/drawing/2014/main" id="{01C743E3-619A-4CF9-3CE8-3643733FB94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4D76B73-94F9-6A1B-32F0-EA974F1E5E17}"/>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01065052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2A32E2-66B0-F24C-146B-C88782195FF8}"/>
              </a:ext>
            </a:extLst>
          </p:cNvPr>
          <p:cNvSpPr>
            <a:spLocks noGrp="1"/>
          </p:cNvSpPr>
          <p:nvPr>
            <p:ph type="dt" sz="half" idx="10"/>
          </p:nvPr>
        </p:nvSpPr>
        <p:spPr/>
        <p:txBody>
          <a:bodyPr/>
          <a:lstStyle/>
          <a:p>
            <a:fld id="{9D4CE406-89A3-4591-AB16-4291EE11909C}" type="datetime8">
              <a:rPr lang="en-CH" smtClean="0"/>
              <a:t>6/23/23 9:41 AM</a:t>
            </a:fld>
            <a:endParaRPr lang="en-CH"/>
          </a:p>
        </p:txBody>
      </p:sp>
      <p:sp>
        <p:nvSpPr>
          <p:cNvPr id="3" name="Footer Placeholder 2">
            <a:extLst>
              <a:ext uri="{FF2B5EF4-FFF2-40B4-BE49-F238E27FC236}">
                <a16:creationId xmlns:a16="http://schemas.microsoft.com/office/drawing/2014/main" id="{69327D76-7E6D-3F2D-3BAA-E1C563EC860C}"/>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FD5F5168-1AEC-7DC1-6B32-D8B92E8E4FF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447166368"/>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DCE0-77CA-2CEF-2897-9033A1B813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51D41BD6-6AD4-02A0-017B-EF14B7DE84B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5842688E-2242-1738-E3AB-228F904AE36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007E14E-F5CF-685E-7054-C517283506F7}"/>
              </a:ext>
            </a:extLst>
          </p:cNvPr>
          <p:cNvSpPr>
            <a:spLocks noGrp="1"/>
          </p:cNvSpPr>
          <p:nvPr>
            <p:ph type="dt" sz="half" idx="10"/>
          </p:nvPr>
        </p:nvSpPr>
        <p:spPr/>
        <p:txBody>
          <a:bodyPr/>
          <a:lstStyle/>
          <a:p>
            <a:fld id="{AA33AA57-598A-4E0C-B8F6-2E6A4C7AB212}" type="datetime8">
              <a:rPr lang="en-CH" smtClean="0"/>
              <a:t>6/23/23 9:41 AM</a:t>
            </a:fld>
            <a:endParaRPr lang="en-CH"/>
          </a:p>
        </p:txBody>
      </p:sp>
      <p:sp>
        <p:nvSpPr>
          <p:cNvPr id="6" name="Footer Placeholder 5">
            <a:extLst>
              <a:ext uri="{FF2B5EF4-FFF2-40B4-BE49-F238E27FC236}">
                <a16:creationId xmlns:a16="http://schemas.microsoft.com/office/drawing/2014/main" id="{5E4D76D8-D6DD-B781-DADF-5C12F656CEC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0F682F4B-7675-8EC6-96E9-1B5584146A98}"/>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551750"/>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07F2-FB4A-EEC6-ED04-F6845C21BE6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2E9C00B8-98E4-39AA-E54A-DD7B0679621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H"/>
          </a:p>
        </p:txBody>
      </p:sp>
      <p:sp>
        <p:nvSpPr>
          <p:cNvPr id="4" name="Text Placeholder 3">
            <a:extLst>
              <a:ext uri="{FF2B5EF4-FFF2-40B4-BE49-F238E27FC236}">
                <a16:creationId xmlns:a16="http://schemas.microsoft.com/office/drawing/2014/main" id="{15998F6E-EFCC-F21E-D971-4D185242CE4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990164-F638-2497-8418-FF3D37429E12}"/>
              </a:ext>
            </a:extLst>
          </p:cNvPr>
          <p:cNvSpPr>
            <a:spLocks noGrp="1"/>
          </p:cNvSpPr>
          <p:nvPr>
            <p:ph type="dt" sz="half" idx="10"/>
          </p:nvPr>
        </p:nvSpPr>
        <p:spPr/>
        <p:txBody>
          <a:bodyPr/>
          <a:lstStyle/>
          <a:p>
            <a:fld id="{E652EBB5-C89B-4A28-9143-9709F5B9ADA5}" type="datetime8">
              <a:rPr lang="en-CH" smtClean="0"/>
              <a:t>6/23/23 9:41 AM</a:t>
            </a:fld>
            <a:endParaRPr lang="en-CH"/>
          </a:p>
        </p:txBody>
      </p:sp>
      <p:sp>
        <p:nvSpPr>
          <p:cNvPr id="6" name="Footer Placeholder 5">
            <a:extLst>
              <a:ext uri="{FF2B5EF4-FFF2-40B4-BE49-F238E27FC236}">
                <a16:creationId xmlns:a16="http://schemas.microsoft.com/office/drawing/2014/main" id="{6AC03FFE-96ED-4535-3BF8-21C38020201F}"/>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BA97DD62-FFAB-6132-CFC1-C9159D6EA4E1}"/>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171176624"/>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5C75-DB3C-8B71-5EFB-1217822E8AE6}"/>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D1F73FFA-CD47-0E9C-D965-F2EAF274F4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AC54AA40-A471-0126-A23F-3FD1EA56BCE4}"/>
              </a:ext>
            </a:extLst>
          </p:cNvPr>
          <p:cNvSpPr>
            <a:spLocks noGrp="1"/>
          </p:cNvSpPr>
          <p:nvPr>
            <p:ph type="dt" sz="half" idx="10"/>
          </p:nvPr>
        </p:nvSpPr>
        <p:spPr/>
        <p:txBody>
          <a:bodyPr/>
          <a:lstStyle/>
          <a:p>
            <a:fld id="{906955B1-B60E-40A2-8D3F-34F43AF6F706}" type="datetime8">
              <a:rPr lang="en-CH" smtClean="0"/>
              <a:t>6/23/23 9:41 AM</a:t>
            </a:fld>
            <a:endParaRPr lang="en-CH"/>
          </a:p>
        </p:txBody>
      </p:sp>
      <p:sp>
        <p:nvSpPr>
          <p:cNvPr id="5" name="Footer Placeholder 4">
            <a:extLst>
              <a:ext uri="{FF2B5EF4-FFF2-40B4-BE49-F238E27FC236}">
                <a16:creationId xmlns:a16="http://schemas.microsoft.com/office/drawing/2014/main" id="{06620C9B-B268-E6E0-DF80-7BFE3D8A9E0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374FC10-B11C-0F23-0BA7-9FEB9E96DDF9}"/>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29048567"/>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240703-78EB-22C6-A493-944A929EBF3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85B01C05-7466-DD31-35CC-C9C9098529E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888153B2-23FE-DB3E-C492-7661377B931D}"/>
              </a:ext>
            </a:extLst>
          </p:cNvPr>
          <p:cNvSpPr>
            <a:spLocks noGrp="1"/>
          </p:cNvSpPr>
          <p:nvPr>
            <p:ph type="dt" sz="half" idx="10"/>
          </p:nvPr>
        </p:nvSpPr>
        <p:spPr/>
        <p:txBody>
          <a:bodyPr/>
          <a:lstStyle/>
          <a:p>
            <a:fld id="{17EE0A70-6B3A-4CFB-BE13-06F3E884DBE7}" type="datetime8">
              <a:rPr lang="en-CH" smtClean="0"/>
              <a:t>6/23/23 9:41 AM</a:t>
            </a:fld>
            <a:endParaRPr lang="en-CH"/>
          </a:p>
        </p:txBody>
      </p:sp>
      <p:sp>
        <p:nvSpPr>
          <p:cNvPr id="5" name="Footer Placeholder 4">
            <a:extLst>
              <a:ext uri="{FF2B5EF4-FFF2-40B4-BE49-F238E27FC236}">
                <a16:creationId xmlns:a16="http://schemas.microsoft.com/office/drawing/2014/main" id="{61AA8C82-2CD3-76D4-3931-D99F4FCD9C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1D2C3D64-6D99-9E3C-5439-361F294B8CB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216493606"/>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733141"/>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248666905"/>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59539261"/>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04977281"/>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263"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637613562"/>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1859095516"/>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876326084"/>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2200760297"/>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4"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4"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458679216"/>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135971131"/>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0705643"/>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6"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9" y="1435105"/>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1233824155"/>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3348080622"/>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2787973868"/>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1"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535766169"/>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1827268"/>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1771090845"/>
      </p:ext>
    </p:extLst>
  </p:cSld>
  <p:clrMapOvr>
    <a:masterClrMapping/>
  </p:clrMapOvr>
  <p:transition spd="med"/>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8CE3EE-5F6D-30D9-6691-6C24B7F56349}"/>
              </a:ext>
            </a:extLst>
          </p:cNvPr>
          <p:cNvSpPr/>
          <p:nvPr userDrawn="1"/>
        </p:nvSpPr>
        <p:spPr>
          <a:xfrm>
            <a:off x="0" y="0"/>
            <a:ext cx="9144000" cy="3555564"/>
          </a:xfrm>
          <a:prstGeom prst="rect">
            <a:avLst/>
          </a:prstGeom>
          <a:solidFill>
            <a:srgbClr val="59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ctrTitle"/>
          </p:nvPr>
        </p:nvSpPr>
        <p:spPr>
          <a:xfrm>
            <a:off x="685800" y="1122363"/>
            <a:ext cx="7772400" cy="2254188"/>
          </a:xfrm>
        </p:spPr>
        <p:txBody>
          <a:bodyPr anchor="b"/>
          <a:lstStyle>
            <a:lvl1pPr algn="ctr">
              <a:defRPr sz="6000" b="1">
                <a:solidFill>
                  <a:schemeClr val="bg1"/>
                </a:solidFill>
                <a:latin typeface="Cambria" panose="02040503050406030204" pitchFamily="18" charset="0"/>
                <a:ea typeface="Cambria" panose="02040503050406030204" pitchFamily="18"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solidFill>
                  <a:schemeClr val="tx1">
                    <a:lumMod val="50000"/>
                    <a:lumOff val="50000"/>
                  </a:schemeClr>
                </a:solidFill>
                <a:latin typeface="Cambria" panose="02040503050406030204" pitchFamily="18" charset="0"/>
                <a:ea typeface="Cambria" panose="0204050305040603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36209CE-1A85-4944-AF2D-3BF692221AD4}" type="datetime8">
              <a:rPr lang="en-CH" smtClean="0"/>
              <a:t>6/23/23 9:58 AM</a:t>
            </a:fld>
            <a:endParaRPr lang="en-CH"/>
          </a:p>
        </p:txBody>
      </p:sp>
      <p:sp>
        <p:nvSpPr>
          <p:cNvPr id="5" name="Footer Placeholder 4"/>
          <p:cNvSpPr>
            <a:spLocks noGrp="1"/>
          </p:cNvSpPr>
          <p:nvPr>
            <p:ph type="ftr" sz="quarter" idx="11"/>
          </p:nvPr>
        </p:nvSpPr>
        <p:spPr/>
        <p:txBody>
          <a:bodyPr/>
          <a:lstStyle/>
          <a:p>
            <a:endParaRPr lang="en-CH"/>
          </a:p>
        </p:txBody>
      </p:sp>
      <p:pic>
        <p:nvPicPr>
          <p:cNvPr id="9" name="Google Shape;57;p13" descr="http://www.euroc-project.eu/fileadmin/imgEuroc/eurocConsortiumLogos/ethLogo.png">
            <a:extLst>
              <a:ext uri="{FF2B5EF4-FFF2-40B4-BE49-F238E27FC236}">
                <a16:creationId xmlns:a16="http://schemas.microsoft.com/office/drawing/2014/main" id="{C2A20B87-3B56-2955-EC83-54FDE8CC0813}"/>
              </a:ext>
            </a:extLst>
          </p:cNvPr>
          <p:cNvPicPr preferRelativeResize="0"/>
          <p:nvPr userDrawn="1"/>
        </p:nvPicPr>
        <p:blipFill rotWithShape="1">
          <a:blip r:embed="rId2">
            <a:alphaModFix/>
          </a:blip>
          <a:srcRect/>
          <a:stretch/>
        </p:blipFill>
        <p:spPr>
          <a:xfrm>
            <a:off x="6060689" y="5974307"/>
            <a:ext cx="2397511" cy="492491"/>
          </a:xfrm>
          <a:prstGeom prst="rect">
            <a:avLst/>
          </a:prstGeom>
          <a:noFill/>
          <a:ln>
            <a:noFill/>
          </a:ln>
        </p:spPr>
      </p:pic>
      <p:pic>
        <p:nvPicPr>
          <p:cNvPr id="10" name="Graphic 9">
            <a:extLst>
              <a:ext uri="{FF2B5EF4-FFF2-40B4-BE49-F238E27FC236}">
                <a16:creationId xmlns:a16="http://schemas.microsoft.com/office/drawing/2014/main" id="{D84F6266-43B5-7F47-0360-AB4CFC56387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4251" y="5943937"/>
            <a:ext cx="2875694" cy="553229"/>
          </a:xfrm>
          <a:prstGeom prst="rect">
            <a:avLst/>
          </a:prstGeom>
        </p:spPr>
      </p:pic>
    </p:spTree>
    <p:extLst>
      <p:ext uri="{BB962C8B-B14F-4D97-AF65-F5344CB8AC3E}">
        <p14:creationId xmlns:p14="http://schemas.microsoft.com/office/powerpoint/2010/main" val="3401971351"/>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4B5CA0-49E7-FE9B-EE5B-1C5C5EB456E2}"/>
              </a:ext>
            </a:extLst>
          </p:cNvPr>
          <p:cNvSpPr/>
          <p:nvPr userDrawn="1"/>
        </p:nvSpPr>
        <p:spPr>
          <a:xfrm>
            <a:off x="0" y="1"/>
            <a:ext cx="9144000" cy="625434"/>
          </a:xfrm>
          <a:prstGeom prst="rect">
            <a:avLst/>
          </a:prstGeom>
          <a:solidFill>
            <a:srgbClr val="59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18506" y="85582"/>
            <a:ext cx="8863692" cy="454271"/>
          </a:xfrm>
        </p:spPr>
        <p:txBody>
          <a:bodyPr>
            <a:noAutofit/>
          </a:bodyPr>
          <a:lstStyle>
            <a:lvl1pPr>
              <a:defRPr sz="3600" b="1">
                <a:solidFill>
                  <a:schemeClr val="bg1"/>
                </a:solidFill>
                <a:latin typeface="Cambria" panose="02040503050406030204" pitchFamily="18" charset="0"/>
                <a:ea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121970" y="720436"/>
            <a:ext cx="8863692" cy="5632864"/>
          </a:xfrm>
        </p:spPr>
        <p:txBody>
          <a:bodyPr>
            <a:normAutofit/>
          </a:bodyPr>
          <a:lstStyle>
            <a:lvl1pPr>
              <a:defRPr sz="2400">
                <a:latin typeface="Cambria" panose="02040503050406030204" pitchFamily="18" charset="0"/>
                <a:ea typeface="Cambria" panose="02040503050406030204" pitchFamily="18" charset="0"/>
              </a:defRPr>
            </a:lvl1pPr>
            <a:lvl2pPr>
              <a:defRPr sz="2000">
                <a:latin typeface="Cambria" panose="02040503050406030204" pitchFamily="18" charset="0"/>
                <a:ea typeface="Cambria" panose="02040503050406030204" pitchFamily="18" charset="0"/>
              </a:defRPr>
            </a:lvl2pPr>
            <a:lvl3pPr>
              <a:defRPr sz="1800">
                <a:latin typeface="Cambria" panose="02040503050406030204" pitchFamily="18" charset="0"/>
                <a:ea typeface="Cambria" panose="02040503050406030204" pitchFamily="18" charset="0"/>
              </a:defRPr>
            </a:lvl3pPr>
            <a:lvl4pPr>
              <a:defRPr sz="1600">
                <a:latin typeface="Cambria" panose="02040503050406030204" pitchFamily="18" charset="0"/>
                <a:ea typeface="Cambria" panose="02040503050406030204" pitchFamily="18" charset="0"/>
              </a:defRPr>
            </a:lvl4pPr>
            <a:lvl5pPr>
              <a:defRPr sz="1600">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a:xfrm>
            <a:off x="6924798" y="6468965"/>
            <a:ext cx="2057400" cy="244594"/>
          </a:xfrm>
        </p:spPr>
        <p:txBody>
          <a:bodyPr/>
          <a:lstStyle>
            <a:lvl1pPr>
              <a:defRPr sz="1800" b="1">
                <a:latin typeface="Cambria" panose="02040503050406030204" pitchFamily="18" charset="0"/>
                <a:ea typeface="Cambria" panose="02040503050406030204" pitchFamily="18" charset="0"/>
              </a:defRPr>
            </a:lvl1pPr>
          </a:lstStyle>
          <a:p>
            <a:fld id="{7E31B401-36E9-4C00-B8DC-84A96D356336}" type="slidenum">
              <a:rPr lang="en-CH" smtClean="0"/>
              <a:pPr/>
              <a:t>‹#›</a:t>
            </a:fld>
            <a:endParaRPr lang="en-CH" dirty="0"/>
          </a:p>
        </p:txBody>
      </p:sp>
      <p:pic>
        <p:nvPicPr>
          <p:cNvPr id="8" name="Graphic 7">
            <a:extLst>
              <a:ext uri="{FF2B5EF4-FFF2-40B4-BE49-F238E27FC236}">
                <a16:creationId xmlns:a16="http://schemas.microsoft.com/office/drawing/2014/main" id="{45171DDF-1964-DD27-3DA3-56A73B8E617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1970" y="6468965"/>
            <a:ext cx="1271401" cy="244594"/>
          </a:xfrm>
          <a:prstGeom prst="rect">
            <a:avLst/>
          </a:prstGeom>
        </p:spPr>
      </p:pic>
    </p:spTree>
    <p:extLst>
      <p:ext uri="{BB962C8B-B14F-4D97-AF65-F5344CB8AC3E}">
        <p14:creationId xmlns:p14="http://schemas.microsoft.com/office/powerpoint/2010/main" val="390039649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632C73-1967-4EAC-BB8B-1E68029824D9}" type="datetime8">
              <a:rPr lang="en-CH" smtClean="0"/>
              <a:t>6/23/23 9:58 AM</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990309929"/>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23D230-9951-4ADB-9190-620D8099CA49}" type="datetime8">
              <a:rPr lang="en-CH" smtClean="0"/>
              <a:t>6/23/23 9:58 AM</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181378337"/>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AD683A7-697F-46FA-98DC-F423254CCD3F}" type="datetime8">
              <a:rPr lang="en-CH" smtClean="0"/>
              <a:t>6/23/23 9:58 AM</a:t>
            </a:fld>
            <a:endParaRPr lang="en-CH"/>
          </a:p>
        </p:txBody>
      </p:sp>
      <p:sp>
        <p:nvSpPr>
          <p:cNvPr id="8" name="Footer Placeholder 7"/>
          <p:cNvSpPr>
            <a:spLocks noGrp="1"/>
          </p:cNvSpPr>
          <p:nvPr>
            <p:ph type="ftr" sz="quarter" idx="11"/>
          </p:nvPr>
        </p:nvSpPr>
        <p:spPr/>
        <p:txBody>
          <a:bodyPr/>
          <a:lstStyle/>
          <a:p>
            <a:endParaRPr lang="en-CH"/>
          </a:p>
        </p:txBody>
      </p:sp>
      <p:sp>
        <p:nvSpPr>
          <p:cNvPr id="9" name="Slide Number Placeholder 8"/>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654063446"/>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71EA57-F84E-4C8D-9043-16E7ABE43D97}" type="datetime8">
              <a:rPr lang="en-CH" smtClean="0"/>
              <a:t>6/23/23 9:58 AM</a:t>
            </a:fld>
            <a:endParaRPr lang="en-CH"/>
          </a:p>
        </p:txBody>
      </p:sp>
      <p:sp>
        <p:nvSpPr>
          <p:cNvPr id="4" name="Footer Placeholder 3"/>
          <p:cNvSpPr>
            <a:spLocks noGrp="1"/>
          </p:cNvSpPr>
          <p:nvPr>
            <p:ph type="ftr" sz="quarter" idx="11"/>
          </p:nvPr>
        </p:nvSpPr>
        <p:spPr/>
        <p:txBody>
          <a:bodyPr/>
          <a:lstStyle/>
          <a:p>
            <a:endParaRPr lang="en-CH"/>
          </a:p>
        </p:txBody>
      </p:sp>
      <p:sp>
        <p:nvSpPr>
          <p:cNvPr id="5" name="Slide Number Placeholder 4"/>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476724493"/>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9B479-0152-4A89-9AF8-2B2A8894E312}" type="datetime8">
              <a:rPr lang="en-CH" smtClean="0"/>
              <a:t>6/23/23 9:58 AM</a:t>
            </a:fld>
            <a:endParaRPr lang="en-CH"/>
          </a:p>
        </p:txBody>
      </p:sp>
      <p:sp>
        <p:nvSpPr>
          <p:cNvPr id="3" name="Footer Placeholder 2"/>
          <p:cNvSpPr>
            <a:spLocks noGrp="1"/>
          </p:cNvSpPr>
          <p:nvPr>
            <p:ph type="ftr" sz="quarter" idx="11"/>
          </p:nvPr>
        </p:nvSpPr>
        <p:spPr/>
        <p:txBody>
          <a:bodyPr/>
          <a:lstStyle/>
          <a:p>
            <a:endParaRPr lang="en-CH"/>
          </a:p>
        </p:txBody>
      </p:sp>
      <p:sp>
        <p:nvSpPr>
          <p:cNvPr id="4" name="Slide Number Placeholder 3"/>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701298840"/>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D531A3-C014-4028-9B34-AC5DE262CA7B}" type="datetime8">
              <a:rPr lang="en-CH" smtClean="0"/>
              <a:t>6/23/23 9:58 AM</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717717177"/>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24F234-6D75-469E-A6FC-633B39A6B6F8}" type="datetime8">
              <a:rPr lang="en-CH" smtClean="0"/>
              <a:t>6/23/23 9:58 AM</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2732852661"/>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0AB80E-0F00-4820-9A77-0072E43F0E7C}" type="datetime8">
              <a:rPr lang="en-CH" smtClean="0"/>
              <a:t>6/23/23 9:58 AM</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642531955"/>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099CA8-2656-4802-9210-8A5AA313BAAC}" type="datetime8">
              <a:rPr lang="en-CH" smtClean="0"/>
              <a:t>6/23/23 9:58 AM</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938863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theme" Target="../theme/theme67.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8.xml.rels><?xml version="1.0" encoding="UTF-8" standalone="yes"?>
<Relationships xmlns="http://schemas.openxmlformats.org/package/2006/relationships"><Relationship Id="rId3" Type="http://schemas.openxmlformats.org/officeDocument/2006/relationships/theme" Target="../theme/theme68.xml"/><Relationship Id="rId2" Type="http://schemas.openxmlformats.org/officeDocument/2006/relationships/slideLayout" Target="../slideLayouts/slideLayout697.xml"/><Relationship Id="rId1" Type="http://schemas.openxmlformats.org/officeDocument/2006/relationships/slideLayout" Target="../slideLayouts/slideLayout696.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05.xml"/><Relationship Id="rId13" Type="http://schemas.openxmlformats.org/officeDocument/2006/relationships/theme" Target="../theme/theme69.xml"/><Relationship Id="rId3" Type="http://schemas.openxmlformats.org/officeDocument/2006/relationships/slideLayout" Target="../slideLayouts/slideLayout700.xml"/><Relationship Id="rId7" Type="http://schemas.openxmlformats.org/officeDocument/2006/relationships/slideLayout" Target="../slideLayouts/slideLayout704.xml"/><Relationship Id="rId12" Type="http://schemas.openxmlformats.org/officeDocument/2006/relationships/slideLayout" Target="../slideLayouts/slideLayout709.xml"/><Relationship Id="rId2" Type="http://schemas.openxmlformats.org/officeDocument/2006/relationships/slideLayout" Target="../slideLayouts/slideLayout699.xml"/><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0" Type="http://schemas.openxmlformats.org/officeDocument/2006/relationships/slideLayout" Target="../slideLayouts/slideLayout707.xml"/><Relationship Id="rId4" Type="http://schemas.openxmlformats.org/officeDocument/2006/relationships/slideLayout" Target="../slideLayouts/slideLayout701.xml"/><Relationship Id="rId9" Type="http://schemas.openxmlformats.org/officeDocument/2006/relationships/slideLayout" Target="../slideLayouts/slideLayout706.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17.xml"/><Relationship Id="rId3" Type="http://schemas.openxmlformats.org/officeDocument/2006/relationships/slideLayout" Target="../slideLayouts/slideLayout712.xml"/><Relationship Id="rId7" Type="http://schemas.openxmlformats.org/officeDocument/2006/relationships/slideLayout" Target="../slideLayouts/slideLayout716.xml"/><Relationship Id="rId12" Type="http://schemas.openxmlformats.org/officeDocument/2006/relationships/theme" Target="../theme/theme70.xml"/><Relationship Id="rId2" Type="http://schemas.openxmlformats.org/officeDocument/2006/relationships/slideLayout" Target="../slideLayouts/slideLayout711.xml"/><Relationship Id="rId1" Type="http://schemas.openxmlformats.org/officeDocument/2006/relationships/slideLayout" Target="../slideLayouts/slideLayout710.xml"/><Relationship Id="rId6" Type="http://schemas.openxmlformats.org/officeDocument/2006/relationships/slideLayout" Target="../slideLayouts/slideLayout715.xml"/><Relationship Id="rId11" Type="http://schemas.openxmlformats.org/officeDocument/2006/relationships/slideLayout" Target="../slideLayouts/slideLayout720.xml"/><Relationship Id="rId5" Type="http://schemas.openxmlformats.org/officeDocument/2006/relationships/slideLayout" Target="../slideLayouts/slideLayout714.xml"/><Relationship Id="rId10" Type="http://schemas.openxmlformats.org/officeDocument/2006/relationships/slideLayout" Target="../slideLayouts/slideLayout719.xml"/><Relationship Id="rId4" Type="http://schemas.openxmlformats.org/officeDocument/2006/relationships/slideLayout" Target="../slideLayouts/slideLayout713.xml"/><Relationship Id="rId9" Type="http://schemas.openxmlformats.org/officeDocument/2006/relationships/slideLayout" Target="../slideLayouts/slideLayout718.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23.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5" Type="http://schemas.openxmlformats.org/officeDocument/2006/relationships/theme" Target="../theme/theme71.xml"/><Relationship Id="rId4" Type="http://schemas.openxmlformats.org/officeDocument/2006/relationships/slideLayout" Target="../slideLayouts/slideLayout724.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32.xml"/><Relationship Id="rId13" Type="http://schemas.openxmlformats.org/officeDocument/2006/relationships/slideLayout" Target="../slideLayouts/slideLayout737.xml"/><Relationship Id="rId3" Type="http://schemas.openxmlformats.org/officeDocument/2006/relationships/slideLayout" Target="../slideLayouts/slideLayout727.xml"/><Relationship Id="rId7" Type="http://schemas.openxmlformats.org/officeDocument/2006/relationships/slideLayout" Target="../slideLayouts/slideLayout731.xml"/><Relationship Id="rId12" Type="http://schemas.openxmlformats.org/officeDocument/2006/relationships/slideLayout" Target="../slideLayouts/slideLayout736.xml"/><Relationship Id="rId2" Type="http://schemas.openxmlformats.org/officeDocument/2006/relationships/slideLayout" Target="../slideLayouts/slideLayout726.xml"/><Relationship Id="rId1" Type="http://schemas.openxmlformats.org/officeDocument/2006/relationships/slideLayout" Target="../slideLayouts/slideLayout725.xml"/><Relationship Id="rId6" Type="http://schemas.openxmlformats.org/officeDocument/2006/relationships/slideLayout" Target="../slideLayouts/slideLayout730.xml"/><Relationship Id="rId11" Type="http://schemas.openxmlformats.org/officeDocument/2006/relationships/slideLayout" Target="../slideLayouts/slideLayout735.xml"/><Relationship Id="rId5" Type="http://schemas.openxmlformats.org/officeDocument/2006/relationships/slideLayout" Target="../slideLayouts/slideLayout729.xml"/><Relationship Id="rId10" Type="http://schemas.openxmlformats.org/officeDocument/2006/relationships/slideLayout" Target="../slideLayouts/slideLayout734.xml"/><Relationship Id="rId4" Type="http://schemas.openxmlformats.org/officeDocument/2006/relationships/slideLayout" Target="../slideLayouts/slideLayout728.xml"/><Relationship Id="rId9" Type="http://schemas.openxmlformats.org/officeDocument/2006/relationships/slideLayout" Target="../slideLayouts/slideLayout733.xml"/><Relationship Id="rId14" Type="http://schemas.openxmlformats.org/officeDocument/2006/relationships/theme" Target="../theme/theme72.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45.xml"/><Relationship Id="rId3" Type="http://schemas.openxmlformats.org/officeDocument/2006/relationships/slideLayout" Target="../slideLayouts/slideLayout740.xml"/><Relationship Id="rId7" Type="http://schemas.openxmlformats.org/officeDocument/2006/relationships/slideLayout" Target="../slideLayouts/slideLayout744.xml"/><Relationship Id="rId12" Type="http://schemas.openxmlformats.org/officeDocument/2006/relationships/theme" Target="../theme/theme73.xml"/><Relationship Id="rId2" Type="http://schemas.openxmlformats.org/officeDocument/2006/relationships/slideLayout" Target="../slideLayouts/slideLayout739.xml"/><Relationship Id="rId1" Type="http://schemas.openxmlformats.org/officeDocument/2006/relationships/slideLayout" Target="../slideLayouts/slideLayout738.xml"/><Relationship Id="rId6" Type="http://schemas.openxmlformats.org/officeDocument/2006/relationships/slideLayout" Target="../slideLayouts/slideLayout743.xml"/><Relationship Id="rId11" Type="http://schemas.openxmlformats.org/officeDocument/2006/relationships/slideLayout" Target="../slideLayouts/slideLayout748.xml"/><Relationship Id="rId5" Type="http://schemas.openxmlformats.org/officeDocument/2006/relationships/slideLayout" Target="../slideLayouts/slideLayout742.xml"/><Relationship Id="rId10" Type="http://schemas.openxmlformats.org/officeDocument/2006/relationships/slideLayout" Target="../slideLayouts/slideLayout747.xml"/><Relationship Id="rId4" Type="http://schemas.openxmlformats.org/officeDocument/2006/relationships/slideLayout" Target="../slideLayouts/slideLayout741.xml"/><Relationship Id="rId9" Type="http://schemas.openxmlformats.org/officeDocument/2006/relationships/slideLayout" Target="../slideLayouts/slideLayout7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2023. 6. 23.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6/23/23</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01576106"/>
      </p:ext>
    </p:extLst>
  </p:cSld>
  <p:clrMap bg1="lt1" tx1="dk1" bg2="lt2" tx2="dk2" accent1="accent1" accent2="accent2" accent3="accent3" accent4="accent4" accent5="accent5" accent6="accent6" hlink="hlink" folHlink="folHlink"/>
  <p:sldLayoutIdLst>
    <p:sldLayoutId id="2147488834" r:id="rId1"/>
    <p:sldLayoutId id="2147488835" r:id="rId2"/>
    <p:sldLayoutId id="2147488836" r:id="rId3"/>
    <p:sldLayoutId id="2147488837" r:id="rId4"/>
    <p:sldLayoutId id="2147488838" r:id="rId5"/>
    <p:sldLayoutId id="2147488839" r:id="rId6"/>
    <p:sldLayoutId id="2147488840" r:id="rId7"/>
    <p:sldLayoutId id="2147488841" r:id="rId8"/>
    <p:sldLayoutId id="2147488842" r:id="rId9"/>
    <p:sldLayoutId id="2147488843" r:id="rId10"/>
    <p:sldLayoutId id="2147488844" r:id="rId11"/>
    <p:sldLayoutId id="2147488845"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884503"/>
      </p:ext>
    </p:extLst>
  </p:cSld>
  <p:clrMap bg1="lt1" tx1="dk1" bg2="lt2" tx2="dk2" accent1="accent1" accent2="accent2" accent3="accent3" accent4="accent4" accent5="accent5" accent6="accent6" hlink="hlink" folHlink="folHlink"/>
  <p:sldLayoutIdLst>
    <p:sldLayoutId id="2147488847" r:id="rId1"/>
    <p:sldLayoutId id="214748884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55577471"/>
      </p:ext>
    </p:extLst>
  </p:cSld>
  <p:clrMap bg1="lt1" tx1="dk1" bg2="lt2" tx2="dk2" accent1="accent1" accent2="accent2" accent3="accent3" accent4="accent4" accent5="accent5" accent6="accent6" hlink="hlink" folHlink="folHlink"/>
  <p:sldLayoutIdLst>
    <p:sldLayoutId id="2147488850" r:id="rId1"/>
    <p:sldLayoutId id="2147488851" r:id="rId2"/>
    <p:sldLayoutId id="2147488852" r:id="rId3"/>
    <p:sldLayoutId id="2147488853" r:id="rId4"/>
    <p:sldLayoutId id="2147488854" r:id="rId5"/>
    <p:sldLayoutId id="2147488855" r:id="rId6"/>
    <p:sldLayoutId id="2147488856" r:id="rId7"/>
    <p:sldLayoutId id="2147488857" r:id="rId8"/>
    <p:sldLayoutId id="2147488858" r:id="rId9"/>
    <p:sldLayoutId id="2147488859" r:id="rId10"/>
    <p:sldLayoutId id="2147488860" r:id="rId11"/>
    <p:sldLayoutId id="21474888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C49D98-1624-573E-9A2A-35BA471BEEA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CF473AD1-E004-2E0D-5251-53B74A78335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BB9A09AF-F923-4F09-962A-9E6A7DEBA10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Cambria" panose="02040503050406030204" pitchFamily="18" charset="0"/>
                <a:ea typeface="Cambria" panose="02040503050406030204" pitchFamily="18" charset="0"/>
              </a:defRPr>
            </a:lvl1pPr>
          </a:lstStyle>
          <a:p>
            <a:fld id="{E3B925B6-4057-409D-B8AB-2A4BD4F6D2C9}" type="datetime8">
              <a:rPr lang="en-CH" smtClean="0"/>
              <a:t>6/23/23 9:41 AM</a:t>
            </a:fld>
            <a:endParaRPr lang="en-CH"/>
          </a:p>
        </p:txBody>
      </p:sp>
      <p:sp>
        <p:nvSpPr>
          <p:cNvPr id="5" name="Footer Placeholder 4">
            <a:extLst>
              <a:ext uri="{FF2B5EF4-FFF2-40B4-BE49-F238E27FC236}">
                <a16:creationId xmlns:a16="http://schemas.microsoft.com/office/drawing/2014/main" id="{AF507569-DC0D-2B76-B1FA-DB48DCBD5DE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Cambria" panose="02040503050406030204" pitchFamily="18" charset="0"/>
                <a:ea typeface="Cambria" panose="02040503050406030204" pitchFamily="18" charset="0"/>
              </a:defRPr>
            </a:lvl1pPr>
          </a:lstStyle>
          <a:p>
            <a:endParaRPr lang="en-CH"/>
          </a:p>
        </p:txBody>
      </p:sp>
      <p:sp>
        <p:nvSpPr>
          <p:cNvPr id="6" name="Slide Number Placeholder 5">
            <a:extLst>
              <a:ext uri="{FF2B5EF4-FFF2-40B4-BE49-F238E27FC236}">
                <a16:creationId xmlns:a16="http://schemas.microsoft.com/office/drawing/2014/main" id="{1E198E07-6055-22FA-2A9D-DF4D2AAB344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Cambria" panose="02040503050406030204" pitchFamily="18" charset="0"/>
                <a:ea typeface="Cambria" panose="02040503050406030204" pitchFamily="18" charset="0"/>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325548340"/>
      </p:ext>
    </p:extLst>
  </p:cSld>
  <p:clrMap bg1="lt1" tx1="dk1" bg2="lt2" tx2="dk2" accent1="accent1" accent2="accent2" accent3="accent3" accent4="accent4" accent5="accent5" accent6="accent6" hlink="hlink" folHlink="folHlink"/>
  <p:sldLayoutIdLst>
    <p:sldLayoutId id="2147488863" r:id="rId1"/>
    <p:sldLayoutId id="2147488864" r:id="rId2"/>
    <p:sldLayoutId id="2147488865" r:id="rId3"/>
    <p:sldLayoutId id="2147488866" r:id="rId4"/>
    <p:sldLayoutId id="2147488867" r:id="rId5"/>
    <p:sldLayoutId id="2147488868" r:id="rId6"/>
    <p:sldLayoutId id="2147488869" r:id="rId7"/>
    <p:sldLayoutId id="2147488870" r:id="rId8"/>
    <p:sldLayoutId id="2147488871" r:id="rId9"/>
    <p:sldLayoutId id="2147488872" r:id="rId10"/>
    <p:sldLayoutId id="214748887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Cambria" panose="02040503050406030204" pitchFamily="18" charset="0"/>
          <a:ea typeface="Cambria" panose="02040503050406030204" pitchFamily="18"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ambria" panose="02040503050406030204" pitchFamily="18" charset="0"/>
          <a:ea typeface="Cambria" panose="02040503050406030204" pitchFamily="18"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ambria" panose="02040503050406030204" pitchFamily="18" charset="0"/>
          <a:ea typeface="Cambria" panose="02040503050406030204" pitchFamily="18"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931445"/>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defTabSz="914263"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263" fontAlgn="base">
              <a:spcBef>
                <a:spcPct val="0"/>
              </a:spcBef>
              <a:spcAft>
                <a:spcPct val="0"/>
              </a:spcAft>
              <a:defRPr/>
            </a:pPr>
            <a:fld id="{A22E6346-468B-3E4F-8804-5358276127F2}" type="slidenum">
              <a:rPr lang="en-US">
                <a:ea typeface="ＭＳ Ｐゴシック" charset="0"/>
              </a:rPr>
              <a:pPr defTabSz="914263"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466323169"/>
      </p:ext>
    </p:extLst>
  </p:cSld>
  <p:clrMap bg1="lt1" tx1="dk1" bg2="lt2" tx2="dk2" accent1="accent1" accent2="accent2" accent3="accent3" accent4="accent4" accent5="accent5" accent6="accent6" hlink="hlink" folHlink="folHlink"/>
  <p:sldLayoutIdLst>
    <p:sldLayoutId id="2147488880" r:id="rId1"/>
    <p:sldLayoutId id="2147488881" r:id="rId2"/>
    <p:sldLayoutId id="2147488882" r:id="rId3"/>
    <p:sldLayoutId id="2147488883" r:id="rId4"/>
    <p:sldLayoutId id="2147488884" r:id="rId5"/>
    <p:sldLayoutId id="2147488885" r:id="rId6"/>
    <p:sldLayoutId id="2147488886" r:id="rId7"/>
    <p:sldLayoutId id="2147488887" r:id="rId8"/>
    <p:sldLayoutId id="2147488888" r:id="rId9"/>
    <p:sldLayoutId id="2147488889" r:id="rId10"/>
    <p:sldLayoutId id="2147488890" r:id="rId11"/>
    <p:sldLayoutId id="2147488891" r:id="rId12"/>
    <p:sldLayoutId id="2147488892"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B10B93-6328-44B1-93FA-9A53D4CFD2E6}" type="datetime8">
              <a:rPr lang="en-CH" smtClean="0"/>
              <a:t>6/23/23 9:58 AM</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1B401-36E9-4C00-B8DC-84A96D356336}" type="slidenum">
              <a:rPr lang="en-CH" smtClean="0"/>
              <a:t>‹#›</a:t>
            </a:fld>
            <a:endParaRPr lang="en-CH"/>
          </a:p>
        </p:txBody>
      </p:sp>
    </p:spTree>
    <p:extLst>
      <p:ext uri="{BB962C8B-B14F-4D97-AF65-F5344CB8AC3E}">
        <p14:creationId xmlns:p14="http://schemas.microsoft.com/office/powerpoint/2010/main" val="267035518"/>
      </p:ext>
    </p:extLst>
  </p:cSld>
  <p:clrMap bg1="lt1" tx1="dk1" bg2="lt2" tx2="dk2" accent1="accent1" accent2="accent2" accent3="accent3" accent4="accent4" accent5="accent5" accent6="accent6" hlink="hlink" folHlink="folHlink"/>
  <p:sldLayoutIdLst>
    <p:sldLayoutId id="2147488894" r:id="rId1"/>
    <p:sldLayoutId id="2147488895" r:id="rId2"/>
    <p:sldLayoutId id="2147488896" r:id="rId3"/>
    <p:sldLayoutId id="2147488897" r:id="rId4"/>
    <p:sldLayoutId id="2147488898" r:id="rId5"/>
    <p:sldLayoutId id="2147488899" r:id="rId6"/>
    <p:sldLayoutId id="2147488900" r:id="rId7"/>
    <p:sldLayoutId id="2147488901" r:id="rId8"/>
    <p:sldLayoutId id="2147488902" r:id="rId9"/>
    <p:sldLayoutId id="2147488903" r:id="rId10"/>
    <p:sldLayoutId id="21474889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22.xml"/></Relationships>
</file>

<file path=ppt/slides/_rels/slide7.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20.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2.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685.xml"/><Relationship Id="rId5" Type="http://schemas.openxmlformats.org/officeDocument/2006/relationships/image" Target="../media/image28.png"/><Relationship Id="rId4" Type="http://schemas.openxmlformats.org/officeDocument/2006/relationships/hyperlink" Target="http://users.ece.cmu.edu/~omutlu/pub/liu_isca12_talk.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9.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31.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04.xml"/><Relationship Id="rId6" Type="http://schemas.openxmlformats.org/officeDocument/2006/relationships/image" Target="../media/image32.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3.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4.png"/><Relationship Id="rId1" Type="http://schemas.openxmlformats.org/officeDocument/2006/relationships/slideLayout" Target="../slideLayouts/slideLayout504.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04.xml"/><Relationship Id="rId5" Type="http://schemas.openxmlformats.org/officeDocument/2006/relationships/image" Target="../media/image35.png"/><Relationship Id="rId4" Type="http://schemas.openxmlformats.org/officeDocument/2006/relationships/hyperlink" Target="https://github.com/CMU-SAFARI/EINSi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6.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37.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46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4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3.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3.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3.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3.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3.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467.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49.png"/><Relationship Id="rId4" Type="http://schemas.openxmlformats.org/officeDocument/2006/relationships/image" Target="../media/image48.png"/></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67.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79.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79.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79.xml"/><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16.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16.xm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67.xml"/><Relationship Id="rId4" Type="http://schemas.openxmlformats.org/officeDocument/2006/relationships/image" Target="../media/image67.png"/></Relationships>
</file>

<file path=ppt/slides/_rels/slide5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467.xml"/></Relationships>
</file>

<file path=ppt/slides/_rels/slide5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9.png"/></Relationships>
</file>

<file path=ppt/slides/_rels/slide5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www.aspdac.com/aspdac2023/" TargetMode="External"/><Relationship Id="rId7" Type="http://schemas.openxmlformats.org/officeDocument/2006/relationships/hyperlink" Target="https://www.youtube.com/watch?v=1kpDJkh_I8s" TargetMode="External"/><Relationship Id="rId2" Type="http://schemas.openxmlformats.org/officeDocument/2006/relationships/hyperlink" Target="https://arxiv.org/pdf/2211.07613.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owhammer_aspdac23-talk.pdf" TargetMode="External"/><Relationship Id="rId5" Type="http://schemas.openxmlformats.org/officeDocument/2006/relationships/hyperlink" Target="https://people.inf.ethz.ch/omutlu/pub/rowhammer_aspdac23-talk.pptx" TargetMode="External"/><Relationship Id="rId4" Type="http://schemas.openxmlformats.org/officeDocument/2006/relationships/hyperlink" Target="https://arxiv.org/abs/2211.07613"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59.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1.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1.xml"/></Relationships>
</file>

<file path=ppt/slides/_rels/slide62.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6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74.jpg"/></Relationships>
</file>

<file path=ppt/slides/_rels/slide6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76.jpg"/></Relationships>
</file>

<file path=ppt/slides/_rels/slide6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78.jp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1.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9.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80.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71.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81.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dsn2023.dei.uc.pt/" TargetMode="External"/><Relationship Id="rId2" Type="http://schemas.openxmlformats.org/officeDocument/2006/relationships/hyperlink" Target="https://people.inf.ethz.ch/omutlu/pub/HBM_RowHammer_dsn-disrupt23.pdf" TargetMode="External"/><Relationship Id="rId1" Type="http://schemas.openxmlformats.org/officeDocument/2006/relationships/slideLayout" Target="../slideLayouts/slideLayout622.xml"/><Relationship Id="rId5" Type="http://schemas.openxmlformats.org/officeDocument/2006/relationships/image" Target="../media/image82.png"/><Relationship Id="rId4" Type="http://schemas.openxmlformats.org/officeDocument/2006/relationships/hyperlink" Target="https://arxiv.org/abs/2305.17918" TargetMode="Externa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7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8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81.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5.jpg"/><Relationship Id="rId1" Type="http://schemas.openxmlformats.org/officeDocument/2006/relationships/slideLayout" Target="../slideLayouts/slideLayout248.xml"/></Relationships>
</file>

<file path=ppt/slides/_rels/slide8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1.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67.xml"/></Relationships>
</file>

<file path=ppt/slides/_rels/slide85.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7.jpeg"/><Relationship Id="rId1" Type="http://schemas.openxmlformats.org/officeDocument/2006/relationships/slideLayout" Target="../slideLayouts/slideLayout467.xml"/><Relationship Id="rId4" Type="http://schemas.openxmlformats.org/officeDocument/2006/relationships/image" Target="../media/image88.png"/></Relationships>
</file>

<file path=ppt/slides/_rels/slide86.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1.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9.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9.png"/></Relationships>
</file>

<file path=ppt/slides/_rels/slide9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www.aspdac.com/aspdac2023/" TargetMode="External"/><Relationship Id="rId7" Type="http://schemas.openxmlformats.org/officeDocument/2006/relationships/hyperlink" Target="https://www.youtube.com/watch?v=1kpDJkh_I8s" TargetMode="External"/><Relationship Id="rId2" Type="http://schemas.openxmlformats.org/officeDocument/2006/relationships/hyperlink" Target="https://arxiv.org/pdf/2211.07613.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owhammer_aspdac23-talk.pdf" TargetMode="External"/><Relationship Id="rId5" Type="http://schemas.openxmlformats.org/officeDocument/2006/relationships/hyperlink" Target="https://people.inf.ethz.ch/omutlu/pub/rowhammer_aspdac23-talk.pptx" TargetMode="External"/><Relationship Id="rId4" Type="http://schemas.openxmlformats.org/officeDocument/2006/relationships/hyperlink" Target="https://arxiv.org/abs/2211.07613"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93.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9.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9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96.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97.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98.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99.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100.x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4.emf"/><Relationship Id="rId7" Type="http://schemas.openxmlformats.org/officeDocument/2006/relationships/image" Target="../media/image98.emf"/><Relationship Id="rId2" Type="http://schemas.openxmlformats.org/officeDocument/2006/relationships/notesSlide" Target="../notesSlides/notesSlide33.xml"/><Relationship Id="rId1" Type="http://schemas.openxmlformats.org/officeDocument/2006/relationships/slideLayout" Target="../slideLayouts/slideLayout575.xml"/><Relationship Id="rId6" Type="http://schemas.openxmlformats.org/officeDocument/2006/relationships/image" Target="../media/image97.emf"/><Relationship Id="rId11" Type="http://schemas.openxmlformats.org/officeDocument/2006/relationships/image" Target="../media/image102.emf"/><Relationship Id="rId5" Type="http://schemas.openxmlformats.org/officeDocument/2006/relationships/image" Target="../media/image96.emf"/><Relationship Id="rId10" Type="http://schemas.openxmlformats.org/officeDocument/2006/relationships/image" Target="../media/image101.emf"/><Relationship Id="rId4" Type="http://schemas.openxmlformats.org/officeDocument/2006/relationships/image" Target="../media/image95.emf"/><Relationship Id="rId9" Type="http://schemas.openxmlformats.org/officeDocument/2006/relationships/image" Target="../media/image100.emf"/></Relationships>
</file>

<file path=ppt/slides/_rels/slide10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102.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9.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104.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03.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563.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63.xml"/><Relationship Id="rId4" Type="http://schemas.openxmlformats.org/officeDocument/2006/relationships/image" Target="../media/image107.png"/></Relationships>
</file>

<file path=ppt/slides/_rels/slide10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1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563.xml"/></Relationships>
</file>

<file path=ppt/slides/_rels/slide11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63.xml"/></Relationships>
</file>

<file path=ppt/slides/_rels/slide11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56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1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116.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03.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66.xml"/></Relationships>
</file>

<file path=ppt/slides/_rels/slide118.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111.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66.xml"/></Relationships>
</file>

<file path=ppt/slides/_rels/slide120.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12.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1.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svg"/><Relationship Id="rId3" Type="http://schemas.openxmlformats.org/officeDocument/2006/relationships/notesSlide" Target="../notesSlides/notesSlide38.xml"/><Relationship Id="rId7" Type="http://schemas.openxmlformats.org/officeDocument/2006/relationships/image" Target="../media/image116.svg"/><Relationship Id="rId12" Type="http://schemas.openxmlformats.org/officeDocument/2006/relationships/image" Target="../media/image121.png"/><Relationship Id="rId2" Type="http://schemas.openxmlformats.org/officeDocument/2006/relationships/slideLayout" Target="../slideLayouts/slideLayout636.xml"/><Relationship Id="rId1" Type="http://schemas.openxmlformats.org/officeDocument/2006/relationships/tags" Target="../tags/tag2.xml"/><Relationship Id="rId6" Type="http://schemas.openxmlformats.org/officeDocument/2006/relationships/image" Target="../media/image115.png"/><Relationship Id="rId11" Type="http://schemas.openxmlformats.org/officeDocument/2006/relationships/image" Target="../media/image120.svg"/><Relationship Id="rId5" Type="http://schemas.openxmlformats.org/officeDocument/2006/relationships/image" Target="../media/image114.sv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svg"/></Relationships>
</file>

<file path=ppt/slides/_rels/slide122.xml.rels><?xml version="1.0" encoding="UTF-8" standalone="yes"?>
<Relationships xmlns="http://schemas.openxmlformats.org/package/2006/relationships"><Relationship Id="rId8" Type="http://schemas.openxmlformats.org/officeDocument/2006/relationships/image" Target="../media/image127.emf"/><Relationship Id="rId3" Type="http://schemas.openxmlformats.org/officeDocument/2006/relationships/notesSlide" Target="../notesSlides/notesSlide39.xml"/><Relationship Id="rId7" Type="http://schemas.openxmlformats.org/officeDocument/2006/relationships/image" Target="../media/image126.emf"/><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125.emf"/><Relationship Id="rId11" Type="http://schemas.openxmlformats.org/officeDocument/2006/relationships/image" Target="../media/image130.emf"/><Relationship Id="rId5" Type="http://schemas.openxmlformats.org/officeDocument/2006/relationships/image" Target="../media/image124.emf"/><Relationship Id="rId10" Type="http://schemas.openxmlformats.org/officeDocument/2006/relationships/image" Target="../media/image129.emf"/><Relationship Id="rId4" Type="http://schemas.openxmlformats.org/officeDocument/2006/relationships/image" Target="../media/image123.emf"/><Relationship Id="rId9" Type="http://schemas.openxmlformats.org/officeDocument/2006/relationships/image" Target="../media/image128.emf"/></Relationships>
</file>

<file path=ppt/slides/_rels/slide12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0.xml"/><Relationship Id="rId1" Type="http://schemas.openxmlformats.org/officeDocument/2006/relationships/slideLayout" Target="../slideLayouts/slideLayout647.xml"/></Relationships>
</file>

<file path=ppt/slides/_rels/slide124.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svg"/><Relationship Id="rId3" Type="http://schemas.openxmlformats.org/officeDocument/2006/relationships/notesSlide" Target="../notesSlides/notesSlide41.xml"/><Relationship Id="rId7" Type="http://schemas.openxmlformats.org/officeDocument/2006/relationships/image" Target="../media/image116.svg"/><Relationship Id="rId12" Type="http://schemas.openxmlformats.org/officeDocument/2006/relationships/image" Target="../media/image121.png"/><Relationship Id="rId2" Type="http://schemas.openxmlformats.org/officeDocument/2006/relationships/slideLayout" Target="../slideLayouts/slideLayout647.xml"/><Relationship Id="rId1" Type="http://schemas.openxmlformats.org/officeDocument/2006/relationships/tags" Target="../tags/tag4.xml"/><Relationship Id="rId6" Type="http://schemas.openxmlformats.org/officeDocument/2006/relationships/image" Target="../media/image115.png"/><Relationship Id="rId11" Type="http://schemas.openxmlformats.org/officeDocument/2006/relationships/image" Target="../media/image120.svg"/><Relationship Id="rId5" Type="http://schemas.openxmlformats.org/officeDocument/2006/relationships/image" Target="../media/image114.sv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svg"/></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47.xml"/><Relationship Id="rId1" Type="http://schemas.openxmlformats.org/officeDocument/2006/relationships/tags" Target="../tags/tag5.xml"/><Relationship Id="rId4" Type="http://schemas.openxmlformats.org/officeDocument/2006/relationships/image" Target="../media/image132.png"/></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33.png"/></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34.png"/></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36.xml"/><Relationship Id="rId1" Type="http://schemas.openxmlformats.org/officeDocument/2006/relationships/tags" Target="../tags/tag8.xml"/><Relationship Id="rId4" Type="http://schemas.openxmlformats.org/officeDocument/2006/relationships/image" Target="../media/image135.png"/></Relationships>
</file>

<file path=ppt/slides/_rels/slide129.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12.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30.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563.xml"/></Relationships>
</file>

<file path=ppt/slides/_rels/slide13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hyperlink" Target="https://security.googleblog.com/2021/05/introducing-half-double-new-hammering.html" TargetMode="External"/><Relationship Id="rId1" Type="http://schemas.openxmlformats.org/officeDocument/2006/relationships/slideLayout" Target="../slideLayouts/slideLayout563.xml"/></Relationships>
</file>

<file path=ppt/slides/_rels/slide132.xml.rels><?xml version="1.0" encoding="UTF-8" standalone="yes"?>
<Relationships xmlns="http://schemas.openxmlformats.org/package/2006/relationships"><Relationship Id="rId3" Type="http://schemas.openxmlformats.org/officeDocument/2006/relationships/hyperlink" Target="https://www.usenix.org/system/files/sec22-kogler-half-double.pdf" TargetMode="External"/><Relationship Id="rId2" Type="http://schemas.openxmlformats.org/officeDocument/2006/relationships/image" Target="../media/image138.png"/><Relationship Id="rId1" Type="http://schemas.openxmlformats.org/officeDocument/2006/relationships/slideLayout" Target="../slideLayouts/slideLayout56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66.xml"/></Relationships>
</file>

<file path=ppt/slides/_rels/slide134.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80.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47.xml"/><Relationship Id="rId1" Type="http://schemas.openxmlformats.org/officeDocument/2006/relationships/slideLayout" Target="../slideLayouts/slideLayout658.xml"/><Relationship Id="rId5" Type="http://schemas.openxmlformats.org/officeDocument/2006/relationships/image" Target="../media/image141.png"/><Relationship Id="rId4" Type="http://schemas.openxmlformats.org/officeDocument/2006/relationships/image" Target="../media/image140.png"/></Relationships>
</file>

<file path=ppt/slides/_rels/slide13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3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58.xml"/></Relationships>
</file>

<file path=ppt/slides/_rels/slide141.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4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4.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4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44.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56.xml"/><Relationship Id="rId1" Type="http://schemas.openxmlformats.org/officeDocument/2006/relationships/slideLayout" Target="../slideLayouts/slideLayout658.xml"/></Relationships>
</file>

<file path=ppt/slides/_rels/slide145.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7.xml"/><Relationship Id="rId1" Type="http://schemas.openxmlformats.org/officeDocument/2006/relationships/slideLayout" Target="../slideLayouts/slideLayout658.xml"/></Relationships>
</file>

<file path=ppt/slides/_rels/slide146.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80.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4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hyperlink" Target="https://youtube.com/watch?v=fkM32oA0u6U&amp;si=EnSIkaIECMiOmarE" TargetMode="External"/><Relationship Id="rId1" Type="http://schemas.openxmlformats.org/officeDocument/2006/relationships/slideLayout" Target="../slideLayouts/slideLayout62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81.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150.xml.rels><?xml version="1.0" encoding="UTF-8" standalone="yes"?>
<Relationships xmlns="http://schemas.openxmlformats.org/package/2006/relationships"><Relationship Id="rId8" Type="http://schemas.openxmlformats.org/officeDocument/2006/relationships/hyperlink" Target="https://github.com/CMU-SAFARI/SoftMC" TargetMode="External"/><Relationship Id="rId3" Type="http://schemas.openxmlformats.org/officeDocument/2006/relationships/image" Target="../media/image148.png"/><Relationship Id="rId7" Type="http://schemas.openxmlformats.org/officeDocument/2006/relationships/hyperlink" Target="https://people.inf.ethz.ch/omutlu/pub/softMC_hpca17.pdf" TargetMode="External"/><Relationship Id="rId2" Type="http://schemas.openxmlformats.org/officeDocument/2006/relationships/notesSlide" Target="../notesSlides/notesSlide59.xml"/><Relationship Id="rId1" Type="http://schemas.openxmlformats.org/officeDocument/2006/relationships/slideLayout" Target="../slideLayouts/slideLayout697.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9.pn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97.xml"/></Relationships>
</file>

<file path=ppt/slides/_rels/slide15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hyperlink" Target="https://youtube.com/watch?v=fkM32oA0u6U&amp;si=EnSIkaIECMiOmarE" TargetMode="External"/><Relationship Id="rId1" Type="http://schemas.openxmlformats.org/officeDocument/2006/relationships/slideLayout" Target="../slideLayouts/slideLayout622.xml"/></Relationships>
</file>

<file path=ppt/slides/_rels/slide153.xml.rels><?xml version="1.0" encoding="UTF-8" standalone="yes"?>
<Relationships xmlns="http://schemas.openxmlformats.org/package/2006/relationships"><Relationship Id="rId3" Type="http://schemas.openxmlformats.org/officeDocument/2006/relationships/hyperlink" Target="https://dsn2023.dei.uc.pt/" TargetMode="External"/><Relationship Id="rId2" Type="http://schemas.openxmlformats.org/officeDocument/2006/relationships/hyperlink" Target="https://people.inf.ethz.ch/omutlu/pub/HBM_RowHammer_dsn-disrupt23.pdf" TargetMode="External"/><Relationship Id="rId1" Type="http://schemas.openxmlformats.org/officeDocument/2006/relationships/slideLayout" Target="../slideLayouts/slideLayout622.xml"/><Relationship Id="rId6" Type="http://schemas.openxmlformats.org/officeDocument/2006/relationships/hyperlink" Target="https://arxiv.org/pdf/2305.17918.pdf" TargetMode="External"/><Relationship Id="rId5" Type="http://schemas.openxmlformats.org/officeDocument/2006/relationships/image" Target="../media/image82.png"/><Relationship Id="rId4" Type="http://schemas.openxmlformats.org/officeDocument/2006/relationships/hyperlink" Target="https://arxiv.org/abs/2305.17918" TargetMode="Externa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21.xml"/></Relationships>
</file>

<file path=ppt/slides/_rels/slide155.xml.rels><?xml version="1.0" encoding="UTF-8" standalone="yes"?>
<Relationships xmlns="http://schemas.openxmlformats.org/package/2006/relationships"><Relationship Id="rId8" Type="http://schemas.openxmlformats.org/officeDocument/2006/relationships/hyperlink" Target="https://people.inf.ethz.ch/omutlu/pub/BlockHammer-IntelHardwareSecurityAcademicAwards-short-talk.pptx" TargetMode="External"/><Relationship Id="rId13" Type="http://schemas.openxmlformats.org/officeDocument/2006/relationships/hyperlink" Target="https://github.com/CMU-SAFARI/BlockHammer"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12" Type="http://schemas.openxmlformats.org/officeDocument/2006/relationships/hyperlink" Target="https://www.youtube.com/watch?v=5TymwquygZM"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11" Type="http://schemas.openxmlformats.org/officeDocument/2006/relationships/hyperlink" Target="https://www.youtube.com/watch?v=h0WiOTVIH70&amp;list=PL5Q2soXY2Zi8_VVChACnON4sfh2bJ5IrD&amp;index=124"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hyperlink" Target="https://www.youtube.com/watch?v=4Y01N1BhWv4&amp;list=PL5Q2soXY2Zi8_VVChACnON4sfh2bJ5IrD&amp;index=102" TargetMode="External"/><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people.inf.ethz.ch/omutlu/pub/BlockHammer-IntelHardwareSecurityAcademicAwards-short-talk.pdf" TargetMode="External"/><Relationship Id="rId14" Type="http://schemas.openxmlformats.org/officeDocument/2006/relationships/image" Target="../media/image153.tiff"/></Relationships>
</file>

<file path=ppt/slides/_rels/slide156.xml.rels><?xml version="1.0" encoding="UTF-8" standalone="yes"?>
<Relationships xmlns="http://schemas.openxmlformats.org/package/2006/relationships"><Relationship Id="rId3" Type="http://schemas.openxmlformats.org/officeDocument/2006/relationships/image" Target="../media/image154.jpeg"/><Relationship Id="rId7" Type="http://schemas.openxmlformats.org/officeDocument/2006/relationships/image" Target="../media/image158.gif"/><Relationship Id="rId2" Type="http://schemas.openxmlformats.org/officeDocument/2006/relationships/notesSlide" Target="../notesSlides/notesSlide62.xml"/><Relationship Id="rId1" Type="http://schemas.openxmlformats.org/officeDocument/2006/relationships/slideLayout" Target="../slideLayouts/slideLayout660.xml"/><Relationship Id="rId6" Type="http://schemas.openxmlformats.org/officeDocument/2006/relationships/image" Target="../media/image157.gif"/><Relationship Id="rId5" Type="http://schemas.openxmlformats.org/officeDocument/2006/relationships/image" Target="../media/image156.png"/><Relationship Id="rId4" Type="http://schemas.openxmlformats.org/officeDocument/2006/relationships/image" Target="../media/image155.png"/></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60.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60.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60.xml"/></Relationships>
</file>

<file path=ppt/slides/_rels/slide160.xml.rels><?xml version="1.0" encoding="UTF-8" standalone="yes"?>
<Relationships xmlns="http://schemas.openxmlformats.org/package/2006/relationships"><Relationship Id="rId3" Type="http://schemas.openxmlformats.org/officeDocument/2006/relationships/image" Target="../media/image159.jpeg"/><Relationship Id="rId7" Type="http://schemas.openxmlformats.org/officeDocument/2006/relationships/hyperlink" Target="https://pixabay.com/en/warning-sign-slow-traffic-safety-36602/" TargetMode="External"/><Relationship Id="rId2" Type="http://schemas.openxmlformats.org/officeDocument/2006/relationships/notesSlide" Target="../notesSlides/notesSlide66.xml"/><Relationship Id="rId1" Type="http://schemas.openxmlformats.org/officeDocument/2006/relationships/slideLayout" Target="../slideLayouts/slideLayout660.xml"/><Relationship Id="rId6" Type="http://schemas.openxmlformats.org/officeDocument/2006/relationships/image" Target="../media/image161.png"/><Relationship Id="rId5" Type="http://schemas.microsoft.com/office/2007/relationships/hdphoto" Target="../media/hdphoto2.wdp"/><Relationship Id="rId4" Type="http://schemas.openxmlformats.org/officeDocument/2006/relationships/image" Target="../media/image160.png"/></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60.xml"/></Relationships>
</file>

<file path=ppt/slides/_rels/slide162.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68.xml"/><Relationship Id="rId1" Type="http://schemas.openxmlformats.org/officeDocument/2006/relationships/slideLayout" Target="../slideLayouts/slideLayout660.xml"/><Relationship Id="rId4" Type="http://schemas.openxmlformats.org/officeDocument/2006/relationships/image" Target="../media/image163.png"/></Relationships>
</file>

<file path=ppt/slides/_rels/slide16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69.xml"/><Relationship Id="rId1" Type="http://schemas.openxmlformats.org/officeDocument/2006/relationships/slideLayout" Target="../slideLayouts/slideLayout660.xml"/></Relationships>
</file>

<file path=ppt/slides/_rels/slide164.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70.xml"/><Relationship Id="rId1" Type="http://schemas.openxmlformats.org/officeDocument/2006/relationships/slideLayout" Target="../slideLayouts/slideLayout660.xml"/><Relationship Id="rId4" Type="http://schemas.openxmlformats.org/officeDocument/2006/relationships/hyperlink" Target="https://arxiv.org/pdf/2102.05981.pdf" TargetMode="External"/></Relationships>
</file>

<file path=ppt/slides/_rels/slide165.xml.rels><?xml version="1.0" encoding="UTF-8" standalone="yes"?>
<Relationships xmlns="http://schemas.openxmlformats.org/package/2006/relationships"><Relationship Id="rId3" Type="http://schemas.openxmlformats.org/officeDocument/2006/relationships/hyperlink" Target="https://github.com/CMU-SAFARI/BlockHammer" TargetMode="External"/><Relationship Id="rId2" Type="http://schemas.openxmlformats.org/officeDocument/2006/relationships/notesSlide" Target="../notesSlides/notesSlide71.xml"/><Relationship Id="rId1" Type="http://schemas.openxmlformats.org/officeDocument/2006/relationships/slideLayout" Target="../slideLayouts/slideLayout660.xml"/><Relationship Id="rId4" Type="http://schemas.openxmlformats.org/officeDocument/2006/relationships/image" Target="../media/image166.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7.xml.rels><?xml version="1.0" encoding="UTF-8" standalone="yes"?>
<Relationships xmlns="http://schemas.openxmlformats.org/package/2006/relationships"><Relationship Id="rId3" Type="http://schemas.openxmlformats.org/officeDocument/2006/relationships/image" Target="../media/image154.jpeg"/><Relationship Id="rId7" Type="http://schemas.openxmlformats.org/officeDocument/2006/relationships/image" Target="../media/image158.gif"/><Relationship Id="rId2" Type="http://schemas.openxmlformats.org/officeDocument/2006/relationships/notesSlide" Target="../notesSlides/notesSlide72.xml"/><Relationship Id="rId1" Type="http://schemas.openxmlformats.org/officeDocument/2006/relationships/slideLayout" Target="../slideLayouts/slideLayout660.xml"/><Relationship Id="rId6" Type="http://schemas.openxmlformats.org/officeDocument/2006/relationships/image" Target="../media/image157.gif"/><Relationship Id="rId5" Type="http://schemas.openxmlformats.org/officeDocument/2006/relationships/image" Target="../media/image156.png"/><Relationship Id="rId4" Type="http://schemas.openxmlformats.org/officeDocument/2006/relationships/image" Target="../media/image155.png"/></Relationships>
</file>

<file path=ppt/slides/_rels/slide168.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563.xml"/></Relationships>
</file>

<file path=ppt/slides/_rels/slide169.xml.rels><?xml version="1.0" encoding="UTF-8" standalone="yes"?>
<Relationships xmlns="http://schemas.openxmlformats.org/package/2006/relationships"><Relationship Id="rId8" Type="http://schemas.openxmlformats.org/officeDocument/2006/relationships/image" Target="../media/image173.png"/><Relationship Id="rId3" Type="http://schemas.openxmlformats.org/officeDocument/2006/relationships/image" Target="../media/image168.png"/><Relationship Id="rId7" Type="http://schemas.openxmlformats.org/officeDocument/2006/relationships/image" Target="../media/image172.png"/><Relationship Id="rId2" Type="http://schemas.openxmlformats.org/officeDocument/2006/relationships/notesSlide" Target="../notesSlides/notesSlide73.xml"/><Relationship Id="rId1" Type="http://schemas.openxmlformats.org/officeDocument/2006/relationships/slideLayout" Target="../slideLayouts/slideLayout563.xml"/><Relationship Id="rId6" Type="http://schemas.openxmlformats.org/officeDocument/2006/relationships/image" Target="../media/image171.png"/><Relationship Id="rId11" Type="http://schemas.openxmlformats.org/officeDocument/2006/relationships/image" Target="../media/image176.png"/><Relationship Id="rId5" Type="http://schemas.openxmlformats.org/officeDocument/2006/relationships/image" Target="../media/image170.png"/><Relationship Id="rId10" Type="http://schemas.openxmlformats.org/officeDocument/2006/relationships/image" Target="../media/image175.png"/><Relationship Id="rId4" Type="http://schemas.openxmlformats.org/officeDocument/2006/relationships/image" Target="../media/image169.png"/><Relationship Id="rId9" Type="http://schemas.openxmlformats.org/officeDocument/2006/relationships/image" Target="../media/image174.png"/></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66.xml"/></Relationships>
</file>

<file path=ppt/slides/_rels/slide171.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563.xml"/></Relationships>
</file>

<file path=ppt/slides/_rels/slide172.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563.xml"/></Relationships>
</file>

<file path=ppt/slides/_rels/slide173.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563.xml"/></Relationships>
</file>

<file path=ppt/slides/_rels/slide174.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563.xml"/></Relationships>
</file>

<file path=ppt/slides/_rels/slide175.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563.xml"/></Relationships>
</file>

<file path=ppt/slides/_rels/slide176.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563.xml"/></Relationships>
</file>

<file path=ppt/slides/_rels/slide177.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563.xml"/><Relationship Id="rId6" Type="http://schemas.openxmlformats.org/officeDocument/2006/relationships/image" Target="../media/image189.png"/><Relationship Id="rId5" Type="http://schemas.openxmlformats.org/officeDocument/2006/relationships/image" Target="../media/image188.png"/><Relationship Id="rId4" Type="http://schemas.openxmlformats.org/officeDocument/2006/relationships/image" Target="../media/image187.png"/></Relationships>
</file>

<file path=ppt/slides/_rels/slide17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68.png"/><Relationship Id="rId1" Type="http://schemas.openxmlformats.org/officeDocument/2006/relationships/slideLayout" Target="../slideLayouts/slideLayout563.xml"/></Relationships>
</file>

<file path=ppt/slides/_rels/slide179.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563.xml"/><Relationship Id="rId4" Type="http://schemas.openxmlformats.org/officeDocument/2006/relationships/image" Target="../media/image193.png"/></Relationships>
</file>

<file path=ppt/slides/_rels/slide180.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image" Target="../media/image194.png"/><Relationship Id="rId1" Type="http://schemas.openxmlformats.org/officeDocument/2006/relationships/slideLayout" Target="../slideLayouts/slideLayout563.xml"/><Relationship Id="rId4" Type="http://schemas.openxmlformats.org/officeDocument/2006/relationships/image" Target="../media/image196.png"/></Relationships>
</file>

<file path=ppt/slides/_rels/slide181.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563.xml"/></Relationships>
</file>

<file path=ppt/slides/_rels/slide182.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563.xml"/><Relationship Id="rId4" Type="http://schemas.openxmlformats.org/officeDocument/2006/relationships/image" Target="../media/image201.png"/></Relationships>
</file>

<file path=ppt/slides/_rels/slide18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202.png"/><Relationship Id="rId1" Type="http://schemas.openxmlformats.org/officeDocument/2006/relationships/slideLayout" Target="../slideLayouts/slideLayout563.xml"/><Relationship Id="rId4" Type="http://schemas.openxmlformats.org/officeDocument/2006/relationships/image" Target="../media/image203.png"/></Relationships>
</file>

<file path=ppt/slides/_rels/slide184.xml.rels><?xml version="1.0" encoding="UTF-8" standalone="yes"?>
<Relationships xmlns="http://schemas.openxmlformats.org/package/2006/relationships"><Relationship Id="rId8" Type="http://schemas.openxmlformats.org/officeDocument/2006/relationships/hyperlink" Target="https://www.youtube.com/watch?v=HTo3bVFSTjw"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hira_lecture-slides.pdf" TargetMode="External"/><Relationship Id="rId2" Type="http://schemas.openxmlformats.org/officeDocument/2006/relationships/hyperlink" Target="https://arxiv.org/pdf/2209.10198.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ira_lecture-slides.pptx" TargetMode="External"/><Relationship Id="rId5" Type="http://schemas.openxmlformats.org/officeDocument/2006/relationships/hyperlink" Target="https://people.inf.ethz.ch/omutlu/pub/hira_micro22-talk.pdf" TargetMode="External"/><Relationship Id="rId10" Type="http://schemas.openxmlformats.org/officeDocument/2006/relationships/image" Target="../media/image204.png"/><Relationship Id="rId4" Type="http://schemas.openxmlformats.org/officeDocument/2006/relationships/hyperlink" Target="https://people.inf.ethz.ch/omutlu/pub/hira_micro22-talk.pptx" TargetMode="External"/><Relationship Id="rId9" Type="http://schemas.openxmlformats.org/officeDocument/2006/relationships/hyperlink" Target="https://arxiv.org/abs/2209.10198" TargetMode="External"/></Relationships>
</file>

<file path=ppt/slides/_rels/slide185.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63.xml"/></Relationships>
</file>

<file path=ppt/slides/_rels/slide18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11.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711.xml"/><Relationship Id="rId1" Type="http://schemas.openxmlformats.org/officeDocument/2006/relationships/tags" Target="../tags/tag9.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711.xml"/><Relationship Id="rId1" Type="http://schemas.openxmlformats.org/officeDocument/2006/relationships/tags" Target="../tags/tag10.xml"/></Relationships>
</file>

<file path=ppt/slides/_rels/slide190.xml.rels><?xml version="1.0" encoding="UTF-8" standalone="yes"?>
<Relationships xmlns="http://schemas.openxmlformats.org/package/2006/relationships"><Relationship Id="rId3" Type="http://schemas.openxmlformats.org/officeDocument/2006/relationships/hyperlink" Target="https://www.youtube.com/watch?v=mGa6-vpExbE" TargetMode="External"/><Relationship Id="rId2" Type="http://schemas.openxmlformats.org/officeDocument/2006/relationships/image" Target="../media/image207.png"/><Relationship Id="rId1" Type="http://schemas.openxmlformats.org/officeDocument/2006/relationships/slideLayout" Target="../slideLayouts/slideLayout563.xml"/></Relationships>
</file>

<file path=ppt/slides/_rels/slide191.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92.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563.xml"/></Relationships>
</file>

<file path=ppt/slides/_rels/slide193.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4.png"/><Relationship Id="rId1" Type="http://schemas.openxmlformats.org/officeDocument/2006/relationships/slideLayout" Target="../slideLayouts/slideLayout563.xml"/><Relationship Id="rId4" Type="http://schemas.openxmlformats.org/officeDocument/2006/relationships/image" Target="../media/image173.png"/></Relationships>
</file>

<file path=ppt/slides/_rels/slide19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563.xml"/></Relationships>
</file>

<file path=ppt/slides/_rels/slide195.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48.xml"/></Relationships>
</file>

<file path=ppt/slides/_rels/slide196.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13.png"/><Relationship Id="rId1" Type="http://schemas.openxmlformats.org/officeDocument/2006/relationships/slideLayout" Target="../slideLayouts/slideLayout248.xml"/></Relationships>
</file>

<file path=ppt/slides/_rels/slide197.xml.rels><?xml version="1.0" encoding="UTF-8" standalone="yes"?>
<Relationships xmlns="http://schemas.openxmlformats.org/package/2006/relationships"><Relationship Id="rId3" Type="http://schemas.openxmlformats.org/officeDocument/2006/relationships/hyperlink" Target="https://arxiv.org/pdf/2302.03591v1.pdf" TargetMode="External"/><Relationship Id="rId2" Type="http://schemas.openxmlformats.org/officeDocument/2006/relationships/image" Target="../media/image214.png"/><Relationship Id="rId1" Type="http://schemas.openxmlformats.org/officeDocument/2006/relationships/slideLayout" Target="../slideLayouts/slideLayout248.xml"/></Relationships>
</file>

<file path=ppt/slides/_rels/slide198.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563.xml"/><Relationship Id="rId5" Type="http://schemas.openxmlformats.org/officeDocument/2006/relationships/image" Target="../media/image218.png"/><Relationship Id="rId4" Type="http://schemas.openxmlformats.org/officeDocument/2006/relationships/image" Target="../media/image217.png"/></Relationships>
</file>

<file path=ppt/slides/_rels/slide199.xml.rels><?xml version="1.0" encoding="UTF-8" standalone="yes"?>
<Relationships xmlns="http://schemas.openxmlformats.org/package/2006/relationships"><Relationship Id="rId3" Type="http://schemas.openxmlformats.org/officeDocument/2006/relationships/hyperlink" Target="https://people.inf.ethz.ch/omutlu/pub/RowPress_isca23.pdf" TargetMode="External"/><Relationship Id="rId2" Type="http://schemas.openxmlformats.org/officeDocument/2006/relationships/image" Target="../media/image219.png"/><Relationship Id="rId1" Type="http://schemas.openxmlformats.org/officeDocument/2006/relationships/slideLayout" Target="../slideLayouts/slideLayout563.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66.xml"/></Relationships>
</file>

<file path=ppt/slides/_rels/slide201.xml.rels><?xml version="1.0" encoding="UTF-8" standalone="yes"?>
<Relationships xmlns="http://schemas.openxmlformats.org/package/2006/relationships"><Relationship Id="rId8" Type="http://schemas.openxmlformats.org/officeDocument/2006/relationships/hyperlink" Target="https://www.youtube.com/watch?v=R3VKbbbWMnY" TargetMode="External"/><Relationship Id="rId3" Type="http://schemas.openxmlformats.org/officeDocument/2006/relationships/hyperlink" Target="http://iscaconf.org/isca2023/" TargetMode="External"/><Relationship Id="rId7" Type="http://schemas.openxmlformats.org/officeDocument/2006/relationships/hyperlink" Target="https://people.inf.ethz.ch/omutlu/pub/RowPress_isca23-lightning-talk.pdf" TargetMode="External"/><Relationship Id="rId2" Type="http://schemas.openxmlformats.org/officeDocument/2006/relationships/hyperlink" Target="https://people.inf.ethz.ch/omutlu/pub/RowPress_isca23.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owPress_isca23-lightning-talk.pptx" TargetMode="External"/><Relationship Id="rId5" Type="http://schemas.openxmlformats.org/officeDocument/2006/relationships/hyperlink" Target="https://people.inf.ethz.ch/omutlu/pub/RowPress_isca23-talk.pdf" TargetMode="External"/><Relationship Id="rId10" Type="http://schemas.openxmlformats.org/officeDocument/2006/relationships/image" Target="../media/image219.png"/><Relationship Id="rId4" Type="http://schemas.openxmlformats.org/officeDocument/2006/relationships/hyperlink" Target="https://people.inf.ethz.ch/omutlu/pub/RowPress_isca23-talk.pptx" TargetMode="External"/><Relationship Id="rId9" Type="http://schemas.openxmlformats.org/officeDocument/2006/relationships/hyperlink" Target="https://github.com/CMU-SAFARI/RowPress" TargetMode="External"/></Relationships>
</file>

<file path=ppt/slides/_rels/slide202.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79.xml"/><Relationship Id="rId1" Type="http://schemas.openxmlformats.org/officeDocument/2006/relationships/slideLayout" Target="../slideLayouts/slideLayout738.xml"/><Relationship Id="rId5" Type="http://schemas.openxmlformats.org/officeDocument/2006/relationships/image" Target="../media/image222.png"/><Relationship Id="rId4" Type="http://schemas.openxmlformats.org/officeDocument/2006/relationships/image" Target="../media/image221.png"/></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39.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39.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39.xml"/></Relationships>
</file>

<file path=ppt/slides/_rels/slide206.xml.rels><?xml version="1.0" encoding="UTF-8" standalone="yes"?>
<Relationships xmlns="http://schemas.openxmlformats.org/package/2006/relationships"><Relationship Id="rId3" Type="http://schemas.openxmlformats.org/officeDocument/2006/relationships/image" Target="../media/image223.jpeg"/><Relationship Id="rId2" Type="http://schemas.openxmlformats.org/officeDocument/2006/relationships/notesSlide" Target="../notesSlides/notesSlide83.xml"/><Relationship Id="rId1" Type="http://schemas.openxmlformats.org/officeDocument/2006/relationships/slideLayout" Target="../slideLayouts/slideLayout739.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39.xml"/></Relationships>
</file>

<file path=ppt/slides/_rels/slide208.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85.xml"/><Relationship Id="rId1" Type="http://schemas.openxmlformats.org/officeDocument/2006/relationships/slideLayout" Target="../slideLayouts/slideLayout739.xml"/></Relationships>
</file>

<file path=ppt/slides/_rels/slide209.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86.xml"/><Relationship Id="rId1" Type="http://schemas.openxmlformats.org/officeDocument/2006/relationships/slideLayout" Target="../slideLayouts/slideLayout739.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39.xml"/></Relationships>
</file>

<file path=ppt/slides/_rels/slide211.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88.xml"/><Relationship Id="rId1" Type="http://schemas.openxmlformats.org/officeDocument/2006/relationships/slideLayout" Target="../slideLayouts/slideLayout739.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39.xml"/></Relationships>
</file>

<file path=ppt/slides/_rels/slide213.xml.rels><?xml version="1.0" encoding="UTF-8" standalone="yes"?>
<Relationships xmlns="http://schemas.openxmlformats.org/package/2006/relationships"><Relationship Id="rId3" Type="http://schemas.openxmlformats.org/officeDocument/2006/relationships/image" Target="../media/image227.jpeg"/><Relationship Id="rId2" Type="http://schemas.openxmlformats.org/officeDocument/2006/relationships/notesSlide" Target="../notesSlides/notesSlide90.xml"/><Relationship Id="rId1" Type="http://schemas.openxmlformats.org/officeDocument/2006/relationships/slideLayout" Target="../slideLayouts/slideLayout739.xml"/><Relationship Id="rId4" Type="http://schemas.openxmlformats.org/officeDocument/2006/relationships/image" Target="../media/image228.jpeg"/></Relationships>
</file>

<file path=ppt/slides/_rels/slide214.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91.xml"/><Relationship Id="rId1" Type="http://schemas.openxmlformats.org/officeDocument/2006/relationships/slideLayout" Target="../slideLayouts/slideLayout739.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39.xml"/></Relationships>
</file>

<file path=ppt/slides/_rels/slide216.xml.rels><?xml version="1.0" encoding="UTF-8" standalone="yes"?>
<Relationships xmlns="http://schemas.openxmlformats.org/package/2006/relationships"><Relationship Id="rId3" Type="http://schemas.openxmlformats.org/officeDocument/2006/relationships/hyperlink" Target="https://github.com/CMU-SAFARI/RowPress" TargetMode="External"/><Relationship Id="rId7" Type="http://schemas.openxmlformats.org/officeDocument/2006/relationships/image" Target="../media/image230.png"/><Relationship Id="rId2" Type="http://schemas.openxmlformats.org/officeDocument/2006/relationships/notesSlide" Target="../notesSlides/notesSlide93.xml"/><Relationship Id="rId1" Type="http://schemas.openxmlformats.org/officeDocument/2006/relationships/slideLayout" Target="../slideLayouts/slideLayout739.xml"/><Relationship Id="rId6" Type="http://schemas.openxmlformats.org/officeDocument/2006/relationships/image" Target="../media/image222.png"/><Relationship Id="rId5" Type="http://schemas.openxmlformats.org/officeDocument/2006/relationships/image" Target="../media/image221.png"/><Relationship Id="rId4" Type="http://schemas.openxmlformats.org/officeDocument/2006/relationships/image" Target="../media/image220.png"/></Relationships>
</file>

<file path=ppt/slides/_rels/slide217.xml.rels><?xml version="1.0" encoding="UTF-8" standalone="yes"?>
<Relationships xmlns="http://schemas.openxmlformats.org/package/2006/relationships"><Relationship Id="rId3" Type="http://schemas.openxmlformats.org/officeDocument/2006/relationships/image" Target="../media/image220.png"/><Relationship Id="rId7" Type="http://schemas.openxmlformats.org/officeDocument/2006/relationships/hyperlink" Target="https://github.com/CMU-SAFARI/RowPress" TargetMode="External"/><Relationship Id="rId2" Type="http://schemas.openxmlformats.org/officeDocument/2006/relationships/notesSlide" Target="../notesSlides/notesSlide94.xml"/><Relationship Id="rId1" Type="http://schemas.openxmlformats.org/officeDocument/2006/relationships/slideLayout" Target="../slideLayouts/slideLayout738.xml"/><Relationship Id="rId6" Type="http://schemas.openxmlformats.org/officeDocument/2006/relationships/image" Target="../media/image230.png"/><Relationship Id="rId5" Type="http://schemas.openxmlformats.org/officeDocument/2006/relationships/image" Target="../media/image222.png"/><Relationship Id="rId4" Type="http://schemas.openxmlformats.org/officeDocument/2006/relationships/image" Target="../media/image221.png"/></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66.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6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2.xml.rels><?xml version="1.0" encoding="UTF-8" standalone="yes"?>
<Relationships xmlns="http://schemas.openxmlformats.org/package/2006/relationships"><Relationship Id="rId2" Type="http://schemas.openxmlformats.org/officeDocument/2006/relationships/image" Target="../media/image231.tiff"/><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67.xml"/></Relationships>
</file>

<file path=ppt/slides/_rels/slide22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www.aspdac.com/aspdac2023/" TargetMode="External"/><Relationship Id="rId7" Type="http://schemas.openxmlformats.org/officeDocument/2006/relationships/hyperlink" Target="https://www.youtube.com/watch?v=1kpDJkh_I8s" TargetMode="External"/><Relationship Id="rId2" Type="http://schemas.openxmlformats.org/officeDocument/2006/relationships/hyperlink" Target="https://arxiv.org/pdf/2211.07613.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owhammer_aspdac23-talk.pdf" TargetMode="External"/><Relationship Id="rId5" Type="http://schemas.openxmlformats.org/officeDocument/2006/relationships/hyperlink" Target="https://people.inf.ethz.ch/omutlu/pub/rowhammer_aspdac23-talk.pptx" TargetMode="External"/><Relationship Id="rId4" Type="http://schemas.openxmlformats.org/officeDocument/2006/relationships/hyperlink" Target="https://arxiv.org/abs/2211.07613" TargetMode="External"/></Relationships>
</file>

<file path=ppt/slides/_rels/slide229.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63.xml"/></Relationships>
</file>

<file path=ppt/slides/_rels/slide230.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2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67.xml"/></Relationships>
</file>

<file path=ppt/slides/_rels/slide23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23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235.xml.rels><?xml version="1.0" encoding="UTF-8" standalone="yes"?>
<Relationships xmlns="http://schemas.openxmlformats.org/package/2006/relationships"><Relationship Id="rId2" Type="http://schemas.openxmlformats.org/officeDocument/2006/relationships/image" Target="../media/image232.jpg"/><Relationship Id="rId1" Type="http://schemas.openxmlformats.org/officeDocument/2006/relationships/slideLayout" Target="../slideLayouts/slideLayout125.xml"/></Relationships>
</file>

<file path=ppt/slides/_rels/slide236.xml.rels><?xml version="1.0" encoding="UTF-8" standalone="yes"?>
<Relationships xmlns="http://schemas.openxmlformats.org/package/2006/relationships"><Relationship Id="rId2" Type="http://schemas.openxmlformats.org/officeDocument/2006/relationships/image" Target="../media/image233.jpg"/><Relationship Id="rId1" Type="http://schemas.openxmlformats.org/officeDocument/2006/relationships/slideLayout" Target="../slideLayouts/slideLayout125.xml"/></Relationships>
</file>

<file path=ppt/slides/_rels/slide237.xml.rels><?xml version="1.0" encoding="UTF-8" standalone="yes"?>
<Relationships xmlns="http://schemas.openxmlformats.org/package/2006/relationships"><Relationship Id="rId2" Type="http://schemas.openxmlformats.org/officeDocument/2006/relationships/image" Target="../media/image234.jpg"/><Relationship Id="rId1" Type="http://schemas.openxmlformats.org/officeDocument/2006/relationships/slideLayout" Target="../slideLayouts/slideLayout125.xml"/></Relationships>
</file>

<file path=ppt/slides/_rels/slide238.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125.xml"/></Relationships>
</file>

<file path=ppt/slides/_rels/slide239.xml.rels><?xml version="1.0" encoding="UTF-8" standalone="yes"?>
<Relationships xmlns="http://schemas.openxmlformats.org/package/2006/relationships"><Relationship Id="rId2" Type="http://schemas.openxmlformats.org/officeDocument/2006/relationships/image" Target="../media/image236.jpeg"/><Relationship Id="rId1" Type="http://schemas.openxmlformats.org/officeDocument/2006/relationships/slideLayout" Target="../slideLayouts/slideLayout125.xml"/></Relationships>
</file>

<file path=ppt/slides/_rels/slide240.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125.xml"/></Relationships>
</file>

<file path=ppt/slides/_rels/slide241.xml.rels><?xml version="1.0" encoding="UTF-8" standalone="yes"?>
<Relationships xmlns="http://schemas.openxmlformats.org/package/2006/relationships"><Relationship Id="rId2" Type="http://schemas.openxmlformats.org/officeDocument/2006/relationships/image" Target="../media/image238.jpeg"/><Relationship Id="rId1" Type="http://schemas.openxmlformats.org/officeDocument/2006/relationships/slideLayout" Target="../slideLayouts/slideLayout125.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43.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44.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248.xml"/></Relationships>
</file>

<file path=ppt/slides/_rels/slide245.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248.xml"/></Relationships>
</file>

<file path=ppt/slides/_rels/slide246.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563.xml"/></Relationships>
</file>

<file path=ppt/slides/_rels/slide247.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48.xml"/></Relationships>
</file>

<file path=ppt/slides/_rels/slide248.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13.png"/><Relationship Id="rId1" Type="http://schemas.openxmlformats.org/officeDocument/2006/relationships/slideLayout" Target="../slideLayouts/slideLayout248.xml"/></Relationships>
</file>

<file path=ppt/slides/_rels/slide249.xml.rels><?xml version="1.0" encoding="UTF-8" standalone="yes"?>
<Relationships xmlns="http://schemas.openxmlformats.org/package/2006/relationships"><Relationship Id="rId3" Type="http://schemas.openxmlformats.org/officeDocument/2006/relationships/hyperlink" Target="https://arxiv.org/pdf/2302.03591v1.pdf" TargetMode="External"/><Relationship Id="rId2" Type="http://schemas.openxmlformats.org/officeDocument/2006/relationships/image" Target="../media/image214.png"/><Relationship Id="rId1" Type="http://schemas.openxmlformats.org/officeDocument/2006/relationships/slideLayout" Target="../slideLayouts/slideLayout248.xml"/></Relationships>
</file>

<file path=ppt/slides/_rels/slide250.xml.rels><?xml version="1.0" encoding="UTF-8" standalone="yes"?>
<Relationships xmlns="http://schemas.openxmlformats.org/package/2006/relationships"><Relationship Id="rId3" Type="http://schemas.openxmlformats.org/officeDocument/2006/relationships/hyperlink" Target="https://people.inf.ethz.ch/omutlu/pub/RowPress_isca23.pdf" TargetMode="External"/><Relationship Id="rId2" Type="http://schemas.openxmlformats.org/officeDocument/2006/relationships/image" Target="../media/image219.png"/><Relationship Id="rId1" Type="http://schemas.openxmlformats.org/officeDocument/2006/relationships/slideLayout" Target="../slideLayouts/slideLayout563.xml"/></Relationships>
</file>

<file path=ppt/slides/_rels/slide251.xml.rels><?xml version="1.0" encoding="UTF-8" standalone="yes"?>
<Relationships xmlns="http://schemas.openxmlformats.org/package/2006/relationships"><Relationship Id="rId8" Type="http://schemas.openxmlformats.org/officeDocument/2006/relationships/hyperlink" Target="https://www.youtube.com/watch?v=R3VKbbbWMnY" TargetMode="External"/><Relationship Id="rId3" Type="http://schemas.openxmlformats.org/officeDocument/2006/relationships/hyperlink" Target="http://iscaconf.org/isca2023/" TargetMode="External"/><Relationship Id="rId7" Type="http://schemas.openxmlformats.org/officeDocument/2006/relationships/hyperlink" Target="https://people.inf.ethz.ch/omutlu/pub/RowPress_isca23-lightning-talk.pdf" TargetMode="External"/><Relationship Id="rId2" Type="http://schemas.openxmlformats.org/officeDocument/2006/relationships/hyperlink" Target="https://people.inf.ethz.ch/omutlu/pub/RowPress_isca23.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owPress_isca23-lightning-talk.pptx" TargetMode="External"/><Relationship Id="rId5" Type="http://schemas.openxmlformats.org/officeDocument/2006/relationships/hyperlink" Target="https://people.inf.ethz.ch/omutlu/pub/RowPress_isca23-talk.pdf" TargetMode="External"/><Relationship Id="rId10" Type="http://schemas.openxmlformats.org/officeDocument/2006/relationships/image" Target="../media/image219.png"/><Relationship Id="rId4" Type="http://schemas.openxmlformats.org/officeDocument/2006/relationships/hyperlink" Target="https://people.inf.ethz.ch/omutlu/pub/RowPress_isca23-talk.pptx" TargetMode="External"/><Relationship Id="rId9" Type="http://schemas.openxmlformats.org/officeDocument/2006/relationships/hyperlink" Target="https://github.com/CMU-SAFARI/RowPress" TargetMode="Externa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66.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254.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41.png"/><Relationship Id="rId1" Type="http://schemas.openxmlformats.org/officeDocument/2006/relationships/slideLayout" Target="../slideLayouts/slideLayout528.xml"/></Relationships>
</file>

<file path=ppt/slides/_rels/slide255.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244.png"/></Relationships>
</file>

<file path=ppt/slides/_rels/slide256.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2.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2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62.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9.png"/></Relationships>
</file>

<file path=ppt/slides/_rels/slide26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www.aspdac.com/aspdac2023/" TargetMode="External"/><Relationship Id="rId7" Type="http://schemas.openxmlformats.org/officeDocument/2006/relationships/hyperlink" Target="https://www.youtube.com/watch?v=1kpDJkh_I8s" TargetMode="External"/><Relationship Id="rId2" Type="http://schemas.openxmlformats.org/officeDocument/2006/relationships/hyperlink" Target="https://arxiv.org/pdf/2211.07613.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owhammer_aspdac23-talk.pdf" TargetMode="External"/><Relationship Id="rId5" Type="http://schemas.openxmlformats.org/officeDocument/2006/relationships/hyperlink" Target="https://people.inf.ethz.ch/omutlu/pub/rowhammer_aspdac23-talk.pptx" TargetMode="External"/><Relationship Id="rId4" Type="http://schemas.openxmlformats.org/officeDocument/2006/relationships/hyperlink" Target="https://arxiv.org/abs/2211.07613" TargetMode="External"/></Relationships>
</file>

<file path=ppt/slides/_rels/slide264.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hyperlink" Target="https://www.youtube.com/watch?v=e6G_Vbrqr_c" TargetMode="External"/><Relationship Id="rId1" Type="http://schemas.openxmlformats.org/officeDocument/2006/relationships/slideLayout" Target="../slideLayouts/slideLayout563.xml"/></Relationships>
</file>

<file path=ppt/slides/_rels/slide265.xml.rels><?xml version="1.0" encoding="UTF-8" standalone="yes"?>
<Relationships xmlns="http://schemas.openxmlformats.org/package/2006/relationships"><Relationship Id="rId3" Type="http://schemas.openxmlformats.org/officeDocument/2006/relationships/hyperlink" Target="http://www.ewh.ieee.org/soc/eds/imw/" TargetMode="External"/><Relationship Id="rId2" Type="http://schemas.openxmlformats.org/officeDocument/2006/relationships/hyperlink" Target="https://people.inf.ethz.ch/omutlu/pub/onur-RowHammer-IMW-Tutorial-May-15-2022-FINAL.pptx" TargetMode="External"/><Relationship Id="rId1" Type="http://schemas.openxmlformats.org/officeDocument/2006/relationships/slideLayout" Target="../slideLayouts/slideLayout467.xml"/><Relationship Id="rId6" Type="http://schemas.openxmlformats.org/officeDocument/2006/relationships/image" Target="../media/image247.png"/><Relationship Id="rId5" Type="http://schemas.openxmlformats.org/officeDocument/2006/relationships/hyperlink" Target="https://www.youtube.com/watch?v=37hWglkQRG0" TargetMode="External"/><Relationship Id="rId4" Type="http://schemas.openxmlformats.org/officeDocument/2006/relationships/hyperlink" Target="https://people.inf.ethz.ch/omutlu/pub/onur-RowHammer-IMW-Tutorial-May-15-2022-FINAL.pdf" TargetMode="External"/></Relationships>
</file>

<file path=ppt/slides/_rels/slide266.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467.xml"/><Relationship Id="rId6" Type="http://schemas.openxmlformats.org/officeDocument/2006/relationships/image" Target="../media/image248.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26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0.xml"/><Relationship Id="rId1" Type="http://schemas.openxmlformats.org/officeDocument/2006/relationships/slideLayout" Target="../slideLayouts/slideLayout248.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69.xml.rels><?xml version="1.0" encoding="UTF-8" standalone="yes"?>
<Relationships xmlns="http://schemas.openxmlformats.org/package/2006/relationships"><Relationship Id="rId3" Type="http://schemas.openxmlformats.org/officeDocument/2006/relationships/image" Target="../media/image249.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27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1.png"/><Relationship Id="rId1" Type="http://schemas.openxmlformats.org/officeDocument/2006/relationships/slideLayout" Target="../slideLayouts/slideLayout722.xml"/><Relationship Id="rId6" Type="http://schemas.openxmlformats.org/officeDocument/2006/relationships/hyperlink" Target="https://safari.ethz.ch/safari-newsletter-january-2021/" TargetMode="External"/><Relationship Id="rId5" Type="http://schemas.openxmlformats.org/officeDocument/2006/relationships/image" Target="../media/image252.jpeg"/><Relationship Id="rId4" Type="http://schemas.openxmlformats.org/officeDocument/2006/relationships/hyperlink" Target="http://www.safari.ethz.ch/" TargetMode="External"/></Relationships>
</file>

<file path=ppt/slides/_rels/slide271.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272.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273.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safari.ethz.ch/architecture/fall2022/doku.php?id=schedule" TargetMode="External"/><Relationship Id="rId7" Type="http://schemas.openxmlformats.org/officeDocument/2006/relationships/hyperlink" Target="https://www.youtube.com/watch?v=c3mPdZA-Fmc&amp;list=PL5Q2soXY2Zi9xidyIgBxUz7xRPS-wisBN" TargetMode="External"/><Relationship Id="rId2" Type="http://schemas.openxmlformats.org/officeDocument/2006/relationships/notesSlide" Target="../notesSlides/notesSlide101.xml"/><Relationship Id="rId1" Type="http://schemas.openxmlformats.org/officeDocument/2006/relationships/slideLayout" Target="../slideLayouts/slideLayout662.xml"/><Relationship Id="rId6" Type="http://schemas.openxmlformats.org/officeDocument/2006/relationships/hyperlink" Target="https://www.youtube.com/playlist?list=PL5Q2soXY2Zi-cAls3cyauNzM7-74Eq31O" TargetMode="External"/><Relationship Id="rId11" Type="http://schemas.openxmlformats.org/officeDocument/2006/relationships/image" Target="../media/image256.png"/><Relationship Id="rId5" Type="http://schemas.openxmlformats.org/officeDocument/2006/relationships/hyperlink" Target="https://safari.ethz.ch/architecture/fall2021/doku.php?id=schedule" TargetMode="External"/><Relationship Id="rId10" Type="http://schemas.openxmlformats.org/officeDocument/2006/relationships/image" Target="../media/image255.png"/><Relationship Id="rId4" Type="http://schemas.openxmlformats.org/officeDocument/2006/relationships/hyperlink" Target="https://safari.ethz.ch/architecture/fall2020/doku.php?id=schedule" TargetMode="External"/><Relationship Id="rId9" Type="http://schemas.openxmlformats.org/officeDocument/2006/relationships/hyperlink" Target="https://www.youtube.com/onurmutlulectures" TargetMode="External"/></Relationships>
</file>

<file path=ppt/slides/_rels/slide274.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www.youtube.com/onurmutlulectures" TargetMode="External"/><Relationship Id="rId7" Type="http://schemas.openxmlformats.org/officeDocument/2006/relationships/hyperlink" Target="https://www.youtube.com/watch?v=cpXdE3HwvK0&amp;list=PL5Q2soXY2Zi97Ya5DEUpMpO2bbAoaG7c6" TargetMode="External"/><Relationship Id="rId2" Type="http://schemas.openxmlformats.org/officeDocument/2006/relationships/image" Target="../media/image257.png"/><Relationship Id="rId1" Type="http://schemas.openxmlformats.org/officeDocument/2006/relationships/slideLayout" Target="../slideLayouts/slideLayout662.xml"/><Relationship Id="rId6" Type="http://schemas.openxmlformats.org/officeDocument/2006/relationships/hyperlink" Target="https://safari.ethz.ch/digitaltechnik/spring2021/doku.php?id=schedule" TargetMode="External"/><Relationship Id="rId5" Type="http://schemas.openxmlformats.org/officeDocument/2006/relationships/hyperlink" Target="https://safari.ethz.ch/architecture/fall2021/doku.php?id=schedule"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LbC0EZY8yw4&amp;list=PL5Q2soXY2Zi_uej3aY39YB5pfW4SJ7LlN" TargetMode="External"/></Relationships>
</file>

<file path=ppt/slides/_rels/slide275.xml.rels><?xml version="1.0" encoding="UTF-8" standalone="yes"?>
<Relationships xmlns="http://schemas.openxmlformats.org/package/2006/relationships"><Relationship Id="rId8" Type="http://schemas.openxmlformats.org/officeDocument/2006/relationships/hyperlink" Target="https://safari.ethz.ch/projects_and_seminars/spring2022/doku.php?id=softmc"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58.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softmc"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76.xml.rels><?xml version="1.0" encoding="UTF-8" standalone="yes"?>
<Relationships xmlns="http://schemas.openxmlformats.org/package/2006/relationships"><Relationship Id="rId8" Type="http://schemas.openxmlformats.org/officeDocument/2006/relationships/hyperlink" Target="https://safari.ethz.ch/projects_and_seminars/spring2022/doku.php?id=ramulator"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59.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ramulator"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77.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hyperlink" Target="https://people.inf.ethz.ch/omutlu" TargetMode="Externa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62.png"/><Relationship Id="rId2" Type="http://schemas.openxmlformats.org/officeDocument/2006/relationships/notesSlide" Target="../notesSlides/notesSlide104.xml"/><Relationship Id="rId1" Type="http://schemas.openxmlformats.org/officeDocument/2006/relationships/slideLayout" Target="../slideLayouts/slideLayout501.xml"/><Relationship Id="rId6" Type="http://schemas.openxmlformats.org/officeDocument/2006/relationships/image" Target="../media/image261.png"/><Relationship Id="rId5" Type="http://schemas.openxmlformats.org/officeDocument/2006/relationships/image" Target="../media/image260.emf"/><Relationship Id="rId4" Type="http://schemas.openxmlformats.org/officeDocument/2006/relationships/image" Target="../media/image8.svg"/></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02.xml"/></Relationships>
</file>

<file path=ppt/slides/_rels/slide281.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502.xml"/></Relationships>
</file>

<file path=ppt/slides/_rels/slide28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62.png"/><Relationship Id="rId2" Type="http://schemas.openxmlformats.org/officeDocument/2006/relationships/notesSlide" Target="../notesSlides/notesSlide106.xml"/><Relationship Id="rId1" Type="http://schemas.openxmlformats.org/officeDocument/2006/relationships/slideLayout" Target="../slideLayouts/slideLayout501.xml"/><Relationship Id="rId6" Type="http://schemas.openxmlformats.org/officeDocument/2006/relationships/image" Target="../media/image261.png"/><Relationship Id="rId5" Type="http://schemas.openxmlformats.org/officeDocument/2006/relationships/image" Target="../media/image260.emf"/><Relationship Id="rId4" Type="http://schemas.openxmlformats.org/officeDocument/2006/relationships/image" Target="../media/image8.svg"/></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66.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491.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466.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91.xml"/></Relationships>
</file>

<file path=ppt/slides/_rels/slide287.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248.xml"/></Relationships>
</file>

<file path=ppt/slides/_rels/slide288.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248.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66.xml"/></Relationships>
</file>

<file path=ppt/slides/_rels/slide290.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notesSlide" Target="../notesSlides/notesSlide112.xml"/><Relationship Id="rId1" Type="http://schemas.openxmlformats.org/officeDocument/2006/relationships/slideLayout" Target="../slideLayouts/slideLayout501.xml"/><Relationship Id="rId6" Type="http://schemas.openxmlformats.org/officeDocument/2006/relationships/image" Target="../media/image265.jpeg"/><Relationship Id="rId5" Type="http://schemas.openxmlformats.org/officeDocument/2006/relationships/image" Target="../media/image8.svg"/><Relationship Id="rId4" Type="http://schemas.openxmlformats.org/officeDocument/2006/relationships/image" Target="../media/image7.png"/></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75.xml"/></Relationships>
</file>

<file path=ppt/slides/_rels/slide29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4.xml"/><Relationship Id="rId1" Type="http://schemas.openxmlformats.org/officeDocument/2006/relationships/slideLayout" Target="../slideLayouts/slideLayout575.xml"/></Relationships>
</file>

<file path=ppt/slides/_rels/slide293.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115.xml"/><Relationship Id="rId1" Type="http://schemas.openxmlformats.org/officeDocument/2006/relationships/slideLayout" Target="../slideLayouts/slideLayout575.xml"/></Relationships>
</file>

<file path=ppt/slides/_rels/slide294.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116.xml"/><Relationship Id="rId1" Type="http://schemas.openxmlformats.org/officeDocument/2006/relationships/slideLayout" Target="../slideLayouts/slideLayout575.xml"/></Relationships>
</file>

<file path=ppt/slides/_rels/slide295.xml.rels><?xml version="1.0" encoding="UTF-8" standalone="yes"?>
<Relationships xmlns="http://schemas.openxmlformats.org/package/2006/relationships"><Relationship Id="rId3" Type="http://schemas.openxmlformats.org/officeDocument/2006/relationships/image" Target="../media/image266.emf"/><Relationship Id="rId2" Type="http://schemas.openxmlformats.org/officeDocument/2006/relationships/notesSlide" Target="../notesSlides/notesSlide117.xml"/><Relationship Id="rId1" Type="http://schemas.openxmlformats.org/officeDocument/2006/relationships/slideLayout" Target="../slideLayouts/slideLayout575.xml"/></Relationships>
</file>

<file path=ppt/slides/_rels/slide296.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118.xml"/><Relationship Id="rId1" Type="http://schemas.openxmlformats.org/officeDocument/2006/relationships/slideLayout" Target="../slideLayouts/slideLayout575.xml"/></Relationships>
</file>

<file path=ppt/slides/_rels/slide297.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119.xml"/><Relationship Id="rId1" Type="http://schemas.openxmlformats.org/officeDocument/2006/relationships/slideLayout" Target="../slideLayouts/slideLayout575.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75.xml"/></Relationships>
</file>

<file path=ppt/slides/_rels/slide299.x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4.emf"/><Relationship Id="rId7" Type="http://schemas.openxmlformats.org/officeDocument/2006/relationships/image" Target="../media/image98.emf"/><Relationship Id="rId2" Type="http://schemas.openxmlformats.org/officeDocument/2006/relationships/notesSlide" Target="../notesSlides/notesSlide121.xml"/><Relationship Id="rId1" Type="http://schemas.openxmlformats.org/officeDocument/2006/relationships/slideLayout" Target="../slideLayouts/slideLayout575.xml"/><Relationship Id="rId6" Type="http://schemas.openxmlformats.org/officeDocument/2006/relationships/image" Target="../media/image97.emf"/><Relationship Id="rId11" Type="http://schemas.openxmlformats.org/officeDocument/2006/relationships/image" Target="../media/image102.emf"/><Relationship Id="rId5" Type="http://schemas.openxmlformats.org/officeDocument/2006/relationships/image" Target="../media/image96.emf"/><Relationship Id="rId10" Type="http://schemas.openxmlformats.org/officeDocument/2006/relationships/image" Target="../media/image101.emf"/><Relationship Id="rId4" Type="http://schemas.openxmlformats.org/officeDocument/2006/relationships/image" Target="../media/image95.emf"/><Relationship Id="rId9" Type="http://schemas.openxmlformats.org/officeDocument/2006/relationships/image" Target="../media/image100.emf"/></Relationships>
</file>

<file path=ppt/slides/_rels/slide300.x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4.emf"/><Relationship Id="rId7" Type="http://schemas.openxmlformats.org/officeDocument/2006/relationships/image" Target="../media/image98.emf"/><Relationship Id="rId2" Type="http://schemas.openxmlformats.org/officeDocument/2006/relationships/notesSlide" Target="../notesSlides/notesSlide122.xml"/><Relationship Id="rId1" Type="http://schemas.openxmlformats.org/officeDocument/2006/relationships/slideLayout" Target="../slideLayouts/slideLayout575.xml"/><Relationship Id="rId6" Type="http://schemas.openxmlformats.org/officeDocument/2006/relationships/image" Target="../media/image97.emf"/><Relationship Id="rId11" Type="http://schemas.openxmlformats.org/officeDocument/2006/relationships/image" Target="../media/image102.emf"/><Relationship Id="rId5" Type="http://schemas.openxmlformats.org/officeDocument/2006/relationships/image" Target="../media/image96.emf"/><Relationship Id="rId10" Type="http://schemas.openxmlformats.org/officeDocument/2006/relationships/image" Target="../media/image101.emf"/><Relationship Id="rId4" Type="http://schemas.openxmlformats.org/officeDocument/2006/relationships/image" Target="../media/image95.emf"/><Relationship Id="rId9" Type="http://schemas.openxmlformats.org/officeDocument/2006/relationships/image" Target="../media/image100.emf"/></Relationships>
</file>

<file path=ppt/slides/_rels/slide301.x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4.emf"/><Relationship Id="rId7" Type="http://schemas.openxmlformats.org/officeDocument/2006/relationships/image" Target="../media/image98.emf"/><Relationship Id="rId2" Type="http://schemas.openxmlformats.org/officeDocument/2006/relationships/notesSlide" Target="../notesSlides/notesSlide123.xml"/><Relationship Id="rId1" Type="http://schemas.openxmlformats.org/officeDocument/2006/relationships/slideLayout" Target="../slideLayouts/slideLayout575.xml"/><Relationship Id="rId6" Type="http://schemas.openxmlformats.org/officeDocument/2006/relationships/image" Target="../media/image97.emf"/><Relationship Id="rId11" Type="http://schemas.openxmlformats.org/officeDocument/2006/relationships/image" Target="../media/image102.emf"/><Relationship Id="rId5" Type="http://schemas.openxmlformats.org/officeDocument/2006/relationships/image" Target="../media/image96.emf"/><Relationship Id="rId10" Type="http://schemas.openxmlformats.org/officeDocument/2006/relationships/image" Target="../media/image101.emf"/><Relationship Id="rId4" Type="http://schemas.openxmlformats.org/officeDocument/2006/relationships/image" Target="../media/image95.emf"/><Relationship Id="rId9" Type="http://schemas.openxmlformats.org/officeDocument/2006/relationships/image" Target="../media/image100.emf"/></Relationships>
</file>

<file path=ppt/slides/_rels/slide302.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575.xml"/></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75.xml"/></Relationships>
</file>

<file path=ppt/slides/_rels/slide304.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notesSlide" Target="../notesSlides/notesSlide126.xml"/><Relationship Id="rId1" Type="http://schemas.openxmlformats.org/officeDocument/2006/relationships/slideLayout" Target="../slideLayouts/slideLayout574.xml"/><Relationship Id="rId6" Type="http://schemas.openxmlformats.org/officeDocument/2006/relationships/image" Target="../media/image265.jpeg"/><Relationship Id="rId5" Type="http://schemas.openxmlformats.org/officeDocument/2006/relationships/image" Target="../media/image8.svg"/><Relationship Id="rId4" Type="http://schemas.openxmlformats.org/officeDocument/2006/relationships/image" Target="../media/image7.png"/></Relationships>
</file>

<file path=ppt/slides/_rels/slide30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306.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9.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02.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575.xml"/></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575.xml"/></Relationships>
</file>

<file path=ppt/slides/_rels/slide31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575.xml"/></Relationships>
</file>

<file path=ppt/slides/_rels/slide311.xml.rels><?xml version="1.0" encoding="UTF-8" standalone="yes"?>
<Relationships xmlns="http://schemas.openxmlformats.org/package/2006/relationships"><Relationship Id="rId3" Type="http://schemas.openxmlformats.org/officeDocument/2006/relationships/image" Target="../media/image267.emf"/><Relationship Id="rId2" Type="http://schemas.openxmlformats.org/officeDocument/2006/relationships/notesSlide" Target="../notesSlides/notesSlide131.xml"/><Relationship Id="rId1" Type="http://schemas.openxmlformats.org/officeDocument/2006/relationships/slideLayout" Target="../slideLayouts/slideLayout575.xml"/><Relationship Id="rId4" Type="http://schemas.openxmlformats.org/officeDocument/2006/relationships/image" Target="../media/image268.emf"/></Relationships>
</file>

<file path=ppt/slides/_rels/slide312.xml.rels><?xml version="1.0" encoding="UTF-8" standalone="yes"?>
<Relationships xmlns="http://schemas.openxmlformats.org/package/2006/relationships"><Relationship Id="rId3" Type="http://schemas.openxmlformats.org/officeDocument/2006/relationships/image" Target="../media/image267.emf"/><Relationship Id="rId2" Type="http://schemas.openxmlformats.org/officeDocument/2006/relationships/notesSlide" Target="../notesSlides/notesSlide132.xml"/><Relationship Id="rId1" Type="http://schemas.openxmlformats.org/officeDocument/2006/relationships/slideLayout" Target="../slideLayouts/slideLayout575.xml"/><Relationship Id="rId4" Type="http://schemas.openxmlformats.org/officeDocument/2006/relationships/image" Target="../media/image268.emf"/></Relationships>
</file>

<file path=ppt/slides/_rels/slide313.xml.rels><?xml version="1.0" encoding="UTF-8" standalone="yes"?>
<Relationships xmlns="http://schemas.openxmlformats.org/package/2006/relationships"><Relationship Id="rId3" Type="http://schemas.openxmlformats.org/officeDocument/2006/relationships/image" Target="../media/image269.emf"/><Relationship Id="rId2" Type="http://schemas.openxmlformats.org/officeDocument/2006/relationships/notesSlide" Target="../notesSlides/notesSlide133.xml"/><Relationship Id="rId1" Type="http://schemas.openxmlformats.org/officeDocument/2006/relationships/slideLayout" Target="../slideLayouts/slideLayout575.xml"/></Relationships>
</file>

<file path=ppt/slides/_rels/slide31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75.xml"/></Relationships>
</file>

<file path=ppt/slides/_rels/slide315.xml.rels><?xml version="1.0" encoding="UTF-8" standalone="yes"?>
<Relationships xmlns="http://schemas.openxmlformats.org/package/2006/relationships"><Relationship Id="rId3" Type="http://schemas.openxmlformats.org/officeDocument/2006/relationships/image" Target="../media/image270.emf"/><Relationship Id="rId2" Type="http://schemas.openxmlformats.org/officeDocument/2006/relationships/notesSlide" Target="../notesSlides/notesSlide135.xml"/><Relationship Id="rId1" Type="http://schemas.openxmlformats.org/officeDocument/2006/relationships/slideLayout" Target="../slideLayouts/slideLayout575.xml"/></Relationships>
</file>

<file path=ppt/slides/_rels/slide316.xml.rels><?xml version="1.0" encoding="UTF-8" standalone="yes"?>
<Relationships xmlns="http://schemas.openxmlformats.org/package/2006/relationships"><Relationship Id="rId3" Type="http://schemas.openxmlformats.org/officeDocument/2006/relationships/image" Target="../media/image271.emf"/><Relationship Id="rId2" Type="http://schemas.openxmlformats.org/officeDocument/2006/relationships/notesSlide" Target="../notesSlides/notesSlide136.xml"/><Relationship Id="rId1" Type="http://schemas.openxmlformats.org/officeDocument/2006/relationships/slideLayout" Target="../slideLayouts/slideLayout575.xml"/></Relationships>
</file>

<file path=ppt/slides/_rels/slide317.xml.rels><?xml version="1.0" encoding="UTF-8" standalone="yes"?>
<Relationships xmlns="http://schemas.openxmlformats.org/package/2006/relationships"><Relationship Id="rId3" Type="http://schemas.openxmlformats.org/officeDocument/2006/relationships/image" Target="../media/image272.emf"/><Relationship Id="rId2" Type="http://schemas.openxmlformats.org/officeDocument/2006/relationships/notesSlide" Target="../notesSlides/notesSlide137.xml"/><Relationship Id="rId1" Type="http://schemas.openxmlformats.org/officeDocument/2006/relationships/slideLayout" Target="../slideLayouts/slideLayout575.xml"/></Relationships>
</file>

<file path=ppt/slides/_rels/slide318.xml.rels><?xml version="1.0" encoding="UTF-8" standalone="yes"?>
<Relationships xmlns="http://schemas.openxmlformats.org/package/2006/relationships"><Relationship Id="rId3" Type="http://schemas.openxmlformats.org/officeDocument/2006/relationships/image" Target="../media/image272.emf"/><Relationship Id="rId2" Type="http://schemas.openxmlformats.org/officeDocument/2006/relationships/notesSlide" Target="../notesSlides/notesSlide138.xml"/><Relationship Id="rId1" Type="http://schemas.openxmlformats.org/officeDocument/2006/relationships/slideLayout" Target="../slideLayouts/slideLayout575.xml"/></Relationships>
</file>

<file path=ppt/slides/_rels/slide319.xml.rels><?xml version="1.0" encoding="UTF-8" standalone="yes"?>
<Relationships xmlns="http://schemas.openxmlformats.org/package/2006/relationships"><Relationship Id="rId3" Type="http://schemas.openxmlformats.org/officeDocument/2006/relationships/image" Target="../media/image273.emf"/><Relationship Id="rId2" Type="http://schemas.openxmlformats.org/officeDocument/2006/relationships/notesSlide" Target="../notesSlides/notesSlide139.xml"/><Relationship Id="rId1" Type="http://schemas.openxmlformats.org/officeDocument/2006/relationships/slideLayout" Target="../slideLayouts/slideLayout575.xml"/><Relationship Id="rId4" Type="http://schemas.openxmlformats.org/officeDocument/2006/relationships/image" Target="../media/image274.emf"/></Relationships>
</file>

<file path=ppt/slides/_rels/slide320.xml.rels><?xml version="1.0" encoding="UTF-8" standalone="yes"?>
<Relationships xmlns="http://schemas.openxmlformats.org/package/2006/relationships"><Relationship Id="rId3" Type="http://schemas.openxmlformats.org/officeDocument/2006/relationships/image" Target="../media/image274.emf"/><Relationship Id="rId2" Type="http://schemas.openxmlformats.org/officeDocument/2006/relationships/notesSlide" Target="../notesSlides/notesSlide140.xml"/><Relationship Id="rId1" Type="http://schemas.openxmlformats.org/officeDocument/2006/relationships/slideLayout" Target="../slideLayouts/slideLayout575.xml"/></Relationships>
</file>

<file path=ppt/slides/_rels/slide321.xml.rels><?xml version="1.0" encoding="UTF-8" standalone="yes"?>
<Relationships xmlns="http://schemas.openxmlformats.org/package/2006/relationships"><Relationship Id="rId3" Type="http://schemas.openxmlformats.org/officeDocument/2006/relationships/image" Target="../media/image266.emf"/><Relationship Id="rId2" Type="http://schemas.openxmlformats.org/officeDocument/2006/relationships/notesSlide" Target="../notesSlides/notesSlide141.xml"/><Relationship Id="rId1" Type="http://schemas.openxmlformats.org/officeDocument/2006/relationships/slideLayout" Target="../slideLayouts/slideLayout575.xml"/></Relationships>
</file>

<file path=ppt/slides/_rels/slide322.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42.xml"/><Relationship Id="rId1" Type="http://schemas.openxmlformats.org/officeDocument/2006/relationships/slideLayout" Target="../slideLayouts/slideLayout575.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575.xml"/></Relationships>
</file>

<file path=ppt/slides/_rels/slide324.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144.xml"/><Relationship Id="rId1" Type="http://schemas.openxmlformats.org/officeDocument/2006/relationships/slideLayout" Target="../slideLayouts/slideLayout575.xml"/><Relationship Id="rId6" Type="http://schemas.openxmlformats.org/officeDocument/2006/relationships/image" Target="../media/image102.emf"/><Relationship Id="rId5" Type="http://schemas.openxmlformats.org/officeDocument/2006/relationships/image" Target="../media/image101.emf"/><Relationship Id="rId4" Type="http://schemas.openxmlformats.org/officeDocument/2006/relationships/image" Target="../media/image95.emf"/></Relationships>
</file>

<file path=ppt/slides/_rels/slide325.xml.rels><?xml version="1.0" encoding="UTF-8" standalone="yes"?>
<Relationships xmlns="http://schemas.openxmlformats.org/package/2006/relationships"><Relationship Id="rId3" Type="http://schemas.openxmlformats.org/officeDocument/2006/relationships/image" Target="../media/image94.emf"/><Relationship Id="rId7" Type="http://schemas.openxmlformats.org/officeDocument/2006/relationships/image" Target="../media/image101.emf"/><Relationship Id="rId2" Type="http://schemas.openxmlformats.org/officeDocument/2006/relationships/notesSlide" Target="../notesSlides/notesSlide145.xml"/><Relationship Id="rId1" Type="http://schemas.openxmlformats.org/officeDocument/2006/relationships/slideLayout" Target="../slideLayouts/slideLayout575.xml"/><Relationship Id="rId6" Type="http://schemas.openxmlformats.org/officeDocument/2006/relationships/image" Target="../media/image102.emf"/><Relationship Id="rId5" Type="http://schemas.openxmlformats.org/officeDocument/2006/relationships/image" Target="../media/image96.emf"/><Relationship Id="rId4" Type="http://schemas.openxmlformats.org/officeDocument/2006/relationships/image" Target="../media/image95.emf"/></Relationships>
</file>

<file path=ppt/slides/_rels/slide326.xml.rels><?xml version="1.0" encoding="UTF-8" standalone="yes"?>
<Relationships xmlns="http://schemas.openxmlformats.org/package/2006/relationships"><Relationship Id="rId8" Type="http://schemas.openxmlformats.org/officeDocument/2006/relationships/image" Target="../media/image102.emf"/><Relationship Id="rId3" Type="http://schemas.openxmlformats.org/officeDocument/2006/relationships/image" Target="../media/image94.emf"/><Relationship Id="rId7" Type="http://schemas.openxmlformats.org/officeDocument/2006/relationships/image" Target="../media/image101.emf"/><Relationship Id="rId2" Type="http://schemas.openxmlformats.org/officeDocument/2006/relationships/notesSlide" Target="../notesSlides/notesSlide146.xml"/><Relationship Id="rId1" Type="http://schemas.openxmlformats.org/officeDocument/2006/relationships/slideLayout" Target="../slideLayouts/slideLayout575.xml"/><Relationship Id="rId6" Type="http://schemas.openxmlformats.org/officeDocument/2006/relationships/image" Target="../media/image97.emf"/><Relationship Id="rId5" Type="http://schemas.openxmlformats.org/officeDocument/2006/relationships/image" Target="../media/image96.emf"/><Relationship Id="rId4" Type="http://schemas.openxmlformats.org/officeDocument/2006/relationships/image" Target="../media/image95.emf"/></Relationships>
</file>

<file path=ppt/slides/_rels/slide327.xml.rels><?xml version="1.0" encoding="UTF-8" standalone="yes"?>
<Relationships xmlns="http://schemas.openxmlformats.org/package/2006/relationships"><Relationship Id="rId8" Type="http://schemas.openxmlformats.org/officeDocument/2006/relationships/image" Target="../media/image101.emf"/><Relationship Id="rId3" Type="http://schemas.openxmlformats.org/officeDocument/2006/relationships/image" Target="../media/image94.emf"/><Relationship Id="rId7" Type="http://schemas.openxmlformats.org/officeDocument/2006/relationships/image" Target="../media/image98.emf"/><Relationship Id="rId2" Type="http://schemas.openxmlformats.org/officeDocument/2006/relationships/notesSlide" Target="../notesSlides/notesSlide147.xml"/><Relationship Id="rId1" Type="http://schemas.openxmlformats.org/officeDocument/2006/relationships/slideLayout" Target="../slideLayouts/slideLayout575.xml"/><Relationship Id="rId6" Type="http://schemas.openxmlformats.org/officeDocument/2006/relationships/image" Target="../media/image97.emf"/><Relationship Id="rId5" Type="http://schemas.openxmlformats.org/officeDocument/2006/relationships/image" Target="../media/image96.emf"/><Relationship Id="rId4" Type="http://schemas.openxmlformats.org/officeDocument/2006/relationships/image" Target="../media/image95.emf"/><Relationship Id="rId9" Type="http://schemas.openxmlformats.org/officeDocument/2006/relationships/image" Target="../media/image102.emf"/></Relationships>
</file>

<file path=ppt/slides/_rels/slide328.x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4.emf"/><Relationship Id="rId7" Type="http://schemas.openxmlformats.org/officeDocument/2006/relationships/image" Target="../media/image98.emf"/><Relationship Id="rId2" Type="http://schemas.openxmlformats.org/officeDocument/2006/relationships/notesSlide" Target="../notesSlides/notesSlide148.xml"/><Relationship Id="rId1" Type="http://schemas.openxmlformats.org/officeDocument/2006/relationships/slideLayout" Target="../slideLayouts/slideLayout575.xml"/><Relationship Id="rId6" Type="http://schemas.openxmlformats.org/officeDocument/2006/relationships/image" Target="../media/image97.emf"/><Relationship Id="rId5" Type="http://schemas.openxmlformats.org/officeDocument/2006/relationships/image" Target="../media/image96.emf"/><Relationship Id="rId10" Type="http://schemas.openxmlformats.org/officeDocument/2006/relationships/image" Target="../media/image102.emf"/><Relationship Id="rId4" Type="http://schemas.openxmlformats.org/officeDocument/2006/relationships/image" Target="../media/image95.emf"/><Relationship Id="rId9" Type="http://schemas.openxmlformats.org/officeDocument/2006/relationships/image" Target="../media/image101.emf"/></Relationships>
</file>

<file path=ppt/slides/_rels/slide329.x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4.emf"/><Relationship Id="rId7" Type="http://schemas.openxmlformats.org/officeDocument/2006/relationships/image" Target="../media/image98.emf"/><Relationship Id="rId2" Type="http://schemas.openxmlformats.org/officeDocument/2006/relationships/notesSlide" Target="../notesSlides/notesSlide149.xml"/><Relationship Id="rId1" Type="http://schemas.openxmlformats.org/officeDocument/2006/relationships/slideLayout" Target="../slideLayouts/slideLayout575.xml"/><Relationship Id="rId6" Type="http://schemas.openxmlformats.org/officeDocument/2006/relationships/image" Target="../media/image97.emf"/><Relationship Id="rId11" Type="http://schemas.openxmlformats.org/officeDocument/2006/relationships/image" Target="../media/image102.emf"/><Relationship Id="rId5" Type="http://schemas.openxmlformats.org/officeDocument/2006/relationships/image" Target="../media/image96.emf"/><Relationship Id="rId10" Type="http://schemas.openxmlformats.org/officeDocument/2006/relationships/image" Target="../media/image101.emf"/><Relationship Id="rId4" Type="http://schemas.openxmlformats.org/officeDocument/2006/relationships/image" Target="../media/image95.emf"/><Relationship Id="rId9" Type="http://schemas.openxmlformats.org/officeDocument/2006/relationships/image" Target="../media/image100.emf"/></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575.xml"/></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539.xml"/></Relationships>
</file>

<file path=ppt/slides/_rels/slide332.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540.xml"/></Relationships>
</file>

<file path=ppt/slides/_rels/slide333.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277.png"/><Relationship Id="rId1" Type="http://schemas.openxmlformats.org/officeDocument/2006/relationships/slideLayout" Target="../slideLayouts/slideLayout540.xml"/><Relationship Id="rId4" Type="http://schemas.openxmlformats.org/officeDocument/2006/relationships/image" Target="../media/image279.png"/></Relationships>
</file>

<file path=ppt/slides/_rels/slide334.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image" Target="../media/image280.png"/><Relationship Id="rId1" Type="http://schemas.openxmlformats.org/officeDocument/2006/relationships/slideLayout" Target="../slideLayouts/slideLayout540.xml"/></Relationships>
</file>

<file path=ppt/slides/_rels/slide335.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image" Target="../media/image282.png"/><Relationship Id="rId1" Type="http://schemas.openxmlformats.org/officeDocument/2006/relationships/slideLayout" Target="../slideLayouts/slideLayout540.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338.xml.rels><?xml version="1.0" encoding="UTF-8" standalone="yes"?>
<Relationships xmlns="http://schemas.openxmlformats.org/package/2006/relationships"><Relationship Id="rId2" Type="http://schemas.openxmlformats.org/officeDocument/2006/relationships/image" Target="../media/image284.png"/><Relationship Id="rId1" Type="http://schemas.openxmlformats.org/officeDocument/2006/relationships/slideLayout" Target="../slideLayouts/slideLayout540.xml"/></Relationships>
</file>

<file path=ppt/slides/_rels/slide339.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image" Target="../media/image285.png"/><Relationship Id="rId1" Type="http://schemas.openxmlformats.org/officeDocument/2006/relationships/slideLayout" Target="../slideLayouts/slideLayout540.xml"/></Relationships>
</file>

<file path=ppt/slides/_rels/slide340.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87.png"/><Relationship Id="rId1" Type="http://schemas.openxmlformats.org/officeDocument/2006/relationships/slideLayout" Target="../slideLayouts/slideLayout540.xml"/></Relationships>
</file>

<file path=ppt/slides/_rels/slide341.xml.rels><?xml version="1.0" encoding="UTF-8" standalone="yes"?>
<Relationships xmlns="http://schemas.openxmlformats.org/package/2006/relationships"><Relationship Id="rId2" Type="http://schemas.openxmlformats.org/officeDocument/2006/relationships/image" Target="../media/image289.png"/><Relationship Id="rId1" Type="http://schemas.openxmlformats.org/officeDocument/2006/relationships/slideLayout" Target="../slideLayouts/slideLayout540.xml"/></Relationships>
</file>

<file path=ppt/slides/_rels/slide342.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image" Target="../media/image290.png"/><Relationship Id="rId1" Type="http://schemas.openxmlformats.org/officeDocument/2006/relationships/slideLayout" Target="../slideLayouts/slideLayout540.xml"/></Relationships>
</file>

<file path=ppt/slides/_rels/slide343.xml.rels><?xml version="1.0" encoding="UTF-8" standalone="yes"?>
<Relationships xmlns="http://schemas.openxmlformats.org/package/2006/relationships"><Relationship Id="rId2" Type="http://schemas.openxmlformats.org/officeDocument/2006/relationships/image" Target="../media/image292.png"/><Relationship Id="rId1" Type="http://schemas.openxmlformats.org/officeDocument/2006/relationships/slideLayout" Target="../slideLayouts/slideLayout540.xml"/></Relationships>
</file>

<file path=ppt/slides/_rels/slide344.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image" Target="../media/image293.png"/><Relationship Id="rId1" Type="http://schemas.openxmlformats.org/officeDocument/2006/relationships/slideLayout" Target="../slideLayouts/slideLayout540.xml"/></Relationships>
</file>

<file path=ppt/slides/_rels/slide345.xml.rels><?xml version="1.0" encoding="UTF-8" standalone="yes"?>
<Relationships xmlns="http://schemas.openxmlformats.org/package/2006/relationships"><Relationship Id="rId3" Type="http://schemas.openxmlformats.org/officeDocument/2006/relationships/image" Target="../media/image296.png"/><Relationship Id="rId2" Type="http://schemas.openxmlformats.org/officeDocument/2006/relationships/image" Target="../media/image295.png"/><Relationship Id="rId1" Type="http://schemas.openxmlformats.org/officeDocument/2006/relationships/slideLayout" Target="../slideLayouts/slideLayout540.xml"/><Relationship Id="rId4" Type="http://schemas.openxmlformats.org/officeDocument/2006/relationships/image" Target="../media/image297.png"/></Relationships>
</file>

<file path=ppt/slides/_rels/slide346.xml.rels><?xml version="1.0" encoding="UTF-8" standalone="yes"?>
<Relationships xmlns="http://schemas.openxmlformats.org/package/2006/relationships"><Relationship Id="rId2" Type="http://schemas.openxmlformats.org/officeDocument/2006/relationships/image" Target="../media/image298.png"/><Relationship Id="rId1" Type="http://schemas.openxmlformats.org/officeDocument/2006/relationships/slideLayout" Target="../slideLayouts/slideLayout540.xml"/></Relationships>
</file>

<file path=ppt/slides/_rels/slide347.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9.png"/><Relationship Id="rId1" Type="http://schemas.openxmlformats.org/officeDocument/2006/relationships/slideLayout" Target="../slideLayouts/slideLayout540.xml"/></Relationships>
</file>

<file path=ppt/slides/_rels/slide348.xml.rels><?xml version="1.0" encoding="UTF-8" standalone="yes"?>
<Relationships xmlns="http://schemas.openxmlformats.org/package/2006/relationships"><Relationship Id="rId2" Type="http://schemas.openxmlformats.org/officeDocument/2006/relationships/image" Target="../media/image301.png"/><Relationship Id="rId1" Type="http://schemas.openxmlformats.org/officeDocument/2006/relationships/slideLayout" Target="../slideLayouts/slideLayout540.xml"/></Relationships>
</file>

<file path=ppt/slides/_rels/slide349.xml.rels><?xml version="1.0" encoding="UTF-8" standalone="yes"?>
<Relationships xmlns="http://schemas.openxmlformats.org/package/2006/relationships"><Relationship Id="rId2" Type="http://schemas.openxmlformats.org/officeDocument/2006/relationships/image" Target="../media/image302.png"/><Relationship Id="rId1" Type="http://schemas.openxmlformats.org/officeDocument/2006/relationships/slideLayout" Target="../slideLayouts/slideLayout540.xml"/></Relationships>
</file>

<file path=ppt/slides/_rels/slide350.xml.rels><?xml version="1.0" encoding="UTF-8" standalone="yes"?>
<Relationships xmlns="http://schemas.openxmlformats.org/package/2006/relationships"><Relationship Id="rId3" Type="http://schemas.openxmlformats.org/officeDocument/2006/relationships/image" Target="../media/image304.png"/><Relationship Id="rId2" Type="http://schemas.openxmlformats.org/officeDocument/2006/relationships/image" Target="../media/image303.png"/><Relationship Id="rId1" Type="http://schemas.openxmlformats.org/officeDocument/2006/relationships/slideLayout" Target="../slideLayouts/slideLayout540.xml"/><Relationship Id="rId4" Type="http://schemas.openxmlformats.org/officeDocument/2006/relationships/image" Target="../media/image305.png"/></Relationships>
</file>

<file path=ppt/slides/_rels/slide351.xml.rels><?xml version="1.0" encoding="UTF-8" standalone="yes"?>
<Relationships xmlns="http://schemas.openxmlformats.org/package/2006/relationships"><Relationship Id="rId3" Type="http://schemas.openxmlformats.org/officeDocument/2006/relationships/image" Target="../media/image307.png"/><Relationship Id="rId2" Type="http://schemas.openxmlformats.org/officeDocument/2006/relationships/image" Target="../media/image306.png"/><Relationship Id="rId1" Type="http://schemas.openxmlformats.org/officeDocument/2006/relationships/slideLayout" Target="../slideLayouts/slideLayout540.xml"/></Relationships>
</file>

<file path=ppt/slides/_rels/slide352.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540.xml"/></Relationships>
</file>

<file path=ppt/slides/_rels/slide353.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09.png"/><Relationship Id="rId1" Type="http://schemas.openxmlformats.org/officeDocument/2006/relationships/slideLayout" Target="../slideLayouts/slideLayout540.xml"/><Relationship Id="rId5" Type="http://schemas.openxmlformats.org/officeDocument/2006/relationships/image" Target="../media/image312.png"/><Relationship Id="rId4" Type="http://schemas.openxmlformats.org/officeDocument/2006/relationships/image" Target="../media/image311.png"/></Relationships>
</file>

<file path=ppt/slides/_rels/slide354.xml.rels><?xml version="1.0" encoding="UTF-8" standalone="yes"?>
<Relationships xmlns="http://schemas.openxmlformats.org/package/2006/relationships"><Relationship Id="rId2" Type="http://schemas.openxmlformats.org/officeDocument/2006/relationships/image" Target="../media/image313.png"/><Relationship Id="rId1" Type="http://schemas.openxmlformats.org/officeDocument/2006/relationships/slideLayout" Target="../slideLayouts/slideLayout540.xml"/></Relationships>
</file>

<file path=ppt/slides/_rels/slide355.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image" Target="../media/image314.png"/><Relationship Id="rId1" Type="http://schemas.openxmlformats.org/officeDocument/2006/relationships/slideLayout" Target="../slideLayouts/slideLayout540.xml"/></Relationships>
</file>

<file path=ppt/slides/_rels/slide356.xml.rels><?xml version="1.0" encoding="UTF-8" standalone="yes"?>
<Relationships xmlns="http://schemas.openxmlformats.org/package/2006/relationships"><Relationship Id="rId2" Type="http://schemas.openxmlformats.org/officeDocument/2006/relationships/image" Target="../media/image316.png"/><Relationship Id="rId1" Type="http://schemas.openxmlformats.org/officeDocument/2006/relationships/slideLayout" Target="../slideLayouts/slideLayout540.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358.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59.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60.xml.rels><?xml version="1.0" encoding="UTF-8" standalone="yes"?>
<Relationships xmlns="http://schemas.openxmlformats.org/package/2006/relationships"><Relationship Id="rId2" Type="http://schemas.openxmlformats.org/officeDocument/2006/relationships/image" Target="../media/image317.tiff"/><Relationship Id="rId1" Type="http://schemas.openxmlformats.org/officeDocument/2006/relationships/slideLayout" Target="../slideLayouts/slideLayout13.xml"/></Relationships>
</file>

<file path=ppt/slides/_rels/slide361.xml.rels><?xml version="1.0" encoding="UTF-8" standalone="yes"?>
<Relationships xmlns="http://schemas.openxmlformats.org/package/2006/relationships"><Relationship Id="rId2" Type="http://schemas.openxmlformats.org/officeDocument/2006/relationships/image" Target="../media/image318.JPG"/><Relationship Id="rId1" Type="http://schemas.openxmlformats.org/officeDocument/2006/relationships/slideLayout" Target="../slideLayouts/slideLayout588.xml"/></Relationships>
</file>

<file path=ppt/slides/_rels/slide362.xml.rels><?xml version="1.0" encoding="UTF-8" standalone="yes"?>
<Relationships xmlns="http://schemas.openxmlformats.org/package/2006/relationships"><Relationship Id="rId2" Type="http://schemas.openxmlformats.org/officeDocument/2006/relationships/image" Target="../media/image319.JPG"/><Relationship Id="rId1" Type="http://schemas.openxmlformats.org/officeDocument/2006/relationships/slideLayout" Target="../slideLayouts/slideLayout588.xml"/></Relationships>
</file>

<file path=ppt/slides/_rels/slide363.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364.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39.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366.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41.png"/><Relationship Id="rId1" Type="http://schemas.openxmlformats.org/officeDocument/2006/relationships/slideLayout" Target="../slideLayouts/slideLayout528.xm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39.xml"/></Relationships>
</file>

<file path=ppt/slides/_rels/slide368.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369.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370.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371.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372.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373.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374.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375.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376.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377.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378.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323.png"/><Relationship Id="rId4" Type="http://schemas.openxmlformats.org/officeDocument/2006/relationships/image" Target="../media/image322.png"/></Relationships>
</file>

<file path=ppt/slides/_rels/slide379.xml.rels><?xml version="1.0" encoding="UTF-8" standalone="yes"?>
<Relationships xmlns="http://schemas.openxmlformats.org/package/2006/relationships"><Relationship Id="rId3" Type="http://schemas.openxmlformats.org/officeDocument/2006/relationships/image" Target="../media/image324.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325.png"/></Relationships>
</file>

<file path=ppt/slides/_rels/slide380.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674.xml"/></Relationships>
</file>

<file path=ppt/slides/_rels/slide381.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notesSlide" Target="../notesSlides/notesSlide156.xml"/><Relationship Id="rId1" Type="http://schemas.openxmlformats.org/officeDocument/2006/relationships/slideLayout" Target="../slideLayouts/slideLayout725.xml"/><Relationship Id="rId4" Type="http://schemas.openxmlformats.org/officeDocument/2006/relationships/hyperlink" Target="https://www.youtube.com/watch?v=0U7511Fb4to" TargetMode="External"/></Relationships>
</file>

<file path=ppt/slides/_rels/slide382.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26.png"/><Relationship Id="rId1" Type="http://schemas.openxmlformats.org/officeDocument/2006/relationships/slideLayout" Target="../slideLayouts/slideLayout726.xml"/></Relationships>
</file>

<file path=ppt/slides/_rels/slide383.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27.png"/><Relationship Id="rId1" Type="http://schemas.openxmlformats.org/officeDocument/2006/relationships/slideLayout" Target="../slideLayouts/slideLayout726.xml"/></Relationships>
</file>

<file path=ppt/slides/_rels/slide384.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28.png"/><Relationship Id="rId1" Type="http://schemas.openxmlformats.org/officeDocument/2006/relationships/slideLayout" Target="../slideLayouts/slideLayout726.xml"/></Relationships>
</file>

<file path=ppt/slides/_rels/slide385.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29.png"/><Relationship Id="rId1" Type="http://schemas.openxmlformats.org/officeDocument/2006/relationships/slideLayout" Target="../slideLayouts/slideLayout726.xml"/></Relationships>
</file>

<file path=ppt/slides/_rels/slide386.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30.png"/><Relationship Id="rId1" Type="http://schemas.openxmlformats.org/officeDocument/2006/relationships/slideLayout" Target="../slideLayouts/slideLayout726.xml"/></Relationships>
</file>

<file path=ppt/slides/_rels/slide387.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31.png"/><Relationship Id="rId1" Type="http://schemas.openxmlformats.org/officeDocument/2006/relationships/slideLayout" Target="../slideLayouts/slideLayout726.xml"/></Relationships>
</file>

<file path=ppt/slides/_rels/slide388.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32.png"/><Relationship Id="rId1" Type="http://schemas.openxmlformats.org/officeDocument/2006/relationships/slideLayout" Target="../slideLayouts/slideLayout726.xml"/></Relationships>
</file>

<file path=ppt/slides/_rels/slide389.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33.png"/><Relationship Id="rId1" Type="http://schemas.openxmlformats.org/officeDocument/2006/relationships/slideLayout" Target="../slideLayouts/slideLayout726.xml"/></Relationships>
</file>

<file path=ppt/slides/_rels/slide390.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34.png"/><Relationship Id="rId1" Type="http://schemas.openxmlformats.org/officeDocument/2006/relationships/slideLayout" Target="../slideLayouts/slideLayout726.xml"/></Relationships>
</file>

<file path=ppt/slides/_rels/slide391.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35.png"/><Relationship Id="rId1" Type="http://schemas.openxmlformats.org/officeDocument/2006/relationships/slideLayout" Target="../slideLayouts/slideLayout726.xml"/></Relationships>
</file>

<file path=ppt/slides/_rels/slide392.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36.png"/><Relationship Id="rId1" Type="http://schemas.openxmlformats.org/officeDocument/2006/relationships/slideLayout" Target="../slideLayouts/slideLayout726.xml"/></Relationships>
</file>

<file path=ppt/slides/_rels/slide393.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37.png"/><Relationship Id="rId1" Type="http://schemas.openxmlformats.org/officeDocument/2006/relationships/slideLayout" Target="../slideLayouts/slideLayout726.xml"/></Relationships>
</file>

<file path=ppt/slides/_rels/slide394.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38.png"/><Relationship Id="rId1" Type="http://schemas.openxmlformats.org/officeDocument/2006/relationships/slideLayout" Target="../slideLayouts/slideLayout726.xml"/></Relationships>
</file>

<file path=ppt/slides/_rels/slide395.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39.png"/><Relationship Id="rId1" Type="http://schemas.openxmlformats.org/officeDocument/2006/relationships/slideLayout" Target="../slideLayouts/slideLayout726.xml"/></Relationships>
</file>

<file path=ppt/slides/_rels/slide396.xml.rels><?xml version="1.0" encoding="UTF-8" standalone="yes"?>
<Relationships xmlns="http://schemas.openxmlformats.org/package/2006/relationships"><Relationship Id="rId3" Type="http://schemas.openxmlformats.org/officeDocument/2006/relationships/hyperlink" Target="https://www.blackhat.com/docs/us-15/materials/us-15-Seaborn-Exploiting-The-DRAM-Rowhammer-Bug-To-Gain-Kernel-Privileges.pdf" TargetMode="External"/><Relationship Id="rId2" Type="http://schemas.openxmlformats.org/officeDocument/2006/relationships/image" Target="../media/image340.png"/><Relationship Id="rId1" Type="http://schemas.openxmlformats.org/officeDocument/2006/relationships/slideLayout" Target="../slideLayouts/slideLayout726.xml"/></Relationships>
</file>

<file path=ppt/slides/_rels/slide39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7.xml"/><Relationship Id="rId1" Type="http://schemas.openxmlformats.org/officeDocument/2006/relationships/slideLayout" Target="../slideLayouts/slideLayout467.xm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23 June 2023</a:t>
            </a:r>
          </a:p>
          <a:p>
            <a:r>
              <a:rPr lang="en-US" sz="2200" dirty="0"/>
              <a:t>New York University</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6" name="Title 1">
            <a:extLst>
              <a:ext uri="{FF2B5EF4-FFF2-40B4-BE49-F238E27FC236}">
                <a16:creationId xmlns:a16="http://schemas.microsoft.com/office/drawing/2014/main" id="{476AA553-810B-4D82-5A4A-3B880BD55C37}"/>
              </a:ext>
            </a:extLst>
          </p:cNvPr>
          <p:cNvSpPr>
            <a:spLocks noGrp="1"/>
          </p:cNvSpPr>
          <p:nvPr>
            <p:ph type="ctrTitle"/>
          </p:nvPr>
        </p:nvSpPr>
        <p:spPr>
          <a:xfrm>
            <a:off x="395536" y="1412776"/>
            <a:ext cx="8382000" cy="2520280"/>
          </a:xfrm>
        </p:spPr>
        <p:txBody>
          <a:bodyPr>
            <a:normAutofit/>
          </a:bodyPr>
          <a:lstStyle/>
          <a:p>
            <a:pPr algn="ctr"/>
            <a:r>
              <a:rPr lang="en-US" sz="5300" dirty="0"/>
              <a:t>Securing the Memory System</a:t>
            </a:r>
            <a:br>
              <a:rPr lang="en-US" sz="5300" dirty="0"/>
            </a:br>
            <a:r>
              <a:rPr lang="en-US" sz="5300" b="1" dirty="0">
                <a:solidFill>
                  <a:srgbClr val="C00000"/>
                </a:solidFill>
              </a:rPr>
              <a:t>The Story of RowHammer</a:t>
            </a:r>
            <a:br>
              <a:rPr lang="en-US" sz="5300" dirty="0"/>
            </a:br>
            <a:endParaRPr lang="en-US" sz="3800" dirty="0">
              <a:solidFill>
                <a:srgbClr val="FF0000"/>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How Safe &amp; Secure Are Our Platforms? </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a:xfrm>
            <a:off x="228600" y="928464"/>
            <a:ext cx="8610600" cy="48768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wp</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7" name="TextBox 6">
            <a:extLst>
              <a:ext uri="{FF2B5EF4-FFF2-40B4-BE49-F238E27FC236}">
                <a16:creationId xmlns:a16="http://schemas.microsoft.com/office/drawing/2014/main" id="{F93EC50B-1A1B-CDB4-B11C-CF0FCD0D93CF}"/>
              </a:ext>
            </a:extLst>
          </p:cNvPr>
          <p:cNvSpPr txBox="1"/>
          <p:nvPr/>
        </p:nvSpPr>
        <p:spPr>
          <a:xfrm>
            <a:off x="251520" y="5847655"/>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38630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42444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65122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7943688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3015854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606421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53464342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6510631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31165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714907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147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22830754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98393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4000" b="0" i="0" u="none" strike="noStrike" kern="1200" cap="none" spc="0" normalizeH="0" baseline="0" noProof="0" dirty="0" err="1">
                <a:ln>
                  <a:noFill/>
                </a:ln>
                <a:solidFill>
                  <a:prstClr val="black"/>
                </a:solidFill>
                <a:effectLst/>
                <a:uLnTx/>
                <a:uFillTx/>
                <a:latin typeface="Calibri Light"/>
                <a:ea typeface="ＭＳ Ｐゴシック" charset="0"/>
                <a:cs typeface="ＭＳ Ｐゴシック" charset="0"/>
              </a:rPr>
              <a:t>Wordline</a:t>
            </a:r>
            <a:endPar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b="1" dirty="0"/>
              <a:t>A RowHammer Survey: </a:t>
            </a:r>
            <a:r>
              <a:rPr lang="en-US" dirty="0"/>
              <a:t>Recent Update</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51520" y="1095375"/>
            <a:ext cx="8610600" cy="5153025"/>
          </a:xfrm>
        </p:spPr>
        <p:txBody>
          <a:bodyPr/>
          <a:lstStyle/>
          <a:p>
            <a:r>
              <a:rPr lang="en-US" sz="2000" b="0" i="0" dirty="0">
                <a:solidFill>
                  <a:srgbClr val="000000"/>
                </a:solidFill>
                <a:effectLst/>
              </a:rPr>
              <a:t>Onur Mutlu, </a:t>
            </a:r>
            <a:r>
              <a:rPr lang="en-US" sz="2000" b="0" i="0" dirty="0" err="1">
                <a:solidFill>
                  <a:srgbClr val="000000"/>
                </a:solidFill>
                <a:effectLst/>
              </a:rPr>
              <a:t>Ataberk</a:t>
            </a:r>
            <a:r>
              <a:rPr lang="en-US" sz="2000" b="0" i="0" dirty="0">
                <a:solidFill>
                  <a:srgbClr val="000000"/>
                </a:solidFill>
                <a:effectLst/>
              </a:rPr>
              <a:t> </a:t>
            </a:r>
            <a:r>
              <a:rPr lang="en-US" sz="2000" b="0" i="0" dirty="0" err="1">
                <a:solidFill>
                  <a:srgbClr val="000000"/>
                </a:solidFill>
                <a:effectLst/>
              </a:rPr>
              <a:t>Olgun</a:t>
            </a:r>
            <a:r>
              <a:rPr lang="en-US" sz="2000" b="0" i="0" dirty="0">
                <a:solidFill>
                  <a:srgbClr val="000000"/>
                </a:solidFill>
                <a:effectLst/>
              </a:rPr>
              <a:t>, and A. </a:t>
            </a:r>
            <a:r>
              <a:rPr lang="en-US" sz="2000" b="0" i="0" dirty="0" err="1">
                <a:solidFill>
                  <a:srgbClr val="000000"/>
                </a:solidFill>
                <a:effectLst/>
              </a:rPr>
              <a:t>Giray</a:t>
            </a:r>
            <a:r>
              <a:rPr lang="en-US" sz="2000" b="0" i="0" dirty="0">
                <a:solidFill>
                  <a:srgbClr val="000000"/>
                </a:solidFill>
                <a:effectLst/>
              </a:rPr>
              <a:t> </a:t>
            </a:r>
            <a:r>
              <a:rPr lang="en-US" sz="2000" b="0" i="0" dirty="0" err="1">
                <a:solidFill>
                  <a:srgbClr val="000000"/>
                </a:solidFill>
                <a:effectLst/>
              </a:rPr>
              <a:t>Yaglikci</a:t>
            </a:r>
            <a:r>
              <a:rPr lang="en-US" sz="2000" b="0" i="0" dirty="0">
                <a:solidFill>
                  <a:srgbClr val="000000"/>
                </a:solidFill>
                <a:effectLst/>
              </a:rPr>
              <a:t>,</a:t>
            </a:r>
            <a:br>
              <a:rPr lang="en-US" sz="2000" b="0" i="0" dirty="0">
                <a:solidFill>
                  <a:srgbClr val="000000"/>
                </a:solidFill>
                <a:effectLst/>
              </a:rPr>
            </a:br>
            <a:r>
              <a:rPr lang="en-US" sz="2000" b="1" i="0" dirty="0">
                <a:solidFill>
                  <a:srgbClr val="0432FF"/>
                </a:solidFill>
                <a:effectLst/>
                <a:hlinkClick r:id="rId2">
                  <a:extLst>
                    <a:ext uri="{A12FA001-AC4F-418D-AE19-62706E023703}">
                      <ahyp:hlinkClr xmlns:ahyp="http://schemas.microsoft.com/office/drawing/2018/hyperlinkcolor" val="tx"/>
                    </a:ext>
                  </a:extLst>
                </a:hlinkClick>
              </a:rPr>
              <a:t>"Fundamentally Understanding and Solving RowHammer"</a:t>
            </a:r>
            <a:br>
              <a:rPr lang="en-US" sz="2000" b="0" i="0" dirty="0">
                <a:solidFill>
                  <a:srgbClr val="000000"/>
                </a:solidFill>
                <a:effectLst/>
              </a:rPr>
            </a:br>
            <a:r>
              <a:rPr lang="en-US" sz="2000" b="0" i="1" dirty="0">
                <a:solidFill>
                  <a:srgbClr val="000000"/>
                </a:solidFill>
                <a:effectLst/>
              </a:rPr>
              <a:t>Invited Special Session Paper at the </a:t>
            </a:r>
            <a:r>
              <a:rPr lang="en-US" sz="2000" b="0" i="1" dirty="0">
                <a:solidFill>
                  <a:srgbClr val="000000"/>
                </a:solidFill>
                <a:effectLst/>
                <a:hlinkClick r:id="rId3"/>
              </a:rPr>
              <a:t>28th Asia and South Pacific Design Automation Conference (</a:t>
            </a:r>
            <a:r>
              <a:rPr lang="en-US" sz="2000" b="1" i="1" dirty="0">
                <a:solidFill>
                  <a:srgbClr val="000000"/>
                </a:solidFill>
                <a:effectLst/>
                <a:hlinkClick r:id="rId3"/>
              </a:rPr>
              <a:t>ASP-DAC</a:t>
            </a:r>
            <a:r>
              <a:rPr lang="en-US" sz="2000" b="0" i="1" dirty="0">
                <a:solidFill>
                  <a:srgbClr val="000000"/>
                </a:solidFill>
                <a:effectLst/>
                <a:hlinkClick r:id="rId3"/>
              </a:rPr>
              <a:t>)</a:t>
            </a:r>
            <a:r>
              <a:rPr lang="en-US" sz="2000" b="0" i="0" dirty="0">
                <a:solidFill>
                  <a:srgbClr val="000000"/>
                </a:solidFill>
                <a:effectLst/>
              </a:rPr>
              <a:t>, Tokyo, Japan, January 2023.</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4"/>
              </a:rPr>
              <a:t>arXiv version</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5"/>
              </a:rPr>
              <a:t>Slides (pptx)</a:t>
            </a:r>
            <a:r>
              <a:rPr lang="en-US" sz="2000" b="0" i="0" dirty="0">
                <a:solidFill>
                  <a:srgbClr val="000000"/>
                </a:solidFill>
                <a:effectLst/>
              </a:rPr>
              <a:t> </a:t>
            </a:r>
            <a:r>
              <a:rPr lang="en-US" sz="2000" b="0" i="0" dirty="0">
                <a:solidFill>
                  <a:srgbClr val="000000"/>
                </a:solidFill>
                <a:effectLst/>
                <a:hlinkClick r:id="rId6"/>
              </a:rPr>
              <a:t>(pdf)</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7"/>
              </a:rPr>
              <a:t>Talk Video</a:t>
            </a:r>
            <a:r>
              <a:rPr lang="en-US" sz="2000" b="0" i="0" dirty="0">
                <a:solidFill>
                  <a:srgbClr val="000000"/>
                </a:solidFill>
                <a:effectLst/>
              </a:rPr>
              <a:t> (26 minutes)]</a:t>
            </a:r>
          </a:p>
          <a:p>
            <a:pPr marL="0" indent="0">
              <a:buNone/>
            </a:pPr>
            <a:br>
              <a:rPr lang="en-US" sz="2200" dirty="0"/>
            </a:br>
            <a:endParaRPr lang="en-US" sz="2200" b="1" dirty="0">
              <a:solidFill>
                <a:srgbClr val="0432FF"/>
              </a:solidFill>
            </a:endParaRP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228600" y="4653136"/>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https://arxiv.org/pdf/2211.07613.pdf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pic>
        <p:nvPicPr>
          <p:cNvPr id="6" name="Picture 5">
            <a:extLst>
              <a:ext uri="{FF2B5EF4-FFF2-40B4-BE49-F238E27FC236}">
                <a16:creationId xmlns:a16="http://schemas.microsoft.com/office/drawing/2014/main" id="{B8375755-5989-55B0-9E2C-FB64610A1060}"/>
              </a:ext>
            </a:extLst>
          </p:cNvPr>
          <p:cNvPicPr>
            <a:picLocks noChangeAspect="1"/>
          </p:cNvPicPr>
          <p:nvPr/>
        </p:nvPicPr>
        <p:blipFill>
          <a:blip r:embed="rId8"/>
          <a:stretch>
            <a:fillRect/>
          </a:stretch>
        </p:blipFill>
        <p:spPr>
          <a:xfrm>
            <a:off x="234545" y="4051884"/>
            <a:ext cx="8873959" cy="1537356"/>
          </a:xfrm>
          <a:prstGeom prst="rect">
            <a:avLst/>
          </a:prstGeom>
        </p:spPr>
      </p:pic>
    </p:spTree>
    <p:extLst>
      <p:ext uri="{BB962C8B-B14F-4D97-AF65-F5344CB8AC3E}">
        <p14:creationId xmlns:p14="http://schemas.microsoft.com/office/powerpoint/2010/main" val="2370288302"/>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71</a:t>
            </a:fld>
            <a:endParaRPr lang="en-US" altLang="en-US"/>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FBA23-0A28-B1D6-C843-262560694FB4}"/>
              </a:ext>
            </a:extLst>
          </p:cNvPr>
          <p:cNvSpPr>
            <a:spLocks noGrp="1"/>
          </p:cNvSpPr>
          <p:nvPr>
            <p:ph type="title"/>
          </p:nvPr>
        </p:nvSpPr>
        <p:spPr/>
        <p:txBody>
          <a:bodyPr/>
          <a:lstStyle/>
          <a:p>
            <a:r>
              <a:rPr lang="en-US" dirty="0"/>
              <a:t>RowHammer in HBM Chips (2023)</a:t>
            </a:r>
          </a:p>
        </p:txBody>
      </p:sp>
      <p:sp>
        <p:nvSpPr>
          <p:cNvPr id="3" name="Content Placeholder 2">
            <a:extLst>
              <a:ext uri="{FF2B5EF4-FFF2-40B4-BE49-F238E27FC236}">
                <a16:creationId xmlns:a16="http://schemas.microsoft.com/office/drawing/2014/main" id="{6BB2A03D-2DE3-7082-2D5F-382D693D97DF}"/>
              </a:ext>
            </a:extLst>
          </p:cNvPr>
          <p:cNvSpPr>
            <a:spLocks noGrp="1"/>
          </p:cNvSpPr>
          <p:nvPr>
            <p:ph idx="1"/>
          </p:nvPr>
        </p:nvSpPr>
        <p:spPr/>
        <p:txBody>
          <a:bodyPr/>
          <a:lstStyle/>
          <a:p>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Majd</a:t>
            </a:r>
            <a:r>
              <a:rPr lang="en-US" sz="1800" b="0" i="0" dirty="0">
                <a:solidFill>
                  <a:srgbClr val="000000"/>
                </a:solidFill>
                <a:effectLst/>
              </a:rPr>
              <a:t> </a:t>
            </a:r>
            <a:r>
              <a:rPr lang="en-US" sz="1800" b="0" i="0" dirty="0" err="1">
                <a:solidFill>
                  <a:srgbClr val="000000"/>
                </a:solidFill>
                <a:effectLst/>
              </a:rPr>
              <a:t>Osserian</a:t>
            </a:r>
            <a:r>
              <a:rPr lang="en-US" sz="1800" b="0" i="0" dirty="0">
                <a:solidFill>
                  <a:srgbClr val="000000"/>
                </a:solidFill>
                <a:effectLst/>
              </a:rPr>
              <a:t>, A.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Yağlıkçı</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a:t>
            </a:r>
            <a:r>
              <a:rPr lang="en-US" sz="1800" b="0" i="0" dirty="0" err="1">
                <a:solidFill>
                  <a:srgbClr val="000000"/>
                </a:solidFill>
                <a:effectLst/>
              </a:rPr>
              <a:t>Haocong</a:t>
            </a:r>
            <a:r>
              <a:rPr lang="en-US" sz="1800" b="0" i="0" dirty="0">
                <a:solidFill>
                  <a:srgbClr val="000000"/>
                </a:solidFill>
                <a:effectLst/>
              </a:rPr>
              <a:t> Luo, Steve </a:t>
            </a:r>
            <a:r>
              <a:rPr lang="en-US" sz="1800" b="0" i="0" dirty="0" err="1">
                <a:solidFill>
                  <a:srgbClr val="000000"/>
                </a:solidFill>
                <a:effectLst/>
              </a:rPr>
              <a:t>Rhyner</a:t>
            </a:r>
            <a:r>
              <a:rPr lang="en-US" sz="1800" b="0" i="0" dirty="0">
                <a:solidFill>
                  <a:srgbClr val="000000"/>
                </a:solidFill>
                <a:effectLst/>
              </a:rPr>
              <a:t>, Behzad Salami, Juan Gomez-Luna,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"An Experimental Analysis of RowHammer in HBM2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53nd Annual IEEE/IFIP International Conference on Dependable Systems and Networks</a:t>
            </a:r>
            <a:r>
              <a:rPr lang="en-US" sz="1800" b="0" i="1" dirty="0">
                <a:solidFill>
                  <a:srgbClr val="000000"/>
                </a:solidFill>
                <a:effectLst/>
              </a:rPr>
              <a:t> Disrupt Track (</a:t>
            </a:r>
            <a:r>
              <a:rPr lang="en-US" sz="1800" b="1" i="1" dirty="0">
                <a:solidFill>
                  <a:srgbClr val="000000"/>
                </a:solidFill>
                <a:effectLst/>
              </a:rPr>
              <a:t>DSN Disrupt</a:t>
            </a:r>
            <a:r>
              <a:rPr lang="en-US" sz="1800" b="0" i="1" dirty="0">
                <a:solidFill>
                  <a:srgbClr val="000000"/>
                </a:solidFill>
                <a:effectLst/>
              </a:rPr>
              <a:t>)</a:t>
            </a:r>
            <a:r>
              <a:rPr lang="en-US" sz="1800" b="0" i="0" dirty="0">
                <a:solidFill>
                  <a:srgbClr val="000000"/>
                </a:solidFill>
                <a:effectLst/>
              </a:rPr>
              <a:t>, Porto, Portugal,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arXiv version</a:t>
            </a:r>
            <a:r>
              <a:rPr lang="en-US" sz="1800" b="0" i="0" dirty="0">
                <a:solidFill>
                  <a:srgbClr val="000000"/>
                </a:solidFill>
                <a:effectLst/>
              </a:rPr>
              <a:t>]</a:t>
            </a:r>
          </a:p>
          <a:p>
            <a:pPr marL="0" indent="0">
              <a:buNone/>
            </a:pPr>
            <a:endParaRPr lang="en-US" sz="1800" dirty="0"/>
          </a:p>
        </p:txBody>
      </p:sp>
      <p:sp>
        <p:nvSpPr>
          <p:cNvPr id="4" name="Slide Number Placeholder 3">
            <a:extLst>
              <a:ext uri="{FF2B5EF4-FFF2-40B4-BE49-F238E27FC236}">
                <a16:creationId xmlns:a16="http://schemas.microsoft.com/office/drawing/2014/main" id="{634AE201-5BE9-F0F5-B655-983ED08976A0}"/>
              </a:ext>
            </a:extLst>
          </p:cNvPr>
          <p:cNvSpPr>
            <a:spLocks noGrp="1"/>
          </p:cNvSpPr>
          <p:nvPr>
            <p:ph type="sldNum" sz="quarter" idx="11"/>
          </p:nvPr>
        </p:nvSpPr>
        <p:spPr/>
        <p:txBody>
          <a:bodyPr/>
          <a:lstStyle/>
          <a:p>
            <a:pPr>
              <a:defRPr/>
            </a:pPr>
            <a:fld id="{0A1A696D-AE0C-9446-A38B-FCAFD25E7DF6}" type="slidenum">
              <a:rPr lang="en-US" altLang="en-US" smtClean="0"/>
              <a:pPr>
                <a:defRPr/>
              </a:pPr>
              <a:t>72</a:t>
            </a:fld>
            <a:endParaRPr lang="en-US" altLang="en-US"/>
          </a:p>
        </p:txBody>
      </p:sp>
      <p:pic>
        <p:nvPicPr>
          <p:cNvPr id="5" name="Picture 4">
            <a:extLst>
              <a:ext uri="{FF2B5EF4-FFF2-40B4-BE49-F238E27FC236}">
                <a16:creationId xmlns:a16="http://schemas.microsoft.com/office/drawing/2014/main" id="{1A77C37B-5703-89DE-6948-320688F4169B}"/>
              </a:ext>
            </a:extLst>
          </p:cNvPr>
          <p:cNvPicPr>
            <a:picLocks noChangeAspect="1"/>
          </p:cNvPicPr>
          <p:nvPr/>
        </p:nvPicPr>
        <p:blipFill>
          <a:blip r:embed="rId5"/>
          <a:stretch>
            <a:fillRect/>
          </a:stretch>
        </p:blipFill>
        <p:spPr>
          <a:xfrm>
            <a:off x="154224" y="4005064"/>
            <a:ext cx="8835551" cy="1196877"/>
          </a:xfrm>
          <a:prstGeom prst="rect">
            <a:avLst/>
          </a:prstGeom>
        </p:spPr>
      </p:pic>
    </p:spTree>
    <p:extLst>
      <p:ext uri="{BB962C8B-B14F-4D97-AF65-F5344CB8AC3E}">
        <p14:creationId xmlns:p14="http://schemas.microsoft.com/office/powerpoint/2010/main" val="113720154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75</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Need coordination between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b="1" dirty="0"/>
              <a:t>A RowHammer Survey: </a:t>
            </a:r>
            <a:r>
              <a:rPr lang="en-US" dirty="0"/>
              <a:t>Recent Update</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51520" y="1095375"/>
            <a:ext cx="8610600" cy="5153025"/>
          </a:xfrm>
        </p:spPr>
        <p:txBody>
          <a:bodyPr/>
          <a:lstStyle/>
          <a:p>
            <a:r>
              <a:rPr lang="en-US" sz="2000" b="0" i="0" dirty="0">
                <a:solidFill>
                  <a:srgbClr val="000000"/>
                </a:solidFill>
                <a:effectLst/>
              </a:rPr>
              <a:t>Onur Mutlu, </a:t>
            </a:r>
            <a:r>
              <a:rPr lang="en-US" sz="2000" b="0" i="0" dirty="0" err="1">
                <a:solidFill>
                  <a:srgbClr val="000000"/>
                </a:solidFill>
                <a:effectLst/>
              </a:rPr>
              <a:t>Ataberk</a:t>
            </a:r>
            <a:r>
              <a:rPr lang="en-US" sz="2000" b="0" i="0" dirty="0">
                <a:solidFill>
                  <a:srgbClr val="000000"/>
                </a:solidFill>
                <a:effectLst/>
              </a:rPr>
              <a:t> </a:t>
            </a:r>
            <a:r>
              <a:rPr lang="en-US" sz="2000" b="0" i="0" dirty="0" err="1">
                <a:solidFill>
                  <a:srgbClr val="000000"/>
                </a:solidFill>
                <a:effectLst/>
              </a:rPr>
              <a:t>Olgun</a:t>
            </a:r>
            <a:r>
              <a:rPr lang="en-US" sz="2000" b="0" i="0" dirty="0">
                <a:solidFill>
                  <a:srgbClr val="000000"/>
                </a:solidFill>
                <a:effectLst/>
              </a:rPr>
              <a:t>, and A. </a:t>
            </a:r>
            <a:r>
              <a:rPr lang="en-US" sz="2000" b="0" i="0" dirty="0" err="1">
                <a:solidFill>
                  <a:srgbClr val="000000"/>
                </a:solidFill>
                <a:effectLst/>
              </a:rPr>
              <a:t>Giray</a:t>
            </a:r>
            <a:r>
              <a:rPr lang="en-US" sz="2000" b="0" i="0" dirty="0">
                <a:solidFill>
                  <a:srgbClr val="000000"/>
                </a:solidFill>
                <a:effectLst/>
              </a:rPr>
              <a:t> </a:t>
            </a:r>
            <a:r>
              <a:rPr lang="en-US" sz="2000" b="0" i="0" dirty="0" err="1">
                <a:solidFill>
                  <a:srgbClr val="000000"/>
                </a:solidFill>
                <a:effectLst/>
              </a:rPr>
              <a:t>Yaglikci</a:t>
            </a:r>
            <a:r>
              <a:rPr lang="en-US" sz="2000" b="0" i="0" dirty="0">
                <a:solidFill>
                  <a:srgbClr val="000000"/>
                </a:solidFill>
                <a:effectLst/>
              </a:rPr>
              <a:t>,</a:t>
            </a:r>
            <a:br>
              <a:rPr lang="en-US" sz="2000" b="0" i="0" dirty="0">
                <a:solidFill>
                  <a:srgbClr val="000000"/>
                </a:solidFill>
                <a:effectLst/>
              </a:rPr>
            </a:br>
            <a:r>
              <a:rPr lang="en-US" sz="2000" b="1" i="0" dirty="0">
                <a:solidFill>
                  <a:srgbClr val="0432FF"/>
                </a:solidFill>
                <a:effectLst/>
                <a:hlinkClick r:id="rId2">
                  <a:extLst>
                    <a:ext uri="{A12FA001-AC4F-418D-AE19-62706E023703}">
                      <ahyp:hlinkClr xmlns:ahyp="http://schemas.microsoft.com/office/drawing/2018/hyperlinkcolor" val="tx"/>
                    </a:ext>
                  </a:extLst>
                </a:hlinkClick>
              </a:rPr>
              <a:t>"Fundamentally Understanding and Solving RowHammer"</a:t>
            </a:r>
            <a:br>
              <a:rPr lang="en-US" sz="2000" b="0" i="0" dirty="0">
                <a:solidFill>
                  <a:srgbClr val="000000"/>
                </a:solidFill>
                <a:effectLst/>
              </a:rPr>
            </a:br>
            <a:r>
              <a:rPr lang="en-US" sz="2000" b="0" i="1" dirty="0">
                <a:solidFill>
                  <a:srgbClr val="000000"/>
                </a:solidFill>
                <a:effectLst/>
              </a:rPr>
              <a:t>Invited Special Session Paper at the </a:t>
            </a:r>
            <a:r>
              <a:rPr lang="en-US" sz="2000" b="0" i="1" dirty="0">
                <a:solidFill>
                  <a:srgbClr val="000000"/>
                </a:solidFill>
                <a:effectLst/>
                <a:hlinkClick r:id="rId3"/>
              </a:rPr>
              <a:t>28th Asia and South Pacific Design Automation Conference (</a:t>
            </a:r>
            <a:r>
              <a:rPr lang="en-US" sz="2000" b="1" i="1" dirty="0">
                <a:solidFill>
                  <a:srgbClr val="000000"/>
                </a:solidFill>
                <a:effectLst/>
                <a:hlinkClick r:id="rId3"/>
              </a:rPr>
              <a:t>ASP-DAC</a:t>
            </a:r>
            <a:r>
              <a:rPr lang="en-US" sz="2000" b="0" i="1" dirty="0">
                <a:solidFill>
                  <a:srgbClr val="000000"/>
                </a:solidFill>
                <a:effectLst/>
                <a:hlinkClick r:id="rId3"/>
              </a:rPr>
              <a:t>)</a:t>
            </a:r>
            <a:r>
              <a:rPr lang="en-US" sz="2000" b="0" i="0" dirty="0">
                <a:solidFill>
                  <a:srgbClr val="000000"/>
                </a:solidFill>
                <a:effectLst/>
              </a:rPr>
              <a:t>, Tokyo, Japan, January 2023.</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4"/>
              </a:rPr>
              <a:t>arXiv version</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5"/>
              </a:rPr>
              <a:t>Slides (pptx)</a:t>
            </a:r>
            <a:r>
              <a:rPr lang="en-US" sz="2000" b="0" i="0" dirty="0">
                <a:solidFill>
                  <a:srgbClr val="000000"/>
                </a:solidFill>
                <a:effectLst/>
              </a:rPr>
              <a:t> </a:t>
            </a:r>
            <a:r>
              <a:rPr lang="en-US" sz="2000" b="0" i="0" dirty="0">
                <a:solidFill>
                  <a:srgbClr val="000000"/>
                </a:solidFill>
                <a:effectLst/>
                <a:hlinkClick r:id="rId6"/>
              </a:rPr>
              <a:t>(pdf)</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7"/>
              </a:rPr>
              <a:t>Talk Video</a:t>
            </a:r>
            <a:r>
              <a:rPr lang="en-US" sz="2000" b="0" i="0" dirty="0">
                <a:solidFill>
                  <a:srgbClr val="000000"/>
                </a:solidFill>
                <a:effectLst/>
              </a:rPr>
              <a:t> (26 minutes)]</a:t>
            </a:r>
          </a:p>
          <a:p>
            <a:pPr marL="0" indent="0">
              <a:buNone/>
            </a:pPr>
            <a:br>
              <a:rPr lang="en-US" sz="2200" dirty="0"/>
            </a:br>
            <a:endParaRPr lang="en-US" sz="2200" b="1" dirty="0">
              <a:solidFill>
                <a:srgbClr val="0432FF"/>
              </a:solidFill>
            </a:endParaRP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228600" y="4653136"/>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https://arxiv.org/pdf/2211.07613.pdf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pic>
        <p:nvPicPr>
          <p:cNvPr id="6" name="Picture 5">
            <a:extLst>
              <a:ext uri="{FF2B5EF4-FFF2-40B4-BE49-F238E27FC236}">
                <a16:creationId xmlns:a16="http://schemas.microsoft.com/office/drawing/2014/main" id="{B8375755-5989-55B0-9E2C-FB64610A1060}"/>
              </a:ext>
            </a:extLst>
          </p:cNvPr>
          <p:cNvPicPr>
            <a:picLocks noChangeAspect="1"/>
          </p:cNvPicPr>
          <p:nvPr/>
        </p:nvPicPr>
        <p:blipFill>
          <a:blip r:embed="rId8"/>
          <a:stretch>
            <a:fillRect/>
          </a:stretch>
        </p:blipFill>
        <p:spPr>
          <a:xfrm>
            <a:off x="234545" y="4051884"/>
            <a:ext cx="8873959" cy="1537356"/>
          </a:xfrm>
          <a:prstGeom prst="rect">
            <a:avLst/>
          </a:prstGeom>
        </p:spPr>
      </p:pic>
    </p:spTree>
    <p:extLst>
      <p:ext uri="{BB962C8B-B14F-4D97-AF65-F5344CB8AC3E}">
        <p14:creationId xmlns:p14="http://schemas.microsoft.com/office/powerpoint/2010/main" val="84808586"/>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2020-2023</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4247654"/>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05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88572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A75B9-4220-48DE-9F07-7411DED0184A}"/>
              </a:ext>
            </a:extLst>
          </p:cNvPr>
          <p:cNvSpPr>
            <a:spLocks noGrp="1"/>
          </p:cNvSpPr>
          <p:nvPr>
            <p:ph type="title"/>
          </p:nvPr>
        </p:nvSpPr>
        <p:spPr>
          <a:xfrm>
            <a:off x="228600" y="188640"/>
            <a:ext cx="8686800" cy="628650"/>
          </a:xfrm>
        </p:spPr>
        <p:txBody>
          <a:bodyPr/>
          <a:lstStyle/>
          <a:p>
            <a:r>
              <a:rPr lang="en-US" dirty="0"/>
              <a:t>Components of In-DRAM TRR</a:t>
            </a:r>
          </a:p>
        </p:txBody>
      </p:sp>
      <p:sp>
        <p:nvSpPr>
          <p:cNvPr id="42" name="Segnaposto contenuto 2">
            <a:extLst>
              <a:ext uri="{FF2B5EF4-FFF2-40B4-BE49-F238E27FC236}">
                <a16:creationId xmlns:a16="http://schemas.microsoft.com/office/drawing/2014/main" id="{365B736C-D0D1-4135-850A-0FCCABD6DD78}"/>
              </a:ext>
            </a:extLst>
          </p:cNvPr>
          <p:cNvSpPr>
            <a:spLocks noGrp="1"/>
          </p:cNvSpPr>
          <p:nvPr>
            <p:ph idx="1"/>
          </p:nvPr>
        </p:nvSpPr>
        <p:spPr>
          <a:xfrm>
            <a:off x="228600" y="1268760"/>
            <a:ext cx="8686800" cy="4968552"/>
          </a:xfrm>
        </p:spPr>
        <p:txBody>
          <a:bodyPr>
            <a:normAutofit lnSpcReduction="10000"/>
          </a:bodyPr>
          <a:lstStyle/>
          <a:p>
            <a:r>
              <a:rPr lang="en-US" b="1" dirty="0">
                <a:solidFill>
                  <a:srgbClr val="0432FF"/>
                </a:solidFill>
              </a:rPr>
              <a:t>Sampler</a:t>
            </a:r>
          </a:p>
          <a:p>
            <a:pPr lvl="1"/>
            <a:r>
              <a:rPr lang="en-US" dirty="0">
                <a:solidFill>
                  <a:srgbClr val="0432FF"/>
                </a:solidFill>
              </a:rPr>
              <a:t>Tracks aggressor rows activations</a:t>
            </a:r>
          </a:p>
          <a:p>
            <a:pPr lvl="1"/>
            <a:r>
              <a:rPr lang="en-US" dirty="0"/>
              <a:t>Design options:</a:t>
            </a:r>
          </a:p>
          <a:p>
            <a:pPr lvl="2"/>
            <a:r>
              <a:rPr lang="en-US" dirty="0"/>
              <a:t>Frequency based (record every N</a:t>
            </a:r>
            <a:r>
              <a:rPr lang="en-US" baseline="30000" dirty="0"/>
              <a:t>th</a:t>
            </a:r>
            <a:r>
              <a:rPr lang="en-US" dirty="0"/>
              <a:t> row activation)</a:t>
            </a:r>
          </a:p>
          <a:p>
            <a:pPr lvl="2"/>
            <a:r>
              <a:rPr lang="en-US" dirty="0"/>
              <a:t>Time based (record first N row activations)</a:t>
            </a:r>
          </a:p>
          <a:p>
            <a:pPr lvl="2"/>
            <a:r>
              <a:rPr lang="en-US" dirty="0"/>
              <a:t>Random seed (record based on a coin flip)</a:t>
            </a:r>
          </a:p>
          <a:p>
            <a:pPr lvl="1"/>
            <a:r>
              <a:rPr lang="en-US" dirty="0">
                <a:solidFill>
                  <a:srgbClr val="C00000"/>
                </a:solidFill>
              </a:rPr>
              <a:t>Regardless, the sampler has a limited size</a:t>
            </a:r>
          </a:p>
          <a:p>
            <a:pPr marL="342900" lvl="1" indent="0">
              <a:buNone/>
            </a:pPr>
            <a:endParaRPr lang="en-US" dirty="0"/>
          </a:p>
          <a:p>
            <a:r>
              <a:rPr lang="en-US" b="1" dirty="0">
                <a:solidFill>
                  <a:srgbClr val="0432FF"/>
                </a:solidFill>
              </a:rPr>
              <a:t>Inhibitor</a:t>
            </a:r>
          </a:p>
          <a:p>
            <a:pPr lvl="1"/>
            <a:r>
              <a:rPr lang="en-US" dirty="0">
                <a:solidFill>
                  <a:srgbClr val="0432FF"/>
                </a:solidFill>
              </a:rPr>
              <a:t>Prevents bit flips by </a:t>
            </a:r>
            <a:r>
              <a:rPr lang="en-US" dirty="0">
                <a:solidFill>
                  <a:srgbClr val="0432FF"/>
                </a:solidFill>
                <a:sym typeface="Wingdings" panose="05000000000000000000" pitchFamily="2" charset="2"/>
              </a:rPr>
              <a:t>refreshing victim rows</a:t>
            </a:r>
          </a:p>
          <a:p>
            <a:pPr lvl="2"/>
            <a:r>
              <a:rPr lang="en-US" dirty="0">
                <a:sym typeface="Wingdings" panose="05000000000000000000" pitchFamily="2" charset="2"/>
              </a:rPr>
              <a:t>The latency of performing victim row refreshes is squeezed into slack time available in </a:t>
            </a:r>
            <a:r>
              <a:rPr lang="en-US" i="1" dirty="0" err="1">
                <a:sym typeface="Wingdings" panose="05000000000000000000" pitchFamily="2" charset="2"/>
              </a:rPr>
              <a:t>tRFC</a:t>
            </a:r>
            <a:r>
              <a:rPr lang="en-US" dirty="0">
                <a:sym typeface="Wingdings" panose="05000000000000000000" pitchFamily="2" charset="2"/>
              </a:rPr>
              <a:t> (i.e., the latency of regular </a:t>
            </a:r>
            <a:r>
              <a:rPr lang="en-US" dirty="0">
                <a:solidFill>
                  <a:srgbClr val="FF0066"/>
                </a:solidFill>
                <a:sym typeface="Wingdings" panose="05000000000000000000" pitchFamily="2" charset="2"/>
              </a:rPr>
              <a:t>Refresh</a:t>
            </a:r>
            <a:r>
              <a:rPr lang="en-US" dirty="0">
                <a:sym typeface="Wingdings" panose="05000000000000000000" pitchFamily="2" charset="2"/>
              </a:rPr>
              <a:t> command)</a:t>
            </a:r>
            <a:endParaRPr lang="en-US" dirty="0"/>
          </a:p>
        </p:txBody>
      </p:sp>
    </p:spTree>
    <p:custDataLst>
      <p:tags r:id="rId1"/>
    </p:custDataLst>
    <p:extLst>
      <p:ext uri="{BB962C8B-B14F-4D97-AF65-F5344CB8AC3E}">
        <p14:creationId xmlns:p14="http://schemas.microsoft.com/office/powerpoint/2010/main" val="1042774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2">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004B2-FFF7-E34F-88AB-4C91B26F2B18}"/>
              </a:ext>
            </a:extLst>
          </p:cNvPr>
          <p:cNvSpPr>
            <a:spLocks noGrp="1"/>
          </p:cNvSpPr>
          <p:nvPr>
            <p:ph type="title"/>
          </p:nvPr>
        </p:nvSpPr>
        <p:spPr>
          <a:xfrm>
            <a:off x="152400" y="167481"/>
            <a:ext cx="9144000" cy="884238"/>
          </a:xfrm>
        </p:spPr>
        <p:txBody>
          <a:bodyPr/>
          <a:lstStyle/>
          <a:p>
            <a:r>
              <a:rPr lang="en-US" sz="3200" dirty="0"/>
              <a:t>Google’s Half-Double RowHammer Attack (May 2021)</a:t>
            </a:r>
          </a:p>
        </p:txBody>
      </p:sp>
      <p:sp>
        <p:nvSpPr>
          <p:cNvPr id="3" name="Content Placeholder 2">
            <a:extLst>
              <a:ext uri="{FF2B5EF4-FFF2-40B4-BE49-F238E27FC236}">
                <a16:creationId xmlns:a16="http://schemas.microsoft.com/office/drawing/2014/main" id="{0CE387F7-0F39-CD4A-BF20-820C302780C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DCCA3A5-8D39-B74D-A976-0BE416012ABF}"/>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2B4A234-1D37-2146-AC76-0B1A998FA7C9}"/>
              </a:ext>
            </a:extLst>
          </p:cNvPr>
          <p:cNvPicPr>
            <a:picLocks noChangeAspect="1"/>
          </p:cNvPicPr>
          <p:nvPr/>
        </p:nvPicPr>
        <p:blipFill>
          <a:blip r:embed="rId2"/>
          <a:stretch>
            <a:fillRect/>
          </a:stretch>
        </p:blipFill>
        <p:spPr>
          <a:xfrm>
            <a:off x="1827958" y="926725"/>
            <a:ext cx="5334842" cy="5474075"/>
          </a:xfrm>
          <a:prstGeom prst="rect">
            <a:avLst/>
          </a:prstGeom>
        </p:spPr>
      </p:pic>
      <p:sp>
        <p:nvSpPr>
          <p:cNvPr id="6" name="TextBox 5">
            <a:extLst>
              <a:ext uri="{FF2B5EF4-FFF2-40B4-BE49-F238E27FC236}">
                <a16:creationId xmlns:a16="http://schemas.microsoft.com/office/drawing/2014/main" id="{AA10BBA8-F93E-E547-AF68-6F5CA6EE1938}"/>
              </a:ext>
            </a:extLst>
          </p:cNvPr>
          <p:cNvSpPr txBox="1"/>
          <p:nvPr/>
        </p:nvSpPr>
        <p:spPr>
          <a:xfrm>
            <a:off x="1524000" y="6523236"/>
            <a:ext cx="5968109"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security.googleblog.com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/2021/05/introducing-half-double-new-</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hammering.html</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77055281"/>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E387F7-0F39-CD4A-BF20-820C302780CB}"/>
              </a:ext>
            </a:extLst>
          </p:cNvPr>
          <p:cNvSpPr>
            <a:spLocks noGrp="1"/>
          </p:cNvSpPr>
          <p:nvPr>
            <p:ph idx="1"/>
          </p:nvPr>
        </p:nvSpPr>
        <p:spPr>
          <a:xfrm>
            <a:off x="228600" y="4572000"/>
            <a:ext cx="8763000" cy="1676400"/>
          </a:xfrm>
        </p:spPr>
        <p:txBody>
          <a:bodyPr/>
          <a:lstStyle/>
          <a:p>
            <a:r>
              <a:rPr lang="en-US" sz="1400" dirty="0"/>
              <a:t>Given three consecutive rows A, B, and C, </a:t>
            </a:r>
            <a:r>
              <a:rPr lang="en-US" sz="1400" dirty="0">
                <a:solidFill>
                  <a:srgbClr val="0432FF"/>
                </a:solidFill>
              </a:rPr>
              <a:t>we were able to attack C by directing a very large number of accesses to A, along with just a handful (~dozens) to B</a:t>
            </a:r>
            <a:r>
              <a:rPr lang="en-US" sz="1400" dirty="0"/>
              <a:t>. </a:t>
            </a:r>
          </a:p>
          <a:p>
            <a:r>
              <a:rPr lang="en-US" sz="1400" dirty="0"/>
              <a:t>Based on our experiments, accesses to B have a non-linear gating effect, in which they appear to “transport” the </a:t>
            </a:r>
            <a:r>
              <a:rPr lang="en-US" sz="1400" dirty="0" err="1"/>
              <a:t>Rowhammer</a:t>
            </a:r>
            <a:r>
              <a:rPr lang="en-US" sz="1400" dirty="0"/>
              <a:t> effect of A onto C. </a:t>
            </a:r>
          </a:p>
          <a:p>
            <a:endParaRPr lang="en-US" sz="1400" dirty="0"/>
          </a:p>
          <a:p>
            <a:r>
              <a:rPr lang="en-US" sz="1400" dirty="0"/>
              <a:t>This is likely an indication that the electrical coupling responsible for </a:t>
            </a:r>
            <a:r>
              <a:rPr lang="en-US" sz="1400" b="1" dirty="0" err="1">
                <a:solidFill>
                  <a:srgbClr val="0432FF"/>
                </a:solidFill>
              </a:rPr>
              <a:t>Rowhammer</a:t>
            </a:r>
            <a:r>
              <a:rPr lang="en-US" sz="1400" dirty="0"/>
              <a:t> is a property of distance, </a:t>
            </a:r>
            <a:r>
              <a:rPr lang="en-US" sz="1400" b="1" dirty="0">
                <a:solidFill>
                  <a:srgbClr val="0432FF"/>
                </a:solidFill>
              </a:rPr>
              <a:t>effectively becoming stronger </a:t>
            </a:r>
            <a:r>
              <a:rPr lang="en-US" sz="1400" dirty="0"/>
              <a:t>and longer-ranged as cell geometries shrink down.</a:t>
            </a:r>
          </a:p>
        </p:txBody>
      </p:sp>
      <p:sp>
        <p:nvSpPr>
          <p:cNvPr id="4" name="Slide Number Placeholder 3">
            <a:extLst>
              <a:ext uri="{FF2B5EF4-FFF2-40B4-BE49-F238E27FC236}">
                <a16:creationId xmlns:a16="http://schemas.microsoft.com/office/drawing/2014/main" id="{FDCCA3A5-8D39-B74D-A976-0BE416012ABF}"/>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AA10BBA8-F93E-E547-AF68-6F5CA6EE1938}"/>
              </a:ext>
            </a:extLst>
          </p:cNvPr>
          <p:cNvSpPr txBox="1"/>
          <p:nvPr/>
        </p:nvSpPr>
        <p:spPr>
          <a:xfrm>
            <a:off x="1524000" y="6523236"/>
            <a:ext cx="6054671"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2"/>
              </a:rPr>
              <a:t>https://security.googleblog.com/2021/05/introducing-half-double-new-hammering.html</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7" name="Picture 6">
            <a:extLst>
              <a:ext uri="{FF2B5EF4-FFF2-40B4-BE49-F238E27FC236}">
                <a16:creationId xmlns:a16="http://schemas.microsoft.com/office/drawing/2014/main" id="{001A8B56-8802-0F4C-98DB-693A3D5BEB33}"/>
              </a:ext>
            </a:extLst>
          </p:cNvPr>
          <p:cNvPicPr>
            <a:picLocks noChangeAspect="1"/>
          </p:cNvPicPr>
          <p:nvPr/>
        </p:nvPicPr>
        <p:blipFill>
          <a:blip r:embed="rId3"/>
          <a:stretch>
            <a:fillRect/>
          </a:stretch>
        </p:blipFill>
        <p:spPr>
          <a:xfrm>
            <a:off x="1206124" y="1094263"/>
            <a:ext cx="5705875" cy="3060700"/>
          </a:xfrm>
          <a:prstGeom prst="rect">
            <a:avLst/>
          </a:prstGeom>
        </p:spPr>
      </p:pic>
      <p:sp>
        <p:nvSpPr>
          <p:cNvPr id="9" name="Title 1">
            <a:extLst>
              <a:ext uri="{FF2B5EF4-FFF2-40B4-BE49-F238E27FC236}">
                <a16:creationId xmlns:a16="http://schemas.microsoft.com/office/drawing/2014/main" id="{68AE6E48-E690-5A56-D71E-93827AE96DD5}"/>
              </a:ext>
            </a:extLst>
          </p:cNvPr>
          <p:cNvSpPr>
            <a:spLocks noGrp="1"/>
          </p:cNvSpPr>
          <p:nvPr>
            <p:ph type="title"/>
          </p:nvPr>
        </p:nvSpPr>
        <p:spPr>
          <a:xfrm>
            <a:off x="152400" y="167481"/>
            <a:ext cx="9144000" cy="884238"/>
          </a:xfrm>
        </p:spPr>
        <p:txBody>
          <a:bodyPr/>
          <a:lstStyle/>
          <a:p>
            <a:r>
              <a:rPr lang="en-US" sz="3200" dirty="0"/>
              <a:t>Google’s Half-Double RowHammer Attack (May 2021)</a:t>
            </a:r>
          </a:p>
        </p:txBody>
      </p:sp>
    </p:spTree>
    <p:extLst>
      <p:ext uri="{BB962C8B-B14F-4D97-AF65-F5344CB8AC3E}">
        <p14:creationId xmlns:p14="http://schemas.microsoft.com/office/powerpoint/2010/main" val="1926542007"/>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1DA7-26F4-41AC-D334-77627BAB18B4}"/>
              </a:ext>
            </a:extLst>
          </p:cNvPr>
          <p:cNvSpPr>
            <a:spLocks noGrp="1"/>
          </p:cNvSpPr>
          <p:nvPr>
            <p:ph type="title"/>
          </p:nvPr>
        </p:nvSpPr>
        <p:spPr>
          <a:xfrm>
            <a:off x="228600" y="228600"/>
            <a:ext cx="8610600" cy="884238"/>
          </a:xfrm>
        </p:spPr>
        <p:txBody>
          <a:bodyPr/>
          <a:lstStyle/>
          <a:p>
            <a:r>
              <a:rPr kumimoji="0" lang="en-US" sz="3200" b="0" i="0" u="none" strike="noStrike" kern="0" cap="none" spc="0" normalizeH="0" baseline="0" noProof="0" dirty="0">
                <a:ln>
                  <a:noFill/>
                </a:ln>
                <a:solidFill>
                  <a:srgbClr val="006633"/>
                </a:solidFill>
                <a:effectLst/>
                <a:uLnTx/>
                <a:uFillTx/>
                <a:latin typeface="Garamond"/>
                <a:ea typeface="ＭＳ Ｐゴシック" pitchFamily="-106" charset="-128"/>
              </a:rPr>
              <a:t>Google’s Half-Double RowHammer Attack</a:t>
            </a:r>
            <a:endParaRPr lang="en-US" dirty="0"/>
          </a:p>
        </p:txBody>
      </p:sp>
      <p:sp>
        <p:nvSpPr>
          <p:cNvPr id="3" name="Content Placeholder 2">
            <a:extLst>
              <a:ext uri="{FF2B5EF4-FFF2-40B4-BE49-F238E27FC236}">
                <a16:creationId xmlns:a16="http://schemas.microsoft.com/office/drawing/2014/main" id="{B26C9060-7384-7392-A577-C2D2182F7A36}"/>
              </a:ext>
            </a:extLst>
          </p:cNvPr>
          <p:cNvSpPr>
            <a:spLocks noGrp="1"/>
          </p:cNvSpPr>
          <p:nvPr>
            <p:ph idx="1"/>
          </p:nvPr>
        </p:nvSpPr>
        <p:spPr/>
        <p:txBody>
          <a:bodyPr/>
          <a:lstStyle/>
          <a:p>
            <a:r>
              <a:rPr lang="en-US" b="1" dirty="0">
                <a:solidFill>
                  <a:srgbClr val="0000FF"/>
                </a:solidFill>
              </a:rPr>
              <a:t>Appears at USENIX Security 2022</a:t>
            </a:r>
          </a:p>
        </p:txBody>
      </p:sp>
      <p:sp>
        <p:nvSpPr>
          <p:cNvPr id="4" name="Slide Number Placeholder 3">
            <a:extLst>
              <a:ext uri="{FF2B5EF4-FFF2-40B4-BE49-F238E27FC236}">
                <a16:creationId xmlns:a16="http://schemas.microsoft.com/office/drawing/2014/main" id="{62FAD2AC-F0F5-5D31-CE72-F51DD062191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399AB64-40E1-C681-4590-E67555BCC0CE}"/>
              </a:ext>
            </a:extLst>
          </p:cNvPr>
          <p:cNvPicPr>
            <a:picLocks noChangeAspect="1"/>
          </p:cNvPicPr>
          <p:nvPr/>
        </p:nvPicPr>
        <p:blipFill>
          <a:blip r:embed="rId2"/>
          <a:stretch>
            <a:fillRect/>
          </a:stretch>
        </p:blipFill>
        <p:spPr>
          <a:xfrm>
            <a:off x="685800" y="2685038"/>
            <a:ext cx="7772400" cy="2328138"/>
          </a:xfrm>
          <a:prstGeom prst="rect">
            <a:avLst/>
          </a:prstGeom>
        </p:spPr>
      </p:pic>
      <p:sp>
        <p:nvSpPr>
          <p:cNvPr id="6" name="TextBox 5">
            <a:extLst>
              <a:ext uri="{FF2B5EF4-FFF2-40B4-BE49-F238E27FC236}">
                <a16:creationId xmlns:a16="http://schemas.microsoft.com/office/drawing/2014/main" id="{DC6C9704-1EAD-1A37-A8F4-CFD300BACEBA}"/>
              </a:ext>
            </a:extLst>
          </p:cNvPr>
          <p:cNvSpPr txBox="1"/>
          <p:nvPr/>
        </p:nvSpPr>
        <p:spPr>
          <a:xfrm>
            <a:off x="1907777" y="6475511"/>
            <a:ext cx="5328446"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https://www.usenix.org/system/files/sec22-kogler-half-double.pdf</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Tree>
    <p:extLst>
      <p:ext uri="{BB962C8B-B14F-4D97-AF65-F5344CB8AC3E}">
        <p14:creationId xmlns:p14="http://schemas.microsoft.com/office/powerpoint/2010/main" val="715849930"/>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for </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BlockHammer</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9023920" cy="1066800"/>
          </a:xfrm>
        </p:spPr>
        <p:txBody>
          <a:bodyPr/>
          <a:lstStyle/>
          <a:p>
            <a:r>
              <a:rPr lang="en-US" altLang="en-US" dirty="0">
                <a:ea typeface="ＭＳ Ｐゴシック" panose="020B0600070205080204" pitchFamily="34" charset="-128"/>
              </a:rPr>
              <a:t>Deeper Look into RowHammer: Talk Video</a:t>
            </a:r>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9" name="TextBox 8">
            <a:extLst>
              <a:ext uri="{FF2B5EF4-FFF2-40B4-BE49-F238E27FC236}">
                <a16:creationId xmlns:a16="http://schemas.microsoft.com/office/drawing/2014/main" id="{67E8D2EB-19C6-03DE-8A73-BF31C6894D40}"/>
              </a:ext>
            </a:extLst>
          </p:cNvPr>
          <p:cNvSpPr txBox="1"/>
          <p:nvPr/>
        </p:nvSpPr>
        <p:spPr>
          <a:xfrm>
            <a:off x="827584" y="6516144"/>
            <a:ext cx="7172700" cy="338554"/>
          </a:xfrm>
          <a:prstGeom prst="rect">
            <a:avLst/>
          </a:prstGeom>
          <a:solidFill>
            <a:schemeClr val="bg1"/>
          </a:solidFill>
        </p:spPr>
        <p:txBody>
          <a:bodyPr wrap="square">
            <a:spAutoFit/>
          </a:bodyPr>
          <a:lstStyle/>
          <a:p>
            <a:pPr algn="ctr"/>
            <a:r>
              <a:rPr lang="en-US" sz="1600" dirty="0">
                <a:solidFill>
                  <a:srgbClr val="0432FF"/>
                </a:solidFill>
                <a:hlinkClick r:id="rId2">
                  <a:extLst>
                    <a:ext uri="{A12FA001-AC4F-418D-AE19-62706E023703}">
                      <ahyp:hlinkClr xmlns:ahyp="http://schemas.microsoft.com/office/drawing/2018/hyperlinkcolor" val="tx"/>
                    </a:ext>
                  </a:extLst>
                </a:hlinkClick>
              </a:rPr>
              <a:t>https://youtube.com/watch?v=fkM32oA0u6U&amp;si=EnSIkaIECMiOmarE</a:t>
            </a:r>
            <a:r>
              <a:rPr lang="en-US" sz="1600" dirty="0">
                <a:solidFill>
                  <a:srgbClr val="0432FF"/>
                </a:solidFill>
              </a:rPr>
              <a:t> </a:t>
            </a:r>
          </a:p>
        </p:txBody>
      </p:sp>
      <p:pic>
        <p:nvPicPr>
          <p:cNvPr id="3" name="Picture 2">
            <a:extLst>
              <a:ext uri="{FF2B5EF4-FFF2-40B4-BE49-F238E27FC236}">
                <a16:creationId xmlns:a16="http://schemas.microsoft.com/office/drawing/2014/main" id="{E4803BBF-EFA1-1F1A-7637-11A8553BF8B0}"/>
              </a:ext>
            </a:extLst>
          </p:cNvPr>
          <p:cNvPicPr>
            <a:picLocks noChangeAspect="1"/>
          </p:cNvPicPr>
          <p:nvPr/>
        </p:nvPicPr>
        <p:blipFill>
          <a:blip r:embed="rId3"/>
          <a:stretch>
            <a:fillRect/>
          </a:stretch>
        </p:blipFill>
        <p:spPr>
          <a:xfrm>
            <a:off x="685800" y="1124744"/>
            <a:ext cx="7772400" cy="4963427"/>
          </a:xfrm>
          <a:prstGeom prst="rect">
            <a:avLst/>
          </a:prstGeom>
        </p:spPr>
      </p:pic>
    </p:spTree>
    <p:extLst>
      <p:ext uri="{BB962C8B-B14F-4D97-AF65-F5344CB8AC3E}">
        <p14:creationId xmlns:p14="http://schemas.microsoft.com/office/powerpoint/2010/main" val="2523950189"/>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3919773126"/>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Updated </a:t>
            </a:r>
            <a:r>
              <a:rPr lang="en-US" b="1" dirty="0"/>
              <a:t>DRAM Testing Infrastructure</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9" name="Rectangle 28">
            <a:extLst>
              <a:ext uri="{FF2B5EF4-FFF2-40B4-BE49-F238E27FC236}">
                <a16:creationId xmlns:a16="http://schemas.microsoft.com/office/drawing/2014/main" id="{BCD3BA7F-EDA0-8441-BD22-05681B4A6C9B}"/>
              </a:ext>
            </a:extLst>
          </p:cNvPr>
          <p:cNvSpPr/>
          <p:nvPr/>
        </p:nvSpPr>
        <p:spPr>
          <a:xfrm>
            <a:off x="-2199" y="5060168"/>
            <a:ext cx="9144000" cy="13583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timing parameters (</a:t>
            </a: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n-cs"/>
              </a:rPr>
              <a:t>±1.5ns</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5591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dirty="0">
                <a:ln>
                  <a:noFill/>
                </a:ln>
                <a:solidFill>
                  <a:srgbClr val="C55910"/>
                </a:solidFill>
                <a:effectLst/>
                <a:uLnTx/>
                <a:uFillTx/>
                <a:latin typeface="Cambria"/>
                <a:ea typeface="Cambria"/>
                <a:cs typeface="+mn-cs"/>
              </a:rPr>
              <a:t>±0.1°C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voltage (</a:t>
            </a:r>
            <a:r>
              <a:rPr kumimoji="0" lang="en-US" sz="2800" b="1" i="0" u="none" strike="noStrike" kern="1200" cap="none" spc="0" normalizeH="0" baseline="0" noProof="0" dirty="0">
                <a:ln>
                  <a:noFill/>
                </a:ln>
                <a:solidFill>
                  <a:srgbClr val="C00000"/>
                </a:solidFill>
                <a:effectLst/>
                <a:uLnTx/>
                <a:uFillTx/>
                <a:latin typeface="Cambria"/>
                <a:ea typeface="Cambria"/>
                <a:cs typeface="+mn-cs"/>
              </a:rPr>
              <a:t>±1mV</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pic>
        <p:nvPicPr>
          <p:cNvPr id="33" name="base">
            <a:extLst>
              <a:ext uri="{FF2B5EF4-FFF2-40B4-BE49-F238E27FC236}">
                <a16:creationId xmlns:a16="http://schemas.microsoft.com/office/drawing/2014/main" id="{7487625E-2C30-489B-609B-2C1BB5714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7" name="heaterpad">
            <a:extLst>
              <a:ext uri="{FF2B5EF4-FFF2-40B4-BE49-F238E27FC236}">
                <a16:creationId xmlns:a16="http://schemas.microsoft.com/office/drawing/2014/main" id="{DEB91CE5-C725-F6CE-EA42-ACF396E972D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5" name="tempctrl">
            <a:extLst>
              <a:ext uri="{FF2B5EF4-FFF2-40B4-BE49-F238E27FC236}">
                <a16:creationId xmlns:a16="http://schemas.microsoft.com/office/drawing/2014/main" id="{43426E4E-2726-0CB0-E2FF-B88138178A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3" name="end">
            <a:extLst>
              <a:ext uri="{FF2B5EF4-FFF2-40B4-BE49-F238E27FC236}">
                <a16:creationId xmlns:a16="http://schemas.microsoft.com/office/drawing/2014/main" id="{571EDCD6-41C8-0E49-DC95-EB27D3AB6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189661"/>
            <a:ext cx="9144000" cy="3787455"/>
          </a:xfrm>
          <a:prstGeom prst="rect">
            <a:avLst/>
          </a:prstGeom>
        </p:spPr>
      </p:pic>
      <p:sp>
        <p:nvSpPr>
          <p:cNvPr id="3" name="TextBox 2">
            <a:extLst>
              <a:ext uri="{FF2B5EF4-FFF2-40B4-BE49-F238E27FC236}">
                <a16:creationId xmlns:a16="http://schemas.microsoft.com/office/drawing/2014/main" id="{3E96627C-A99C-6D0A-8659-49724FE4A50F}"/>
              </a:ext>
            </a:extLst>
          </p:cNvPr>
          <p:cNvSpPr txBox="1"/>
          <p:nvPr/>
        </p:nvSpPr>
        <p:spPr>
          <a:xfrm>
            <a:off x="1268730"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SoftMC: A Flexible and Practical Open-Source Infrastructure for Enabling Experimental DRAM Studies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HPCA, 2017. [Available on GitHub: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https://</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github.com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/CMU-SAFARI/</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SoftMC</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4" name="TextBox 3">
            <a:extLst>
              <a:ext uri="{FF2B5EF4-FFF2-40B4-BE49-F238E27FC236}">
                <a16:creationId xmlns:a16="http://schemas.microsoft.com/office/drawing/2014/main" id="{31218E4B-2F28-0576-8AA2-B3772529CC17}"/>
              </a:ext>
            </a:extLst>
          </p:cNvPr>
          <p:cNvSpPr txBox="1"/>
          <p:nvPr/>
        </p:nvSpPr>
        <p:spPr>
          <a:xfrm>
            <a:off x="4183380" y="1759518"/>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86525929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10" name="Rectangle 9">
            <a:extLst>
              <a:ext uri="{FF2B5EF4-FFF2-40B4-BE49-F238E27FC236}">
                <a16:creationId xmlns:a16="http://schemas.microsoft.com/office/drawing/2014/main" id="{37A6D01C-FEDF-1AD2-508E-60C9E60C4B76}"/>
              </a:ext>
            </a:extLst>
          </p:cNvPr>
          <p:cNvSpPr/>
          <p:nvPr/>
        </p:nvSpPr>
        <p:spPr>
          <a:xfrm>
            <a:off x="0" y="5726430"/>
            <a:ext cx="9144000" cy="680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Reducing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voltage can </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reduce RowHammer vulnerability    </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without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significantly affecting </a:t>
            </a:r>
            <a:r>
              <a:rPr kumimoji="0" lang="en-US" sz="1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reliable DRAM operation</a:t>
            </a:r>
          </a:p>
        </p:txBody>
      </p:sp>
      <p:sp>
        <p:nvSpPr>
          <p:cNvPr id="3" name="Content Placeholder 2"/>
          <p:cNvSpPr>
            <a:spLocks noGrp="1"/>
          </p:cNvSpPr>
          <p:nvPr>
            <p:ph idx="1"/>
          </p:nvPr>
        </p:nvSpPr>
        <p:spPr>
          <a:xfrm>
            <a:off x="75991" y="610447"/>
            <a:ext cx="8987621" cy="5115983"/>
          </a:xfrm>
        </p:spPr>
        <p:txBody>
          <a:bodyPr lIns="91440" tIns="45720" rIns="91440" bIns="45720" anchor="t">
            <a:noAutofit/>
          </a:bodyPr>
          <a:lstStyle/>
          <a:p>
            <a:pPr marL="0" indent="0">
              <a:lnSpc>
                <a:spcPct val="100000"/>
              </a:lnSpc>
              <a:spcBef>
                <a:spcPts val="0"/>
              </a:spcBef>
              <a:buNone/>
            </a:pPr>
            <a:r>
              <a:rPr lang="en-US" sz="1800" dirty="0"/>
              <a:t>We provide </a:t>
            </a:r>
            <a:r>
              <a:rPr lang="en-US" sz="1800" i="1" dirty="0"/>
              <a:t>the first </a:t>
            </a:r>
            <a:r>
              <a:rPr lang="en-US" sz="1800" dirty="0"/>
              <a:t>RowHammer characterization</a:t>
            </a:r>
            <a:r>
              <a:rPr lang="en-US" sz="1800" b="1" dirty="0">
                <a:solidFill>
                  <a:schemeClr val="accent5">
                    <a:lumMod val="75000"/>
                  </a:schemeClr>
                </a:solidFill>
              </a:rPr>
              <a:t> </a:t>
            </a:r>
            <a:r>
              <a:rPr lang="en-US" sz="1800" b="1" dirty="0">
                <a:solidFill>
                  <a:srgbClr val="C00000"/>
                </a:solidFill>
              </a:rPr>
              <a:t>under reduced </a:t>
            </a:r>
            <a:r>
              <a:rPr lang="en-US" sz="1800" b="1" dirty="0" err="1">
                <a:solidFill>
                  <a:srgbClr val="C00000"/>
                </a:solidFill>
              </a:rPr>
              <a:t>wordline</a:t>
            </a:r>
            <a:r>
              <a:rPr lang="en-US" sz="1800" b="1" dirty="0">
                <a:solidFill>
                  <a:srgbClr val="C00000"/>
                </a:solidFill>
              </a:rPr>
              <a:t> voltage</a:t>
            </a:r>
          </a:p>
          <a:p>
            <a:pPr marL="0" indent="0">
              <a:lnSpc>
                <a:spcPct val="100000"/>
              </a:lnSpc>
              <a:spcBef>
                <a:spcPts val="0"/>
              </a:spcBef>
              <a:buNone/>
            </a:pPr>
            <a:endParaRPr lang="en-US" sz="1800" dirty="0"/>
          </a:p>
          <a:p>
            <a:pPr marL="0" indent="0">
              <a:lnSpc>
                <a:spcPct val="100000"/>
              </a:lnSpc>
              <a:spcBef>
                <a:spcPts val="0"/>
              </a:spcBef>
              <a:buNone/>
            </a:pPr>
            <a:r>
              <a:rPr lang="en-US" sz="1800" dirty="0"/>
              <a:t>Experimental results with </a:t>
            </a:r>
            <a:r>
              <a:rPr lang="en-US" sz="1800" i="1" dirty="0"/>
              <a:t>272 real DRAM chips </a:t>
            </a:r>
            <a:r>
              <a:rPr lang="en-US" sz="1800" dirty="0"/>
              <a:t>show that </a:t>
            </a:r>
            <a:r>
              <a:rPr lang="en-US" sz="1800" b="1" dirty="0">
                <a:solidFill>
                  <a:schemeClr val="accent5">
                    <a:lumMod val="75000"/>
                  </a:schemeClr>
                </a:solidFill>
              </a:rPr>
              <a:t>reducing </a:t>
            </a:r>
            <a:r>
              <a:rPr lang="en-US" sz="1800" b="1" dirty="0" err="1">
                <a:solidFill>
                  <a:schemeClr val="accent5">
                    <a:lumMod val="75000"/>
                  </a:schemeClr>
                </a:solidFill>
              </a:rPr>
              <a:t>wordline</a:t>
            </a:r>
            <a:r>
              <a:rPr lang="en-US" sz="1800" b="1" dirty="0">
                <a:solidFill>
                  <a:schemeClr val="accent5">
                    <a:lumMod val="75000"/>
                  </a:schemeClr>
                </a:solidFill>
              </a:rPr>
              <a:t> voltage:</a:t>
            </a:r>
            <a:endParaRPr lang="en-US" sz="800" b="1" dirty="0">
              <a:solidFill>
                <a:schemeClr val="accent5">
                  <a:lumMod val="75000"/>
                </a:schemeClr>
              </a:solidFill>
            </a:endParaRPr>
          </a:p>
          <a:p>
            <a:pPr marL="0" indent="0">
              <a:lnSpc>
                <a:spcPct val="100000"/>
              </a:lnSpc>
              <a:spcBef>
                <a:spcPts val="0"/>
              </a:spcBef>
              <a:buNone/>
            </a:pPr>
            <a:endParaRPr lang="en-US" sz="1600" dirty="0"/>
          </a:p>
          <a:p>
            <a:pPr marL="342900" indent="-342900">
              <a:lnSpc>
                <a:spcPct val="100000"/>
              </a:lnSpc>
              <a:spcBef>
                <a:spcPts val="0"/>
              </a:spcBef>
              <a:buFont typeface="+mj-lt"/>
              <a:buAutoNum type="arabicPeriod"/>
            </a:pPr>
            <a:r>
              <a:rPr lang="en-US" sz="1800" b="1" dirty="0">
                <a:solidFill>
                  <a:srgbClr val="00B050"/>
                </a:solidFill>
              </a:rPr>
              <a:t>Reduces RowHammer vulnerability</a:t>
            </a:r>
          </a:p>
          <a:p>
            <a:pPr marL="403225" lvl="2" indent="-180975">
              <a:lnSpc>
                <a:spcPct val="100000"/>
              </a:lnSpc>
              <a:spcBef>
                <a:spcPts val="600"/>
              </a:spcBef>
            </a:pPr>
            <a:r>
              <a:rPr lang="en-US" sz="1400" b="1" dirty="0"/>
              <a:t>Bit error rate</a:t>
            </a:r>
            <a:r>
              <a:rPr lang="en-US" sz="1400" dirty="0"/>
              <a:t> caused by a RowHammer attack reduces by </a:t>
            </a:r>
            <a:r>
              <a:rPr lang="en-US" sz="1400" b="1" dirty="0"/>
              <a:t>15.2% (66.9% max)</a:t>
            </a:r>
          </a:p>
          <a:p>
            <a:pPr marL="403225" lvl="2" indent="-180975">
              <a:lnSpc>
                <a:spcPct val="100000"/>
              </a:lnSpc>
              <a:spcBef>
                <a:spcPts val="600"/>
              </a:spcBef>
            </a:pPr>
            <a:r>
              <a:rPr lang="en-US" sz="1400" dirty="0"/>
              <a:t>A row needs to be activated </a:t>
            </a:r>
            <a:r>
              <a:rPr lang="en-US" sz="1400" b="1" dirty="0"/>
              <a:t>7.4% more times (85.8% max)</a:t>
            </a:r>
            <a:r>
              <a:rPr lang="en-US" sz="1400" dirty="0"/>
              <a:t> to induce </a:t>
            </a:r>
            <a:r>
              <a:rPr lang="en-US" sz="1400" i="1" dirty="0"/>
              <a:t>the first</a:t>
            </a:r>
            <a:r>
              <a:rPr lang="en-US" sz="1400" dirty="0"/>
              <a:t> bit flip</a:t>
            </a:r>
          </a:p>
          <a:p>
            <a:pPr marL="403225" lvl="2" indent="-180975">
              <a:lnSpc>
                <a:spcPct val="100000"/>
              </a:lnSpc>
              <a:spcBef>
                <a:spcPts val="600"/>
              </a:spcBef>
            </a:pPr>
            <a:endParaRPr lang="en-US" sz="800" b="1" dirty="0"/>
          </a:p>
          <a:p>
            <a:pPr marL="180975" indent="-358775">
              <a:lnSpc>
                <a:spcPct val="100000"/>
              </a:lnSpc>
              <a:spcBef>
                <a:spcPts val="600"/>
              </a:spcBef>
              <a:buFont typeface="+mj-lt"/>
              <a:buAutoNum type="arabicPeriod"/>
            </a:pPr>
            <a:r>
              <a:rPr lang="en-US" sz="1800" b="1" dirty="0">
                <a:solidFill>
                  <a:srgbClr val="C00000"/>
                </a:solidFill>
              </a:rPr>
              <a:t>Increases row activation latency </a:t>
            </a:r>
          </a:p>
          <a:p>
            <a:pPr marL="407988" lvl="2" indent="-185738">
              <a:lnSpc>
                <a:spcPct val="100000"/>
              </a:lnSpc>
              <a:spcBef>
                <a:spcPts val="600"/>
              </a:spcBef>
            </a:pPr>
            <a:r>
              <a:rPr lang="en-US" sz="1400" dirty="0"/>
              <a:t>More than </a:t>
            </a:r>
            <a:r>
              <a:rPr lang="en-US" sz="1400" b="1" dirty="0"/>
              <a:t>76%</a:t>
            </a:r>
            <a:r>
              <a:rPr lang="en-US" sz="1400" dirty="0"/>
              <a:t> of the tested DRAM chips </a:t>
            </a:r>
            <a:r>
              <a:rPr lang="en-US" sz="1400" b="1" dirty="0">
                <a:solidFill>
                  <a:srgbClr val="00B050"/>
                </a:solidFill>
              </a:rPr>
              <a:t>reliably operate </a:t>
            </a:r>
            <a:r>
              <a:rPr lang="en-US" sz="1400" dirty="0"/>
              <a:t>using </a:t>
            </a:r>
            <a:r>
              <a:rPr lang="en-US" sz="1400" b="1" dirty="0"/>
              <a:t>nominal</a:t>
            </a:r>
            <a:r>
              <a:rPr lang="en-US" sz="1400" dirty="0"/>
              <a:t> timing parameters</a:t>
            </a:r>
          </a:p>
          <a:p>
            <a:pPr marL="407988" lvl="2" indent="-185738">
              <a:lnSpc>
                <a:spcPct val="100000"/>
              </a:lnSpc>
              <a:spcBef>
                <a:spcPts val="600"/>
              </a:spcBef>
            </a:pPr>
            <a:r>
              <a:rPr lang="en-US" sz="1400" dirty="0"/>
              <a:t>Remaining </a:t>
            </a:r>
            <a:r>
              <a:rPr lang="en-US" sz="1400" b="1" dirty="0"/>
              <a:t>24%</a:t>
            </a:r>
            <a:r>
              <a:rPr lang="en-US" sz="1400" dirty="0"/>
              <a:t> </a:t>
            </a:r>
            <a:r>
              <a:rPr lang="en-US" sz="1400" b="1" dirty="0">
                <a:solidFill>
                  <a:srgbClr val="00B050"/>
                </a:solidFill>
              </a:rPr>
              <a:t>reliably operate </a:t>
            </a:r>
            <a:r>
              <a:rPr lang="en-US" sz="1400" dirty="0"/>
              <a:t>with </a:t>
            </a:r>
            <a:r>
              <a:rPr lang="en-US" sz="1400" b="1" dirty="0">
                <a:solidFill>
                  <a:srgbClr val="C00000"/>
                </a:solidFill>
              </a:rPr>
              <a:t>increased</a:t>
            </a:r>
            <a:r>
              <a:rPr lang="en-US" sz="1400" dirty="0"/>
              <a:t> (up to 24ns) row activation latency </a:t>
            </a:r>
          </a:p>
          <a:p>
            <a:pPr marL="407988" lvl="2" indent="-185738">
              <a:lnSpc>
                <a:spcPct val="100000"/>
              </a:lnSpc>
              <a:spcBef>
                <a:spcPts val="600"/>
              </a:spcBef>
            </a:pPr>
            <a:endParaRPr lang="en-US" sz="700" b="1" dirty="0">
              <a:solidFill>
                <a:srgbClr val="C00000"/>
              </a:solidFill>
            </a:endParaRPr>
          </a:p>
          <a:p>
            <a:pPr marL="180975" indent="-358775">
              <a:lnSpc>
                <a:spcPct val="100000"/>
              </a:lnSpc>
              <a:spcBef>
                <a:spcPts val="600"/>
              </a:spcBef>
              <a:buFont typeface="+mj-lt"/>
              <a:buAutoNum type="arabicPeriod"/>
            </a:pPr>
            <a:r>
              <a:rPr lang="en-US" sz="1800" b="1" dirty="0">
                <a:solidFill>
                  <a:srgbClr val="C00000"/>
                </a:solidFill>
              </a:rPr>
              <a:t>Reduces data retention time</a:t>
            </a:r>
          </a:p>
          <a:p>
            <a:pPr marL="407988" lvl="2" indent="-185738">
              <a:lnSpc>
                <a:spcPct val="100000"/>
              </a:lnSpc>
              <a:spcBef>
                <a:spcPts val="600"/>
              </a:spcBef>
              <a:buClr>
                <a:schemeClr val="tx1"/>
              </a:buClr>
            </a:pPr>
            <a:r>
              <a:rPr lang="en-US" sz="1400" b="1" dirty="0">
                <a:solidFill>
                  <a:srgbClr val="C00000"/>
                </a:solidFill>
              </a:rPr>
              <a:t>80%</a:t>
            </a:r>
            <a:r>
              <a:rPr lang="en-US" sz="1400" dirty="0"/>
              <a:t> of the tested DRAM chips </a:t>
            </a:r>
            <a:r>
              <a:rPr lang="en-US" sz="1400" b="1" dirty="0">
                <a:solidFill>
                  <a:srgbClr val="002060"/>
                </a:solidFill>
              </a:rPr>
              <a:t>reliably operate using nominal refresh rate </a:t>
            </a:r>
          </a:p>
          <a:p>
            <a:pPr marL="407988" lvl="2" indent="-185738">
              <a:lnSpc>
                <a:spcPct val="100000"/>
              </a:lnSpc>
              <a:spcBef>
                <a:spcPts val="600"/>
              </a:spcBef>
            </a:pPr>
            <a:r>
              <a:rPr lang="en-US" sz="1400" dirty="0"/>
              <a:t>Remaining </a:t>
            </a:r>
            <a:r>
              <a:rPr lang="en-US" sz="1400" b="1" dirty="0"/>
              <a:t>20%</a:t>
            </a:r>
            <a:r>
              <a:rPr lang="en-US" sz="1400" dirty="0"/>
              <a:t> </a:t>
            </a:r>
            <a:r>
              <a:rPr lang="en-US" sz="1400" b="1" dirty="0">
                <a:solidFill>
                  <a:srgbClr val="00B050"/>
                </a:solidFill>
              </a:rPr>
              <a:t>reliably operate </a:t>
            </a:r>
            <a:r>
              <a:rPr lang="en-US" sz="1400" dirty="0"/>
              <a:t>by</a:t>
            </a:r>
          </a:p>
          <a:p>
            <a:pPr marL="622300" lvl="3" indent="-192088">
              <a:lnSpc>
                <a:spcPct val="100000"/>
              </a:lnSpc>
              <a:spcBef>
                <a:spcPts val="600"/>
              </a:spcBef>
            </a:pPr>
            <a:r>
              <a:rPr lang="en-US" sz="1400" dirty="0"/>
              <a:t>Using </a:t>
            </a:r>
            <a:r>
              <a:rPr lang="en-US" sz="1400" b="1" dirty="0">
                <a:solidFill>
                  <a:schemeClr val="accent5">
                    <a:lumMod val="75000"/>
                  </a:schemeClr>
                </a:solidFill>
              </a:rPr>
              <a:t>single error correcting codes</a:t>
            </a:r>
          </a:p>
          <a:p>
            <a:pPr marL="622300" lvl="3" indent="-192088">
              <a:lnSpc>
                <a:spcPct val="100000"/>
              </a:lnSpc>
              <a:spcBef>
                <a:spcPts val="600"/>
              </a:spcBef>
              <a:buClr>
                <a:schemeClr val="tx1"/>
              </a:buClr>
            </a:pPr>
            <a:r>
              <a:rPr lang="en-US" sz="1400" b="1" dirty="0">
                <a:solidFill>
                  <a:srgbClr val="C00000"/>
                </a:solidFill>
              </a:rPr>
              <a:t>Doubling the refresh rate</a:t>
            </a:r>
            <a:r>
              <a:rPr lang="en-US" sz="1400" dirty="0"/>
              <a:t> for </a:t>
            </a:r>
            <a:r>
              <a:rPr lang="en-US" sz="1400" b="1" dirty="0">
                <a:solidFill>
                  <a:srgbClr val="00B050"/>
                </a:solidFill>
              </a:rPr>
              <a:t>a small fraction (16.4%) of DRAM rows </a:t>
            </a:r>
            <a:endParaRPr lang="en-US" sz="1400" dirty="0"/>
          </a:p>
        </p:txBody>
      </p:sp>
    </p:spTree>
    <p:extLst>
      <p:ext uri="{BB962C8B-B14F-4D97-AF65-F5344CB8AC3E}">
        <p14:creationId xmlns:p14="http://schemas.microsoft.com/office/powerpoint/2010/main" val="144335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9023920" cy="1066800"/>
          </a:xfrm>
        </p:spPr>
        <p:txBody>
          <a:bodyPr/>
          <a:lstStyle/>
          <a:p>
            <a:r>
              <a:rPr lang="en-US" sz="3600" dirty="0"/>
              <a:t>RowHammer vs. </a:t>
            </a:r>
            <a:r>
              <a:rPr lang="en-US" sz="3600" dirty="0" err="1"/>
              <a:t>Wordline</a:t>
            </a:r>
            <a:r>
              <a:rPr lang="en-US" sz="3600" dirty="0"/>
              <a:t> Voltage: Talk Video</a:t>
            </a:r>
            <a:endParaRPr lang="en-US" altLang="en-US" sz="3600" dirty="0">
              <a:ea typeface="ＭＳ Ｐゴシック" panose="020B0600070205080204" pitchFamily="34" charset="-128"/>
            </a:endParaRPr>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152</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9" name="TextBox 8">
            <a:extLst>
              <a:ext uri="{FF2B5EF4-FFF2-40B4-BE49-F238E27FC236}">
                <a16:creationId xmlns:a16="http://schemas.microsoft.com/office/drawing/2014/main" id="{67E8D2EB-19C6-03DE-8A73-BF31C6894D40}"/>
              </a:ext>
            </a:extLst>
          </p:cNvPr>
          <p:cNvSpPr txBox="1"/>
          <p:nvPr/>
        </p:nvSpPr>
        <p:spPr>
          <a:xfrm>
            <a:off x="827584" y="6516144"/>
            <a:ext cx="7172700" cy="307777"/>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https://youtube.com/watch?v=fkM32oA0u6U&amp;si=EnSIkaIECMiOmarE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2" name="Picture 1">
            <a:extLst>
              <a:ext uri="{FF2B5EF4-FFF2-40B4-BE49-F238E27FC236}">
                <a16:creationId xmlns:a16="http://schemas.microsoft.com/office/drawing/2014/main" id="{6F5138D9-DAE4-6A90-E56D-1444A5ECF3B8}"/>
              </a:ext>
            </a:extLst>
          </p:cNvPr>
          <p:cNvPicPr>
            <a:picLocks noChangeAspect="1"/>
          </p:cNvPicPr>
          <p:nvPr/>
        </p:nvPicPr>
        <p:blipFill>
          <a:blip r:embed="rId3"/>
          <a:stretch>
            <a:fillRect/>
          </a:stretch>
        </p:blipFill>
        <p:spPr>
          <a:xfrm>
            <a:off x="703019" y="1124744"/>
            <a:ext cx="7737962" cy="5000898"/>
          </a:xfrm>
          <a:prstGeom prst="rect">
            <a:avLst/>
          </a:prstGeom>
        </p:spPr>
      </p:pic>
    </p:spTree>
    <p:extLst>
      <p:ext uri="{BB962C8B-B14F-4D97-AF65-F5344CB8AC3E}">
        <p14:creationId xmlns:p14="http://schemas.microsoft.com/office/powerpoint/2010/main" val="1810788376"/>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FBA23-0A28-B1D6-C843-262560694FB4}"/>
              </a:ext>
            </a:extLst>
          </p:cNvPr>
          <p:cNvSpPr>
            <a:spLocks noGrp="1"/>
          </p:cNvSpPr>
          <p:nvPr>
            <p:ph type="title"/>
          </p:nvPr>
        </p:nvSpPr>
        <p:spPr/>
        <p:txBody>
          <a:bodyPr/>
          <a:lstStyle/>
          <a:p>
            <a:r>
              <a:rPr lang="en-US" dirty="0"/>
              <a:t>RowHammer in HBM Chips (2023)</a:t>
            </a:r>
          </a:p>
        </p:txBody>
      </p:sp>
      <p:sp>
        <p:nvSpPr>
          <p:cNvPr id="3" name="Content Placeholder 2">
            <a:extLst>
              <a:ext uri="{FF2B5EF4-FFF2-40B4-BE49-F238E27FC236}">
                <a16:creationId xmlns:a16="http://schemas.microsoft.com/office/drawing/2014/main" id="{6BB2A03D-2DE3-7082-2D5F-382D693D97DF}"/>
              </a:ext>
            </a:extLst>
          </p:cNvPr>
          <p:cNvSpPr>
            <a:spLocks noGrp="1"/>
          </p:cNvSpPr>
          <p:nvPr>
            <p:ph idx="1"/>
          </p:nvPr>
        </p:nvSpPr>
        <p:spPr/>
        <p:txBody>
          <a:bodyPr/>
          <a:lstStyle/>
          <a:p>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Majd</a:t>
            </a:r>
            <a:r>
              <a:rPr lang="en-US" sz="1800" b="0" i="0" dirty="0">
                <a:solidFill>
                  <a:srgbClr val="000000"/>
                </a:solidFill>
                <a:effectLst/>
              </a:rPr>
              <a:t> </a:t>
            </a:r>
            <a:r>
              <a:rPr lang="en-US" sz="1800" b="0" i="0" dirty="0" err="1">
                <a:solidFill>
                  <a:srgbClr val="000000"/>
                </a:solidFill>
                <a:effectLst/>
              </a:rPr>
              <a:t>Osserian</a:t>
            </a:r>
            <a:r>
              <a:rPr lang="en-US" sz="1800" b="0" i="0" dirty="0">
                <a:solidFill>
                  <a:srgbClr val="000000"/>
                </a:solidFill>
                <a:effectLst/>
              </a:rPr>
              <a:t>, A.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Yağlıkçı</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a:t>
            </a:r>
            <a:r>
              <a:rPr lang="en-US" sz="1800" b="0" i="0" dirty="0" err="1">
                <a:solidFill>
                  <a:srgbClr val="000000"/>
                </a:solidFill>
                <a:effectLst/>
              </a:rPr>
              <a:t>Haocong</a:t>
            </a:r>
            <a:r>
              <a:rPr lang="en-US" sz="1800" b="0" i="0" dirty="0">
                <a:solidFill>
                  <a:srgbClr val="000000"/>
                </a:solidFill>
                <a:effectLst/>
              </a:rPr>
              <a:t> Luo, Steve </a:t>
            </a:r>
            <a:r>
              <a:rPr lang="en-US" sz="1800" b="0" i="0" dirty="0" err="1">
                <a:solidFill>
                  <a:srgbClr val="000000"/>
                </a:solidFill>
                <a:effectLst/>
              </a:rPr>
              <a:t>Rhyner</a:t>
            </a:r>
            <a:r>
              <a:rPr lang="en-US" sz="1800" b="0" i="0" dirty="0">
                <a:solidFill>
                  <a:srgbClr val="000000"/>
                </a:solidFill>
                <a:effectLst/>
              </a:rPr>
              <a:t>, Behzad Salami, Juan Gomez-Luna,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"An Experimental Analysis of RowHammer in HBM2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53nd Annual IEEE/IFIP International Conference on Dependable Systems and Networks</a:t>
            </a:r>
            <a:r>
              <a:rPr lang="en-US" sz="1800" b="0" i="1" dirty="0">
                <a:solidFill>
                  <a:srgbClr val="000000"/>
                </a:solidFill>
                <a:effectLst/>
              </a:rPr>
              <a:t> Disrupt Track (</a:t>
            </a:r>
            <a:r>
              <a:rPr lang="en-US" sz="1800" b="1" i="1" dirty="0">
                <a:solidFill>
                  <a:srgbClr val="000000"/>
                </a:solidFill>
                <a:effectLst/>
              </a:rPr>
              <a:t>DSN Disrupt</a:t>
            </a:r>
            <a:r>
              <a:rPr lang="en-US" sz="1800" b="0" i="1" dirty="0">
                <a:solidFill>
                  <a:srgbClr val="000000"/>
                </a:solidFill>
                <a:effectLst/>
              </a:rPr>
              <a:t>)</a:t>
            </a:r>
            <a:r>
              <a:rPr lang="en-US" sz="1800" b="0" i="0" dirty="0">
                <a:solidFill>
                  <a:srgbClr val="000000"/>
                </a:solidFill>
                <a:effectLst/>
              </a:rPr>
              <a:t>, Porto, Portugal,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arXiv version</a:t>
            </a:r>
            <a:r>
              <a:rPr lang="en-US" sz="1800" b="0" i="0" dirty="0">
                <a:solidFill>
                  <a:srgbClr val="000000"/>
                </a:solidFill>
                <a:effectLst/>
              </a:rPr>
              <a:t>]</a:t>
            </a:r>
          </a:p>
          <a:p>
            <a:pPr marL="0" indent="0">
              <a:buNone/>
            </a:pPr>
            <a:endParaRPr lang="en-US" sz="1800" dirty="0"/>
          </a:p>
        </p:txBody>
      </p:sp>
      <p:sp>
        <p:nvSpPr>
          <p:cNvPr id="4" name="Slide Number Placeholder 3">
            <a:extLst>
              <a:ext uri="{FF2B5EF4-FFF2-40B4-BE49-F238E27FC236}">
                <a16:creationId xmlns:a16="http://schemas.microsoft.com/office/drawing/2014/main" id="{634AE201-5BE9-F0F5-B655-983ED08976A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5" name="Picture 4">
            <a:extLst>
              <a:ext uri="{FF2B5EF4-FFF2-40B4-BE49-F238E27FC236}">
                <a16:creationId xmlns:a16="http://schemas.microsoft.com/office/drawing/2014/main" id="{1A77C37B-5703-89DE-6948-320688F4169B}"/>
              </a:ext>
            </a:extLst>
          </p:cNvPr>
          <p:cNvPicPr>
            <a:picLocks noChangeAspect="1"/>
          </p:cNvPicPr>
          <p:nvPr/>
        </p:nvPicPr>
        <p:blipFill>
          <a:blip r:embed="rId5"/>
          <a:stretch>
            <a:fillRect/>
          </a:stretch>
        </p:blipFill>
        <p:spPr>
          <a:xfrm>
            <a:off x="154224" y="4005064"/>
            <a:ext cx="8835551" cy="1196877"/>
          </a:xfrm>
          <a:prstGeom prst="rect">
            <a:avLst/>
          </a:prstGeom>
        </p:spPr>
      </p:pic>
      <p:sp>
        <p:nvSpPr>
          <p:cNvPr id="6" name="TextBox 5">
            <a:extLst>
              <a:ext uri="{FF2B5EF4-FFF2-40B4-BE49-F238E27FC236}">
                <a16:creationId xmlns:a16="http://schemas.microsoft.com/office/drawing/2014/main" id="{2DBB0D42-9B79-03EB-40BA-742DFD2B1A2B}"/>
              </a:ext>
            </a:extLst>
          </p:cNvPr>
          <p:cNvSpPr txBox="1"/>
          <p:nvPr/>
        </p:nvSpPr>
        <p:spPr>
          <a:xfrm>
            <a:off x="1406280" y="5856585"/>
            <a:ext cx="6255239" cy="461665"/>
          </a:xfrm>
          <a:prstGeom prst="rect">
            <a:avLst/>
          </a:prstGeom>
          <a:noFill/>
        </p:spPr>
        <p:txBody>
          <a:bodyPr wrap="none" rtlCol="0">
            <a:spAutoFit/>
          </a:bodyPr>
          <a:lstStyle/>
          <a:p>
            <a:r>
              <a:rPr lang="en-US" sz="2400" b="1" dirty="0">
                <a:solidFill>
                  <a:srgbClr val="0000FF"/>
                </a:solidFill>
                <a:hlinkClick r:id="rId6">
                  <a:extLst>
                    <a:ext uri="{A12FA001-AC4F-418D-AE19-62706E023703}">
                      <ahyp:hlinkClr xmlns:ahyp="http://schemas.microsoft.com/office/drawing/2018/hyperlinkcolor" val="tx"/>
                    </a:ext>
                  </a:extLst>
                </a:hlinkClick>
              </a:rPr>
              <a:t>https://arxiv.org/pdf/2305.17918.pdf</a:t>
            </a:r>
            <a:r>
              <a:rPr lang="en-US" sz="2400" b="1" dirty="0">
                <a:solidFill>
                  <a:srgbClr val="0000FF"/>
                </a:solidFill>
              </a:rPr>
              <a:t> </a:t>
            </a:r>
          </a:p>
        </p:txBody>
      </p:sp>
    </p:spTree>
    <p:extLst>
      <p:ext uri="{BB962C8B-B14F-4D97-AF65-F5344CB8AC3E}">
        <p14:creationId xmlns:p14="http://schemas.microsoft.com/office/powerpoint/2010/main" val="3003414739"/>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40271"/>
            <a:ext cx="8610600" cy="5153025"/>
          </a:xfrm>
        </p:spPr>
        <p:txBody>
          <a:bodyPr/>
          <a:lstStyle/>
          <a:p>
            <a:r>
              <a:rPr lang="en-US" sz="1500" dirty="0"/>
              <a:t>A. </a:t>
            </a:r>
            <a:r>
              <a:rPr lang="en-US" sz="1500" dirty="0" err="1"/>
              <a:t>Giray</a:t>
            </a:r>
            <a:r>
              <a:rPr lang="en-US" sz="1500" dirty="0"/>
              <a:t> </a:t>
            </a:r>
            <a:r>
              <a:rPr lang="en-US" sz="1500" dirty="0" err="1"/>
              <a:t>Yaglikci</a:t>
            </a:r>
            <a:r>
              <a:rPr lang="en-US" sz="1500" dirty="0"/>
              <a:t>, Minesh Patel, </a:t>
            </a:r>
            <a:r>
              <a:rPr lang="en-US" sz="1500" dirty="0" err="1"/>
              <a:t>Jeremie</a:t>
            </a:r>
            <a:r>
              <a:rPr lang="en-US" sz="1500" dirty="0"/>
              <a:t> S. Kim, </a:t>
            </a:r>
            <a:r>
              <a:rPr lang="en-US" sz="1500" dirty="0" err="1"/>
              <a:t>Roknoddin</a:t>
            </a:r>
            <a:r>
              <a:rPr lang="en-US" sz="1500" dirty="0"/>
              <a:t> Azizi, </a:t>
            </a:r>
            <a:r>
              <a:rPr lang="en-US" sz="1500" dirty="0" err="1"/>
              <a:t>Ataberk</a:t>
            </a:r>
            <a:r>
              <a:rPr lang="en-US" sz="1500" dirty="0"/>
              <a:t> </a:t>
            </a:r>
            <a:r>
              <a:rPr lang="en-US" sz="1500" dirty="0" err="1"/>
              <a:t>Olgun</a:t>
            </a:r>
            <a:r>
              <a:rPr lang="en-US" sz="1500" dirty="0"/>
              <a:t>, Lois </a:t>
            </a:r>
            <a:r>
              <a:rPr lang="en-US" sz="1500" dirty="0" err="1"/>
              <a:t>Orosa</a:t>
            </a:r>
            <a:r>
              <a:rPr lang="en-US" sz="1500" dirty="0"/>
              <a:t>, Hasan Hassan, </a:t>
            </a:r>
            <a:r>
              <a:rPr lang="en-US" sz="1500" dirty="0" err="1"/>
              <a:t>Jisung</a:t>
            </a:r>
            <a:r>
              <a:rPr lang="en-US" sz="1500" dirty="0"/>
              <a:t> Park, Konstantinos </a:t>
            </a:r>
            <a:r>
              <a:rPr lang="en-US" sz="1500" dirty="0" err="1"/>
              <a:t>Kanellopoulos</a:t>
            </a:r>
            <a:r>
              <a:rPr lang="en-US" sz="1500" dirty="0"/>
              <a:t>, Taha </a:t>
            </a:r>
            <a:r>
              <a:rPr lang="en-US" sz="1500" dirty="0" err="1"/>
              <a:t>Shahroodi</a:t>
            </a:r>
            <a:r>
              <a:rPr lang="en-US" sz="1500" dirty="0"/>
              <a:t>, </a:t>
            </a:r>
            <a:r>
              <a:rPr lang="en-US" sz="1500" dirty="0" err="1"/>
              <a:t>Saugata</a:t>
            </a:r>
            <a:r>
              <a:rPr lang="en-US" sz="1500" dirty="0"/>
              <a:t>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500" dirty="0"/>
            </a:br>
            <a:r>
              <a:rPr lang="en-US" sz="1500" i="1" dirty="0"/>
              <a:t>Proceedings of the </a:t>
            </a:r>
            <a:r>
              <a:rPr lang="en-US" sz="1500" i="1" dirty="0">
                <a:hlinkClick r:id="rId3"/>
              </a:rPr>
              <a:t>27th International Symposium on High-Performance Computer Architecture</a:t>
            </a:r>
            <a:r>
              <a:rPr lang="en-US" sz="1500" i="1" dirty="0"/>
              <a:t> (</a:t>
            </a:r>
            <a:r>
              <a:rPr lang="en-US" sz="1500" b="1" i="1" dirty="0"/>
              <a:t>HPCA</a:t>
            </a:r>
            <a:r>
              <a:rPr lang="en-US" sz="1500" i="1" dirty="0"/>
              <a:t>)</a:t>
            </a:r>
            <a:r>
              <a:rPr lang="en-US" sz="1500" dirty="0"/>
              <a:t>, Virtual, February-March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Intel Hardware Security Academic Awards Short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(22 minutes)]</a:t>
            </a:r>
            <a:br>
              <a:rPr lang="en-US" sz="1500" dirty="0"/>
            </a:br>
            <a:r>
              <a:rPr lang="en-US" sz="1500" dirty="0"/>
              <a:t>[</a:t>
            </a:r>
            <a:r>
              <a:rPr lang="en-US" sz="1500" dirty="0">
                <a:hlinkClick r:id="rId11"/>
              </a:rPr>
              <a:t>Short Talk Video</a:t>
            </a:r>
            <a:r>
              <a:rPr lang="en-US" sz="1500" dirty="0"/>
              <a:t> (7 minutes)]</a:t>
            </a:r>
            <a:br>
              <a:rPr lang="en-US" sz="1500" dirty="0"/>
            </a:br>
            <a:r>
              <a:rPr lang="en-US" sz="1500" dirty="0"/>
              <a:t>[</a:t>
            </a:r>
            <a:r>
              <a:rPr lang="en-US" sz="1500" dirty="0">
                <a:hlinkClick r:id="rId12"/>
              </a:rPr>
              <a:t>Intel Hardware Security Academic Awards Short Talk Video</a:t>
            </a:r>
            <a:r>
              <a:rPr lang="en-US" sz="1500" dirty="0"/>
              <a:t> (2 minutes)]</a:t>
            </a:r>
            <a:br>
              <a:rPr lang="en-US" sz="1500" dirty="0"/>
            </a:br>
            <a:r>
              <a:rPr lang="en-US" sz="1500" dirty="0"/>
              <a:t>[</a:t>
            </a:r>
            <a:r>
              <a:rPr lang="en-US" sz="1500" dirty="0">
                <a:hlinkClick r:id="rId13"/>
              </a:rPr>
              <a:t>BlockHammer Source Code</a:t>
            </a:r>
            <a:r>
              <a:rPr lang="en-US" sz="1500" dirty="0"/>
              <a:t>]</a:t>
            </a:r>
            <a:br>
              <a:rPr lang="en-US" sz="1500" dirty="0"/>
            </a:br>
            <a:r>
              <a:rPr lang="en-US" sz="1500" b="1" i="1" dirty="0">
                <a:solidFill>
                  <a:srgbClr val="FF0000"/>
                </a:solidFill>
              </a:rPr>
              <a:t>Intel Hardware Security Academic Award Finalist (one of 4 finalists out of 34 nominations)</a:t>
            </a:r>
            <a:endParaRPr lang="en-US" sz="1500" dirty="0">
              <a:solidFill>
                <a:srgbClr val="FF0000"/>
              </a:solidFill>
            </a:endParaRPr>
          </a:p>
          <a:p>
            <a:pPr marL="0" indent="0">
              <a:buNone/>
            </a:pPr>
            <a:endParaRPr lang="en-US" sz="15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4"/>
          <a:stretch>
            <a:fillRect/>
          </a:stretch>
        </p:blipFill>
        <p:spPr>
          <a:xfrm>
            <a:off x="0" y="502732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930E5E-65D3-10CF-7A17-BAC0EC34F78D}"/>
              </a:ext>
            </a:extLst>
          </p:cNvPr>
          <p:cNvSpPr txBox="1"/>
          <p:nvPr/>
        </p:nvSpPr>
        <p:spPr>
          <a:xfrm>
            <a:off x="206438" y="1802480"/>
            <a:ext cx="9057743" cy="3477875"/>
          </a:xfrm>
          <a:custGeom>
            <a:avLst/>
            <a:gdLst>
              <a:gd name="connsiteX0" fmla="*/ 0 w 5588848"/>
              <a:gd name="connsiteY0" fmla="*/ 0 h 3170099"/>
              <a:gd name="connsiteX1" fmla="*/ 5588848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848" h="3170099">
                <a:moveTo>
                  <a:pt x="0" y="0"/>
                </a:moveTo>
                <a:lnTo>
                  <a:pt x="4603011" y="0"/>
                </a:lnTo>
                <a:cubicBezTo>
                  <a:pt x="4631585" y="928112"/>
                  <a:pt x="5260236" y="2113399"/>
                  <a:pt x="5588848" y="3170099"/>
                </a:cubicBezTo>
                <a:lnTo>
                  <a:pt x="0" y="3170099"/>
                </a:lnTo>
                <a:lnTo>
                  <a:pt x="0" y="0"/>
                </a:lnTo>
                <a:close/>
              </a:path>
            </a:pathLst>
          </a:cu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RowHammer attack hammers Row A</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detects a RowHammer</a:t>
            </a: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attack using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area-efficient Bloom filters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selectively throttles  accesses</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b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within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the memory controller</a:t>
            </a: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 not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occur</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can </a:t>
            </a: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optionally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inform the system software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about the attack</a:t>
            </a:r>
          </a:p>
        </p:txBody>
      </p:sp>
      <p:pic>
        <p:nvPicPr>
          <p:cNvPr id="5122" name="Picture 2" descr="Amazon.com: Intel Xeon Processor 3.20 GHz, 1M Cache, 800 MHz FSB SL7PF  64-bit : Electronics">
            <a:extLst>
              <a:ext uri="{FF2B5EF4-FFF2-40B4-BE49-F238E27FC236}">
                <a16:creationId xmlns:a16="http://schemas.microsoft.com/office/drawing/2014/main" id="{B16772AB-0316-384E-DE1D-1F296F7C7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619" y="508542"/>
            <a:ext cx="1306124" cy="1207439"/>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5">
            <a:extLst>
              <a:ext uri="{FF2B5EF4-FFF2-40B4-BE49-F238E27FC236}">
                <a16:creationId xmlns:a16="http://schemas.microsoft.com/office/drawing/2014/main" id="{7D3AE913-815C-3FCE-D63A-C0BFAB60EEDF}"/>
              </a:ext>
            </a:extLst>
          </p:cNvPr>
          <p:cNvPicPr>
            <a:picLocks noGrp="1" noChangeAspect="1"/>
          </p:cNvPicPr>
          <p:nvPr>
            <p:ph idx="1"/>
          </p:nvPr>
        </p:nvPicPr>
        <p:blipFill rotWithShape="1">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rcRect t="24275" b="24263"/>
          <a:stretch/>
        </p:blipFill>
        <p:spPr>
          <a:xfrm>
            <a:off x="6324520" y="538101"/>
            <a:ext cx="2214241" cy="1139496"/>
          </a:xfrm>
        </p:spPr>
      </p:pic>
      <p:cxnSp>
        <p:nvCxnSpPr>
          <p:cNvPr id="20" name="Straight Arrow Connector 19">
            <a:extLst>
              <a:ext uri="{FF2B5EF4-FFF2-40B4-BE49-F238E27FC236}">
                <a16:creationId xmlns:a16="http://schemas.microsoft.com/office/drawing/2014/main" id="{ED3B6AA4-E41A-8DE4-25F0-A336F75F4715}"/>
              </a:ext>
            </a:extLst>
          </p:cNvPr>
          <p:cNvCxnSpPr>
            <a:cxnSpLocks/>
            <a:stCxn id="5122" idx="3"/>
            <a:endCxn id="3" idx="1"/>
          </p:cNvCxnSpPr>
          <p:nvPr/>
        </p:nvCxnSpPr>
        <p:spPr>
          <a:xfrm flipV="1">
            <a:off x="1939743" y="1107849"/>
            <a:ext cx="4384777" cy="4413"/>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D768F03-F134-719E-F0B6-4468265BE372}"/>
              </a:ext>
            </a:extLst>
          </p:cNvPr>
          <p:cNvSpPr txBox="1"/>
          <p:nvPr/>
        </p:nvSpPr>
        <p:spPr>
          <a:xfrm>
            <a:off x="6972397" y="3936427"/>
            <a:ext cx="12383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Physical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Layout</a:t>
            </a:r>
          </a:p>
        </p:txBody>
      </p:sp>
      <p:grpSp>
        <p:nvGrpSpPr>
          <p:cNvPr id="44" name="Group 43">
            <a:extLst>
              <a:ext uri="{FF2B5EF4-FFF2-40B4-BE49-F238E27FC236}">
                <a16:creationId xmlns:a16="http://schemas.microsoft.com/office/drawing/2014/main" id="{72C2228F-8A06-6610-2176-385CC5110032}"/>
              </a:ext>
            </a:extLst>
          </p:cNvPr>
          <p:cNvGrpSpPr/>
          <p:nvPr/>
        </p:nvGrpSpPr>
        <p:grpSpPr>
          <a:xfrm>
            <a:off x="5066331" y="1705459"/>
            <a:ext cx="3065232" cy="2232564"/>
            <a:chOff x="5066331" y="2817901"/>
            <a:chExt cx="3065232" cy="2232564"/>
          </a:xfrm>
        </p:grpSpPr>
        <p:sp>
          <p:nvSpPr>
            <p:cNvPr id="49" name="Rectangle 48">
              <a:extLst>
                <a:ext uri="{FF2B5EF4-FFF2-40B4-BE49-F238E27FC236}">
                  <a16:creationId xmlns:a16="http://schemas.microsoft.com/office/drawing/2014/main" id="{31B2AECB-0CF9-83DF-7340-62F56DA30404}"/>
                </a:ext>
              </a:extLst>
            </p:cNvPr>
            <p:cNvSpPr/>
            <p:nvPr/>
          </p:nvSpPr>
          <p:spPr>
            <a:xfrm>
              <a:off x="7051563" y="4257754"/>
              <a:ext cx="1080000" cy="288000"/>
            </a:xfrm>
            <a:prstGeom prst="rect">
              <a:avLst/>
            </a:prstGeom>
            <a:solidFill>
              <a:schemeClr val="accent5">
                <a:lumMod val="20000"/>
                <a:lumOff val="80000"/>
              </a:schemeClr>
            </a:solid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Row A</a:t>
              </a:r>
            </a:p>
          </p:txBody>
        </p:sp>
        <p:sp>
          <p:nvSpPr>
            <p:cNvPr id="29" name="Rectangle 28">
              <a:extLst>
                <a:ext uri="{FF2B5EF4-FFF2-40B4-BE49-F238E27FC236}">
                  <a16:creationId xmlns:a16="http://schemas.microsoft.com/office/drawing/2014/main" id="{48E7312B-A273-832F-F67C-EA4911FE60DE}"/>
                </a:ext>
              </a:extLst>
            </p:cNvPr>
            <p:cNvSpPr/>
            <p:nvPr/>
          </p:nvSpPr>
          <p:spPr>
            <a:xfrm>
              <a:off x="7051563" y="2817901"/>
              <a:ext cx="1080000" cy="2232564"/>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1" name="Straight Arrow Connector 50">
              <a:extLst>
                <a:ext uri="{FF2B5EF4-FFF2-40B4-BE49-F238E27FC236}">
                  <a16:creationId xmlns:a16="http://schemas.microsoft.com/office/drawing/2014/main" id="{558FE610-6E7C-EF0D-342F-2857D1D49A6A}"/>
                </a:ext>
              </a:extLst>
            </p:cNvPr>
            <p:cNvCxnSpPr>
              <a:cxnSpLocks/>
              <a:endCxn id="49" idx="1"/>
            </p:cNvCxnSpPr>
            <p:nvPr/>
          </p:nvCxnSpPr>
          <p:spPr>
            <a:xfrm>
              <a:off x="5066331" y="3202530"/>
              <a:ext cx="1985232" cy="11992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 name="Picture 11" descr="A yellow sign with black text&#10;&#10;Description automatically generated with medium confidence">
            <a:extLst>
              <a:ext uri="{FF2B5EF4-FFF2-40B4-BE49-F238E27FC236}">
                <a16:creationId xmlns:a16="http://schemas.microsoft.com/office/drawing/2014/main" id="{28A12EC4-6686-FDAF-5B1F-3505A802246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224043" y="1952598"/>
            <a:ext cx="1244735" cy="1244735"/>
          </a:xfrm>
          <a:prstGeom prst="rect">
            <a:avLst/>
          </a:prstGeom>
        </p:spPr>
      </p:pic>
      <p:cxnSp>
        <p:nvCxnSpPr>
          <p:cNvPr id="21" name="Straight Arrow Connector 20">
            <a:extLst>
              <a:ext uri="{FF2B5EF4-FFF2-40B4-BE49-F238E27FC236}">
                <a16:creationId xmlns:a16="http://schemas.microsoft.com/office/drawing/2014/main" id="{39353CED-01A3-435A-3FAB-6845C33FB912}"/>
              </a:ext>
            </a:extLst>
          </p:cNvPr>
          <p:cNvCxnSpPr>
            <a:cxnSpLocks/>
          </p:cNvCxnSpPr>
          <p:nvPr/>
        </p:nvCxnSpPr>
        <p:spPr>
          <a:xfrm flipV="1">
            <a:off x="5264727" y="2886332"/>
            <a:ext cx="277091" cy="48766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A1FB5505-B296-1724-F478-5EF6BA9ADF7D}"/>
              </a:ext>
            </a:extLst>
          </p:cNvPr>
          <p:cNvSpPr/>
          <p:nvPr/>
        </p:nvSpPr>
        <p:spPr>
          <a:xfrm>
            <a:off x="0" y="5327187"/>
            <a:ext cx="9144000" cy="1080000"/>
          </a:xfrm>
          <a:prstGeom prst="rect">
            <a:avLst/>
          </a:prstGeom>
          <a:solidFill>
            <a:schemeClr val="accent1">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is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compatible with commodity DRAM chips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No need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proprietary info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or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modifications</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chips</a:t>
            </a:r>
          </a:p>
        </p:txBody>
      </p:sp>
      <p:sp>
        <p:nvSpPr>
          <p:cNvPr id="40" name="Rectangle 39">
            <a:extLst>
              <a:ext uri="{FF2B5EF4-FFF2-40B4-BE49-F238E27FC236}">
                <a16:creationId xmlns:a16="http://schemas.microsoft.com/office/drawing/2014/main" id="{4C01B8A1-DA04-2B22-EB3C-B3EDC4AD6E32}"/>
              </a:ext>
            </a:extLst>
          </p:cNvPr>
          <p:cNvSpPr/>
          <p:nvPr/>
        </p:nvSpPr>
        <p:spPr>
          <a:xfrm>
            <a:off x="7051563" y="2886332"/>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FC280B8B-F7A7-A61F-D8A7-A5E3F23CD412}"/>
              </a:ext>
            </a:extLst>
          </p:cNvPr>
          <p:cNvSpPr/>
          <p:nvPr/>
        </p:nvSpPr>
        <p:spPr>
          <a:xfrm>
            <a:off x="7051563" y="3433468"/>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D8245221-1BA3-B0EB-7CA9-48839A5758F5}"/>
              </a:ext>
            </a:extLst>
          </p:cNvPr>
          <p:cNvSpPr txBox="1">
            <a:spLocks/>
          </p:cNvSpPr>
          <p:nvPr/>
        </p:nvSpPr>
        <p:spPr>
          <a:xfrm>
            <a:off x="75991" y="50574"/>
            <a:ext cx="9057744" cy="541098"/>
          </a:xfrm>
          <a:prstGeom prst="rect">
            <a:avLst/>
          </a:prstGeom>
        </p:spPr>
        <p:txBody>
          <a:bodyPr anchor="ctr">
            <a:normAutofit/>
          </a:bodyPr>
          <a:lstStyle>
            <a:lvl1pPr algn="l" defTabSz="914400" rtl="0" eaLnBrk="1" latinLnBrk="0" hangingPunct="1">
              <a:lnSpc>
                <a:spcPct val="100000"/>
              </a:lnSpc>
              <a:spcBef>
                <a:spcPct val="0"/>
              </a:spcBef>
              <a:spcAft>
                <a:spcPts val="600"/>
              </a:spcAft>
              <a:buNone/>
              <a:defRPr sz="3200" b="1" kern="1200">
                <a:solidFill>
                  <a:schemeClr val="tx2">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j-ea"/>
                <a:cs typeface="+mj-cs"/>
              </a:rPr>
              <a:t>BlockHammer: Practical Throttling-based Mechanism</a:t>
            </a:r>
          </a:p>
        </p:txBody>
      </p:sp>
    </p:spTree>
    <p:extLst>
      <p:ext uri="{BB962C8B-B14F-4D97-AF65-F5344CB8AC3E}">
        <p14:creationId xmlns:p14="http://schemas.microsoft.com/office/powerpoint/2010/main" val="262477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0" grpId="0"/>
      <p:bldP spid="76" grpId="0" animBg="1"/>
      <p:bldP spid="40" grpId="0" animBg="1"/>
      <p:bldP spid="41"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 </a:t>
            </a:r>
            <a:r>
              <a:rPr lang="en-US" dirty="0" err="1"/>
              <a:t>BlockHammer</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across four desirable properties</a:t>
            </a:r>
            <a:endParaRPr lang="en-US" sz="2000" b="1" dirty="0">
              <a:solidFill>
                <a:srgbClr val="00B050"/>
              </a:solidFill>
            </a:endParaRP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79E71F5-A98E-27C5-E29D-0D096F615340}"/>
              </a:ext>
            </a:extLst>
          </p:cNvPr>
          <p:cNvSpPr/>
          <p:nvPr/>
        </p:nvSpPr>
        <p:spPr>
          <a:xfrm>
            <a:off x="298006" y="4672929"/>
            <a:ext cx="2333024" cy="156044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75000"/>
                  </a:schemeClr>
                </a:solidFill>
                <a:latin typeface="Cambria" panose="02040503050406030204" pitchFamily="18" charset="0"/>
              </a:rPr>
              <a:t>BlockHammer</a:t>
            </a:r>
            <a:r>
              <a:rPr lang="en-US" b="1" dirty="0">
                <a:solidFill>
                  <a:sysClr val="windowText" lastClr="000000"/>
                </a:solidFill>
                <a:latin typeface="Cambria" panose="02040503050406030204" pitchFamily="18" charset="0"/>
              </a:rPr>
              <a:t> is the </a:t>
            </a:r>
            <a:r>
              <a:rPr lang="en-US" b="1" dirty="0">
                <a:solidFill>
                  <a:srgbClr val="C00000"/>
                </a:solidFill>
                <a:latin typeface="Cambria" panose="02040503050406030204" pitchFamily="18" charset="0"/>
              </a:rPr>
              <a:t>only</a:t>
            </a:r>
            <a:r>
              <a:rPr lang="en-US" b="1" dirty="0">
                <a:solidFill>
                  <a:sysClr val="windowText" lastClr="000000"/>
                </a:solidFill>
                <a:latin typeface="Cambria" panose="02040503050406030204" pitchFamily="18" charset="0"/>
              </a:rPr>
              <a:t> </a:t>
            </a:r>
            <a:r>
              <a:rPr lang="en-US" b="1" dirty="0">
                <a:solidFill>
                  <a:srgbClr val="C00000"/>
                </a:solidFill>
                <a:latin typeface="Cambria" panose="02040503050406030204" pitchFamily="18" charset="0"/>
              </a:rPr>
              <a:t>solution</a:t>
            </a:r>
            <a:r>
              <a:rPr lang="en-US" b="1" dirty="0">
                <a:solidFill>
                  <a:sysClr val="windowText" lastClr="000000"/>
                </a:solidFill>
                <a:latin typeface="Cambria" panose="02040503050406030204" pitchFamily="18" charset="0"/>
              </a:rPr>
              <a:t> that </a:t>
            </a:r>
            <a:r>
              <a:rPr lang="en-US" b="1" dirty="0">
                <a:solidFill>
                  <a:srgbClr val="00B050"/>
                </a:solidFill>
                <a:latin typeface="Cambria" panose="02040503050406030204" pitchFamily="18" charset="0"/>
              </a:rPr>
              <a:t>satisfies </a:t>
            </a:r>
            <a:br>
              <a:rPr lang="en-US" b="1" dirty="0">
                <a:solidFill>
                  <a:srgbClr val="00B050"/>
                </a:solidFill>
                <a:latin typeface="Cambria" panose="02040503050406030204" pitchFamily="18" charset="0"/>
              </a:rPr>
            </a:br>
            <a:r>
              <a:rPr lang="en-US" b="1" dirty="0">
                <a:solidFill>
                  <a:schemeClr val="accent5">
                    <a:lumMod val="75000"/>
                  </a:schemeClr>
                </a:solidFill>
                <a:latin typeface="Cambria" panose="02040503050406030204" pitchFamily="18" charset="0"/>
              </a:rPr>
              <a:t>all four desirable properties</a:t>
            </a:r>
          </a:p>
        </p:txBody>
      </p:sp>
      <p:cxnSp>
        <p:nvCxnSpPr>
          <p:cNvPr id="5" name="Elbow Connector 4">
            <a:extLst>
              <a:ext uri="{FF2B5EF4-FFF2-40B4-BE49-F238E27FC236}">
                <a16:creationId xmlns:a16="http://schemas.microsoft.com/office/drawing/2014/main" id="{CDFF76CF-97B1-C959-06AD-F1E8BF9FB40C}"/>
              </a:ext>
            </a:extLst>
          </p:cNvPr>
          <p:cNvCxnSpPr>
            <a:cxnSpLocks/>
            <a:endCxn id="4" idx="2"/>
          </p:cNvCxnSpPr>
          <p:nvPr/>
        </p:nvCxnSpPr>
        <p:spPr>
          <a:xfrm rot="10800000">
            <a:off x="1464519" y="6233369"/>
            <a:ext cx="3621057" cy="225968"/>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P spid="4"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More in the Paper: </a:t>
            </a:r>
            <a:r>
              <a:rPr lang="en-US" sz="2800" dirty="0" err="1">
                <a:solidFill>
                  <a:schemeClr val="accent5">
                    <a:lumMod val="75000"/>
                  </a:schemeClr>
                </a:solidFill>
              </a:rPr>
              <a:t>BlockHammer</a:t>
            </a:r>
            <a:endParaRPr lang="en-US" sz="28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757239"/>
            <a:ext cx="8987622" cy="5684540"/>
          </a:xfrm>
        </p:spPr>
        <p:txBody>
          <a:bodyPr/>
          <a:lstStyle/>
          <a:p>
            <a:pPr>
              <a:spcBef>
                <a:spcPts val="0"/>
              </a:spcBef>
              <a:spcAft>
                <a:spcPts val="1800"/>
              </a:spcAft>
              <a:buClr>
                <a:schemeClr val="tx1"/>
              </a:buClr>
            </a:pPr>
            <a:r>
              <a:rPr lang="en-US" sz="2000" dirty="0"/>
              <a:t>Using </a:t>
            </a:r>
            <a:r>
              <a:rPr lang="en-US" sz="2000" b="1" dirty="0">
                <a:solidFill>
                  <a:schemeClr val="accent2">
                    <a:lumMod val="75000"/>
                  </a:schemeClr>
                </a:solidFill>
              </a:rPr>
              <a:t>area-efficient Bloom filters </a:t>
            </a:r>
            <a:r>
              <a:rPr lang="en-US" sz="2000" dirty="0"/>
              <a:t>for</a:t>
            </a:r>
            <a:r>
              <a:rPr lang="en-US" sz="2000" dirty="0">
                <a:solidFill>
                  <a:schemeClr val="accent2">
                    <a:lumMod val="75000"/>
                  </a:schemeClr>
                </a:solidFill>
              </a:rPr>
              <a:t> </a:t>
            </a:r>
            <a:r>
              <a:rPr lang="en-US" sz="2000" dirty="0"/>
              <a:t>RowHammer detection</a:t>
            </a:r>
          </a:p>
          <a:p>
            <a:pPr>
              <a:spcBef>
                <a:spcPts val="0"/>
              </a:spcBef>
              <a:spcAft>
                <a:spcPts val="600"/>
              </a:spcAft>
              <a:buClr>
                <a:schemeClr val="tx1"/>
              </a:buClr>
            </a:pPr>
            <a:r>
              <a:rPr lang="en-US" sz="2000" dirty="0"/>
              <a:t>Security Proof</a:t>
            </a:r>
          </a:p>
          <a:p>
            <a:pPr lvl="1">
              <a:spcBef>
                <a:spcPts val="0"/>
              </a:spcBef>
              <a:spcAft>
                <a:spcPts val="600"/>
              </a:spcAft>
              <a:buClr>
                <a:schemeClr val="tx1"/>
              </a:buClr>
            </a:pPr>
            <a:r>
              <a:rPr lang="en-US" sz="1800" dirty="0"/>
              <a:t>Mathematically represent </a:t>
            </a:r>
            <a:r>
              <a:rPr lang="en-US" sz="1800" b="1" dirty="0">
                <a:solidFill>
                  <a:schemeClr val="accent5">
                    <a:lumMod val="75000"/>
                  </a:schemeClr>
                </a:solidFill>
              </a:rPr>
              <a:t>all possible </a:t>
            </a:r>
            <a:r>
              <a:rPr lang="en-US" sz="1800" dirty="0"/>
              <a:t>access patterns </a:t>
            </a:r>
          </a:p>
          <a:p>
            <a:pPr lvl="1">
              <a:spcBef>
                <a:spcPts val="0"/>
              </a:spcBef>
              <a:spcAft>
                <a:spcPts val="1800"/>
              </a:spcAft>
              <a:buClr>
                <a:schemeClr val="tx1"/>
              </a:buClr>
            </a:pPr>
            <a:r>
              <a:rPr lang="en-US" sz="1800" b="1" dirty="0">
                <a:solidFill>
                  <a:srgbClr val="00B050"/>
                </a:solidFill>
              </a:rPr>
              <a:t>No row can be activated high-enough times</a:t>
            </a:r>
            <a:r>
              <a:rPr lang="en-US" sz="1800" dirty="0">
                <a:solidFill>
                  <a:srgbClr val="00B050"/>
                </a:solidFill>
              </a:rPr>
              <a:t> </a:t>
            </a:r>
            <a:r>
              <a:rPr lang="en-US" sz="1800" dirty="0"/>
              <a:t>to induce bit-flips</a:t>
            </a:r>
          </a:p>
          <a:p>
            <a:pPr>
              <a:lnSpc>
                <a:spcPct val="100000"/>
              </a:lnSpc>
              <a:spcBef>
                <a:spcPts val="0"/>
              </a:spcBef>
              <a:spcAft>
                <a:spcPts val="600"/>
              </a:spcAft>
              <a:buClr>
                <a:schemeClr val="tx1"/>
              </a:buClr>
            </a:pPr>
            <a:r>
              <a:rPr lang="en-US" sz="2000" dirty="0"/>
              <a:t>BlockHammer prevents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p>
          <a:p>
            <a:pPr lvl="1">
              <a:lnSpc>
                <a:spcPct val="100000"/>
              </a:lnSpc>
              <a:spcBef>
                <a:spcPts val="0"/>
              </a:spcBef>
              <a:spcAft>
                <a:spcPts val="600"/>
              </a:spcAft>
              <a:buClr>
                <a:schemeClr val="tx1"/>
              </a:buClr>
            </a:pPr>
            <a:r>
              <a:rPr lang="en-US" sz="1800" dirty="0" err="1"/>
              <a:t>TRRespass</a:t>
            </a:r>
            <a:r>
              <a:rPr lang="en-US" sz="1800" dirty="0"/>
              <a:t> [</a:t>
            </a:r>
            <a:r>
              <a:rPr lang="en-US" sz="1800" dirty="0" err="1"/>
              <a:t>Frigo</a:t>
            </a:r>
            <a:r>
              <a:rPr lang="en-US" sz="1800" dirty="0"/>
              <a:t>+, S&amp;P’20]</a:t>
            </a:r>
          </a:p>
          <a:p>
            <a:pPr lvl="1">
              <a:lnSpc>
                <a:spcPct val="100000"/>
              </a:lnSpc>
              <a:spcBef>
                <a:spcPts val="0"/>
              </a:spcBef>
              <a:spcAft>
                <a:spcPts val="600"/>
              </a:spcAft>
              <a:buClr>
                <a:schemeClr val="tx1"/>
              </a:buClr>
            </a:pPr>
            <a:r>
              <a:rPr lang="en-US" sz="1800" dirty="0"/>
              <a:t>U-TRR [Hassan+, MICRO’21]</a:t>
            </a:r>
          </a:p>
          <a:p>
            <a:pPr lvl="1">
              <a:lnSpc>
                <a:spcPct val="100000"/>
              </a:lnSpc>
              <a:spcBef>
                <a:spcPts val="0"/>
              </a:spcBef>
              <a:spcAft>
                <a:spcPts val="600"/>
              </a:spcAft>
              <a:buClr>
                <a:schemeClr val="tx1"/>
              </a:buClr>
            </a:pPr>
            <a:r>
              <a:rPr lang="en-US" sz="1800" dirty="0" err="1"/>
              <a:t>BlackSmith</a:t>
            </a:r>
            <a:r>
              <a:rPr lang="en-US" sz="1800" dirty="0"/>
              <a:t> [</a:t>
            </a:r>
            <a:r>
              <a:rPr lang="en-US" sz="1800" dirty="0" err="1"/>
              <a:t>Jattke</a:t>
            </a:r>
            <a:r>
              <a:rPr lang="en-US" sz="1800" dirty="0"/>
              <a:t>+, S&amp;P’22]</a:t>
            </a:r>
          </a:p>
          <a:p>
            <a:pPr lvl="1">
              <a:lnSpc>
                <a:spcPct val="100000"/>
              </a:lnSpc>
              <a:spcBef>
                <a:spcPts val="0"/>
              </a:spcBef>
              <a:spcAft>
                <a:spcPts val="1800"/>
              </a:spcAft>
              <a:buClr>
                <a:schemeClr val="tx1"/>
              </a:buClr>
            </a:pPr>
            <a:r>
              <a:rPr lang="en-US" sz="1800" dirty="0"/>
              <a:t>Half-Double [</a:t>
            </a:r>
            <a:r>
              <a:rPr lang="en-US" sz="1800" dirty="0" err="1"/>
              <a:t>Kogler</a:t>
            </a:r>
            <a:r>
              <a:rPr lang="en-US" sz="1800" dirty="0"/>
              <a:t>+, USENIX Security’22]</a:t>
            </a:r>
            <a:endParaRPr lang="en-US" sz="2000" dirty="0"/>
          </a:p>
          <a:p>
            <a:pPr>
              <a:lnSpc>
                <a:spcPct val="100000"/>
              </a:lnSpc>
              <a:spcBef>
                <a:spcPts val="0"/>
              </a:spcBef>
              <a:spcAft>
                <a:spcPts val="600"/>
              </a:spcAft>
              <a:buClr>
                <a:schemeClr val="tx1"/>
              </a:buClr>
            </a:pPr>
            <a:r>
              <a:rPr lang="en-US" sz="2000" dirty="0"/>
              <a:t>System Integration </a:t>
            </a:r>
          </a:p>
          <a:p>
            <a:pPr lvl="1">
              <a:lnSpc>
                <a:spcPct val="100000"/>
              </a:lnSpc>
              <a:spcBef>
                <a:spcPts val="0"/>
              </a:spcBef>
              <a:spcAft>
                <a:spcPts val="600"/>
              </a:spcAft>
              <a:buClr>
                <a:schemeClr val="tx1"/>
              </a:buClr>
            </a:pPr>
            <a:r>
              <a:rPr lang="en-US" sz="1800" b="1" dirty="0">
                <a:solidFill>
                  <a:schemeClr val="accent2">
                    <a:lumMod val="75000"/>
                  </a:schemeClr>
                </a:solidFill>
              </a:rPr>
              <a:t>BlockHammer</a:t>
            </a:r>
            <a:r>
              <a:rPr lang="en-US" sz="1800" dirty="0"/>
              <a:t> can detect </a:t>
            </a:r>
            <a:r>
              <a:rPr lang="en-US" sz="1800" b="1" dirty="0">
                <a:solidFill>
                  <a:srgbClr val="C00000"/>
                </a:solidFill>
              </a:rPr>
              <a:t>RowHammer attacks </a:t>
            </a:r>
            <a:r>
              <a:rPr lang="en-US" sz="1800" dirty="0"/>
              <a:t>with </a:t>
            </a:r>
            <a:r>
              <a:rPr lang="en-US" sz="1800" b="1" dirty="0">
                <a:solidFill>
                  <a:srgbClr val="00B050"/>
                </a:solidFill>
              </a:rPr>
              <a:t>high accuracy </a:t>
            </a:r>
            <a:br>
              <a:rPr lang="en-US" sz="1800" dirty="0"/>
            </a:br>
            <a:r>
              <a:rPr lang="en-US" sz="1800" dirty="0"/>
              <a:t>and </a:t>
            </a:r>
            <a:r>
              <a:rPr lang="en-US" sz="1800" b="1" dirty="0">
                <a:solidFill>
                  <a:schemeClr val="accent5">
                    <a:lumMod val="75000"/>
                  </a:schemeClr>
                </a:solidFill>
              </a:rPr>
              <a:t>inform system software</a:t>
            </a:r>
          </a:p>
          <a:p>
            <a:pPr lvl="1">
              <a:lnSpc>
                <a:spcPct val="100000"/>
              </a:lnSpc>
              <a:spcBef>
                <a:spcPts val="0"/>
              </a:spcBef>
              <a:spcAft>
                <a:spcPts val="1800"/>
              </a:spcAft>
              <a:buClr>
                <a:schemeClr val="tx1"/>
              </a:buClr>
            </a:pPr>
            <a:r>
              <a:rPr lang="en-US" sz="1800" dirty="0"/>
              <a:t>Measures </a:t>
            </a:r>
            <a:r>
              <a:rPr lang="en-US" sz="1800" b="1" dirty="0"/>
              <a:t>RowHammer likelihood of each thread </a:t>
            </a:r>
          </a:p>
          <a:p>
            <a:pPr>
              <a:lnSpc>
                <a:spcPct val="100000"/>
              </a:lnSpc>
              <a:spcBef>
                <a:spcPts val="0"/>
              </a:spcBef>
              <a:spcAft>
                <a:spcPts val="1800"/>
              </a:spcAft>
              <a:buClr>
                <a:schemeClr val="tx1"/>
              </a:buClr>
            </a:pPr>
            <a:r>
              <a:rPr lang="en-US" sz="2000" b="1" dirty="0">
                <a:solidFill>
                  <a:srgbClr val="7030A0"/>
                </a:solidFill>
              </a:rPr>
              <a:t>Hardware complexity </a:t>
            </a:r>
            <a:r>
              <a:rPr lang="en-US" sz="2000" dirty="0"/>
              <a:t>analysis</a:t>
            </a:r>
          </a:p>
        </p:txBody>
      </p:sp>
      <p:grpSp>
        <p:nvGrpSpPr>
          <p:cNvPr id="7" name="Group 6">
            <a:extLst>
              <a:ext uri="{FF2B5EF4-FFF2-40B4-BE49-F238E27FC236}">
                <a16:creationId xmlns:a16="http://schemas.microsoft.com/office/drawing/2014/main" id="{C0C818C9-4DCE-5F48-BF90-AB65DE76FC78}"/>
              </a:ext>
            </a:extLst>
          </p:cNvPr>
          <p:cNvGrpSpPr/>
          <p:nvPr/>
        </p:nvGrpSpPr>
        <p:grpSpPr>
          <a:xfrm>
            <a:off x="7723128" y="252636"/>
            <a:ext cx="1183322" cy="1552125"/>
            <a:chOff x="4083903" y="4889654"/>
            <a:chExt cx="1183322" cy="1552125"/>
          </a:xfrm>
        </p:grpSpPr>
        <p:pic>
          <p:nvPicPr>
            <p:cNvPr id="11" name="Picture 2">
              <a:extLst>
                <a:ext uri="{FF2B5EF4-FFF2-40B4-BE49-F238E27FC236}">
                  <a16:creationId xmlns:a16="http://schemas.microsoft.com/office/drawing/2014/main" id="{BD98622A-0DC7-5325-0D71-9F38F5F20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29" t="6570" r="7152" b="6700"/>
            <a:stretch/>
          </p:blipFill>
          <p:spPr bwMode="auto">
            <a:xfrm>
              <a:off x="4095044" y="4889654"/>
              <a:ext cx="1161040" cy="1184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117C2FD-272F-32A6-57A8-0560E790F98C}"/>
                </a:ext>
              </a:extLst>
            </p:cNvPr>
            <p:cNvSpPr txBox="1"/>
            <p:nvPr/>
          </p:nvSpPr>
          <p:spPr>
            <a:xfrm>
              <a:off x="4083903"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Full Paper</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9388410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Summary: </a:t>
            </a:r>
            <a:r>
              <a:rPr lang="en-US" sz="2800" dirty="0" err="1">
                <a:solidFill>
                  <a:schemeClr val="accent5">
                    <a:lumMod val="75000"/>
                  </a:schemeClr>
                </a:solidFill>
              </a:rPr>
              <a:t>BlockHammer</a:t>
            </a:r>
            <a:endParaRPr lang="en-US" sz="24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591672"/>
            <a:ext cx="8987622" cy="5850107"/>
          </a:xfrm>
        </p:spPr>
        <p:txBody>
          <a:bodyPr/>
          <a:lstStyle/>
          <a:p>
            <a:pPr>
              <a:lnSpc>
                <a:spcPct val="100000"/>
              </a:lnSpc>
              <a:spcBef>
                <a:spcPts val="0"/>
              </a:spcBef>
              <a:spcAft>
                <a:spcPts val="3600"/>
              </a:spcAft>
            </a:pPr>
            <a:r>
              <a:rPr lang="en-US" sz="2400" dirty="0"/>
              <a:t>BlockHammer is </a:t>
            </a:r>
            <a:r>
              <a:rPr lang="en-US" sz="2400" b="1" dirty="0">
                <a:solidFill>
                  <a:srgbClr val="00B050"/>
                </a:solidFill>
              </a:rPr>
              <a:t>the first work to practically enable </a:t>
            </a:r>
            <a:br>
              <a:rPr lang="en-US" sz="2400" b="1" dirty="0">
                <a:solidFill>
                  <a:srgbClr val="00B050"/>
                </a:solidFill>
              </a:rPr>
            </a:br>
            <a:r>
              <a:rPr lang="en-US" sz="2400" b="1" dirty="0">
                <a:solidFill>
                  <a:srgbClr val="C55A11"/>
                </a:solidFill>
              </a:rPr>
              <a:t>throttling-based RowHammer mitigation </a:t>
            </a:r>
          </a:p>
          <a:p>
            <a:pPr>
              <a:lnSpc>
                <a:spcPct val="100000"/>
              </a:lnSpc>
              <a:spcBef>
                <a:spcPts val="0"/>
              </a:spcBef>
              <a:spcAft>
                <a:spcPts val="3600"/>
              </a:spcAft>
            </a:pPr>
            <a:r>
              <a:rPr lang="en-US" sz="2400" dirty="0"/>
              <a:t>BlockHammer is implemented in </a:t>
            </a:r>
            <a:r>
              <a:rPr lang="en-US" sz="2400" b="1" dirty="0">
                <a:solidFill>
                  <a:schemeClr val="accent5">
                    <a:lumMod val="75000"/>
                  </a:schemeClr>
                </a:solidFill>
              </a:rPr>
              <a:t>the memory controller </a:t>
            </a:r>
            <a:br>
              <a:rPr lang="en-US" sz="2400" b="1" dirty="0">
                <a:solidFill>
                  <a:schemeClr val="accent5">
                    <a:lumMod val="75000"/>
                  </a:schemeClr>
                </a:solidFill>
              </a:rPr>
            </a:br>
            <a:r>
              <a:rPr lang="en-US" sz="2400" dirty="0"/>
              <a:t>(</a:t>
            </a:r>
            <a:r>
              <a:rPr lang="en-US" sz="2400" i="1" dirty="0">
                <a:solidFill>
                  <a:srgbClr val="7030A0"/>
                </a:solidFill>
              </a:rPr>
              <a:t>no</a:t>
            </a:r>
            <a:r>
              <a:rPr lang="en-US" sz="2400" i="1" dirty="0"/>
              <a:t> </a:t>
            </a:r>
            <a:r>
              <a:rPr lang="en-US" sz="2400" i="1" dirty="0">
                <a:solidFill>
                  <a:srgbClr val="7030A0"/>
                </a:solidFill>
              </a:rPr>
              <a:t>proprietary information of / </a:t>
            </a:r>
            <a:r>
              <a:rPr lang="en-US" sz="2400" i="1" dirty="0">
                <a:solidFill>
                  <a:srgbClr val="00B050"/>
                </a:solidFill>
              </a:rPr>
              <a:t>no</a:t>
            </a:r>
            <a:r>
              <a:rPr lang="en-US" sz="2400" i="1" dirty="0"/>
              <a:t> </a:t>
            </a:r>
            <a:r>
              <a:rPr lang="en-US" sz="2400" i="1" dirty="0">
                <a:solidFill>
                  <a:srgbClr val="00B050"/>
                </a:solidFill>
              </a:rPr>
              <a:t>modifications </a:t>
            </a:r>
            <a:r>
              <a:rPr lang="en-US" sz="2400" dirty="0">
                <a:solidFill>
                  <a:srgbClr val="00B050"/>
                </a:solidFill>
              </a:rPr>
              <a:t>to</a:t>
            </a:r>
            <a:r>
              <a:rPr lang="en-US" sz="2400" dirty="0">
                <a:solidFill>
                  <a:srgbClr val="EC6362"/>
                </a:solidFill>
              </a:rPr>
              <a:t> </a:t>
            </a:r>
            <a:r>
              <a:rPr lang="en-US" sz="2400" dirty="0"/>
              <a:t>DRAM chips)</a:t>
            </a:r>
            <a:endParaRPr lang="en-US" sz="2400" b="1" dirty="0">
              <a:solidFill>
                <a:srgbClr val="C55A11"/>
              </a:solidFill>
            </a:endParaRPr>
          </a:p>
          <a:p>
            <a:pPr>
              <a:lnSpc>
                <a:spcPct val="100000"/>
              </a:lnSpc>
              <a:spcBef>
                <a:spcPts val="0"/>
              </a:spcBef>
              <a:spcAft>
                <a:spcPts val="3600"/>
              </a:spcAft>
            </a:pPr>
            <a:r>
              <a:rPr lang="en-US" sz="2400" dirty="0"/>
              <a:t>BlockHammer is </a:t>
            </a:r>
            <a:r>
              <a:rPr lang="en-US" sz="2400" i="1" dirty="0"/>
              <a:t>both</a:t>
            </a:r>
            <a:r>
              <a:rPr lang="en-US" sz="2400" dirty="0"/>
              <a:t> </a:t>
            </a:r>
            <a:r>
              <a:rPr lang="en-US" sz="2400" b="1" dirty="0">
                <a:solidFill>
                  <a:srgbClr val="7030A0"/>
                </a:solidFill>
              </a:rPr>
              <a:t>scalable with worsening RowHammer </a:t>
            </a:r>
            <a:br>
              <a:rPr lang="en-US" sz="2400" b="1" dirty="0">
                <a:solidFill>
                  <a:srgbClr val="7030A0"/>
                </a:solidFill>
              </a:rPr>
            </a:br>
            <a:r>
              <a:rPr lang="en-US" sz="2400" dirty="0"/>
              <a:t>and </a:t>
            </a:r>
            <a:r>
              <a:rPr lang="en-US" sz="2400" b="1" dirty="0">
                <a:solidFill>
                  <a:schemeClr val="accent2">
                    <a:lumMod val="75000"/>
                  </a:schemeClr>
                </a:solidFill>
              </a:rPr>
              <a:t>compatible with commodity DRAM chips</a:t>
            </a:r>
            <a:endParaRPr lang="en-US" sz="2400" b="1" dirty="0">
              <a:solidFill>
                <a:srgbClr val="00B050"/>
              </a:solidFill>
            </a:endParaRPr>
          </a:p>
          <a:p>
            <a:pPr>
              <a:lnSpc>
                <a:spcPct val="100000"/>
              </a:lnSpc>
              <a:spcBef>
                <a:spcPts val="0"/>
              </a:spcBef>
              <a:spcAft>
                <a:spcPts val="3600"/>
              </a:spcAft>
            </a:pPr>
            <a:r>
              <a:rPr lang="en-US" sz="2400" dirty="0"/>
              <a:t>BlockHammer is </a:t>
            </a:r>
            <a:r>
              <a:rPr lang="en-US" sz="2400" b="1" dirty="0">
                <a:solidFill>
                  <a:srgbClr val="C00000"/>
                </a:solidFill>
              </a:rPr>
              <a:t>open-source</a:t>
            </a:r>
            <a:r>
              <a:rPr lang="en-US" sz="2400" dirty="0">
                <a:solidFill>
                  <a:srgbClr val="7030A0"/>
                </a:solidFill>
              </a:rPr>
              <a:t> </a:t>
            </a:r>
            <a:r>
              <a:rPr lang="en-US" sz="2400" dirty="0"/>
              <a:t>along with </a:t>
            </a:r>
            <a:r>
              <a:rPr lang="en-US" sz="2400" b="1" dirty="0"/>
              <a:t>six state-of-the-art mechanisms</a:t>
            </a:r>
            <a:r>
              <a:rPr lang="en-US" sz="2200" b="1" dirty="0">
                <a:solidFill>
                  <a:srgbClr val="7030A0"/>
                </a:solidFill>
              </a:rPr>
              <a:t>: </a:t>
            </a:r>
            <a:r>
              <a:rPr lang="en-US" sz="2200" dirty="0">
                <a:solidFill>
                  <a:srgbClr val="C00000"/>
                </a:solidFill>
                <a:hlinkClick r:id="rId3"/>
              </a:rPr>
              <a:t>https://github.com/CMU-SAFARI/BlockHammer</a:t>
            </a:r>
            <a:endParaRPr lang="en-US" sz="2200" dirty="0">
              <a:solidFill>
                <a:srgbClr val="C00000"/>
              </a:solidFill>
            </a:endParaRPr>
          </a:p>
          <a:p>
            <a:pPr>
              <a:lnSpc>
                <a:spcPct val="100000"/>
              </a:lnSpc>
              <a:spcBef>
                <a:spcPts val="0"/>
              </a:spcBef>
            </a:pPr>
            <a:endParaRPr lang="en-US" sz="2600" dirty="0">
              <a:solidFill>
                <a:srgbClr val="C00000"/>
              </a:solidFill>
            </a:endParaRPr>
          </a:p>
        </p:txBody>
      </p:sp>
      <p:grpSp>
        <p:nvGrpSpPr>
          <p:cNvPr id="11" name="Group 10">
            <a:extLst>
              <a:ext uri="{FF2B5EF4-FFF2-40B4-BE49-F238E27FC236}">
                <a16:creationId xmlns:a16="http://schemas.microsoft.com/office/drawing/2014/main" id="{24639144-7223-11C6-DA34-CD21CE0D6F90}"/>
              </a:ext>
            </a:extLst>
          </p:cNvPr>
          <p:cNvGrpSpPr/>
          <p:nvPr/>
        </p:nvGrpSpPr>
        <p:grpSpPr>
          <a:xfrm>
            <a:off x="3980339" y="5152044"/>
            <a:ext cx="1183322" cy="1546919"/>
            <a:chOff x="5807787" y="4894860"/>
            <a:chExt cx="1183322" cy="1546919"/>
          </a:xfrm>
        </p:grpSpPr>
        <p:pic>
          <p:nvPicPr>
            <p:cNvPr id="3" name="Picture 2">
              <a:extLst>
                <a:ext uri="{FF2B5EF4-FFF2-40B4-BE49-F238E27FC236}">
                  <a16:creationId xmlns:a16="http://schemas.microsoft.com/office/drawing/2014/main" id="{1F800304-06E0-9D6C-248A-540A60325972}"/>
                </a:ext>
              </a:extLst>
            </p:cNvPr>
            <p:cNvPicPr>
              <a:picLocks noChangeAspect="1"/>
            </p:cNvPicPr>
            <p:nvPr/>
          </p:nvPicPr>
          <p:blipFill>
            <a:blip r:embed="rId4"/>
            <a:stretch>
              <a:fillRect/>
            </a:stretch>
          </p:blipFill>
          <p:spPr>
            <a:xfrm>
              <a:off x="5807787" y="4894860"/>
              <a:ext cx="1183322" cy="1177587"/>
            </a:xfrm>
            <a:prstGeom prst="rect">
              <a:avLst/>
            </a:prstGeom>
          </p:spPr>
        </p:pic>
        <p:sp>
          <p:nvSpPr>
            <p:cNvPr id="5" name="TextBox 4">
              <a:extLst>
                <a:ext uri="{FF2B5EF4-FFF2-40B4-BE49-F238E27FC236}">
                  <a16:creationId xmlns:a16="http://schemas.microsoft.com/office/drawing/2014/main" id="{68680BA3-31C8-A83F-BC85-8CFB85B72D73}"/>
                </a:ext>
              </a:extLst>
            </p:cNvPr>
            <p:cNvSpPr txBox="1"/>
            <p:nvPr/>
          </p:nvSpPr>
          <p:spPr>
            <a:xfrm>
              <a:off x="5807787"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Source</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72303406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60950776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4D4F5-185C-7784-E6EB-7AAA8F332E32}"/>
              </a:ext>
            </a:extLst>
          </p:cNvPr>
          <p:cNvSpPr>
            <a:spLocks noGrp="1"/>
          </p:cNvSpPr>
          <p:nvPr>
            <p:ph type="title"/>
          </p:nvPr>
        </p:nvSpPr>
        <p:spPr/>
        <p:txBody>
          <a:bodyPr>
            <a:normAutofit fontScale="90000"/>
          </a:bodyPr>
          <a:lstStyle/>
          <a:p>
            <a:r>
              <a:rPr lang="en-US" dirty="0"/>
              <a:t>Row Migration-Based RowHammer Defenses</a:t>
            </a:r>
          </a:p>
        </p:txBody>
      </p:sp>
      <p:sp>
        <p:nvSpPr>
          <p:cNvPr id="3" name="Content Placeholder 2">
            <a:extLst>
              <a:ext uri="{FF2B5EF4-FFF2-40B4-BE49-F238E27FC236}">
                <a16:creationId xmlns:a16="http://schemas.microsoft.com/office/drawing/2014/main" id="{4F0AB647-0EE6-CF16-9714-F28D6C5058CB}"/>
              </a:ext>
            </a:extLst>
          </p:cNvPr>
          <p:cNvSpPr>
            <a:spLocks noGrp="1"/>
          </p:cNvSpPr>
          <p:nvPr>
            <p:ph idx="1"/>
          </p:nvPr>
        </p:nvSpPr>
        <p:spPr>
          <a:xfrm>
            <a:off x="0" y="1095375"/>
            <a:ext cx="9080500" cy="5153025"/>
          </a:xfrm>
        </p:spPr>
        <p:txBody>
          <a:bodyPr/>
          <a:lstStyle/>
          <a:p>
            <a:pPr marL="0" indent="0">
              <a:buNone/>
            </a:pPr>
            <a:r>
              <a:rPr lang="en-US" b="1" dirty="0"/>
              <a:t>Key Idea: </a:t>
            </a:r>
            <a:r>
              <a:rPr lang="en-US" dirty="0">
                <a:solidFill>
                  <a:srgbClr val="8C0000"/>
                </a:solidFill>
              </a:rPr>
              <a:t>Dynamically remap </a:t>
            </a:r>
            <a:r>
              <a:rPr lang="en-US" dirty="0"/>
              <a:t>an aggressor row address to </a:t>
            </a:r>
            <a:br>
              <a:rPr lang="en-US" dirty="0"/>
            </a:br>
            <a:r>
              <a:rPr lang="en-US" dirty="0">
                <a:solidFill>
                  <a:srgbClr val="006633"/>
                </a:solidFill>
              </a:rPr>
              <a:t>a different physical row </a:t>
            </a:r>
            <a:r>
              <a:rPr lang="en-US" dirty="0"/>
              <a:t>before a RowHammer bitflip occurs</a:t>
            </a:r>
          </a:p>
          <a:p>
            <a:r>
              <a:rPr lang="en-US" dirty="0"/>
              <a:t>Does </a:t>
            </a:r>
            <a:r>
              <a:rPr lang="en-US" b="1" dirty="0"/>
              <a:t>not</a:t>
            </a:r>
            <a:r>
              <a:rPr lang="en-US" dirty="0"/>
              <a:t> require </a:t>
            </a:r>
            <a:r>
              <a:rPr lang="en-US" dirty="0">
                <a:solidFill>
                  <a:srgbClr val="006633"/>
                </a:solidFill>
              </a:rPr>
              <a:t>refreshing victim rows </a:t>
            </a:r>
          </a:p>
          <a:p>
            <a:r>
              <a:rPr lang="en-US" dirty="0">
                <a:solidFill>
                  <a:srgbClr val="8C0000"/>
                </a:solidFill>
              </a:rPr>
              <a:t>Relocates</a:t>
            </a:r>
            <a:r>
              <a:rPr lang="en-US" dirty="0"/>
              <a:t> the aggressor row’s data</a:t>
            </a:r>
          </a:p>
          <a:p>
            <a:endParaRPr lang="en-US" dirty="0"/>
          </a:p>
          <a:p>
            <a:endParaRPr lang="en-US" dirty="0"/>
          </a:p>
          <a:p>
            <a:endParaRPr lang="en-US" dirty="0"/>
          </a:p>
          <a:p>
            <a:endParaRPr lang="en-US" dirty="0"/>
          </a:p>
          <a:p>
            <a:endParaRPr lang="en-US" dirty="0"/>
          </a:p>
          <a:p>
            <a:endParaRPr lang="en-US" dirty="0"/>
          </a:p>
          <a:p>
            <a:pPr marL="0" indent="0" algn="ctr">
              <a:buNone/>
            </a:pPr>
            <a:endParaRPr lang="en-US" dirty="0"/>
          </a:p>
          <a:p>
            <a:pPr marL="0" indent="0" algn="ctr">
              <a:buNone/>
            </a:pPr>
            <a:r>
              <a:rPr lang="en-US" sz="1050" dirty="0" err="1"/>
              <a:t>Saileshwar</a:t>
            </a:r>
            <a:r>
              <a:rPr lang="en-US" sz="1050" dirty="0"/>
              <a:t>+, </a:t>
            </a:r>
            <a:r>
              <a:rPr lang="en-US" sz="1050" b="1" dirty="0"/>
              <a:t>“</a:t>
            </a:r>
            <a:r>
              <a:rPr lang="en-US" sz="1050" dirty="0">
                <a:solidFill>
                  <a:srgbClr val="0432FF"/>
                </a:solidFill>
              </a:rPr>
              <a:t>Randomized Row Swap: Mitigating Row Hammer by Breaking Spatial Correlation between Aggressor and Victim Rows</a:t>
            </a:r>
            <a:r>
              <a:rPr lang="en-US" sz="1050" dirty="0"/>
              <a:t>,” ASPLOS’22.</a:t>
            </a:r>
          </a:p>
          <a:p>
            <a:pPr marL="0" indent="0" algn="ctr">
              <a:buNone/>
            </a:pPr>
            <a:r>
              <a:rPr lang="en-US" sz="1050" dirty="0"/>
              <a:t>Hassan+, “</a:t>
            </a:r>
            <a:r>
              <a:rPr lang="en-US" sz="1050" dirty="0">
                <a:solidFill>
                  <a:srgbClr val="0432FF"/>
                </a:solidFill>
              </a:rPr>
              <a:t>CROW: A Low-Cost Substrate for Improving DRAM Performance, Energy Efficiency, and Reliability</a:t>
            </a:r>
            <a:r>
              <a:rPr lang="en-US" sz="1050" dirty="0"/>
              <a:t>,” ISCA’19.</a:t>
            </a:r>
          </a:p>
          <a:p>
            <a:pPr marL="0" indent="0" algn="ctr">
              <a:buNone/>
            </a:pPr>
            <a:endParaRPr lang="en-US" sz="1000" dirty="0"/>
          </a:p>
        </p:txBody>
      </p:sp>
      <p:sp>
        <p:nvSpPr>
          <p:cNvPr id="4" name="Slide Number Placeholder 3">
            <a:extLst>
              <a:ext uri="{FF2B5EF4-FFF2-40B4-BE49-F238E27FC236}">
                <a16:creationId xmlns:a16="http://schemas.microsoft.com/office/drawing/2014/main" id="{29445F34-BA3D-EE00-8603-6D646401DAD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E78276A-979F-3F7A-3E26-D12C583CDFDC}"/>
              </a:ext>
            </a:extLst>
          </p:cNvPr>
          <p:cNvPicPr>
            <a:picLocks noChangeAspect="1"/>
          </p:cNvPicPr>
          <p:nvPr/>
        </p:nvPicPr>
        <p:blipFill>
          <a:blip r:embed="rId2"/>
          <a:stretch>
            <a:fillRect/>
          </a:stretch>
        </p:blipFill>
        <p:spPr>
          <a:xfrm>
            <a:off x="2671735" y="2867966"/>
            <a:ext cx="3724330" cy="2649266"/>
          </a:xfrm>
          <a:prstGeom prst="rect">
            <a:avLst/>
          </a:prstGeom>
        </p:spPr>
      </p:pic>
    </p:spTree>
    <p:extLst>
      <p:ext uri="{BB962C8B-B14F-4D97-AF65-F5344CB8AC3E}">
        <p14:creationId xmlns:p14="http://schemas.microsoft.com/office/powerpoint/2010/main" val="106823043"/>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kumimoji="0" lang="en-US" sz="3600" b="0" i="0" u="none" strike="noStrike" kern="0" cap="none" spc="0" normalizeH="0" baseline="0" noProof="0" dirty="0">
                <a:ln>
                  <a:noFill/>
                </a:ln>
                <a:solidFill>
                  <a:srgbClr val="006633"/>
                </a:solidFill>
                <a:effectLst/>
                <a:uLnTx/>
                <a:uFillTx/>
                <a:latin typeface="Garamond"/>
                <a:ea typeface="ＭＳ Ｐゴシック" pitchFamily="-106" charset="-128"/>
              </a:rPr>
              <a:t>Row Migration-Based RowHammer Defenses</a:t>
            </a:r>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rotWithShape="1">
          <a:blip r:embed="rId3"/>
          <a:srcRect l="15859" r="4630"/>
          <a:stretch/>
        </p:blipFill>
        <p:spPr>
          <a:xfrm>
            <a:off x="228600" y="2061328"/>
            <a:ext cx="2677702" cy="799123"/>
          </a:xfrm>
          <a:prstGeom prst="rect">
            <a:avLst/>
          </a:prstGeom>
        </p:spPr>
      </p:pic>
      <p:pic>
        <p:nvPicPr>
          <p:cNvPr id="6" name="Picture 5">
            <a:extLst>
              <a:ext uri="{FF2B5EF4-FFF2-40B4-BE49-F238E27FC236}">
                <a16:creationId xmlns:a16="http://schemas.microsoft.com/office/drawing/2014/main" id="{7C45FB01-427F-1EB0-23CF-6AD5AC664C03}"/>
              </a:ext>
            </a:extLst>
          </p:cNvPr>
          <p:cNvPicPr>
            <a:picLocks noChangeAspect="1"/>
          </p:cNvPicPr>
          <p:nvPr/>
        </p:nvPicPr>
        <p:blipFill>
          <a:blip r:embed="rId4"/>
          <a:stretch>
            <a:fillRect/>
          </a:stretch>
        </p:blipFill>
        <p:spPr>
          <a:xfrm>
            <a:off x="2951312" y="2025762"/>
            <a:ext cx="6192688" cy="821757"/>
          </a:xfrm>
          <a:prstGeom prst="rect">
            <a:avLst/>
          </a:prstGeom>
        </p:spPr>
      </p:pic>
      <p:pic>
        <p:nvPicPr>
          <p:cNvPr id="7" name="Picture 6">
            <a:extLst>
              <a:ext uri="{FF2B5EF4-FFF2-40B4-BE49-F238E27FC236}">
                <a16:creationId xmlns:a16="http://schemas.microsoft.com/office/drawing/2014/main" id="{3D9BF8A8-2CD7-F971-372D-6C07E3B13694}"/>
              </a:ext>
            </a:extLst>
          </p:cNvPr>
          <p:cNvPicPr>
            <a:picLocks noChangeAspect="1"/>
          </p:cNvPicPr>
          <p:nvPr/>
        </p:nvPicPr>
        <p:blipFill rotWithShape="1">
          <a:blip r:embed="rId5"/>
          <a:srcRect l="4252" r="5425" b="43842"/>
          <a:stretch/>
        </p:blipFill>
        <p:spPr>
          <a:xfrm>
            <a:off x="222973" y="2948591"/>
            <a:ext cx="2016224" cy="799123"/>
          </a:xfrm>
          <a:prstGeom prst="rect">
            <a:avLst/>
          </a:prstGeom>
        </p:spPr>
      </p:pic>
      <p:pic>
        <p:nvPicPr>
          <p:cNvPr id="10" name="Picture 9">
            <a:extLst>
              <a:ext uri="{FF2B5EF4-FFF2-40B4-BE49-F238E27FC236}">
                <a16:creationId xmlns:a16="http://schemas.microsoft.com/office/drawing/2014/main" id="{2A22A515-8EE9-3E08-1974-899C3F1FA529}"/>
              </a:ext>
            </a:extLst>
          </p:cNvPr>
          <p:cNvPicPr>
            <a:picLocks noChangeAspect="1"/>
          </p:cNvPicPr>
          <p:nvPr/>
        </p:nvPicPr>
        <p:blipFill>
          <a:blip r:embed="rId6"/>
          <a:stretch>
            <a:fillRect/>
          </a:stretch>
        </p:blipFill>
        <p:spPr>
          <a:xfrm>
            <a:off x="2792264" y="2899752"/>
            <a:ext cx="6288236" cy="896803"/>
          </a:xfrm>
          <a:prstGeom prst="rect">
            <a:avLst/>
          </a:prstGeom>
        </p:spPr>
      </p:pic>
      <p:pic>
        <p:nvPicPr>
          <p:cNvPr id="15" name="Picture 14" descr="Text&#10;&#10;Description automatically generated with low confidence">
            <a:extLst>
              <a:ext uri="{FF2B5EF4-FFF2-40B4-BE49-F238E27FC236}">
                <a16:creationId xmlns:a16="http://schemas.microsoft.com/office/drawing/2014/main" id="{ACAB42C9-B15F-4851-4675-9A16D81640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504" y="3796555"/>
            <a:ext cx="7772400" cy="1074675"/>
          </a:xfrm>
          <a:prstGeom prst="rect">
            <a:avLst/>
          </a:prstGeom>
        </p:spPr>
      </p:pic>
      <p:pic>
        <p:nvPicPr>
          <p:cNvPr id="11" name="Picture 10">
            <a:extLst>
              <a:ext uri="{FF2B5EF4-FFF2-40B4-BE49-F238E27FC236}">
                <a16:creationId xmlns:a16="http://schemas.microsoft.com/office/drawing/2014/main" id="{17D5EB25-E9C3-25AB-D397-6DF07C4D62E6}"/>
              </a:ext>
            </a:extLst>
          </p:cNvPr>
          <p:cNvPicPr>
            <a:picLocks noChangeAspect="1"/>
          </p:cNvPicPr>
          <p:nvPr/>
        </p:nvPicPr>
        <p:blipFill>
          <a:blip r:embed="rId8"/>
          <a:stretch>
            <a:fillRect/>
          </a:stretch>
        </p:blipFill>
        <p:spPr>
          <a:xfrm>
            <a:off x="5011009" y="4599012"/>
            <a:ext cx="1721231" cy="2102404"/>
          </a:xfrm>
          <a:prstGeom prst="rect">
            <a:avLst/>
          </a:prstGeom>
        </p:spPr>
      </p:pic>
      <p:pic>
        <p:nvPicPr>
          <p:cNvPr id="13" name="Picture 12" descr="Text&#10;&#10;Description automatically generated">
            <a:extLst>
              <a:ext uri="{FF2B5EF4-FFF2-40B4-BE49-F238E27FC236}">
                <a16:creationId xmlns:a16="http://schemas.microsoft.com/office/drawing/2014/main" id="{D9591EDD-5B80-1B98-3892-6CD2320AAAC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15809" y="4599012"/>
            <a:ext cx="2156191" cy="1854324"/>
          </a:xfrm>
          <a:prstGeom prst="rect">
            <a:avLst/>
          </a:prstGeom>
        </p:spPr>
      </p:pic>
      <p:pic>
        <p:nvPicPr>
          <p:cNvPr id="3" name="Picture 2">
            <a:extLst>
              <a:ext uri="{FF2B5EF4-FFF2-40B4-BE49-F238E27FC236}">
                <a16:creationId xmlns:a16="http://schemas.microsoft.com/office/drawing/2014/main" id="{C2D47172-5A24-284C-1E66-026F19027580}"/>
              </a:ext>
            </a:extLst>
          </p:cNvPr>
          <p:cNvPicPr>
            <a:picLocks noChangeAspect="1"/>
          </p:cNvPicPr>
          <p:nvPr/>
        </p:nvPicPr>
        <p:blipFill>
          <a:blip r:embed="rId10"/>
          <a:stretch>
            <a:fillRect/>
          </a:stretch>
        </p:blipFill>
        <p:spPr>
          <a:xfrm>
            <a:off x="222973" y="1234102"/>
            <a:ext cx="2192836" cy="522104"/>
          </a:xfrm>
          <a:prstGeom prst="rect">
            <a:avLst/>
          </a:prstGeom>
        </p:spPr>
      </p:pic>
      <p:pic>
        <p:nvPicPr>
          <p:cNvPr id="5" name="Picture 4">
            <a:extLst>
              <a:ext uri="{FF2B5EF4-FFF2-40B4-BE49-F238E27FC236}">
                <a16:creationId xmlns:a16="http://schemas.microsoft.com/office/drawing/2014/main" id="{874645D1-854B-784B-8B36-EDB920B27313}"/>
              </a:ext>
            </a:extLst>
          </p:cNvPr>
          <p:cNvPicPr>
            <a:picLocks noChangeAspect="1"/>
          </p:cNvPicPr>
          <p:nvPr/>
        </p:nvPicPr>
        <p:blipFill>
          <a:blip r:embed="rId11"/>
          <a:stretch>
            <a:fillRect/>
          </a:stretch>
        </p:blipFill>
        <p:spPr>
          <a:xfrm>
            <a:off x="3419872" y="1036555"/>
            <a:ext cx="4793862" cy="858727"/>
          </a:xfrm>
          <a:prstGeom prst="rect">
            <a:avLst/>
          </a:prstGeom>
        </p:spPr>
      </p:pic>
    </p:spTree>
    <p:extLst>
      <p:ext uri="{BB962C8B-B14F-4D97-AF65-F5344CB8AC3E}">
        <p14:creationId xmlns:p14="http://schemas.microsoft.com/office/powerpoint/2010/main" val="1104043963"/>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2020-2023</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429000"/>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893464" y="3995095"/>
            <a:ext cx="7280870" cy="735441"/>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1115616" y="4855949"/>
            <a:ext cx="6557673" cy="950873"/>
          </a:xfrm>
          <a:prstGeom prst="rect">
            <a:avLst/>
          </a:prstGeom>
        </p:spPr>
      </p:pic>
      <p:pic>
        <p:nvPicPr>
          <p:cNvPr id="9" name="Picture 8">
            <a:extLst>
              <a:ext uri="{FF2B5EF4-FFF2-40B4-BE49-F238E27FC236}">
                <a16:creationId xmlns:a16="http://schemas.microsoft.com/office/drawing/2014/main" id="{3A02F9DB-8C48-8B3B-7518-E24283F729D3}"/>
              </a:ext>
            </a:extLst>
          </p:cNvPr>
          <p:cNvPicPr>
            <a:picLocks noChangeAspect="1"/>
          </p:cNvPicPr>
          <p:nvPr/>
        </p:nvPicPr>
        <p:blipFill>
          <a:blip r:embed="rId6"/>
          <a:stretch>
            <a:fillRect/>
          </a:stretch>
        </p:blipFill>
        <p:spPr>
          <a:xfrm>
            <a:off x="685800" y="5857830"/>
            <a:ext cx="7772400" cy="686810"/>
          </a:xfrm>
          <a:prstGeom prst="rect">
            <a:avLst/>
          </a:prstGeom>
        </p:spPr>
      </p:pic>
    </p:spTree>
    <p:extLst>
      <p:ext uri="{BB962C8B-B14F-4D97-AF65-F5344CB8AC3E}">
        <p14:creationId xmlns:p14="http://schemas.microsoft.com/office/powerpoint/2010/main" val="3116422900"/>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178</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180</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74093D0-3003-2C4D-2E6D-AED8D70B6F1F}"/>
              </a:ext>
            </a:extLst>
          </p:cNvPr>
          <p:cNvPicPr>
            <a:picLocks noChangeAspect="1"/>
          </p:cNvPicPr>
          <p:nvPr/>
        </p:nvPicPr>
        <p:blipFill>
          <a:blip r:embed="rId2"/>
          <a:stretch>
            <a:fillRect/>
          </a:stretch>
        </p:blipFill>
        <p:spPr>
          <a:xfrm>
            <a:off x="933450" y="4184228"/>
            <a:ext cx="7277100" cy="2197100"/>
          </a:xfrm>
          <a:prstGeom prst="rect">
            <a:avLst/>
          </a:prstGeom>
        </p:spPr>
      </p:pic>
      <p:pic>
        <p:nvPicPr>
          <p:cNvPr id="8" name="Picture 7">
            <a:extLst>
              <a:ext uri="{FF2B5EF4-FFF2-40B4-BE49-F238E27FC236}">
                <a16:creationId xmlns:a16="http://schemas.microsoft.com/office/drawing/2014/main" id="{61E769A1-762C-45C8-8290-2B119464BD40}"/>
              </a:ext>
            </a:extLst>
          </p:cNvPr>
          <p:cNvPicPr>
            <a:picLocks noChangeAspect="1"/>
          </p:cNvPicPr>
          <p:nvPr/>
        </p:nvPicPr>
        <p:blipFill>
          <a:blip r:embed="rId3"/>
          <a:stretch>
            <a:fillRect/>
          </a:stretch>
        </p:blipFill>
        <p:spPr>
          <a:xfrm>
            <a:off x="2386149" y="969962"/>
            <a:ext cx="4295502" cy="2972376"/>
          </a:xfrm>
          <a:prstGeom prst="rect">
            <a:avLst/>
          </a:prstGeom>
        </p:spPr>
      </p:pic>
    </p:spTree>
    <p:extLst>
      <p:ext uri="{BB962C8B-B14F-4D97-AF65-F5344CB8AC3E}">
        <p14:creationId xmlns:p14="http://schemas.microsoft.com/office/powerpoint/2010/main" val="3685425654"/>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(VI)</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A0A855A-E4DF-5E9C-174E-DAF3C265B961}"/>
              </a:ext>
            </a:extLst>
          </p:cNvPr>
          <p:cNvPicPr>
            <a:picLocks noChangeAspect="1"/>
          </p:cNvPicPr>
          <p:nvPr/>
        </p:nvPicPr>
        <p:blipFill>
          <a:blip r:embed="rId2"/>
          <a:stretch>
            <a:fillRect/>
          </a:stretch>
        </p:blipFill>
        <p:spPr>
          <a:xfrm>
            <a:off x="882650" y="1124744"/>
            <a:ext cx="7378700" cy="2260600"/>
          </a:xfrm>
          <a:prstGeom prst="rect">
            <a:avLst/>
          </a:prstGeom>
        </p:spPr>
      </p:pic>
      <p:pic>
        <p:nvPicPr>
          <p:cNvPr id="7" name="Picture 6">
            <a:extLst>
              <a:ext uri="{FF2B5EF4-FFF2-40B4-BE49-F238E27FC236}">
                <a16:creationId xmlns:a16="http://schemas.microsoft.com/office/drawing/2014/main" id="{410B0EAD-B07A-B30C-3985-DA1D0C13FBC4}"/>
              </a:ext>
            </a:extLst>
          </p:cNvPr>
          <p:cNvPicPr>
            <a:picLocks noChangeAspect="1"/>
          </p:cNvPicPr>
          <p:nvPr/>
        </p:nvPicPr>
        <p:blipFill>
          <a:blip r:embed="rId3"/>
          <a:stretch>
            <a:fillRect/>
          </a:stretch>
        </p:blipFill>
        <p:spPr>
          <a:xfrm>
            <a:off x="685800" y="3968396"/>
            <a:ext cx="7772400" cy="684740"/>
          </a:xfrm>
          <a:prstGeom prst="rect">
            <a:avLst/>
          </a:prstGeom>
        </p:spPr>
      </p:pic>
      <p:pic>
        <p:nvPicPr>
          <p:cNvPr id="9" name="Picture 8">
            <a:extLst>
              <a:ext uri="{FF2B5EF4-FFF2-40B4-BE49-F238E27FC236}">
                <a16:creationId xmlns:a16="http://schemas.microsoft.com/office/drawing/2014/main" id="{F0F77083-2A5B-0FAD-BD2F-C34B178C93D7}"/>
              </a:ext>
            </a:extLst>
          </p:cNvPr>
          <p:cNvPicPr>
            <a:picLocks noChangeAspect="1"/>
          </p:cNvPicPr>
          <p:nvPr/>
        </p:nvPicPr>
        <p:blipFill>
          <a:blip r:embed="rId4"/>
          <a:stretch>
            <a:fillRect/>
          </a:stretch>
        </p:blipFill>
        <p:spPr>
          <a:xfrm>
            <a:off x="685800" y="5192532"/>
            <a:ext cx="7772400" cy="684740"/>
          </a:xfrm>
          <a:prstGeom prst="rect">
            <a:avLst/>
          </a:prstGeom>
        </p:spPr>
      </p:pic>
    </p:spTree>
    <p:extLst>
      <p:ext uri="{BB962C8B-B14F-4D97-AF65-F5344CB8AC3E}">
        <p14:creationId xmlns:p14="http://schemas.microsoft.com/office/powerpoint/2010/main" val="1811702608"/>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D6029-0F02-14FA-F155-D29E5D717DEE}"/>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2A15146F-2BAE-1FAC-9B9A-CC12D9AD2F0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ADF8C77-B234-F763-749D-27BAFA6F5746}"/>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183</a:t>
            </a:fld>
            <a:endParaRPr lang="en-US">
              <a:solidFill>
                <a:srgbClr val="000000"/>
              </a:solidFill>
            </a:endParaRPr>
          </a:p>
        </p:txBody>
      </p:sp>
      <p:pic>
        <p:nvPicPr>
          <p:cNvPr id="5" name="Picture 4">
            <a:extLst>
              <a:ext uri="{FF2B5EF4-FFF2-40B4-BE49-F238E27FC236}">
                <a16:creationId xmlns:a16="http://schemas.microsoft.com/office/drawing/2014/main" id="{5B41ABF5-42E5-0E8C-6368-037F22ADB9DD}"/>
              </a:ext>
            </a:extLst>
          </p:cNvPr>
          <p:cNvPicPr>
            <a:picLocks noChangeAspect="1"/>
          </p:cNvPicPr>
          <p:nvPr/>
        </p:nvPicPr>
        <p:blipFill>
          <a:blip r:embed="rId2"/>
          <a:stretch>
            <a:fillRect/>
          </a:stretch>
        </p:blipFill>
        <p:spPr>
          <a:xfrm>
            <a:off x="517204" y="3504164"/>
            <a:ext cx="7943228" cy="1220980"/>
          </a:xfrm>
          <a:prstGeom prst="rect">
            <a:avLst/>
          </a:prstGeom>
        </p:spPr>
      </p:pic>
      <p:pic>
        <p:nvPicPr>
          <p:cNvPr id="6" name="Picture 5">
            <a:extLst>
              <a:ext uri="{FF2B5EF4-FFF2-40B4-BE49-F238E27FC236}">
                <a16:creationId xmlns:a16="http://schemas.microsoft.com/office/drawing/2014/main" id="{CB3BC4B9-EA7D-0CAC-F0BE-891591899632}"/>
              </a:ext>
            </a:extLst>
          </p:cNvPr>
          <p:cNvPicPr>
            <a:picLocks noChangeAspect="1"/>
          </p:cNvPicPr>
          <p:nvPr/>
        </p:nvPicPr>
        <p:blipFill>
          <a:blip r:embed="rId3"/>
          <a:stretch>
            <a:fillRect/>
          </a:stretch>
        </p:blipFill>
        <p:spPr>
          <a:xfrm>
            <a:off x="2411760" y="970041"/>
            <a:ext cx="3744416" cy="2386951"/>
          </a:xfrm>
          <a:prstGeom prst="rect">
            <a:avLst/>
          </a:prstGeom>
        </p:spPr>
      </p:pic>
      <p:pic>
        <p:nvPicPr>
          <p:cNvPr id="7" name="Picture 6">
            <a:extLst>
              <a:ext uri="{FF2B5EF4-FFF2-40B4-BE49-F238E27FC236}">
                <a16:creationId xmlns:a16="http://schemas.microsoft.com/office/drawing/2014/main" id="{066D7462-6F9A-6237-104E-A67079E91C01}"/>
              </a:ext>
            </a:extLst>
          </p:cNvPr>
          <p:cNvPicPr>
            <a:picLocks noChangeAspect="1"/>
          </p:cNvPicPr>
          <p:nvPr/>
        </p:nvPicPr>
        <p:blipFill>
          <a:blip r:embed="rId4"/>
          <a:stretch>
            <a:fillRect/>
          </a:stretch>
        </p:blipFill>
        <p:spPr>
          <a:xfrm>
            <a:off x="589212" y="4935451"/>
            <a:ext cx="7943228" cy="1510332"/>
          </a:xfrm>
          <a:prstGeom prst="rect">
            <a:avLst/>
          </a:prstGeom>
        </p:spPr>
      </p:pic>
    </p:spTree>
    <p:extLst>
      <p:ext uri="{BB962C8B-B14F-4D97-AF65-F5344CB8AC3E}">
        <p14:creationId xmlns:p14="http://schemas.microsoft.com/office/powerpoint/2010/main" val="3046165776"/>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28600" y="1050014"/>
            <a:ext cx="8805108" cy="5153025"/>
          </a:xfrm>
        </p:spPr>
        <p:txBody>
          <a:bodyPr/>
          <a:lstStyle/>
          <a:p>
            <a:r>
              <a:rPr lang="en-US" sz="1800" b="0" i="0" dirty="0">
                <a:solidFill>
                  <a:srgbClr val="000000"/>
                </a:solidFill>
                <a:effectLst/>
              </a:rPr>
              <a:t>A.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Yaglıkcı</a:t>
            </a:r>
            <a:r>
              <a:rPr lang="en-US" sz="1800" b="0" i="0" dirty="0">
                <a:solidFill>
                  <a:srgbClr val="000000"/>
                </a:solidFill>
                <a:effectLst/>
              </a:rPr>
              <a:t>,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Minesh Patel, </a:t>
            </a:r>
            <a:r>
              <a:rPr lang="en-US" sz="1800" b="0" i="0" dirty="0" err="1">
                <a:solidFill>
                  <a:srgbClr val="000000"/>
                </a:solidFill>
                <a:effectLst/>
              </a:rPr>
              <a:t>Haocong</a:t>
            </a:r>
            <a:r>
              <a:rPr lang="en-US" sz="1800" b="0" i="0" dirty="0">
                <a:solidFill>
                  <a:srgbClr val="000000"/>
                </a:solidFill>
                <a:effectLst/>
              </a:rPr>
              <a:t> Luo, Hasan Hassan, Lois </a:t>
            </a:r>
            <a:r>
              <a:rPr lang="en-US" sz="1800" b="0" i="0" dirty="0" err="1">
                <a:solidFill>
                  <a:srgbClr val="000000"/>
                </a:solidFill>
                <a:effectLst/>
              </a:rPr>
              <a:t>Orosa</a:t>
            </a:r>
            <a:r>
              <a:rPr lang="en-US" sz="1800" b="0" i="0" dirty="0">
                <a:solidFill>
                  <a:srgbClr val="000000"/>
                </a:solidFill>
                <a:effectLst/>
              </a:rPr>
              <a:t>, </a:t>
            </a:r>
            <a:r>
              <a:rPr lang="en-US" sz="1800" b="0" i="0" dirty="0" err="1">
                <a:solidFill>
                  <a:srgbClr val="000000"/>
                </a:solidFill>
                <a:effectLst/>
              </a:rPr>
              <a:t>Oguz</a:t>
            </a:r>
            <a:r>
              <a:rPr lang="en-US" sz="1800" b="0" i="0" dirty="0">
                <a:solidFill>
                  <a:srgbClr val="000000"/>
                </a:solidFill>
                <a:effectLst/>
              </a:rPr>
              <a:t> </a:t>
            </a:r>
            <a:r>
              <a:rPr lang="en-US" sz="1800" b="0" i="0" dirty="0" err="1">
                <a:solidFill>
                  <a:srgbClr val="000000"/>
                </a:solidFill>
                <a:effectLst/>
              </a:rPr>
              <a:t>Ergin</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432FF"/>
                </a:solidFill>
                <a:effectLst/>
                <a:hlinkClick r:id="rId2">
                  <a:extLst>
                    <a:ext uri="{A12FA001-AC4F-418D-AE19-62706E023703}">
                      <ahyp:hlinkClr xmlns:ahyp="http://schemas.microsoft.com/office/drawing/2018/hyperlinkcolor" val="tx"/>
                    </a:ext>
                  </a:extLst>
                </a:hlinkClick>
              </a:rPr>
              <a:t>"HiRA: Hidden Row Activation for Reducing Refresh Latency of Off-the-Shelf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55th International Symposium on Microarchitecture</a:t>
            </a:r>
            <a:r>
              <a:rPr lang="en-US" sz="1800" b="0" i="1" dirty="0">
                <a:solidFill>
                  <a:srgbClr val="000000"/>
                </a:solidFill>
                <a:effectLst/>
              </a:rPr>
              <a:t> (</a:t>
            </a:r>
            <a:r>
              <a:rPr lang="en-US" sz="1800" b="1" i="1" dirty="0">
                <a:solidFill>
                  <a:srgbClr val="000000"/>
                </a:solidFill>
                <a:effectLst/>
              </a:rPr>
              <a:t>MICRO</a:t>
            </a:r>
            <a:r>
              <a:rPr lang="en-US" sz="1800" b="0" i="1" dirty="0">
                <a:solidFill>
                  <a:srgbClr val="000000"/>
                </a:solidFill>
                <a:effectLst/>
              </a:rPr>
              <a:t>)</a:t>
            </a:r>
            <a:r>
              <a:rPr lang="en-US" sz="1800" b="0" i="0" dirty="0">
                <a:solidFill>
                  <a:srgbClr val="000000"/>
                </a:solidFill>
                <a:effectLst/>
              </a:rPr>
              <a:t>, Chicago, IL, USA, October 2022.</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Longer Lecture Slides (pptx)</a:t>
            </a:r>
            <a:r>
              <a:rPr lang="en-US" sz="1800" b="0" i="0" dirty="0">
                <a:solidFill>
                  <a:srgbClr val="000000"/>
                </a:solidFill>
                <a:effectLst/>
              </a:rPr>
              <a:t> </a:t>
            </a:r>
            <a:r>
              <a:rPr lang="en-US" sz="1800" b="0" i="0" dirty="0">
                <a:solidFill>
                  <a:srgbClr val="000000"/>
                </a:solidFill>
                <a:effectLst/>
                <a:hlinkClick r:id="rId7"/>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8"/>
              </a:rPr>
              <a:t>Lecture Video</a:t>
            </a:r>
            <a:r>
              <a:rPr lang="en-US" sz="1800" b="0" i="0" dirty="0">
                <a:solidFill>
                  <a:srgbClr val="000000"/>
                </a:solidFill>
                <a:effectLst/>
              </a:rPr>
              <a:t> (36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arXiv version</a:t>
            </a:r>
            <a:r>
              <a:rPr lang="en-US" sz="1800" b="0" i="0" dirty="0">
                <a:solidFill>
                  <a:srgbClr val="000000"/>
                </a:solidFill>
                <a:effectLst/>
              </a:rPr>
              <a:t>]</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2772886-797E-1DFE-1F59-19128DD4C7A4}"/>
              </a:ext>
            </a:extLst>
          </p:cNvPr>
          <p:cNvPicPr>
            <a:picLocks noChangeAspect="1"/>
          </p:cNvPicPr>
          <p:nvPr/>
        </p:nvPicPr>
        <p:blipFill>
          <a:blip r:embed="rId10"/>
          <a:stretch>
            <a:fillRect/>
          </a:stretch>
        </p:blipFill>
        <p:spPr>
          <a:xfrm>
            <a:off x="110292" y="3861048"/>
            <a:ext cx="8998212" cy="1872208"/>
          </a:xfrm>
          <a:prstGeom prst="rect">
            <a:avLst/>
          </a:prstGeom>
        </p:spPr>
      </p:pic>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501368" y="5516136"/>
            <a:ext cx="8610600" cy="348575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indent="0">
              <a:buFont typeface="Wingdings" charset="0"/>
              <a:buNone/>
            </a:pPr>
            <a:endParaRPr lang="en-US" b="1" kern="0"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Font typeface="Wingdings" charset="0"/>
              <a:buNone/>
            </a:pPr>
            <a:r>
              <a:rPr lang="en-US" b="1" kern="0" dirty="0">
                <a:solidFill>
                  <a:srgbClr val="0432FF"/>
                </a:solidFill>
                <a:hlinkClick r:id="rId2">
                  <a:extLst>
                    <a:ext uri="{A12FA001-AC4F-418D-AE19-62706E023703}">
                      <ahyp:hlinkClr xmlns:ahyp="http://schemas.microsoft.com/office/drawing/2018/hyperlinkcolor" val="tx"/>
                    </a:ext>
                  </a:extLst>
                </a:hlinkClick>
              </a:rPr>
              <a:t>https://arxiv.org/pdf/2209.10198.pdf</a:t>
            </a:r>
            <a:r>
              <a:rPr lang="en-US" b="1" kern="0" dirty="0">
                <a:solidFill>
                  <a:srgbClr val="0432FF"/>
                </a:solidFill>
              </a:rPr>
              <a:t> </a:t>
            </a:r>
          </a:p>
        </p:txBody>
      </p:sp>
    </p:spTree>
    <p:extLst>
      <p:ext uri="{BB962C8B-B14F-4D97-AF65-F5344CB8AC3E}">
        <p14:creationId xmlns:p14="http://schemas.microsoft.com/office/powerpoint/2010/main" val="4183199076"/>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(VIII)</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(IX)</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4198294974"/>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64AC-67BE-C422-6CF1-C1C178E7DB8E}"/>
              </a:ext>
            </a:extLst>
          </p:cNvPr>
          <p:cNvSpPr>
            <a:spLocks noGrp="1"/>
          </p:cNvSpPr>
          <p:nvPr>
            <p:ph type="title"/>
          </p:nvPr>
        </p:nvSpPr>
        <p:spPr/>
        <p:txBody>
          <a:bodyPr>
            <a:normAutofit/>
          </a:bodyPr>
          <a:lstStyle/>
          <a:p>
            <a:r>
              <a:rPr lang="en-US" dirty="0"/>
              <a:t>Self-Managing DRAM: Overview</a:t>
            </a:r>
            <a:endParaRPr lang="en-CH" dirty="0"/>
          </a:p>
        </p:txBody>
      </p:sp>
      <p:sp>
        <p:nvSpPr>
          <p:cNvPr id="4" name="Content Placeholder 2">
            <a:extLst>
              <a:ext uri="{FF2B5EF4-FFF2-40B4-BE49-F238E27FC236}">
                <a16:creationId xmlns:a16="http://schemas.microsoft.com/office/drawing/2014/main" id="{97B81E0B-3AF5-96F9-5436-973E5C6DAB05}"/>
              </a:ext>
            </a:extLst>
          </p:cNvPr>
          <p:cNvSpPr txBox="1">
            <a:spLocks/>
          </p:cNvSpPr>
          <p:nvPr/>
        </p:nvSpPr>
        <p:spPr>
          <a:xfrm>
            <a:off x="0" y="1260748"/>
            <a:ext cx="9143999" cy="800100"/>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3600" b="1" dirty="0">
                <a:solidFill>
                  <a:prstClr val="black"/>
                </a:solidFill>
                <a:latin typeface="Cambria"/>
              </a:rPr>
              <a:t>Self-Managing DRAM (SMD)</a:t>
            </a:r>
            <a:endParaRPr lang="en-US" sz="2400" b="1" dirty="0">
              <a:solidFill>
                <a:prstClr val="black"/>
              </a:solidFill>
              <a:latin typeface="Cambria"/>
            </a:endParaRPr>
          </a:p>
          <a:p>
            <a:pPr marL="0" indent="0" algn="ctr" defTabSz="685800">
              <a:spcBef>
                <a:spcPts val="750"/>
              </a:spcBef>
              <a:buNone/>
            </a:pPr>
            <a:r>
              <a:rPr lang="en-US" sz="2400" dirty="0">
                <a:solidFill>
                  <a:prstClr val="black"/>
                </a:solidFill>
                <a:latin typeface="Cambria"/>
              </a:rPr>
              <a:t>enables autonomous in-DRAM maintenance operations</a:t>
            </a:r>
            <a:endParaRPr lang="en-CH" sz="2400" dirty="0">
              <a:solidFill>
                <a:prstClr val="black"/>
              </a:solidFill>
              <a:latin typeface="Cambria"/>
            </a:endParaRPr>
          </a:p>
        </p:txBody>
      </p:sp>
      <p:grpSp>
        <p:nvGrpSpPr>
          <p:cNvPr id="16" name="Group 15">
            <a:extLst>
              <a:ext uri="{FF2B5EF4-FFF2-40B4-BE49-F238E27FC236}">
                <a16:creationId xmlns:a16="http://schemas.microsoft.com/office/drawing/2014/main" id="{E97AF66D-D877-F91C-3B20-9A1A246FE891}"/>
              </a:ext>
            </a:extLst>
          </p:cNvPr>
          <p:cNvGrpSpPr/>
          <p:nvPr/>
        </p:nvGrpSpPr>
        <p:grpSpPr>
          <a:xfrm>
            <a:off x="3323484" y="4480118"/>
            <a:ext cx="2762990" cy="533058"/>
            <a:chOff x="4431312" y="4642761"/>
            <a:chExt cx="3683987" cy="710744"/>
          </a:xfrm>
        </p:grpSpPr>
        <p:sp>
          <p:nvSpPr>
            <p:cNvPr id="26" name="TextBox 25">
              <a:extLst>
                <a:ext uri="{FF2B5EF4-FFF2-40B4-BE49-F238E27FC236}">
                  <a16:creationId xmlns:a16="http://schemas.microsoft.com/office/drawing/2014/main" id="{2E2778F5-7BDE-16D6-623C-E0DB50D5CDA2}"/>
                </a:ext>
              </a:extLst>
            </p:cNvPr>
            <p:cNvSpPr txBox="1"/>
            <p:nvPr/>
          </p:nvSpPr>
          <p:spPr>
            <a:xfrm>
              <a:off x="5501448" y="4953395"/>
              <a:ext cx="1676400" cy="400110"/>
            </a:xfrm>
            <a:prstGeom prst="rect">
              <a:avLst/>
            </a:prstGeom>
            <a:noFill/>
          </p:spPr>
          <p:txBody>
            <a:bodyPr wrap="square" rtlCol="0">
              <a:spAutoFit/>
            </a:bodyPr>
            <a:lstStyle/>
            <a:p>
              <a:pPr defTabSz="685800"/>
              <a:r>
                <a:rPr lang="en-US" sz="1350" dirty="0">
                  <a:solidFill>
                    <a:srgbClr val="0070C0"/>
                  </a:solidFill>
                  <a:latin typeface="Cambria"/>
                </a:rPr>
                <a:t>ACT_NACK pin</a:t>
              </a:r>
              <a:endParaRPr lang="en-CH" sz="1350" dirty="0">
                <a:solidFill>
                  <a:srgbClr val="0070C0"/>
                </a:solidFill>
                <a:latin typeface="Cambria"/>
              </a:endParaRPr>
            </a:p>
          </p:txBody>
        </p:sp>
        <p:cxnSp>
          <p:nvCxnSpPr>
            <p:cNvPr id="41" name="Connector: Elbow 40">
              <a:extLst>
                <a:ext uri="{FF2B5EF4-FFF2-40B4-BE49-F238E27FC236}">
                  <a16:creationId xmlns:a16="http://schemas.microsoft.com/office/drawing/2014/main" id="{BBD8AFCC-E35E-6F3C-BA14-E034E7A3FAE1}"/>
                </a:ext>
              </a:extLst>
            </p:cNvPr>
            <p:cNvCxnSpPr>
              <a:stCxn id="8" idx="2"/>
              <a:endCxn id="6" idx="2"/>
            </p:cNvCxnSpPr>
            <p:nvPr/>
          </p:nvCxnSpPr>
          <p:spPr>
            <a:xfrm rot="5400000" flipH="1">
              <a:off x="6216156" y="2857917"/>
              <a:ext cx="114300" cy="3683987"/>
            </a:xfrm>
            <a:prstGeom prst="bentConnector3">
              <a:avLst>
                <a:gd name="adj1" fmla="val -266667"/>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85913A1-25DC-B674-02B7-E3E60303C213}"/>
              </a:ext>
            </a:extLst>
          </p:cNvPr>
          <p:cNvGrpSpPr/>
          <p:nvPr/>
        </p:nvGrpSpPr>
        <p:grpSpPr>
          <a:xfrm>
            <a:off x="2694835" y="3765741"/>
            <a:ext cx="3934565" cy="823181"/>
            <a:chOff x="3593113" y="3690261"/>
            <a:chExt cx="5246087" cy="1097575"/>
          </a:xfrm>
        </p:grpSpPr>
        <p:sp>
          <p:nvSpPr>
            <p:cNvPr id="6" name="Rounded Rectangle 7">
              <a:extLst>
                <a:ext uri="{FF2B5EF4-FFF2-40B4-BE49-F238E27FC236}">
                  <a16:creationId xmlns:a16="http://schemas.microsoft.com/office/drawing/2014/main" id="{85F2DAB4-3561-F556-EB2E-521228A98B5E}"/>
                </a:ext>
              </a:extLst>
            </p:cNvPr>
            <p:cNvSpPr/>
            <p:nvPr/>
          </p:nvSpPr>
          <p:spPr bwMode="auto">
            <a:xfrm>
              <a:off x="3593113" y="3918860"/>
              <a:ext cx="1676400" cy="723900"/>
            </a:xfrm>
            <a:prstGeom prst="roundRect">
              <a:avLst/>
            </a:prstGeom>
            <a:solidFill>
              <a:srgbClr val="EEA0A2"/>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Memory Controller</a:t>
              </a:r>
            </a:p>
          </p:txBody>
        </p:sp>
        <p:sp>
          <p:nvSpPr>
            <p:cNvPr id="8" name="Rounded Rectangle 7">
              <a:extLst>
                <a:ext uri="{FF2B5EF4-FFF2-40B4-BE49-F238E27FC236}">
                  <a16:creationId xmlns:a16="http://schemas.microsoft.com/office/drawing/2014/main" id="{BBF704FE-E0C6-F07F-4D61-01D9D861AC64}"/>
                </a:ext>
              </a:extLst>
            </p:cNvPr>
            <p:cNvSpPr/>
            <p:nvPr/>
          </p:nvSpPr>
          <p:spPr bwMode="auto">
            <a:xfrm>
              <a:off x="7391400" y="3690261"/>
              <a:ext cx="1447800" cy="1066799"/>
            </a:xfrm>
            <a:prstGeom prst="round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DRAM</a:t>
              </a:r>
              <a:br>
                <a:rPr lang="en-US" b="1" dirty="0">
                  <a:solidFill>
                    <a:prstClr val="black"/>
                  </a:solidFill>
                  <a:latin typeface="Cambria"/>
                </a:rPr>
              </a:br>
              <a:r>
                <a:rPr lang="en-US" b="1" dirty="0">
                  <a:solidFill>
                    <a:prstClr val="black"/>
                  </a:solidFill>
                  <a:latin typeface="Cambria"/>
                </a:rPr>
                <a:t>Chip</a:t>
              </a:r>
            </a:p>
          </p:txBody>
        </p:sp>
        <p:cxnSp>
          <p:nvCxnSpPr>
            <p:cNvPr id="18" name="Straight Arrow Connector 17">
              <a:extLst>
                <a:ext uri="{FF2B5EF4-FFF2-40B4-BE49-F238E27FC236}">
                  <a16:creationId xmlns:a16="http://schemas.microsoft.com/office/drawing/2014/main" id="{3C3409F8-6494-A9B8-A389-84B2B390D6B4}"/>
                </a:ext>
              </a:extLst>
            </p:cNvPr>
            <p:cNvCxnSpPr>
              <a:cxnSpLocks/>
            </p:cNvCxnSpPr>
            <p:nvPr/>
          </p:nvCxnSpPr>
          <p:spPr>
            <a:xfrm>
              <a:off x="5306737" y="4142018"/>
              <a:ext cx="2059539" cy="0"/>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1E902BE-725E-D3B8-4AB6-6DC292127E9F}"/>
                </a:ext>
              </a:extLst>
            </p:cNvPr>
            <p:cNvSpPr txBox="1"/>
            <p:nvPr/>
          </p:nvSpPr>
          <p:spPr>
            <a:xfrm>
              <a:off x="5498305" y="3778128"/>
              <a:ext cx="1676400" cy="400109"/>
            </a:xfrm>
            <a:prstGeom prst="rect">
              <a:avLst/>
            </a:prstGeom>
            <a:noFill/>
          </p:spPr>
          <p:txBody>
            <a:bodyPr wrap="square" rtlCol="0">
              <a:spAutoFit/>
            </a:bodyPr>
            <a:lstStyle/>
            <a:p>
              <a:pPr defTabSz="685800"/>
              <a:r>
                <a:rPr lang="en-US" sz="1350" dirty="0">
                  <a:solidFill>
                    <a:prstClr val="black">
                      <a:lumMod val="75000"/>
                      <a:lumOff val="25000"/>
                    </a:prstClr>
                  </a:solidFill>
                  <a:latin typeface="Cambria"/>
                </a:rPr>
                <a:t>command bus</a:t>
              </a:r>
              <a:endParaRPr lang="en-CH" sz="1350" dirty="0">
                <a:solidFill>
                  <a:prstClr val="black">
                    <a:lumMod val="75000"/>
                    <a:lumOff val="25000"/>
                  </a:prstClr>
                </a:solidFill>
                <a:latin typeface="Cambria"/>
              </a:endParaRPr>
            </a:p>
          </p:txBody>
        </p:sp>
        <p:cxnSp>
          <p:nvCxnSpPr>
            <p:cNvPr id="38" name="Straight Arrow Connector 37">
              <a:extLst>
                <a:ext uri="{FF2B5EF4-FFF2-40B4-BE49-F238E27FC236}">
                  <a16:creationId xmlns:a16="http://schemas.microsoft.com/office/drawing/2014/main" id="{20AEB7FB-E443-F896-7E01-033917C99CC8}"/>
                </a:ext>
              </a:extLst>
            </p:cNvPr>
            <p:cNvCxnSpPr>
              <a:cxnSpLocks/>
            </p:cNvCxnSpPr>
            <p:nvPr/>
          </p:nvCxnSpPr>
          <p:spPr>
            <a:xfrm>
              <a:off x="5304059" y="4428837"/>
              <a:ext cx="2059539"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9131375A-CDE6-9C01-5D25-C4A8DBD284CB}"/>
                </a:ext>
              </a:extLst>
            </p:cNvPr>
            <p:cNvSpPr txBox="1"/>
            <p:nvPr/>
          </p:nvSpPr>
          <p:spPr>
            <a:xfrm>
              <a:off x="5486208" y="4387727"/>
              <a:ext cx="1676400" cy="400109"/>
            </a:xfrm>
            <a:prstGeom prst="rect">
              <a:avLst/>
            </a:prstGeom>
            <a:noFill/>
          </p:spPr>
          <p:txBody>
            <a:bodyPr wrap="square" rtlCol="0">
              <a:spAutoFit/>
            </a:bodyPr>
            <a:lstStyle/>
            <a:p>
              <a:pPr algn="ctr" defTabSz="685800"/>
              <a:r>
                <a:rPr lang="en-US" sz="1350" dirty="0">
                  <a:solidFill>
                    <a:prstClr val="black"/>
                  </a:solidFill>
                  <a:latin typeface="Cambria"/>
                </a:rPr>
                <a:t>data bus</a:t>
              </a:r>
              <a:endParaRPr lang="en-CH" sz="1350" dirty="0">
                <a:solidFill>
                  <a:prstClr val="black"/>
                </a:solidFill>
                <a:latin typeface="Cambria"/>
              </a:endParaRPr>
            </a:p>
          </p:txBody>
        </p:sp>
        <p:cxnSp>
          <p:nvCxnSpPr>
            <p:cNvPr id="43" name="Straight Connector 42">
              <a:extLst>
                <a:ext uri="{FF2B5EF4-FFF2-40B4-BE49-F238E27FC236}">
                  <a16:creationId xmlns:a16="http://schemas.microsoft.com/office/drawing/2014/main" id="{CC8B1AE1-CA61-A3C5-D9E4-CF35E4486546}"/>
                </a:ext>
              </a:extLst>
            </p:cNvPr>
            <p:cNvCxnSpPr>
              <a:cxnSpLocks/>
            </p:cNvCxnSpPr>
            <p:nvPr/>
          </p:nvCxnSpPr>
          <p:spPr>
            <a:xfrm flipV="1">
              <a:off x="6182819" y="4102950"/>
              <a:ext cx="108759" cy="89023"/>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EA65F7F-360C-D86A-8261-F75C79F26390}"/>
                </a:ext>
              </a:extLst>
            </p:cNvPr>
            <p:cNvCxnSpPr>
              <a:cxnSpLocks/>
            </p:cNvCxnSpPr>
            <p:nvPr/>
          </p:nvCxnSpPr>
          <p:spPr>
            <a:xfrm flipV="1">
              <a:off x="6182819" y="4381216"/>
              <a:ext cx="108759" cy="890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Rectangle: Diagonal Corners Snipped 4">
            <a:extLst>
              <a:ext uri="{FF2B5EF4-FFF2-40B4-BE49-F238E27FC236}">
                <a16:creationId xmlns:a16="http://schemas.microsoft.com/office/drawing/2014/main" id="{537B13AC-CA46-2719-1485-86318C30AAC2}"/>
              </a:ext>
            </a:extLst>
          </p:cNvPr>
          <p:cNvSpPr/>
          <p:nvPr/>
        </p:nvSpPr>
        <p:spPr>
          <a:xfrm>
            <a:off x="400053" y="5439374"/>
            <a:ext cx="8303080" cy="725930"/>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250" dirty="0">
                <a:solidFill>
                  <a:prstClr val="black"/>
                </a:solidFill>
                <a:latin typeface="Cambria"/>
              </a:rPr>
              <a:t>Leveraging the ability to </a:t>
            </a:r>
            <a:r>
              <a:rPr lang="en-US" sz="2250" i="1" dirty="0">
                <a:solidFill>
                  <a:prstClr val="black"/>
                </a:solidFill>
                <a:latin typeface="Cambria"/>
              </a:rPr>
              <a:t>reject an ACT</a:t>
            </a:r>
            <a:r>
              <a:rPr lang="en-US" sz="2250" b="1" dirty="0">
                <a:solidFill>
                  <a:prstClr val="black"/>
                </a:solidFill>
                <a:latin typeface="Cambria"/>
              </a:rPr>
              <a:t>, </a:t>
            </a:r>
            <a:r>
              <a:rPr lang="en-US" sz="2250" dirty="0">
                <a:solidFill>
                  <a:prstClr val="black"/>
                </a:solidFill>
                <a:latin typeface="Cambria"/>
              </a:rPr>
              <a:t>a</a:t>
            </a:r>
            <a:r>
              <a:rPr lang="en-US" sz="2250" dirty="0">
                <a:solidFill>
                  <a:prstClr val="white"/>
                </a:solidFill>
                <a:latin typeface="Cambria"/>
              </a:rPr>
              <a:t> </a:t>
            </a:r>
            <a:r>
              <a:rPr lang="en-US" sz="2250" dirty="0">
                <a:solidFill>
                  <a:srgbClr val="5B9BD5">
                    <a:lumMod val="75000"/>
                  </a:srgbClr>
                </a:solidFill>
                <a:latin typeface="Cambria"/>
              </a:rPr>
              <a:t>maintenance operation</a:t>
            </a:r>
            <a:r>
              <a:rPr lang="en-US" sz="2250" dirty="0">
                <a:solidFill>
                  <a:prstClr val="white"/>
                </a:solidFill>
                <a:latin typeface="Cambria"/>
              </a:rPr>
              <a:t> </a:t>
            </a:r>
            <a:br>
              <a:rPr lang="en-US" sz="2250" dirty="0">
                <a:solidFill>
                  <a:prstClr val="white"/>
                </a:solidFill>
                <a:latin typeface="Cambria"/>
              </a:rPr>
            </a:br>
            <a:r>
              <a:rPr lang="en-US" sz="2250" dirty="0">
                <a:solidFill>
                  <a:prstClr val="black"/>
                </a:solidFill>
                <a:latin typeface="Cambria"/>
              </a:rPr>
              <a:t>can be implemented </a:t>
            </a:r>
            <a:r>
              <a:rPr lang="en-US" sz="2250" i="1" dirty="0">
                <a:solidFill>
                  <a:srgbClr val="009900"/>
                </a:solidFill>
                <a:latin typeface="Cambria"/>
              </a:rPr>
              <a:t>completely</a:t>
            </a:r>
            <a:r>
              <a:rPr lang="en-US" sz="2250" dirty="0">
                <a:solidFill>
                  <a:srgbClr val="009900"/>
                </a:solidFill>
                <a:latin typeface="Cambria"/>
              </a:rPr>
              <a:t> within a DRAM chip</a:t>
            </a:r>
          </a:p>
        </p:txBody>
      </p:sp>
      <p:grpSp>
        <p:nvGrpSpPr>
          <p:cNvPr id="14" name="Group 13">
            <a:extLst>
              <a:ext uri="{FF2B5EF4-FFF2-40B4-BE49-F238E27FC236}">
                <a16:creationId xmlns:a16="http://schemas.microsoft.com/office/drawing/2014/main" id="{3D220A37-26DE-A791-55A3-65A4DCEDAFB0}"/>
              </a:ext>
            </a:extLst>
          </p:cNvPr>
          <p:cNvGrpSpPr/>
          <p:nvPr/>
        </p:nvGrpSpPr>
        <p:grpSpPr>
          <a:xfrm>
            <a:off x="24494" y="2403342"/>
            <a:ext cx="8613321" cy="1148825"/>
            <a:chOff x="32658" y="2061455"/>
            <a:chExt cx="11484428" cy="1531767"/>
          </a:xfrm>
        </p:grpSpPr>
        <p:sp>
          <p:nvSpPr>
            <p:cNvPr id="12" name="TextBox 11">
              <a:extLst>
                <a:ext uri="{FF2B5EF4-FFF2-40B4-BE49-F238E27FC236}">
                  <a16:creationId xmlns:a16="http://schemas.microsoft.com/office/drawing/2014/main" id="{5AA8AF7A-4430-3F6E-926F-48E54ABC607A}"/>
                </a:ext>
              </a:extLst>
            </p:cNvPr>
            <p:cNvSpPr txBox="1"/>
            <p:nvPr/>
          </p:nvSpPr>
          <p:spPr>
            <a:xfrm>
              <a:off x="32658" y="2061455"/>
              <a:ext cx="2286000" cy="553997"/>
            </a:xfrm>
            <a:prstGeom prst="rect">
              <a:avLst/>
            </a:prstGeom>
            <a:noFill/>
          </p:spPr>
          <p:txBody>
            <a:bodyPr wrap="square" rtlCol="0">
              <a:spAutoFit/>
            </a:bodyPr>
            <a:lstStyle/>
            <a:p>
              <a:pPr algn="ctr" defTabSz="685800"/>
              <a:r>
                <a:rPr lang="en-US" sz="2100" b="1" dirty="0">
                  <a:solidFill>
                    <a:prstClr val="black"/>
                  </a:solidFill>
                  <a:latin typeface="Cambria"/>
                </a:rPr>
                <a:t>Key Idea:</a:t>
              </a:r>
              <a:endParaRPr lang="en-CH" sz="2100" b="1" dirty="0">
                <a:solidFill>
                  <a:prstClr val="black"/>
                </a:solidFill>
                <a:latin typeface="Cambria"/>
              </a:endParaRPr>
            </a:p>
          </p:txBody>
        </p:sp>
        <p:sp>
          <p:nvSpPr>
            <p:cNvPr id="13" name="Rectangle: Diagonal Corners Snipped 12">
              <a:extLst>
                <a:ext uri="{FF2B5EF4-FFF2-40B4-BE49-F238E27FC236}">
                  <a16:creationId xmlns:a16="http://schemas.microsoft.com/office/drawing/2014/main" id="{0FBB49D4-9971-D65F-D0DD-E3218D7671CB}"/>
                </a:ext>
              </a:extLst>
            </p:cNvPr>
            <p:cNvSpPr/>
            <p:nvPr/>
          </p:nvSpPr>
          <p:spPr>
            <a:xfrm>
              <a:off x="202580" y="2566094"/>
              <a:ext cx="11314506" cy="1027128"/>
            </a:xfrm>
            <a:prstGeom prst="snip2DiagRect">
              <a:avLst>
                <a:gd name="adj1" fmla="val 0"/>
                <a:gd name="adj2" fmla="val 34544"/>
              </a:avLst>
            </a:prstGeom>
            <a:solidFill>
              <a:schemeClr val="accent6">
                <a:lumMod val="20000"/>
                <a:lumOff val="80000"/>
              </a:schemeClr>
            </a:solidFill>
            <a:ln w="47625" cap="flat" cmpd="thinThick">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100" dirty="0">
                  <a:solidFill>
                    <a:prstClr val="black"/>
                  </a:solidFill>
                  <a:latin typeface="Cambria"/>
                </a:rPr>
                <a:t> Prevent the memory controller from accessing DRAM regions that are</a:t>
              </a:r>
              <a:br>
                <a:rPr lang="en-US" sz="2100" dirty="0">
                  <a:solidFill>
                    <a:prstClr val="black"/>
                  </a:solidFill>
                  <a:latin typeface="Cambria"/>
                </a:rPr>
              </a:br>
              <a:r>
                <a:rPr lang="en-US" sz="2100" i="1" dirty="0">
                  <a:solidFill>
                    <a:prstClr val="black"/>
                  </a:solidFill>
                  <a:latin typeface="Cambria"/>
                </a:rPr>
                <a:t>under maintenance</a:t>
              </a:r>
              <a:r>
                <a:rPr lang="en-US" sz="2100" dirty="0">
                  <a:solidFill>
                    <a:prstClr val="black"/>
                  </a:solidFill>
                  <a:latin typeface="Cambria"/>
                </a:rPr>
                <a:t> by </a:t>
              </a:r>
              <a:r>
                <a:rPr lang="en-US" sz="2100" dirty="0">
                  <a:solidFill>
                    <a:srgbClr val="C00000"/>
                  </a:solidFill>
                  <a:latin typeface="Cambria"/>
                </a:rPr>
                <a:t>rejecting</a:t>
              </a:r>
              <a:r>
                <a:rPr lang="en-US" sz="2100" dirty="0">
                  <a:solidFill>
                    <a:prstClr val="black"/>
                  </a:solidFill>
                  <a:latin typeface="Cambria"/>
                </a:rPr>
                <a:t> row activation (</a:t>
              </a:r>
              <a:r>
                <a:rPr lang="en-US" sz="2100" dirty="0">
                  <a:solidFill>
                    <a:srgbClr val="0070C0"/>
                  </a:solidFill>
                  <a:latin typeface="Cambria"/>
                </a:rPr>
                <a:t>ACT</a:t>
              </a:r>
              <a:r>
                <a:rPr lang="en-US" sz="2100" dirty="0">
                  <a:solidFill>
                    <a:prstClr val="black"/>
                  </a:solidFill>
                  <a:latin typeface="Cambria"/>
                </a:rPr>
                <a:t>) commands</a:t>
              </a:r>
              <a:endParaRPr lang="en-CH" sz="2100" dirty="0">
                <a:solidFill>
                  <a:prstClr val="black"/>
                </a:solidFill>
                <a:latin typeface="Cambria"/>
              </a:endParaRPr>
            </a:p>
          </p:txBody>
        </p:sp>
      </p:grpSp>
    </p:spTree>
    <p:extLst>
      <p:ext uri="{BB962C8B-B14F-4D97-AF65-F5344CB8AC3E}">
        <p14:creationId xmlns:p14="http://schemas.microsoft.com/office/powerpoint/2010/main" val="142448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9DCDE97-02FB-9FDB-01AC-416810C4F947}"/>
              </a:ext>
            </a:extLst>
          </p:cNvPr>
          <p:cNvSpPr/>
          <p:nvPr/>
        </p:nvSpPr>
        <p:spPr>
          <a:xfrm>
            <a:off x="0" y="4967565"/>
            <a:ext cx="9144000" cy="61400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2" name="Rectangle 11">
            <a:extLst>
              <a:ext uri="{FF2B5EF4-FFF2-40B4-BE49-F238E27FC236}">
                <a16:creationId xmlns:a16="http://schemas.microsoft.com/office/drawing/2014/main" id="{E5B29132-A5F7-3214-35B5-29B8513F6C12}"/>
              </a:ext>
            </a:extLst>
          </p:cNvPr>
          <p:cNvSpPr/>
          <p:nvPr/>
        </p:nvSpPr>
        <p:spPr>
          <a:xfrm>
            <a:off x="1" y="2991954"/>
            <a:ext cx="9144000" cy="156371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1" name="Rectangle 10">
            <a:extLst>
              <a:ext uri="{FF2B5EF4-FFF2-40B4-BE49-F238E27FC236}">
                <a16:creationId xmlns:a16="http://schemas.microsoft.com/office/drawing/2014/main" id="{5BEE0D95-A0B0-CF92-36C5-08CDAC191446}"/>
              </a:ext>
            </a:extLst>
          </p:cNvPr>
          <p:cNvSpPr/>
          <p:nvPr/>
        </p:nvSpPr>
        <p:spPr>
          <a:xfrm>
            <a:off x="1" y="1196752"/>
            <a:ext cx="9144000" cy="140043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2" name="Title 1">
            <a:extLst>
              <a:ext uri="{FF2B5EF4-FFF2-40B4-BE49-F238E27FC236}">
                <a16:creationId xmlns:a16="http://schemas.microsoft.com/office/drawing/2014/main" id="{2D9CE1CA-6019-1134-3F74-2E75551AEE17}"/>
              </a:ext>
            </a:extLst>
          </p:cNvPr>
          <p:cNvSpPr>
            <a:spLocks noGrp="1"/>
          </p:cNvSpPr>
          <p:nvPr>
            <p:ph type="title"/>
          </p:nvPr>
        </p:nvSpPr>
        <p:spPr/>
        <p:txBody>
          <a:bodyPr>
            <a:normAutofit/>
          </a:bodyPr>
          <a:lstStyle/>
          <a:p>
            <a:r>
              <a:rPr lang="en-US" dirty="0"/>
              <a:t>SMD-Based Maintenance Mechanisms</a:t>
            </a:r>
            <a:endParaRPr lang="en-CH" dirty="0"/>
          </a:p>
        </p:txBody>
      </p:sp>
      <p:sp>
        <p:nvSpPr>
          <p:cNvPr id="4" name="TextBox 3">
            <a:extLst>
              <a:ext uri="{FF2B5EF4-FFF2-40B4-BE49-F238E27FC236}">
                <a16:creationId xmlns:a16="http://schemas.microsoft.com/office/drawing/2014/main" id="{090BD27F-CFBF-995B-743A-436B90B04D8D}"/>
              </a:ext>
            </a:extLst>
          </p:cNvPr>
          <p:cNvSpPr txBox="1"/>
          <p:nvPr/>
        </p:nvSpPr>
        <p:spPr>
          <a:xfrm>
            <a:off x="-7765" y="1549509"/>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DRAM </a:t>
            </a:r>
          </a:p>
          <a:p>
            <a:pPr algn="ctr" defTabSz="685800">
              <a:lnSpc>
                <a:spcPts val="1800"/>
              </a:lnSpc>
            </a:pPr>
            <a:r>
              <a:rPr lang="en-US" sz="2100" b="1" dirty="0">
                <a:solidFill>
                  <a:prstClr val="black"/>
                </a:solidFill>
                <a:latin typeface="Cambria"/>
              </a:rPr>
              <a:t>Refresh</a:t>
            </a:r>
            <a:endParaRPr lang="en-CH" sz="2100" b="1" dirty="0">
              <a:solidFill>
                <a:prstClr val="black"/>
              </a:solidFill>
              <a:latin typeface="Cambria"/>
            </a:endParaRPr>
          </a:p>
        </p:txBody>
      </p:sp>
      <p:sp>
        <p:nvSpPr>
          <p:cNvPr id="5" name="TextBox 4">
            <a:extLst>
              <a:ext uri="{FF2B5EF4-FFF2-40B4-BE49-F238E27FC236}">
                <a16:creationId xmlns:a16="http://schemas.microsoft.com/office/drawing/2014/main" id="{4CE70165-AFA9-C1C5-E711-6C87CEC70685}"/>
              </a:ext>
            </a:extLst>
          </p:cNvPr>
          <p:cNvSpPr txBox="1"/>
          <p:nvPr/>
        </p:nvSpPr>
        <p:spPr>
          <a:xfrm>
            <a:off x="-7763" y="3470051"/>
            <a:ext cx="182890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RowHammer Protection</a:t>
            </a:r>
            <a:endParaRPr lang="en-CH" sz="2100" b="1" dirty="0">
              <a:solidFill>
                <a:prstClr val="black"/>
              </a:solidFill>
              <a:latin typeface="Cambria"/>
            </a:endParaRPr>
          </a:p>
        </p:txBody>
      </p:sp>
      <p:sp>
        <p:nvSpPr>
          <p:cNvPr id="6" name="TextBox 5">
            <a:extLst>
              <a:ext uri="{FF2B5EF4-FFF2-40B4-BE49-F238E27FC236}">
                <a16:creationId xmlns:a16="http://schemas.microsoft.com/office/drawing/2014/main" id="{70F551A5-8FEA-CBB9-B287-B3C6423881E8}"/>
              </a:ext>
            </a:extLst>
          </p:cNvPr>
          <p:cNvSpPr txBox="1"/>
          <p:nvPr/>
        </p:nvSpPr>
        <p:spPr>
          <a:xfrm>
            <a:off x="-7764" y="5041544"/>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Memory </a:t>
            </a:r>
            <a:br>
              <a:rPr lang="en-US" sz="2100" b="1" dirty="0">
                <a:solidFill>
                  <a:prstClr val="black"/>
                </a:solidFill>
                <a:latin typeface="Cambria"/>
              </a:rPr>
            </a:br>
            <a:r>
              <a:rPr lang="en-US" sz="2100" b="1" dirty="0">
                <a:solidFill>
                  <a:prstClr val="black"/>
                </a:solidFill>
                <a:latin typeface="Cambria"/>
              </a:rPr>
              <a:t>Scrubbing</a:t>
            </a:r>
            <a:endParaRPr lang="en-CH" sz="2100" b="1" dirty="0">
              <a:solidFill>
                <a:prstClr val="black"/>
              </a:solidFill>
              <a:latin typeface="Cambria"/>
            </a:endParaRPr>
          </a:p>
        </p:txBody>
      </p:sp>
      <p:sp>
        <p:nvSpPr>
          <p:cNvPr id="7" name="TextBox 6">
            <a:extLst>
              <a:ext uri="{FF2B5EF4-FFF2-40B4-BE49-F238E27FC236}">
                <a16:creationId xmlns:a16="http://schemas.microsoft.com/office/drawing/2014/main" id="{A32ACD8E-1C7C-6915-B72C-DFDFC830BE93}"/>
              </a:ext>
            </a:extLst>
          </p:cNvPr>
          <p:cNvSpPr txBox="1"/>
          <p:nvPr/>
        </p:nvSpPr>
        <p:spPr>
          <a:xfrm>
            <a:off x="2261508" y="1203260"/>
            <a:ext cx="2732995"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Fixed Rate (SMD-FR)</a:t>
            </a:r>
            <a:endParaRPr lang="en-CH" b="1" dirty="0">
              <a:solidFill>
                <a:srgbClr val="70AD47">
                  <a:lumMod val="50000"/>
                </a:srgbClr>
              </a:solidFill>
              <a:latin typeface="Cambria"/>
            </a:endParaRPr>
          </a:p>
        </p:txBody>
      </p:sp>
      <p:sp>
        <p:nvSpPr>
          <p:cNvPr id="8" name="TextBox 7">
            <a:extLst>
              <a:ext uri="{FF2B5EF4-FFF2-40B4-BE49-F238E27FC236}">
                <a16:creationId xmlns:a16="http://schemas.microsoft.com/office/drawing/2014/main" id="{EA0C1039-CF13-F185-6C70-CEC35F2A4D4E}"/>
              </a:ext>
            </a:extLst>
          </p:cNvPr>
          <p:cNvSpPr txBox="1"/>
          <p:nvPr/>
        </p:nvSpPr>
        <p:spPr>
          <a:xfrm>
            <a:off x="5602741" y="1203260"/>
            <a:ext cx="3131003"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Variable Rate (SMD-VR)</a:t>
            </a:r>
            <a:endParaRPr lang="en-CH" b="1" dirty="0">
              <a:solidFill>
                <a:srgbClr val="70AD47">
                  <a:lumMod val="50000"/>
                </a:srgbClr>
              </a:solidFill>
              <a:latin typeface="Cambria"/>
            </a:endParaRPr>
          </a:p>
        </p:txBody>
      </p:sp>
      <p:sp>
        <p:nvSpPr>
          <p:cNvPr id="9" name="TextBox 8">
            <a:extLst>
              <a:ext uri="{FF2B5EF4-FFF2-40B4-BE49-F238E27FC236}">
                <a16:creationId xmlns:a16="http://schemas.microsoft.com/office/drawing/2014/main" id="{51F5064C-5121-F28C-59E0-D177A0BF8742}"/>
              </a:ext>
            </a:extLst>
          </p:cNvPr>
          <p:cNvSpPr txBox="1"/>
          <p:nvPr/>
        </p:nvSpPr>
        <p:spPr>
          <a:xfrm>
            <a:off x="2261508" y="1715163"/>
            <a:ext cx="3112634" cy="553998"/>
          </a:xfrm>
          <a:prstGeom prst="rect">
            <a:avLst/>
          </a:prstGeom>
          <a:noFill/>
        </p:spPr>
        <p:txBody>
          <a:bodyPr wrap="square" rtlCol="0" anchor="ctr">
            <a:spAutoFit/>
          </a:bodyPr>
          <a:lstStyle/>
          <a:p>
            <a:pPr algn="ctr" defTabSz="685800"/>
            <a:r>
              <a:rPr lang="en-US" sz="1500" b="1" i="1" dirty="0">
                <a:solidFill>
                  <a:prstClr val="black"/>
                </a:solidFill>
                <a:latin typeface="Cambria"/>
              </a:rPr>
              <a:t>uniformly</a:t>
            </a:r>
            <a:r>
              <a:rPr lang="en-US" sz="1500" i="1" dirty="0">
                <a:solidFill>
                  <a:prstClr val="black"/>
                </a:solidFill>
                <a:latin typeface="Cambria"/>
              </a:rPr>
              <a:t> refreshes </a:t>
            </a:r>
            <a:r>
              <a:rPr lang="en-US" sz="1500" b="1" i="1" dirty="0">
                <a:solidFill>
                  <a:prstClr val="black"/>
                </a:solidFill>
                <a:latin typeface="Cambria"/>
              </a:rPr>
              <a:t>all</a:t>
            </a:r>
            <a:r>
              <a:rPr lang="en-US" sz="1500" i="1" dirty="0">
                <a:solidFill>
                  <a:prstClr val="black"/>
                </a:solidFill>
                <a:latin typeface="Cambria"/>
              </a:rPr>
              <a:t> DRAM rows with a </a:t>
            </a:r>
            <a:r>
              <a:rPr lang="en-US" sz="1500" b="1" i="1" dirty="0">
                <a:solidFill>
                  <a:prstClr val="black"/>
                </a:solidFill>
                <a:latin typeface="Cambria"/>
              </a:rPr>
              <a:t>fixed</a:t>
            </a:r>
            <a:r>
              <a:rPr lang="en-US" sz="1500" i="1" dirty="0">
                <a:solidFill>
                  <a:prstClr val="black"/>
                </a:solidFill>
                <a:latin typeface="Cambria"/>
              </a:rPr>
              <a:t> refresh period</a:t>
            </a:r>
            <a:endParaRPr lang="en-CH" sz="1500" i="1" dirty="0">
              <a:solidFill>
                <a:prstClr val="black"/>
              </a:solidFill>
              <a:latin typeface="Cambria"/>
            </a:endParaRPr>
          </a:p>
        </p:txBody>
      </p:sp>
      <p:sp>
        <p:nvSpPr>
          <p:cNvPr id="10" name="TextBox 9">
            <a:extLst>
              <a:ext uri="{FF2B5EF4-FFF2-40B4-BE49-F238E27FC236}">
                <a16:creationId xmlns:a16="http://schemas.microsoft.com/office/drawing/2014/main" id="{501D614E-6F76-E474-082D-C0EB445B424B}"/>
              </a:ext>
            </a:extLst>
          </p:cNvPr>
          <p:cNvSpPr txBox="1"/>
          <p:nvPr/>
        </p:nvSpPr>
        <p:spPr>
          <a:xfrm>
            <a:off x="5470072" y="1622116"/>
            <a:ext cx="3396343" cy="784830"/>
          </a:xfrm>
          <a:prstGeom prst="rect">
            <a:avLst/>
          </a:prstGeom>
          <a:noFill/>
        </p:spPr>
        <p:txBody>
          <a:bodyPr wrap="square" rtlCol="0">
            <a:spAutoFit/>
          </a:bodyPr>
          <a:lstStyle/>
          <a:p>
            <a:pPr algn="ctr" defTabSz="685800"/>
            <a:r>
              <a:rPr lang="en-US" sz="1500" b="1" i="1" dirty="0">
                <a:solidFill>
                  <a:prstClr val="black"/>
                </a:solidFill>
                <a:latin typeface="Cambria"/>
              </a:rPr>
              <a:t>skips</a:t>
            </a:r>
            <a:r>
              <a:rPr lang="en-US" sz="1500" i="1" dirty="0">
                <a:solidFill>
                  <a:prstClr val="black"/>
                </a:solidFill>
                <a:latin typeface="Cambria"/>
              </a:rPr>
              <a:t> refreshing rows that </a:t>
            </a:r>
            <a:br>
              <a:rPr lang="en-US" sz="1500" i="1" dirty="0">
                <a:solidFill>
                  <a:prstClr val="black"/>
                </a:solidFill>
                <a:latin typeface="Cambria"/>
              </a:rPr>
            </a:br>
            <a:r>
              <a:rPr lang="en-US" sz="1500" i="1" dirty="0">
                <a:solidFill>
                  <a:prstClr val="black"/>
                </a:solidFill>
                <a:latin typeface="Cambria"/>
              </a:rPr>
              <a:t>can </a:t>
            </a:r>
            <a:r>
              <a:rPr lang="en-US" sz="1500" b="1" i="1" dirty="0">
                <a:solidFill>
                  <a:prstClr val="black"/>
                </a:solidFill>
                <a:latin typeface="Cambria"/>
              </a:rPr>
              <a:t>retain their data for longer</a:t>
            </a:r>
            <a:r>
              <a:rPr lang="en-US" sz="1500" i="1" dirty="0">
                <a:solidFill>
                  <a:prstClr val="black"/>
                </a:solidFill>
                <a:latin typeface="Cambria"/>
              </a:rPr>
              <a:t> than </a:t>
            </a:r>
            <a:br>
              <a:rPr lang="en-US" sz="1500" i="1" dirty="0">
                <a:solidFill>
                  <a:prstClr val="black"/>
                </a:solidFill>
                <a:latin typeface="Cambria"/>
              </a:rPr>
            </a:br>
            <a:r>
              <a:rPr lang="en-US" sz="1500" i="1" dirty="0">
                <a:solidFill>
                  <a:prstClr val="black"/>
                </a:solidFill>
                <a:latin typeface="Cambria"/>
              </a:rPr>
              <a:t>the default refresh period</a:t>
            </a:r>
            <a:endParaRPr lang="en-CH" sz="1500" i="1" dirty="0">
              <a:solidFill>
                <a:prstClr val="black"/>
              </a:solidFill>
              <a:latin typeface="Cambria"/>
            </a:endParaRPr>
          </a:p>
        </p:txBody>
      </p:sp>
      <p:cxnSp>
        <p:nvCxnSpPr>
          <p:cNvPr id="15" name="Straight Connector 14">
            <a:extLst>
              <a:ext uri="{FF2B5EF4-FFF2-40B4-BE49-F238E27FC236}">
                <a16:creationId xmlns:a16="http://schemas.microsoft.com/office/drawing/2014/main" id="{DB6FC566-3F7A-DBC5-367B-BB2C5CE71515}"/>
              </a:ext>
            </a:extLst>
          </p:cNvPr>
          <p:cNvCxnSpPr/>
          <p:nvPr/>
        </p:nvCxnSpPr>
        <p:spPr>
          <a:xfrm>
            <a:off x="5390471" y="1252247"/>
            <a:ext cx="0" cy="1287787"/>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4E0176-34B1-FAD6-CCF6-83DB85605A8C}"/>
              </a:ext>
            </a:extLst>
          </p:cNvPr>
          <p:cNvCxnSpPr>
            <a:cxnSpLocks/>
          </p:cNvCxnSpPr>
          <p:nvPr/>
        </p:nvCxnSpPr>
        <p:spPr>
          <a:xfrm>
            <a:off x="5398634" y="3088272"/>
            <a:ext cx="0" cy="13775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04E2041-F257-43BD-1C39-A28641B398D8}"/>
              </a:ext>
            </a:extLst>
          </p:cNvPr>
          <p:cNvSpPr txBox="1"/>
          <p:nvPr/>
        </p:nvSpPr>
        <p:spPr>
          <a:xfrm>
            <a:off x="2261508" y="3034696"/>
            <a:ext cx="2732995" cy="646331"/>
          </a:xfrm>
          <a:prstGeom prst="rect">
            <a:avLst/>
          </a:prstGeom>
          <a:noFill/>
        </p:spPr>
        <p:txBody>
          <a:bodyPr wrap="square" rtlCol="0">
            <a:spAutoFit/>
          </a:bodyPr>
          <a:lstStyle/>
          <a:p>
            <a:pPr algn="ctr" defTabSz="685800"/>
            <a:r>
              <a:rPr lang="en-US" b="1" dirty="0">
                <a:solidFill>
                  <a:srgbClr val="C00000"/>
                </a:solidFill>
                <a:latin typeface="Cambria"/>
              </a:rPr>
              <a:t>Probabilistic (SMD-PRP)</a:t>
            </a:r>
            <a:endParaRPr lang="en-CH" b="1" dirty="0">
              <a:solidFill>
                <a:srgbClr val="C00000"/>
              </a:solidFill>
              <a:latin typeface="Cambria"/>
            </a:endParaRPr>
          </a:p>
        </p:txBody>
      </p:sp>
      <p:sp>
        <p:nvSpPr>
          <p:cNvPr id="21" name="TextBox 20">
            <a:extLst>
              <a:ext uri="{FF2B5EF4-FFF2-40B4-BE49-F238E27FC236}">
                <a16:creationId xmlns:a16="http://schemas.microsoft.com/office/drawing/2014/main" id="{B97CDD66-C423-CC0A-629E-6DA55A115303}"/>
              </a:ext>
            </a:extLst>
          </p:cNvPr>
          <p:cNvSpPr txBox="1"/>
          <p:nvPr/>
        </p:nvSpPr>
        <p:spPr>
          <a:xfrm>
            <a:off x="5702754" y="3034696"/>
            <a:ext cx="2951388" cy="369332"/>
          </a:xfrm>
          <a:prstGeom prst="rect">
            <a:avLst/>
          </a:prstGeom>
          <a:noFill/>
        </p:spPr>
        <p:txBody>
          <a:bodyPr wrap="square" rtlCol="0">
            <a:spAutoFit/>
          </a:bodyPr>
          <a:lstStyle/>
          <a:p>
            <a:pPr algn="ctr" defTabSz="685800"/>
            <a:r>
              <a:rPr lang="en-US" b="1" dirty="0">
                <a:solidFill>
                  <a:srgbClr val="C00000"/>
                </a:solidFill>
                <a:latin typeface="Cambria"/>
              </a:rPr>
              <a:t>Deterministic (SMD-DRP)</a:t>
            </a:r>
            <a:endParaRPr lang="en-CH" b="1" dirty="0">
              <a:solidFill>
                <a:srgbClr val="C00000"/>
              </a:solidFill>
              <a:latin typeface="Cambria"/>
            </a:endParaRPr>
          </a:p>
        </p:txBody>
      </p:sp>
      <p:sp>
        <p:nvSpPr>
          <p:cNvPr id="23" name="TextBox 22">
            <a:extLst>
              <a:ext uri="{FF2B5EF4-FFF2-40B4-BE49-F238E27FC236}">
                <a16:creationId xmlns:a16="http://schemas.microsoft.com/office/drawing/2014/main" id="{8AA8E988-3ED3-E4FC-CE8E-E256AB7134E3}"/>
              </a:ext>
            </a:extLst>
          </p:cNvPr>
          <p:cNvSpPr txBox="1"/>
          <p:nvPr/>
        </p:nvSpPr>
        <p:spPr>
          <a:xfrm>
            <a:off x="5636404" y="3369403"/>
            <a:ext cx="3224894" cy="1015663"/>
          </a:xfrm>
          <a:prstGeom prst="rect">
            <a:avLst/>
          </a:prstGeom>
          <a:noFill/>
        </p:spPr>
        <p:txBody>
          <a:bodyPr wrap="square" rtlCol="0" anchor="ctr">
            <a:spAutoFit/>
          </a:bodyPr>
          <a:lstStyle/>
          <a:p>
            <a:pPr algn="ctr" defTabSz="685800"/>
            <a:r>
              <a:rPr lang="en-US" sz="1500" b="1" i="1" dirty="0">
                <a:solidFill>
                  <a:prstClr val="black"/>
                </a:solidFill>
                <a:latin typeface="Cambria"/>
              </a:rPr>
              <a:t>keeps track </a:t>
            </a:r>
            <a:r>
              <a:rPr lang="en-US" sz="1500" i="1" dirty="0">
                <a:solidFill>
                  <a:prstClr val="black"/>
                </a:solidFill>
                <a:latin typeface="Cambria"/>
              </a:rPr>
              <a:t>of most </a:t>
            </a:r>
            <a:br>
              <a:rPr lang="en-US" sz="1500" i="1" dirty="0">
                <a:solidFill>
                  <a:prstClr val="black"/>
                </a:solidFill>
                <a:latin typeface="Cambria"/>
              </a:rPr>
            </a:br>
            <a:r>
              <a:rPr lang="en-US" sz="1500" b="1" i="1" dirty="0">
                <a:solidFill>
                  <a:prstClr val="black"/>
                </a:solidFill>
                <a:latin typeface="Cambria"/>
              </a:rPr>
              <a:t>frequently</a:t>
            </a:r>
            <a:r>
              <a:rPr lang="en-US" sz="1500" i="1" dirty="0">
                <a:solidFill>
                  <a:prstClr val="black"/>
                </a:solidFill>
                <a:latin typeface="Cambria"/>
              </a:rPr>
              <a:t> </a:t>
            </a:r>
            <a:r>
              <a:rPr lang="en-US" sz="1500" b="1" i="1" dirty="0">
                <a:solidFill>
                  <a:prstClr val="black"/>
                </a:solidFill>
                <a:latin typeface="Cambria"/>
              </a:rPr>
              <a:t>activated</a:t>
            </a:r>
            <a:r>
              <a:rPr lang="en-US" sz="1500" i="1" dirty="0">
                <a:solidFill>
                  <a:prstClr val="black"/>
                </a:solidFill>
                <a:latin typeface="Cambria"/>
              </a:rPr>
              <a:t> rows and </a:t>
            </a:r>
            <a:br>
              <a:rPr lang="en-US" sz="1500" i="1" dirty="0">
                <a:solidFill>
                  <a:prstClr val="black"/>
                </a:solidFill>
                <a:latin typeface="Cambria"/>
              </a:rPr>
            </a:br>
            <a:r>
              <a:rPr lang="en-US" sz="1500" i="1" dirty="0">
                <a:solidFill>
                  <a:prstClr val="black"/>
                </a:solidFill>
                <a:latin typeface="Cambria"/>
              </a:rPr>
              <a:t>performs </a:t>
            </a:r>
            <a:r>
              <a:rPr lang="en-US" sz="1500" b="1" i="1" dirty="0">
                <a:solidFill>
                  <a:prstClr val="black"/>
                </a:solidFill>
                <a:latin typeface="Cambria"/>
              </a:rPr>
              <a:t>neighbor</a:t>
            </a:r>
            <a:r>
              <a:rPr lang="en-US" sz="1500" i="1" dirty="0">
                <a:solidFill>
                  <a:prstClr val="black"/>
                </a:solidFill>
                <a:latin typeface="Cambria"/>
              </a:rPr>
              <a:t> row refresh when </a:t>
            </a:r>
            <a:br>
              <a:rPr lang="en-US" sz="1500" i="1" dirty="0">
                <a:solidFill>
                  <a:prstClr val="black"/>
                </a:solidFill>
                <a:latin typeface="Cambria"/>
              </a:rPr>
            </a:br>
            <a:r>
              <a:rPr lang="en-US" sz="1500" i="1" dirty="0">
                <a:solidFill>
                  <a:prstClr val="black"/>
                </a:solidFill>
                <a:latin typeface="Cambria"/>
              </a:rPr>
              <a:t>activation count threshold is exceeded</a:t>
            </a:r>
            <a:endParaRPr lang="en-CH" sz="788" i="1" dirty="0">
              <a:solidFill>
                <a:prstClr val="black"/>
              </a:solidFill>
              <a:latin typeface="Cambria"/>
            </a:endParaRPr>
          </a:p>
        </p:txBody>
      </p:sp>
      <p:sp>
        <p:nvSpPr>
          <p:cNvPr id="24" name="TextBox 23">
            <a:extLst>
              <a:ext uri="{FF2B5EF4-FFF2-40B4-BE49-F238E27FC236}">
                <a16:creationId xmlns:a16="http://schemas.microsoft.com/office/drawing/2014/main" id="{F6FDA59C-C7F8-B044-A3B3-233B6E84BBA7}"/>
              </a:ext>
            </a:extLst>
          </p:cNvPr>
          <p:cNvSpPr txBox="1"/>
          <p:nvPr/>
        </p:nvSpPr>
        <p:spPr>
          <a:xfrm>
            <a:off x="3706585" y="4941168"/>
            <a:ext cx="3551465" cy="369332"/>
          </a:xfrm>
          <a:prstGeom prst="rect">
            <a:avLst/>
          </a:prstGeom>
          <a:noFill/>
        </p:spPr>
        <p:txBody>
          <a:bodyPr wrap="square" rtlCol="0">
            <a:spAutoFit/>
          </a:bodyPr>
          <a:lstStyle/>
          <a:p>
            <a:pPr algn="ctr" defTabSz="685800"/>
            <a:r>
              <a:rPr lang="en-US" b="1" dirty="0">
                <a:solidFill>
                  <a:srgbClr val="FFC000">
                    <a:lumMod val="50000"/>
                  </a:srgbClr>
                </a:solidFill>
                <a:latin typeface="Cambria"/>
              </a:rPr>
              <a:t>Periodic Scrubbing (SMD-MS)</a:t>
            </a:r>
            <a:endParaRPr lang="en-CH" b="1" dirty="0">
              <a:solidFill>
                <a:srgbClr val="FFC000">
                  <a:lumMod val="50000"/>
                </a:srgbClr>
              </a:solidFill>
              <a:latin typeface="Cambria"/>
            </a:endParaRPr>
          </a:p>
        </p:txBody>
      </p:sp>
      <p:sp>
        <p:nvSpPr>
          <p:cNvPr id="25" name="TextBox 24">
            <a:extLst>
              <a:ext uri="{FF2B5EF4-FFF2-40B4-BE49-F238E27FC236}">
                <a16:creationId xmlns:a16="http://schemas.microsoft.com/office/drawing/2014/main" id="{EAE6FC4A-39F5-98A0-B8D7-591DA3298231}"/>
              </a:ext>
            </a:extLst>
          </p:cNvPr>
          <p:cNvSpPr txBox="1"/>
          <p:nvPr/>
        </p:nvSpPr>
        <p:spPr>
          <a:xfrm>
            <a:off x="2952648" y="5223916"/>
            <a:ext cx="5367514" cy="323165"/>
          </a:xfrm>
          <a:prstGeom prst="rect">
            <a:avLst/>
          </a:prstGeom>
          <a:noFill/>
        </p:spPr>
        <p:txBody>
          <a:bodyPr wrap="square" rtlCol="0" anchor="ctr">
            <a:spAutoFit/>
          </a:bodyPr>
          <a:lstStyle/>
          <a:p>
            <a:pPr algn="ctr" defTabSz="685800"/>
            <a:r>
              <a:rPr lang="en-US" sz="1500" i="1" dirty="0">
                <a:solidFill>
                  <a:prstClr val="black"/>
                </a:solidFill>
                <a:latin typeface="Cambria"/>
              </a:rPr>
              <a:t>periodically </a:t>
            </a:r>
            <a:r>
              <a:rPr lang="en-US" sz="1500" b="1" i="1" dirty="0">
                <a:solidFill>
                  <a:prstClr val="black"/>
                </a:solidFill>
                <a:latin typeface="Cambria"/>
              </a:rPr>
              <a:t>scans</a:t>
            </a:r>
            <a:r>
              <a:rPr lang="en-US" sz="1500" i="1" dirty="0">
                <a:solidFill>
                  <a:prstClr val="black"/>
                </a:solidFill>
                <a:latin typeface="Cambria"/>
              </a:rPr>
              <a:t> the </a:t>
            </a:r>
            <a:r>
              <a:rPr lang="en-US" sz="1500" b="1" i="1" dirty="0">
                <a:solidFill>
                  <a:prstClr val="black"/>
                </a:solidFill>
                <a:latin typeface="Cambria"/>
              </a:rPr>
              <a:t>entire</a:t>
            </a:r>
            <a:r>
              <a:rPr lang="en-US" sz="1500" i="1" dirty="0">
                <a:solidFill>
                  <a:prstClr val="black"/>
                </a:solidFill>
                <a:latin typeface="Cambria"/>
              </a:rPr>
              <a:t> DRAM for errors and corrects them</a:t>
            </a:r>
            <a:endParaRPr lang="en-CH" sz="788" i="1" dirty="0">
              <a:solidFill>
                <a:prstClr val="black"/>
              </a:solidFill>
              <a:latin typeface="Cambria"/>
            </a:endParaRPr>
          </a:p>
        </p:txBody>
      </p:sp>
      <p:sp>
        <p:nvSpPr>
          <p:cNvPr id="26" name="TextBox 25">
            <a:extLst>
              <a:ext uri="{FF2B5EF4-FFF2-40B4-BE49-F238E27FC236}">
                <a16:creationId xmlns:a16="http://schemas.microsoft.com/office/drawing/2014/main" id="{AD660E4D-5D6A-2A34-9D25-544A46531F6C}"/>
              </a:ext>
            </a:extLst>
          </p:cNvPr>
          <p:cNvSpPr txBox="1"/>
          <p:nvPr/>
        </p:nvSpPr>
        <p:spPr>
          <a:xfrm>
            <a:off x="2189050" y="3518770"/>
            <a:ext cx="3112634" cy="784830"/>
          </a:xfrm>
          <a:prstGeom prst="rect">
            <a:avLst/>
          </a:prstGeom>
          <a:noFill/>
        </p:spPr>
        <p:txBody>
          <a:bodyPr wrap="square" rtlCol="0" anchor="ctr">
            <a:spAutoFit/>
          </a:bodyPr>
          <a:lstStyle/>
          <a:p>
            <a:pPr algn="ctr" defTabSz="685800"/>
            <a:r>
              <a:rPr lang="en-US" sz="1500" i="1" dirty="0">
                <a:solidFill>
                  <a:prstClr val="black"/>
                </a:solidFill>
                <a:latin typeface="Cambria"/>
              </a:rPr>
              <a:t>Performs </a:t>
            </a:r>
            <a:r>
              <a:rPr lang="en-US" sz="1500" b="1" i="1" dirty="0">
                <a:solidFill>
                  <a:prstClr val="black"/>
                </a:solidFill>
                <a:latin typeface="Cambria"/>
              </a:rPr>
              <a:t>neighbor row refresh </a:t>
            </a:r>
            <a:br>
              <a:rPr lang="en-US" sz="1500" i="1" dirty="0">
                <a:solidFill>
                  <a:prstClr val="black"/>
                </a:solidFill>
                <a:latin typeface="Cambria"/>
              </a:rPr>
            </a:br>
            <a:r>
              <a:rPr lang="en-US" sz="1500" i="1" dirty="0">
                <a:solidFill>
                  <a:prstClr val="black"/>
                </a:solidFill>
                <a:latin typeface="Cambria"/>
              </a:rPr>
              <a:t>with </a:t>
            </a:r>
            <a:r>
              <a:rPr lang="en-US" sz="1500" b="1" i="1" dirty="0">
                <a:solidFill>
                  <a:prstClr val="black"/>
                </a:solidFill>
                <a:latin typeface="Cambria"/>
              </a:rPr>
              <a:t>a small probability </a:t>
            </a:r>
            <a:br>
              <a:rPr lang="en-US" sz="1500" i="1" dirty="0">
                <a:solidFill>
                  <a:prstClr val="black"/>
                </a:solidFill>
                <a:latin typeface="Cambria"/>
              </a:rPr>
            </a:br>
            <a:r>
              <a:rPr lang="en-US" sz="1500" i="1" dirty="0">
                <a:solidFill>
                  <a:prstClr val="black"/>
                </a:solidFill>
                <a:latin typeface="Cambria"/>
              </a:rPr>
              <a:t>on every row activation</a:t>
            </a:r>
            <a:endParaRPr lang="en-CH" sz="1050" b="1" i="1" dirty="0">
              <a:solidFill>
                <a:prstClr val="black"/>
              </a:solidFill>
              <a:latin typeface="Cambria"/>
            </a:endParaRPr>
          </a:p>
        </p:txBody>
      </p:sp>
    </p:spTree>
    <p:custDataLst>
      <p:tags r:id="rId1"/>
    </p:custDataLst>
    <p:extLst>
      <p:ext uri="{BB962C8B-B14F-4D97-AF65-F5344CB8AC3E}">
        <p14:creationId xmlns:p14="http://schemas.microsoft.com/office/powerpoint/2010/main" val="612322893"/>
      </p:ext>
    </p:extLst>
  </p:cSld>
  <p:clrMapOvr>
    <a:masterClrMapping/>
  </p:clrMapOvr>
  <mc:AlternateContent xmlns:mc="http://schemas.openxmlformats.org/markup-compatibility/2006" xmlns:p14="http://schemas.microsoft.com/office/powerpoint/2010/main">
    <mc:Choice Requires="p14">
      <p:transition spd="slow" p14:dur="2000" advTm="55630"/>
    </mc:Choice>
    <mc:Fallback xmlns="">
      <p:transition spd="slow" advTm="5563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Self-Managing DRAM: Summary</a:t>
            </a:r>
          </a:p>
        </p:txBody>
      </p:sp>
      <p:sp>
        <p:nvSpPr>
          <p:cNvPr id="36" name="Content Placeholder 2">
            <a:extLst>
              <a:ext uri="{FF2B5EF4-FFF2-40B4-BE49-F238E27FC236}">
                <a16:creationId xmlns:a16="http://schemas.microsoft.com/office/drawing/2014/main" id="{83EF96D7-7A70-4847-B668-D4A912850C4C}"/>
              </a:ext>
            </a:extLst>
          </p:cNvPr>
          <p:cNvSpPr txBox="1">
            <a:spLocks/>
          </p:cNvSpPr>
          <p:nvPr/>
        </p:nvSpPr>
        <p:spPr>
          <a:xfrm>
            <a:off x="0" y="2204864"/>
            <a:ext cx="9144000" cy="346937"/>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Implementing new </a:t>
            </a:r>
            <a:r>
              <a:rPr lang="en-US" sz="1800" b="1" dirty="0">
                <a:solidFill>
                  <a:prstClr val="black"/>
                </a:solidFill>
                <a:latin typeface="Cambria"/>
                <a:ea typeface="Tahoma" panose="020B0604030504040204" pitchFamily="34" charset="0"/>
                <a:cs typeface="Tahoma" panose="020B0604030504040204" pitchFamily="34" charset="0"/>
              </a:rPr>
              <a:t>maintenance mechanisms</a:t>
            </a:r>
            <a:r>
              <a:rPr lang="en-US" sz="1800" dirty="0">
                <a:solidFill>
                  <a:prstClr val="black"/>
                </a:solidFill>
                <a:latin typeface="Cambria"/>
                <a:ea typeface="Tahoma" panose="020B0604030504040204" pitchFamily="34" charset="0"/>
                <a:cs typeface="Tahoma" panose="020B0604030504040204" pitchFamily="34" charset="0"/>
              </a:rPr>
              <a:t> often requires </a:t>
            </a:r>
            <a:r>
              <a:rPr lang="en-US" sz="1800" dirty="0">
                <a:solidFill>
                  <a:srgbClr val="C00000"/>
                </a:solidFill>
                <a:latin typeface="Cambria"/>
                <a:ea typeface="Tahoma" panose="020B0604030504040204" pitchFamily="34" charset="0"/>
                <a:cs typeface="Tahoma" panose="020B0604030504040204" pitchFamily="34" charset="0"/>
              </a:rPr>
              <a:t>difficult-to-realize</a:t>
            </a:r>
            <a:r>
              <a:rPr lang="en-US" sz="1800" dirty="0">
                <a:solidFill>
                  <a:prstClr val="black"/>
                </a:solidFill>
                <a:latin typeface="Cambria"/>
                <a:ea typeface="Tahoma" panose="020B0604030504040204" pitchFamily="34" charset="0"/>
                <a:cs typeface="Tahoma" panose="020B0604030504040204" pitchFamily="34" charset="0"/>
              </a:rPr>
              <a:t> </a:t>
            </a:r>
            <a:r>
              <a:rPr lang="en-US" sz="1800" dirty="0">
                <a:solidFill>
                  <a:srgbClr val="C00000"/>
                </a:solidFill>
                <a:latin typeface="Cambria"/>
                <a:ea typeface="Tahoma" panose="020B0604030504040204" pitchFamily="34" charset="0"/>
                <a:cs typeface="Tahoma" panose="020B0604030504040204" pitchFamily="34" charset="0"/>
              </a:rPr>
              <a:t>changes</a:t>
            </a:r>
            <a:endParaRPr lang="en-US" sz="1800" b="1" dirty="0">
              <a:solidFill>
                <a:srgbClr val="C00000"/>
              </a:solidFill>
              <a:latin typeface="Cambria"/>
              <a:ea typeface="Tahoma" panose="020B0604030504040204" pitchFamily="34" charset="0"/>
              <a:cs typeface="Tahoma" panose="020B0604030504040204" pitchFamily="34" charset="0"/>
            </a:endParaRPr>
          </a:p>
        </p:txBody>
      </p:sp>
      <p:sp>
        <p:nvSpPr>
          <p:cNvPr id="33" name="Content Placeholder 2">
            <a:extLst>
              <a:ext uri="{FF2B5EF4-FFF2-40B4-BE49-F238E27FC236}">
                <a16:creationId xmlns:a16="http://schemas.microsoft.com/office/drawing/2014/main" id="{7BC1A4B6-7CA7-E5DD-1669-0A6C63789790}"/>
              </a:ext>
            </a:extLst>
          </p:cNvPr>
          <p:cNvSpPr txBox="1">
            <a:spLocks/>
          </p:cNvSpPr>
          <p:nvPr/>
        </p:nvSpPr>
        <p:spPr>
          <a:xfrm>
            <a:off x="0" y="908720"/>
            <a:ext cx="9144000" cy="944994"/>
          </a:xfrm>
          <a:prstGeom prst="rect">
            <a:avLst/>
          </a:prstGeom>
          <a:solidFill>
            <a:schemeClr val="bg1">
              <a:lumMod val="95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500" dirty="0">
                <a:solidFill>
                  <a:prstClr val="black"/>
                </a:solidFill>
                <a:latin typeface="Cambria"/>
                <a:ea typeface="Tahoma" panose="020B0604030504040204" pitchFamily="34" charset="0"/>
                <a:cs typeface="Tahoma" panose="020B0604030504040204" pitchFamily="34" charset="0"/>
              </a:rPr>
              <a:t>The three major DRAM maintenance operations:</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Refresh</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RowHammer Protection</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Memory Scrubbing</a:t>
            </a:r>
          </a:p>
        </p:txBody>
      </p:sp>
      <p:sp>
        <p:nvSpPr>
          <p:cNvPr id="39" name="Content Placeholder 2">
            <a:extLst>
              <a:ext uri="{FF2B5EF4-FFF2-40B4-BE49-F238E27FC236}">
                <a16:creationId xmlns:a16="http://schemas.microsoft.com/office/drawing/2014/main" id="{6BF499EC-2519-774C-C78F-5AE30DCFE854}"/>
              </a:ext>
            </a:extLst>
          </p:cNvPr>
          <p:cNvSpPr txBox="1">
            <a:spLocks/>
          </p:cNvSpPr>
          <p:nvPr/>
        </p:nvSpPr>
        <p:spPr>
          <a:xfrm>
            <a:off x="0" y="2924944"/>
            <a:ext cx="1477736"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Our Goal</a:t>
            </a:r>
          </a:p>
        </p:txBody>
      </p:sp>
      <p:grpSp>
        <p:nvGrpSpPr>
          <p:cNvPr id="9" name="Group 8">
            <a:extLst>
              <a:ext uri="{FF2B5EF4-FFF2-40B4-BE49-F238E27FC236}">
                <a16:creationId xmlns:a16="http://schemas.microsoft.com/office/drawing/2014/main" id="{ED9297F8-2626-70B6-9B95-586F3B256CF5}"/>
              </a:ext>
            </a:extLst>
          </p:cNvPr>
          <p:cNvGrpSpPr/>
          <p:nvPr/>
        </p:nvGrpSpPr>
        <p:grpSpPr>
          <a:xfrm>
            <a:off x="0" y="3221908"/>
            <a:ext cx="9144000" cy="346937"/>
            <a:chOff x="-1524000" y="3643960"/>
            <a:chExt cx="12192000" cy="462582"/>
          </a:xfrm>
        </p:grpSpPr>
        <p:sp>
          <p:nvSpPr>
            <p:cNvPr id="41" name="Content Placeholder 2">
              <a:extLst>
                <a:ext uri="{FF2B5EF4-FFF2-40B4-BE49-F238E27FC236}">
                  <a16:creationId xmlns:a16="http://schemas.microsoft.com/office/drawing/2014/main" id="{44C11BDE-68A0-CEC6-6277-7F3F356A4A6F}"/>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Ease the process of enabling new 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8" name="Oval 7">
              <a:extLst>
                <a:ext uri="{FF2B5EF4-FFF2-40B4-BE49-F238E27FC236}">
                  <a16:creationId xmlns:a16="http://schemas.microsoft.com/office/drawing/2014/main" id="{7E6C2F83-184C-87DB-CE8A-13292D3D7E48}"/>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1</a:t>
              </a:r>
              <a:endParaRPr lang="en-CH" b="1" dirty="0">
                <a:solidFill>
                  <a:srgbClr val="70AD47">
                    <a:lumMod val="50000"/>
                  </a:srgbClr>
                </a:solidFill>
                <a:latin typeface="Cambria"/>
              </a:endParaRPr>
            </a:p>
          </p:txBody>
        </p:sp>
      </p:grpSp>
      <p:grpSp>
        <p:nvGrpSpPr>
          <p:cNvPr id="42" name="Group 41">
            <a:extLst>
              <a:ext uri="{FF2B5EF4-FFF2-40B4-BE49-F238E27FC236}">
                <a16:creationId xmlns:a16="http://schemas.microsoft.com/office/drawing/2014/main" id="{E4432EFC-D38E-D8E3-FA59-EB1D05574ACD}"/>
              </a:ext>
            </a:extLst>
          </p:cNvPr>
          <p:cNvGrpSpPr/>
          <p:nvPr/>
        </p:nvGrpSpPr>
        <p:grpSpPr>
          <a:xfrm>
            <a:off x="0" y="3583201"/>
            <a:ext cx="9144000" cy="346937"/>
            <a:chOff x="-1524000" y="3643960"/>
            <a:chExt cx="12192000" cy="462582"/>
          </a:xfrm>
        </p:grpSpPr>
        <p:sp>
          <p:nvSpPr>
            <p:cNvPr id="43" name="Content Placeholder 2">
              <a:extLst>
                <a:ext uri="{FF2B5EF4-FFF2-40B4-BE49-F238E27FC236}">
                  <a16:creationId xmlns:a16="http://schemas.microsoft.com/office/drawing/2014/main" id="{95FC69F7-5FFB-8D4E-0BD4-4BA0190052A5}"/>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Enable more efficient in-DRAM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44" name="Oval 43">
              <a:extLst>
                <a:ext uri="{FF2B5EF4-FFF2-40B4-BE49-F238E27FC236}">
                  <a16:creationId xmlns:a16="http://schemas.microsoft.com/office/drawing/2014/main" id="{2F74F6D1-CC85-63CD-FA41-3DC28CE2F256}"/>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2</a:t>
              </a:r>
              <a:endParaRPr lang="en-CH" b="1" dirty="0">
                <a:solidFill>
                  <a:srgbClr val="70AD47">
                    <a:lumMod val="50000"/>
                  </a:srgbClr>
                </a:solidFill>
                <a:latin typeface="Cambria"/>
              </a:endParaRPr>
            </a:p>
          </p:txBody>
        </p:sp>
      </p:grpSp>
      <p:sp>
        <p:nvSpPr>
          <p:cNvPr id="45" name="Content Placeholder 2">
            <a:extLst>
              <a:ext uri="{FF2B5EF4-FFF2-40B4-BE49-F238E27FC236}">
                <a16:creationId xmlns:a16="http://schemas.microsoft.com/office/drawing/2014/main" id="{8E6F10D1-B950-3746-1A16-244243F85759}"/>
              </a:ext>
            </a:extLst>
          </p:cNvPr>
          <p:cNvSpPr txBox="1">
            <a:spLocks/>
          </p:cNvSpPr>
          <p:nvPr/>
        </p:nvSpPr>
        <p:spPr>
          <a:xfrm>
            <a:off x="2588079" y="4437112"/>
            <a:ext cx="3584122"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Self-Managing DRAM (SMD)</a:t>
            </a:r>
          </a:p>
        </p:txBody>
      </p:sp>
      <p:sp>
        <p:nvSpPr>
          <p:cNvPr id="51" name="Content Placeholder 2">
            <a:extLst>
              <a:ext uri="{FF2B5EF4-FFF2-40B4-BE49-F238E27FC236}">
                <a16:creationId xmlns:a16="http://schemas.microsoft.com/office/drawing/2014/main" id="{0E12945D-DF96-6D1C-AF3D-04BA61A0DBA6}"/>
              </a:ext>
            </a:extLst>
          </p:cNvPr>
          <p:cNvSpPr txBox="1">
            <a:spLocks/>
          </p:cNvSpPr>
          <p:nvPr/>
        </p:nvSpPr>
        <p:spPr>
          <a:xfrm>
            <a:off x="0" y="4763593"/>
            <a:ext cx="9144000" cy="567464"/>
          </a:xfrm>
          <a:prstGeom prst="rect">
            <a:avLst/>
          </a:prstGeom>
          <a:solidFill>
            <a:schemeClr val="accent5">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Enables implementing new </a:t>
            </a:r>
            <a:r>
              <a:rPr lang="en-US" sz="1800" b="1" dirty="0">
                <a:solidFill>
                  <a:prstClr val="black"/>
                </a:solidFill>
                <a:latin typeface="Cambria"/>
                <a:ea typeface="Tahoma" panose="020B0604030504040204" pitchFamily="34" charset="0"/>
                <a:cs typeface="Tahoma" panose="020B0604030504040204" pitchFamily="34" charset="0"/>
              </a:rPr>
              <a:t>in-DRAM</a:t>
            </a:r>
            <a:r>
              <a:rPr lang="en-US" sz="1800" dirty="0">
                <a:solidFill>
                  <a:prstClr val="black"/>
                </a:solidFill>
                <a:latin typeface="Cambria"/>
                <a:ea typeface="Tahoma" panose="020B0604030504040204" pitchFamily="34" charset="0"/>
                <a:cs typeface="Tahoma" panose="020B0604030504040204" pitchFamily="34" charset="0"/>
              </a:rPr>
              <a:t> maintenance mechanisms </a:t>
            </a:r>
            <a:br>
              <a:rPr lang="en-US" sz="1800" dirty="0">
                <a:solidFill>
                  <a:prstClr val="black"/>
                </a:solidFill>
                <a:latin typeface="Cambria"/>
                <a:ea typeface="Tahoma" panose="020B0604030504040204" pitchFamily="34" charset="0"/>
                <a:cs typeface="Tahoma" panose="020B0604030504040204" pitchFamily="34" charset="0"/>
              </a:rPr>
            </a:br>
            <a:r>
              <a:rPr lang="en-US" sz="1800" dirty="0">
                <a:solidFill>
                  <a:prstClr val="black"/>
                </a:solidFill>
                <a:latin typeface="Cambria"/>
                <a:ea typeface="Tahoma" panose="020B0604030504040204" pitchFamily="34" charset="0"/>
                <a:cs typeface="Tahoma" panose="020B0604030504040204" pitchFamily="34" charset="0"/>
              </a:rPr>
              <a:t>with </a:t>
            </a:r>
            <a:r>
              <a:rPr lang="en-US" sz="1800" b="1" dirty="0">
                <a:solidFill>
                  <a:srgbClr val="70AD47">
                    <a:lumMod val="50000"/>
                  </a:srgbClr>
                </a:solidFill>
                <a:latin typeface="Cambria"/>
                <a:ea typeface="Tahoma" panose="020B0604030504040204" pitchFamily="34" charset="0"/>
                <a:cs typeface="Tahoma" panose="020B0604030504040204" pitchFamily="34" charset="0"/>
              </a:rPr>
              <a:t>no further changes </a:t>
            </a:r>
            <a:r>
              <a:rPr lang="en-US" sz="1800" dirty="0">
                <a:solidFill>
                  <a:prstClr val="black"/>
                </a:solidFill>
                <a:latin typeface="Cambria"/>
                <a:ea typeface="Tahoma" panose="020B0604030504040204" pitchFamily="34" charset="0"/>
                <a:cs typeface="Tahoma" panose="020B0604030504040204" pitchFamily="34" charset="0"/>
              </a:rPr>
              <a:t>in the </a:t>
            </a:r>
            <a:r>
              <a:rPr lang="en-US" sz="1800" i="1" dirty="0">
                <a:solidFill>
                  <a:prstClr val="black"/>
                </a:solidFill>
                <a:latin typeface="Cambria"/>
                <a:ea typeface="Tahoma" panose="020B0604030504040204" pitchFamily="34" charset="0"/>
                <a:cs typeface="Tahoma" panose="020B0604030504040204" pitchFamily="34" charset="0"/>
              </a:rPr>
              <a:t>DRAM interface </a:t>
            </a:r>
            <a:r>
              <a:rPr lang="en-US" sz="1800" dirty="0">
                <a:solidFill>
                  <a:prstClr val="black"/>
                </a:solidFill>
                <a:latin typeface="Cambria"/>
                <a:ea typeface="Tahoma" panose="020B0604030504040204" pitchFamily="34" charset="0"/>
                <a:cs typeface="Tahoma" panose="020B0604030504040204" pitchFamily="34" charset="0"/>
              </a:rPr>
              <a:t>and </a:t>
            </a:r>
            <a:r>
              <a:rPr lang="en-US" sz="1800" i="1" dirty="0">
                <a:solidFill>
                  <a:prstClr val="black"/>
                </a:solidFill>
                <a:latin typeface="Cambria"/>
                <a:ea typeface="Tahoma" panose="020B0604030504040204" pitchFamily="34" charset="0"/>
                <a:cs typeface="Tahoma" panose="020B0604030504040204" pitchFamily="34" charset="0"/>
              </a:rPr>
              <a:t>memory controller</a:t>
            </a:r>
            <a:endParaRPr lang="en-US" sz="1800" b="1" i="1" dirty="0">
              <a:solidFill>
                <a:prstClr val="black"/>
              </a:solidFill>
              <a:latin typeface="Cambria"/>
              <a:ea typeface="Tahoma" panose="020B0604030504040204" pitchFamily="34" charset="0"/>
              <a:cs typeface="Tahoma" panose="020B0604030504040204" pitchFamily="34" charset="0"/>
            </a:endParaRPr>
          </a:p>
        </p:txBody>
      </p:sp>
      <p:sp>
        <p:nvSpPr>
          <p:cNvPr id="10" name="Rectangle: Diagonal Corners Snipped 9">
            <a:extLst>
              <a:ext uri="{FF2B5EF4-FFF2-40B4-BE49-F238E27FC236}">
                <a16:creationId xmlns:a16="http://schemas.microsoft.com/office/drawing/2014/main" id="{9DAE7BB7-5F51-412A-BE20-C0EF4E8AC3C2}"/>
              </a:ext>
            </a:extLst>
          </p:cNvPr>
          <p:cNvSpPr/>
          <p:nvPr/>
        </p:nvSpPr>
        <p:spPr>
          <a:xfrm>
            <a:off x="767444" y="5813864"/>
            <a:ext cx="7617278" cy="567464"/>
          </a:xfrm>
          <a:prstGeom prst="snip2Diag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dirty="0">
                <a:solidFill>
                  <a:prstClr val="black"/>
                </a:solidFill>
                <a:latin typeface="Cambria"/>
              </a:rPr>
              <a:t>SMD-based </a:t>
            </a:r>
            <a:r>
              <a:rPr lang="en-US" i="1" dirty="0">
                <a:solidFill>
                  <a:prstClr val="black"/>
                </a:solidFill>
                <a:latin typeface="Cambria"/>
              </a:rPr>
              <a:t>refresh</a:t>
            </a:r>
            <a:r>
              <a:rPr lang="en-US" dirty="0">
                <a:solidFill>
                  <a:prstClr val="black"/>
                </a:solidFill>
                <a:latin typeface="Cambria"/>
              </a:rPr>
              <a:t>, </a:t>
            </a:r>
            <a:r>
              <a:rPr lang="en-US" i="1" dirty="0">
                <a:solidFill>
                  <a:prstClr val="black"/>
                </a:solidFill>
                <a:latin typeface="Cambria"/>
              </a:rPr>
              <a:t>RowHammer protection</a:t>
            </a:r>
            <a:r>
              <a:rPr lang="en-US" dirty="0">
                <a:solidFill>
                  <a:prstClr val="black"/>
                </a:solidFill>
                <a:latin typeface="Cambria"/>
              </a:rPr>
              <a:t>, and </a:t>
            </a:r>
            <a:r>
              <a:rPr lang="en-US" i="1" dirty="0">
                <a:solidFill>
                  <a:prstClr val="black"/>
                </a:solidFill>
                <a:latin typeface="Cambria"/>
              </a:rPr>
              <a:t>scrubbing</a:t>
            </a:r>
            <a:r>
              <a:rPr lang="en-US" dirty="0">
                <a:solidFill>
                  <a:prstClr val="black"/>
                </a:solidFill>
                <a:latin typeface="Cambria"/>
              </a:rPr>
              <a:t> achieve </a:t>
            </a:r>
            <a:br>
              <a:rPr lang="en-US" dirty="0">
                <a:solidFill>
                  <a:prstClr val="black"/>
                </a:solidFill>
                <a:latin typeface="Cambria"/>
              </a:rPr>
            </a:br>
            <a:r>
              <a:rPr lang="en-US" b="1" dirty="0">
                <a:solidFill>
                  <a:srgbClr val="70AD47">
                    <a:lumMod val="50000"/>
                  </a:srgbClr>
                </a:solidFill>
                <a:latin typeface="Cambria"/>
              </a:rPr>
              <a:t>9.2% speedup</a:t>
            </a:r>
            <a:r>
              <a:rPr lang="en-US" dirty="0">
                <a:solidFill>
                  <a:prstClr val="black"/>
                </a:solidFill>
                <a:latin typeface="Cambria"/>
              </a:rPr>
              <a:t> and </a:t>
            </a:r>
            <a:r>
              <a:rPr lang="en-US" b="1" dirty="0">
                <a:solidFill>
                  <a:srgbClr val="70AD47">
                    <a:lumMod val="50000"/>
                  </a:srgbClr>
                </a:solidFill>
                <a:latin typeface="Cambria"/>
              </a:rPr>
              <a:t>6.2% lower DRAM energy </a:t>
            </a:r>
            <a:r>
              <a:rPr lang="en-US" dirty="0">
                <a:solidFill>
                  <a:prstClr val="black"/>
                </a:solidFill>
                <a:latin typeface="Cambria"/>
              </a:rPr>
              <a:t>vs. conventional DRAM</a:t>
            </a:r>
            <a:endParaRPr lang="en-CH" dirty="0">
              <a:solidFill>
                <a:prstClr val="black"/>
              </a:solidFill>
              <a:latin typeface="Cambria"/>
            </a:endParaRPr>
          </a:p>
        </p:txBody>
      </p:sp>
    </p:spTree>
    <p:custDataLst>
      <p:tags r:id="rId1"/>
    </p:custDataLst>
    <p:extLst>
      <p:ext uri="{BB962C8B-B14F-4D97-AF65-F5344CB8AC3E}">
        <p14:creationId xmlns:p14="http://schemas.microsoft.com/office/powerpoint/2010/main" val="869776108"/>
      </p:ext>
    </p:extLst>
  </p:cSld>
  <p:clrMapOvr>
    <a:masterClrMapping/>
  </p:clrMapOvr>
  <mc:AlternateContent xmlns:mc="http://schemas.openxmlformats.org/markup-compatibility/2006" xmlns:p14="http://schemas.microsoft.com/office/powerpoint/2010/main">
    <mc:Choice Requires="p14">
      <p:transition spd="slow" p14:dur="2000" advTm="44860"/>
    </mc:Choice>
    <mc:Fallback xmlns="">
      <p:transition spd="slow" advTm="4486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CAB1-8607-B7FE-2B75-EA488417A137}"/>
              </a:ext>
            </a:extLst>
          </p:cNvPr>
          <p:cNvSpPr>
            <a:spLocks noGrp="1"/>
          </p:cNvSpPr>
          <p:nvPr>
            <p:ph type="title"/>
          </p:nvPr>
        </p:nvSpPr>
        <p:spPr/>
        <p:txBody>
          <a:bodyPr/>
          <a:lstStyle/>
          <a:p>
            <a:r>
              <a:rPr lang="en-US" dirty="0"/>
              <a:t>Talk on Self-Managing DRAM</a:t>
            </a:r>
          </a:p>
        </p:txBody>
      </p:sp>
      <p:sp>
        <p:nvSpPr>
          <p:cNvPr id="3" name="Content Placeholder 2">
            <a:extLst>
              <a:ext uri="{FF2B5EF4-FFF2-40B4-BE49-F238E27FC236}">
                <a16:creationId xmlns:a16="http://schemas.microsoft.com/office/drawing/2014/main" id="{831E2709-07F0-213A-C340-5D328F49D59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1DDCE2E-B8A4-D1AC-1872-EF3B0B428E9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13220511-0E65-0990-3385-8F05664D4D5B}"/>
              </a:ext>
            </a:extLst>
          </p:cNvPr>
          <p:cNvPicPr>
            <a:picLocks noChangeAspect="1"/>
          </p:cNvPicPr>
          <p:nvPr/>
        </p:nvPicPr>
        <p:blipFill>
          <a:blip r:embed="rId2"/>
          <a:stretch>
            <a:fillRect/>
          </a:stretch>
        </p:blipFill>
        <p:spPr>
          <a:xfrm>
            <a:off x="685800" y="973212"/>
            <a:ext cx="7772400" cy="5396994"/>
          </a:xfrm>
          <a:prstGeom prst="rect">
            <a:avLst/>
          </a:prstGeom>
        </p:spPr>
      </p:pic>
      <p:sp>
        <p:nvSpPr>
          <p:cNvPr id="6" name="TextBox 5">
            <a:extLst>
              <a:ext uri="{FF2B5EF4-FFF2-40B4-BE49-F238E27FC236}">
                <a16:creationId xmlns:a16="http://schemas.microsoft.com/office/drawing/2014/main" id="{09948AC6-830F-A13A-7D7C-B35EB98B3CD0}"/>
              </a:ext>
            </a:extLst>
          </p:cNvPr>
          <p:cNvSpPr txBox="1"/>
          <p:nvPr/>
        </p:nvSpPr>
        <p:spPr>
          <a:xfrm>
            <a:off x="1692739" y="6475883"/>
            <a:ext cx="6320961" cy="369332"/>
          </a:xfrm>
          <a:prstGeom prst="rect">
            <a:avLst/>
          </a:prstGeom>
          <a:noFill/>
        </p:spPr>
        <p:txBody>
          <a:bodyPr wrap="none" rtlCol="0">
            <a:spAutoFit/>
          </a:bodyPr>
          <a:lstStyle/>
          <a:p>
            <a:r>
              <a:rPr lang="en-US" b="1" dirty="0">
                <a:solidFill>
                  <a:srgbClr val="0432FF"/>
                </a:solidFill>
                <a:hlinkClick r:id="rId3">
                  <a:extLst>
                    <a:ext uri="{A12FA001-AC4F-418D-AE19-62706E023703}">
                      <ahyp:hlinkClr xmlns:ahyp="http://schemas.microsoft.com/office/drawing/2018/hyperlinkcolor" val="tx"/>
                    </a:ext>
                  </a:extLst>
                </a:hlinkClick>
              </a:rPr>
              <a:t>https://www.youtube.com/watch?v=mGa6-vpExbE</a:t>
            </a:r>
            <a:r>
              <a:rPr lang="en-US" b="1" dirty="0">
                <a:solidFill>
                  <a:srgbClr val="0432FF"/>
                </a:solidFill>
              </a:rPr>
              <a:t> </a:t>
            </a:r>
          </a:p>
        </p:txBody>
      </p:sp>
    </p:spTree>
    <p:extLst>
      <p:ext uri="{BB962C8B-B14F-4D97-AF65-F5344CB8AC3E}">
        <p14:creationId xmlns:p14="http://schemas.microsoft.com/office/powerpoint/2010/main" val="3113743729"/>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Much More in Our Preprint…</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3024287045"/>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2023 (I) </a:t>
            </a:r>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80ED73AC-47B1-76B6-2176-7BCECC9CDE6B}"/>
              </a:ext>
            </a:extLst>
          </p:cNvPr>
          <p:cNvPicPr>
            <a:picLocks noChangeAspect="1"/>
          </p:cNvPicPr>
          <p:nvPr/>
        </p:nvPicPr>
        <p:blipFill>
          <a:blip r:embed="rId2"/>
          <a:stretch>
            <a:fillRect/>
          </a:stretch>
        </p:blipFill>
        <p:spPr>
          <a:xfrm>
            <a:off x="685800" y="1124744"/>
            <a:ext cx="7772400" cy="2084082"/>
          </a:xfrm>
          <a:prstGeom prst="rect">
            <a:avLst/>
          </a:prstGeom>
        </p:spPr>
      </p:pic>
      <p:pic>
        <p:nvPicPr>
          <p:cNvPr id="6" name="Picture 5">
            <a:extLst>
              <a:ext uri="{FF2B5EF4-FFF2-40B4-BE49-F238E27FC236}">
                <a16:creationId xmlns:a16="http://schemas.microsoft.com/office/drawing/2014/main" id="{A6867B8F-21A4-07E6-00E1-A4811859A1A3}"/>
              </a:ext>
            </a:extLst>
          </p:cNvPr>
          <p:cNvPicPr>
            <a:picLocks noChangeAspect="1"/>
          </p:cNvPicPr>
          <p:nvPr/>
        </p:nvPicPr>
        <p:blipFill>
          <a:blip r:embed="rId3"/>
          <a:stretch>
            <a:fillRect/>
          </a:stretch>
        </p:blipFill>
        <p:spPr>
          <a:xfrm>
            <a:off x="35496" y="3501008"/>
            <a:ext cx="8989533" cy="2520280"/>
          </a:xfrm>
          <a:prstGeom prst="rect">
            <a:avLst/>
          </a:prstGeom>
        </p:spPr>
      </p:pic>
    </p:spTree>
    <p:extLst>
      <p:ext uri="{BB962C8B-B14F-4D97-AF65-F5344CB8AC3E}">
        <p14:creationId xmlns:p14="http://schemas.microsoft.com/office/powerpoint/2010/main" val="1716295443"/>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F369E-1881-A32C-C630-C5202936EEC2}"/>
              </a:ext>
            </a:extLst>
          </p:cNvPr>
          <p:cNvSpPr>
            <a:spLocks noGrp="1"/>
          </p:cNvSpPr>
          <p:nvPr>
            <p:ph type="title"/>
          </p:nvPr>
        </p:nvSpPr>
        <p:spPr/>
        <p:txBody>
          <a:bodyPr/>
          <a:lstStyle/>
          <a:p>
            <a:r>
              <a:rPr lang="en-US" dirty="0"/>
              <a:t>RowHammer in 2023 (II)</a:t>
            </a:r>
          </a:p>
        </p:txBody>
      </p:sp>
      <p:sp>
        <p:nvSpPr>
          <p:cNvPr id="3" name="Content Placeholder 2">
            <a:extLst>
              <a:ext uri="{FF2B5EF4-FFF2-40B4-BE49-F238E27FC236}">
                <a16:creationId xmlns:a16="http://schemas.microsoft.com/office/drawing/2014/main" id="{6DA3126E-9627-947C-8D40-FF69125B0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69FDDBF-4D96-38DE-3804-876CBB0CF0E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Text&#10;&#10;Description automatically generated">
            <a:extLst>
              <a:ext uri="{FF2B5EF4-FFF2-40B4-BE49-F238E27FC236}">
                <a16:creationId xmlns:a16="http://schemas.microsoft.com/office/drawing/2014/main" id="{6C51CC6A-5799-48AB-51C6-9AA0CDA6B2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265" y="2268020"/>
            <a:ext cx="3526962" cy="3033187"/>
          </a:xfrm>
          <a:prstGeom prst="rect">
            <a:avLst/>
          </a:prstGeom>
        </p:spPr>
      </p:pic>
      <p:pic>
        <p:nvPicPr>
          <p:cNvPr id="6" name="Picture 5" descr="Text&#10;&#10;Description automatically generated with low confidence">
            <a:extLst>
              <a:ext uri="{FF2B5EF4-FFF2-40B4-BE49-F238E27FC236}">
                <a16:creationId xmlns:a16="http://schemas.microsoft.com/office/drawing/2014/main" id="{226C132F-DA0A-7061-B245-00CB52AA5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1403"/>
            <a:ext cx="9080500" cy="1255543"/>
          </a:xfrm>
          <a:prstGeom prst="rect">
            <a:avLst/>
          </a:prstGeom>
        </p:spPr>
      </p:pic>
      <p:pic>
        <p:nvPicPr>
          <p:cNvPr id="7" name="Picture 6">
            <a:extLst>
              <a:ext uri="{FF2B5EF4-FFF2-40B4-BE49-F238E27FC236}">
                <a16:creationId xmlns:a16="http://schemas.microsoft.com/office/drawing/2014/main" id="{2E020F56-5A32-99B3-CF66-DB384C1EEE02}"/>
              </a:ext>
            </a:extLst>
          </p:cNvPr>
          <p:cNvPicPr>
            <a:picLocks noChangeAspect="1"/>
          </p:cNvPicPr>
          <p:nvPr/>
        </p:nvPicPr>
        <p:blipFill>
          <a:blip r:embed="rId4"/>
          <a:stretch>
            <a:fillRect/>
          </a:stretch>
        </p:blipFill>
        <p:spPr>
          <a:xfrm>
            <a:off x="5312238" y="2266946"/>
            <a:ext cx="3526962" cy="4308019"/>
          </a:xfrm>
          <a:prstGeom prst="rect">
            <a:avLst/>
          </a:prstGeom>
        </p:spPr>
      </p:pic>
    </p:spTree>
    <p:extLst>
      <p:ext uri="{BB962C8B-B14F-4D97-AF65-F5344CB8AC3E}">
        <p14:creationId xmlns:p14="http://schemas.microsoft.com/office/powerpoint/2010/main" val="1443503024"/>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DB319-8E66-00F6-93DD-5722518EB815}"/>
              </a:ext>
            </a:extLst>
          </p:cNvPr>
          <p:cNvSpPr>
            <a:spLocks noGrp="1"/>
          </p:cNvSpPr>
          <p:nvPr>
            <p:ph type="title"/>
          </p:nvPr>
        </p:nvSpPr>
        <p:spPr/>
        <p:txBody>
          <a:bodyPr/>
          <a:lstStyle/>
          <a:p>
            <a:r>
              <a:rPr lang="en-US" dirty="0"/>
              <a:t>RowHammer in 2023 (III): SK Hynix</a:t>
            </a:r>
          </a:p>
        </p:txBody>
      </p:sp>
      <p:sp>
        <p:nvSpPr>
          <p:cNvPr id="3" name="Content Placeholder 2">
            <a:extLst>
              <a:ext uri="{FF2B5EF4-FFF2-40B4-BE49-F238E27FC236}">
                <a16:creationId xmlns:a16="http://schemas.microsoft.com/office/drawing/2014/main" id="{32E4365F-0157-71AB-EE28-F37F7F5A86E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296D3A6-F51A-07E9-0938-5B27AEBFC622}"/>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194</a:t>
            </a:fld>
            <a:endParaRPr lang="en-US">
              <a:solidFill>
                <a:srgbClr val="000000"/>
              </a:solidFill>
            </a:endParaRPr>
          </a:p>
        </p:txBody>
      </p:sp>
      <p:pic>
        <p:nvPicPr>
          <p:cNvPr id="5" name="Picture 4">
            <a:extLst>
              <a:ext uri="{FF2B5EF4-FFF2-40B4-BE49-F238E27FC236}">
                <a16:creationId xmlns:a16="http://schemas.microsoft.com/office/drawing/2014/main" id="{BE3D02F1-D557-14EC-35D5-3427B99039A8}"/>
              </a:ext>
            </a:extLst>
          </p:cNvPr>
          <p:cNvPicPr>
            <a:picLocks noChangeAspect="1"/>
          </p:cNvPicPr>
          <p:nvPr/>
        </p:nvPicPr>
        <p:blipFill>
          <a:blip r:embed="rId2"/>
          <a:stretch>
            <a:fillRect/>
          </a:stretch>
        </p:blipFill>
        <p:spPr>
          <a:xfrm>
            <a:off x="391116" y="969962"/>
            <a:ext cx="6522180" cy="4430493"/>
          </a:xfrm>
          <a:prstGeom prst="rect">
            <a:avLst/>
          </a:prstGeom>
        </p:spPr>
      </p:pic>
      <p:pic>
        <p:nvPicPr>
          <p:cNvPr id="6" name="Picture 5">
            <a:extLst>
              <a:ext uri="{FF2B5EF4-FFF2-40B4-BE49-F238E27FC236}">
                <a16:creationId xmlns:a16="http://schemas.microsoft.com/office/drawing/2014/main" id="{EF36A4D7-6D7A-2850-497F-89229559CA39}"/>
              </a:ext>
            </a:extLst>
          </p:cNvPr>
          <p:cNvPicPr>
            <a:picLocks noChangeAspect="1"/>
          </p:cNvPicPr>
          <p:nvPr/>
        </p:nvPicPr>
        <p:blipFill>
          <a:blip r:embed="rId3"/>
          <a:stretch>
            <a:fillRect/>
          </a:stretch>
        </p:blipFill>
        <p:spPr>
          <a:xfrm>
            <a:off x="4427984" y="4985185"/>
            <a:ext cx="4335618" cy="1353012"/>
          </a:xfrm>
          <a:prstGeom prst="rect">
            <a:avLst/>
          </a:prstGeom>
        </p:spPr>
      </p:pic>
    </p:spTree>
    <p:extLst>
      <p:ext uri="{BB962C8B-B14F-4D97-AF65-F5344CB8AC3E}">
        <p14:creationId xmlns:p14="http://schemas.microsoft.com/office/powerpoint/2010/main" val="577722968"/>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ABE2-29FF-FCE3-C45F-A2088EB0559E}"/>
              </a:ext>
            </a:extLst>
          </p:cNvPr>
          <p:cNvSpPr>
            <a:spLocks noGrp="1"/>
          </p:cNvSpPr>
          <p:nvPr>
            <p:ph type="title"/>
          </p:nvPr>
        </p:nvSpPr>
        <p:spPr>
          <a:xfrm>
            <a:off x="228600" y="152400"/>
            <a:ext cx="9311952" cy="884238"/>
          </a:xfrm>
        </p:spPr>
        <p:txBody>
          <a:bodyPr/>
          <a:lstStyle/>
          <a:p>
            <a:r>
              <a:rPr lang="en-US" dirty="0"/>
              <a:t>Industry’s RowHammer Solutions (I)</a:t>
            </a:r>
          </a:p>
        </p:txBody>
      </p:sp>
      <p:sp>
        <p:nvSpPr>
          <p:cNvPr id="3" name="Content Placeholder 2">
            <a:extLst>
              <a:ext uri="{FF2B5EF4-FFF2-40B4-BE49-F238E27FC236}">
                <a16:creationId xmlns:a16="http://schemas.microsoft.com/office/drawing/2014/main" id="{91FBC413-CAB8-60DE-6F64-4280CA9E7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8722142-6FCC-F9E0-4AB8-A2C2846B8C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2625A21-4CB9-8B74-EBC7-9CC55B40988C}"/>
              </a:ext>
            </a:extLst>
          </p:cNvPr>
          <p:cNvPicPr>
            <a:picLocks noChangeAspect="1"/>
          </p:cNvPicPr>
          <p:nvPr/>
        </p:nvPicPr>
        <p:blipFill>
          <a:blip r:embed="rId2"/>
          <a:stretch>
            <a:fillRect/>
          </a:stretch>
        </p:blipFill>
        <p:spPr>
          <a:xfrm>
            <a:off x="1149350" y="1162051"/>
            <a:ext cx="6845300" cy="5054600"/>
          </a:xfrm>
          <a:prstGeom prst="rect">
            <a:avLst/>
          </a:prstGeom>
        </p:spPr>
      </p:pic>
    </p:spTree>
    <p:extLst>
      <p:ext uri="{BB962C8B-B14F-4D97-AF65-F5344CB8AC3E}">
        <p14:creationId xmlns:p14="http://schemas.microsoft.com/office/powerpoint/2010/main" val="3445115972"/>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A01C-343C-5A36-824B-7546B1343204}"/>
              </a:ext>
            </a:extLst>
          </p:cNvPr>
          <p:cNvSpPr>
            <a:spLocks noGrp="1"/>
          </p:cNvSpPr>
          <p:nvPr>
            <p:ph type="title"/>
          </p:nvPr>
        </p:nvSpPr>
        <p:spPr>
          <a:xfrm>
            <a:off x="228600" y="152400"/>
            <a:ext cx="9095928" cy="884238"/>
          </a:xfrm>
        </p:spPr>
        <p:txBody>
          <a:bodyPr/>
          <a:lstStyle/>
          <a:p>
            <a:r>
              <a:rPr lang="en-US" dirty="0"/>
              <a:t>Industry’s RowHammer Solutions (II)</a:t>
            </a:r>
          </a:p>
        </p:txBody>
      </p:sp>
      <p:sp>
        <p:nvSpPr>
          <p:cNvPr id="3" name="Content Placeholder 2">
            <a:extLst>
              <a:ext uri="{FF2B5EF4-FFF2-40B4-BE49-F238E27FC236}">
                <a16:creationId xmlns:a16="http://schemas.microsoft.com/office/drawing/2014/main" id="{E2B2DB4A-C62C-8126-3A46-E74923B2E17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8440593-8450-7483-393A-8B4DBB79E01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A8C564D4-3ABE-D817-0CBB-AE75FE5076F0}"/>
              </a:ext>
            </a:extLst>
          </p:cNvPr>
          <p:cNvPicPr>
            <a:picLocks noChangeAspect="1"/>
          </p:cNvPicPr>
          <p:nvPr/>
        </p:nvPicPr>
        <p:blipFill>
          <a:blip r:embed="rId2"/>
          <a:stretch>
            <a:fillRect/>
          </a:stretch>
        </p:blipFill>
        <p:spPr>
          <a:xfrm>
            <a:off x="971600" y="993663"/>
            <a:ext cx="5541529" cy="5356448"/>
          </a:xfrm>
          <a:prstGeom prst="rect">
            <a:avLst/>
          </a:prstGeom>
        </p:spPr>
      </p:pic>
      <p:pic>
        <p:nvPicPr>
          <p:cNvPr id="6" name="Picture 5">
            <a:extLst>
              <a:ext uri="{FF2B5EF4-FFF2-40B4-BE49-F238E27FC236}">
                <a16:creationId xmlns:a16="http://schemas.microsoft.com/office/drawing/2014/main" id="{3DA29F55-ED59-1DFC-F7B8-41092CC2F5FA}"/>
              </a:ext>
            </a:extLst>
          </p:cNvPr>
          <p:cNvPicPr>
            <a:picLocks noChangeAspect="1"/>
          </p:cNvPicPr>
          <p:nvPr/>
        </p:nvPicPr>
        <p:blipFill>
          <a:blip r:embed="rId3"/>
          <a:stretch>
            <a:fillRect/>
          </a:stretch>
        </p:blipFill>
        <p:spPr>
          <a:xfrm>
            <a:off x="6749869" y="4742904"/>
            <a:ext cx="2319745" cy="1575795"/>
          </a:xfrm>
          <a:prstGeom prst="rect">
            <a:avLst/>
          </a:prstGeom>
        </p:spPr>
      </p:pic>
    </p:spTree>
    <p:extLst>
      <p:ext uri="{BB962C8B-B14F-4D97-AF65-F5344CB8AC3E}">
        <p14:creationId xmlns:p14="http://schemas.microsoft.com/office/powerpoint/2010/main" val="235811680"/>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ABE2-29FF-FCE3-C45F-A2088EB0559E}"/>
              </a:ext>
            </a:extLst>
          </p:cNvPr>
          <p:cNvSpPr>
            <a:spLocks noGrp="1"/>
          </p:cNvSpPr>
          <p:nvPr>
            <p:ph type="title"/>
          </p:nvPr>
        </p:nvSpPr>
        <p:spPr>
          <a:xfrm>
            <a:off x="228600" y="152400"/>
            <a:ext cx="9311952" cy="884238"/>
          </a:xfrm>
        </p:spPr>
        <p:txBody>
          <a:bodyPr/>
          <a:lstStyle/>
          <a:p>
            <a:r>
              <a:rPr lang="en-US" dirty="0"/>
              <a:t>RowHammer in 2023 (IV): Samsung</a:t>
            </a:r>
          </a:p>
        </p:txBody>
      </p:sp>
      <p:sp>
        <p:nvSpPr>
          <p:cNvPr id="3" name="Content Placeholder 2">
            <a:extLst>
              <a:ext uri="{FF2B5EF4-FFF2-40B4-BE49-F238E27FC236}">
                <a16:creationId xmlns:a16="http://schemas.microsoft.com/office/drawing/2014/main" id="{91FBC413-CAB8-60DE-6F64-4280CA9E7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8722142-6FCC-F9E0-4AB8-A2C2846B8C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49C27A97-F7BB-2650-ADCB-37E17A064141}"/>
              </a:ext>
            </a:extLst>
          </p:cNvPr>
          <p:cNvPicPr>
            <a:picLocks noChangeAspect="1"/>
          </p:cNvPicPr>
          <p:nvPr/>
        </p:nvPicPr>
        <p:blipFill>
          <a:blip r:embed="rId2"/>
          <a:stretch>
            <a:fillRect/>
          </a:stretch>
        </p:blipFill>
        <p:spPr>
          <a:xfrm>
            <a:off x="685800" y="2247547"/>
            <a:ext cx="7772400" cy="2362905"/>
          </a:xfrm>
          <a:prstGeom prst="rect">
            <a:avLst/>
          </a:prstGeom>
        </p:spPr>
      </p:pic>
      <p:sp>
        <p:nvSpPr>
          <p:cNvPr id="7" name="TextBox 6">
            <a:extLst>
              <a:ext uri="{FF2B5EF4-FFF2-40B4-BE49-F238E27FC236}">
                <a16:creationId xmlns:a16="http://schemas.microsoft.com/office/drawing/2014/main" id="{E40AA65C-143F-FE03-0282-08D7A1127241}"/>
              </a:ext>
            </a:extLst>
          </p:cNvPr>
          <p:cNvSpPr txBox="1"/>
          <p:nvPr/>
        </p:nvSpPr>
        <p:spPr>
          <a:xfrm>
            <a:off x="2123728" y="5577958"/>
            <a:ext cx="50225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https://arxiv.org/pdf/2302.03591v1.pdf</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4156176753"/>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03428-1A7F-EDC0-EDD6-E1311AAB8585}"/>
              </a:ext>
            </a:extLst>
          </p:cNvPr>
          <p:cNvSpPr>
            <a:spLocks noGrp="1"/>
          </p:cNvSpPr>
          <p:nvPr>
            <p:ph type="title"/>
          </p:nvPr>
        </p:nvSpPr>
        <p:spPr/>
        <p:txBody>
          <a:bodyPr/>
          <a:lstStyle/>
          <a:p>
            <a:r>
              <a:rPr lang="en-US" dirty="0"/>
              <a:t>RowHammer in 2023 (V)</a:t>
            </a:r>
          </a:p>
        </p:txBody>
      </p:sp>
      <p:sp>
        <p:nvSpPr>
          <p:cNvPr id="3" name="Content Placeholder 2">
            <a:extLst>
              <a:ext uri="{FF2B5EF4-FFF2-40B4-BE49-F238E27FC236}">
                <a16:creationId xmlns:a16="http://schemas.microsoft.com/office/drawing/2014/main" id="{07CE7AAD-1920-5507-6C02-387930379557}"/>
              </a:ext>
            </a:extLst>
          </p:cNvPr>
          <p:cNvSpPr>
            <a:spLocks noGrp="1"/>
          </p:cNvSpPr>
          <p:nvPr>
            <p:ph idx="1"/>
          </p:nvPr>
        </p:nvSpPr>
        <p:spPr/>
        <p:txBody>
          <a:bodyPr/>
          <a:lstStyle/>
          <a:p>
            <a:endParaRPr lang="en-US" dirty="0"/>
          </a:p>
        </p:txBody>
      </p:sp>
      <p:pic>
        <p:nvPicPr>
          <p:cNvPr id="9" name="Picture 8">
            <a:extLst>
              <a:ext uri="{FF2B5EF4-FFF2-40B4-BE49-F238E27FC236}">
                <a16:creationId xmlns:a16="http://schemas.microsoft.com/office/drawing/2014/main" id="{CE815E0B-2623-115B-5F1D-AE31072E3212}"/>
              </a:ext>
            </a:extLst>
          </p:cNvPr>
          <p:cNvPicPr>
            <a:picLocks noChangeAspect="1"/>
          </p:cNvPicPr>
          <p:nvPr/>
        </p:nvPicPr>
        <p:blipFill>
          <a:blip r:embed="rId2"/>
          <a:stretch>
            <a:fillRect/>
          </a:stretch>
        </p:blipFill>
        <p:spPr>
          <a:xfrm>
            <a:off x="179512" y="3717032"/>
            <a:ext cx="8471154" cy="1783400"/>
          </a:xfrm>
          <a:prstGeom prst="rect">
            <a:avLst/>
          </a:prstGeom>
        </p:spPr>
      </p:pic>
      <p:pic>
        <p:nvPicPr>
          <p:cNvPr id="10" name="Picture 9">
            <a:extLst>
              <a:ext uri="{FF2B5EF4-FFF2-40B4-BE49-F238E27FC236}">
                <a16:creationId xmlns:a16="http://schemas.microsoft.com/office/drawing/2014/main" id="{ABEECCC9-5572-D8C2-F9F9-8AEB44575A5B}"/>
              </a:ext>
            </a:extLst>
          </p:cNvPr>
          <p:cNvPicPr>
            <a:picLocks noChangeAspect="1"/>
          </p:cNvPicPr>
          <p:nvPr/>
        </p:nvPicPr>
        <p:blipFill>
          <a:blip r:embed="rId3"/>
          <a:stretch>
            <a:fillRect/>
          </a:stretch>
        </p:blipFill>
        <p:spPr>
          <a:xfrm>
            <a:off x="6716401" y="93663"/>
            <a:ext cx="2095500" cy="762000"/>
          </a:xfrm>
          <a:prstGeom prst="rect">
            <a:avLst/>
          </a:prstGeom>
        </p:spPr>
      </p:pic>
      <p:pic>
        <p:nvPicPr>
          <p:cNvPr id="11" name="Picture 10">
            <a:extLst>
              <a:ext uri="{FF2B5EF4-FFF2-40B4-BE49-F238E27FC236}">
                <a16:creationId xmlns:a16="http://schemas.microsoft.com/office/drawing/2014/main" id="{51C6C51A-1802-A249-B8F9-8F030B042A3E}"/>
              </a:ext>
            </a:extLst>
          </p:cNvPr>
          <p:cNvPicPr>
            <a:picLocks noChangeAspect="1"/>
          </p:cNvPicPr>
          <p:nvPr/>
        </p:nvPicPr>
        <p:blipFill>
          <a:blip r:embed="rId4"/>
          <a:stretch>
            <a:fillRect/>
          </a:stretch>
        </p:blipFill>
        <p:spPr>
          <a:xfrm>
            <a:off x="150159" y="5589240"/>
            <a:ext cx="8958345" cy="769027"/>
          </a:xfrm>
          <a:prstGeom prst="rect">
            <a:avLst/>
          </a:prstGeom>
        </p:spPr>
      </p:pic>
      <p:pic>
        <p:nvPicPr>
          <p:cNvPr id="4" name="Picture 3">
            <a:extLst>
              <a:ext uri="{FF2B5EF4-FFF2-40B4-BE49-F238E27FC236}">
                <a16:creationId xmlns:a16="http://schemas.microsoft.com/office/drawing/2014/main" id="{624E2627-5030-698A-093A-ABEEFD3F0514}"/>
              </a:ext>
            </a:extLst>
          </p:cNvPr>
          <p:cNvPicPr>
            <a:picLocks noChangeAspect="1"/>
          </p:cNvPicPr>
          <p:nvPr/>
        </p:nvPicPr>
        <p:blipFill>
          <a:blip r:embed="rId5"/>
          <a:stretch>
            <a:fillRect/>
          </a:stretch>
        </p:blipFill>
        <p:spPr>
          <a:xfrm>
            <a:off x="1475656" y="908720"/>
            <a:ext cx="5686400" cy="2739082"/>
          </a:xfrm>
          <a:prstGeom prst="rect">
            <a:avLst/>
          </a:prstGeom>
        </p:spPr>
      </p:pic>
    </p:spTree>
    <p:extLst>
      <p:ext uri="{BB962C8B-B14F-4D97-AF65-F5344CB8AC3E}">
        <p14:creationId xmlns:p14="http://schemas.microsoft.com/office/powerpoint/2010/main" val="336406110"/>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a:xfrm>
            <a:off x="228600" y="152400"/>
            <a:ext cx="8735888" cy="884238"/>
          </a:xfrm>
        </p:spPr>
        <p:txBody>
          <a:bodyPr/>
          <a:lstStyle/>
          <a:p>
            <a:r>
              <a:rPr lang="en-US" dirty="0"/>
              <a:t>Are We Now </a:t>
            </a:r>
            <a:r>
              <a:rPr lang="en-US" b="1" dirty="0"/>
              <a:t>RowHammer</a:t>
            </a:r>
            <a:r>
              <a:rPr lang="en-US" dirty="0"/>
              <a:t> </a:t>
            </a:r>
            <a:r>
              <a:rPr lang="en-US" b="1" dirty="0"/>
              <a:t>Free</a:t>
            </a:r>
            <a:r>
              <a:rPr lang="en-US" dirty="0"/>
              <a:t> in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p:txBody>
          <a:bodyPr/>
          <a:lstStyle/>
          <a:p>
            <a:r>
              <a:rPr lang="en-US" b="1" dirty="0">
                <a:solidFill>
                  <a:srgbClr val="0432FF"/>
                </a:solidFill>
              </a:rPr>
              <a:t>Appeared at ISCA 2023 (last week)</a:t>
            </a: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2"/>
          <a:stretch>
            <a:fillRect/>
          </a:stretch>
        </p:blipFill>
        <p:spPr>
          <a:xfrm>
            <a:off x="65384" y="2636912"/>
            <a:ext cx="9036618" cy="2139136"/>
          </a:xfrm>
          <a:prstGeom prst="rect">
            <a:avLst/>
          </a:prstGeom>
        </p:spPr>
      </p:pic>
      <p:sp>
        <p:nvSpPr>
          <p:cNvPr id="6" name="TextBox 5">
            <a:extLst>
              <a:ext uri="{FF2B5EF4-FFF2-40B4-BE49-F238E27FC236}">
                <a16:creationId xmlns:a16="http://schemas.microsoft.com/office/drawing/2014/main" id="{E5938ABE-A23A-5EEC-C8F5-F967B8CCF6C7}"/>
              </a:ext>
            </a:extLst>
          </p:cNvPr>
          <p:cNvSpPr txBox="1"/>
          <p:nvPr/>
        </p:nvSpPr>
        <p:spPr>
          <a:xfrm>
            <a:off x="121186" y="5921203"/>
            <a:ext cx="9046066" cy="430887"/>
          </a:xfrm>
          <a:prstGeom prst="rect">
            <a:avLst/>
          </a:prstGeom>
          <a:noFill/>
        </p:spPr>
        <p:txBody>
          <a:bodyPr wrap="none" rtlCol="0">
            <a:spAutoFit/>
          </a:bodyPr>
          <a:lstStyle/>
          <a:p>
            <a:r>
              <a:rPr lang="en-US" sz="2200" b="1" dirty="0">
                <a:solidFill>
                  <a:srgbClr val="0000FF"/>
                </a:solidFill>
                <a:hlinkClick r:id="rId3">
                  <a:extLst>
                    <a:ext uri="{A12FA001-AC4F-418D-AE19-62706E023703}">
                      <ahyp:hlinkClr xmlns:ahyp="http://schemas.microsoft.com/office/drawing/2018/hyperlinkcolor" val="tx"/>
                    </a:ext>
                  </a:extLst>
                </a:hlinkClick>
              </a:rPr>
              <a:t>https://people.inf.ethz.ch/omutlu/pub/RowPress_isca23.pdf</a:t>
            </a:r>
            <a:r>
              <a:rPr lang="en-US" sz="2200" b="1" dirty="0">
                <a:solidFill>
                  <a:srgbClr val="0000FF"/>
                </a:solidFill>
              </a:rPr>
              <a:t> </a:t>
            </a:r>
          </a:p>
        </p:txBody>
      </p:sp>
    </p:spTree>
    <p:extLst>
      <p:ext uri="{BB962C8B-B14F-4D97-AF65-F5344CB8AC3E}">
        <p14:creationId xmlns:p14="http://schemas.microsoft.com/office/powerpoint/2010/main" val="4149660015"/>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RowPress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953450545"/>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p:txBody>
          <a:bodyPr/>
          <a:lstStyle/>
          <a:p>
            <a:r>
              <a:rPr lang="en-US" dirty="0" err="1"/>
              <a:t>RowPress</a:t>
            </a:r>
            <a:r>
              <a:rPr lang="en-US" dirty="0"/>
              <a:t> </a:t>
            </a:r>
            <a:r>
              <a:rPr lang="en-US" sz="3000" b="1" dirty="0"/>
              <a:t>[ISCA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a:xfrm>
            <a:off x="228600" y="980728"/>
            <a:ext cx="8610600" cy="5153025"/>
          </a:xfrm>
        </p:spPr>
        <p:txBody>
          <a:bodyPr/>
          <a:lstStyle/>
          <a:p>
            <a:r>
              <a:rPr lang="en-US" sz="1800" b="0" i="0" dirty="0" err="1">
                <a:solidFill>
                  <a:srgbClr val="000000"/>
                </a:solidFill>
                <a:effectLst/>
              </a:rPr>
              <a:t>Haocong</a:t>
            </a:r>
            <a:r>
              <a:rPr lang="en-US" sz="1800" b="0" i="0" dirty="0">
                <a:solidFill>
                  <a:srgbClr val="000000"/>
                </a:solidFill>
                <a:effectLst/>
              </a:rPr>
              <a:t> Luo,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Steve </a:t>
            </a:r>
            <a:r>
              <a:rPr lang="en-US" sz="1800" b="0" i="0" dirty="0" err="1">
                <a:solidFill>
                  <a:srgbClr val="000000"/>
                </a:solidFill>
                <a:effectLst/>
              </a:rPr>
              <a:t>Rhyner</a:t>
            </a:r>
            <a:r>
              <a:rPr lang="en-US" sz="1800" b="0" i="0" dirty="0">
                <a:solidFill>
                  <a:srgbClr val="000000"/>
                </a:solidFill>
                <a:effectLst/>
              </a:rPr>
              <a:t>, M. Banu </a:t>
            </a:r>
            <a:r>
              <a:rPr lang="en-US" sz="1800" b="0" i="0" dirty="0" err="1">
                <a:solidFill>
                  <a:srgbClr val="000000"/>
                </a:solidFill>
                <a:effectLst/>
              </a:rPr>
              <a:t>Cavlak</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"RowPress: Amplifying Read Disturbance in Modern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50th International Symposium on Computer Architecture</a:t>
            </a:r>
            <a:r>
              <a:rPr lang="en-US" sz="1800" b="0" i="1" dirty="0">
                <a:solidFill>
                  <a:srgbClr val="000000"/>
                </a:solidFill>
                <a:effectLst/>
              </a:rPr>
              <a:t> (</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Orlando, FL, USA,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Lightning Talk Slides (pptx)</a:t>
            </a:r>
            <a:r>
              <a:rPr lang="en-US" sz="1800" b="0" i="0" dirty="0">
                <a:solidFill>
                  <a:srgbClr val="000000"/>
                </a:solidFill>
                <a:effectLst/>
              </a:rPr>
              <a:t> </a:t>
            </a:r>
            <a:r>
              <a:rPr lang="en-US" sz="1800" b="0" i="0" dirty="0">
                <a:solidFill>
                  <a:srgbClr val="000000"/>
                </a:solidFill>
                <a:effectLst/>
                <a:hlinkClick r:id="rId7"/>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8"/>
              </a:rPr>
              <a:t>Lightning Talk Video</a:t>
            </a:r>
            <a:r>
              <a:rPr lang="en-US" sz="1800" b="0" i="0" dirty="0">
                <a:solidFill>
                  <a:srgbClr val="000000"/>
                </a:solidFill>
                <a:effectLst/>
              </a:rPr>
              <a:t> (3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RowPress Source Code and Datasets (Officially Artifact Evaluated with All Badges)</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Officially artifact evaluated as available, reusable and reproducible.</a:t>
            </a:r>
            <a:br>
              <a:rPr lang="en-US" sz="1800" b="0" i="0" dirty="0">
                <a:solidFill>
                  <a:srgbClr val="FF0000"/>
                </a:solidFill>
                <a:effectLst/>
              </a:rPr>
            </a:br>
            <a:r>
              <a:rPr lang="en-US" sz="1800" b="1" i="1" dirty="0">
                <a:solidFill>
                  <a:srgbClr val="FF0000"/>
                </a:solidFill>
                <a:effectLst/>
              </a:rPr>
              <a:t>Best artifact award at ISCA 2023.</a:t>
            </a:r>
            <a:endParaRPr lang="en-US" sz="1800" b="0" i="0" dirty="0">
              <a:solidFill>
                <a:srgbClr val="FF0000"/>
              </a:solidFill>
              <a:effectLst/>
            </a:endParaRPr>
          </a:p>
          <a:p>
            <a:pPr marL="0" indent="0">
              <a:buNone/>
            </a:pP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10"/>
          <a:stretch>
            <a:fillRect/>
          </a:stretch>
        </p:blipFill>
        <p:spPr>
          <a:xfrm>
            <a:off x="65384" y="4674240"/>
            <a:ext cx="9036618" cy="2139136"/>
          </a:xfrm>
          <a:prstGeom prst="rect">
            <a:avLst/>
          </a:prstGeom>
        </p:spPr>
      </p:pic>
    </p:spTree>
    <p:extLst>
      <p:ext uri="{BB962C8B-B14F-4D97-AF65-F5344CB8AC3E}">
        <p14:creationId xmlns:p14="http://schemas.microsoft.com/office/powerpoint/2010/main" val="2659300584"/>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A7CA-4DD5-C20C-14C2-1CABE4DBBF27}"/>
              </a:ext>
            </a:extLst>
          </p:cNvPr>
          <p:cNvSpPr>
            <a:spLocks noGrp="1"/>
          </p:cNvSpPr>
          <p:nvPr>
            <p:ph type="ctrTitle"/>
          </p:nvPr>
        </p:nvSpPr>
        <p:spPr>
          <a:xfrm>
            <a:off x="685800" y="675280"/>
            <a:ext cx="7772400" cy="2254188"/>
          </a:xfrm>
        </p:spPr>
        <p:txBody>
          <a:bodyPr>
            <a:normAutofit fontScale="90000"/>
          </a:bodyPr>
          <a:lstStyle/>
          <a:p>
            <a:r>
              <a:rPr lang="en-GB" sz="8000" dirty="0"/>
              <a:t>RowPress </a:t>
            </a:r>
            <a:br>
              <a:rPr lang="en-GB" dirty="0"/>
            </a:br>
            <a:r>
              <a:rPr lang="en-GB" sz="4400" dirty="0"/>
              <a:t>Amplifying Read Disturbance </a:t>
            </a:r>
            <a:br>
              <a:rPr lang="en-GB" sz="4400" dirty="0"/>
            </a:br>
            <a:r>
              <a:rPr lang="en-GB" sz="4400" dirty="0"/>
              <a:t>in Modern DRAM Chips</a:t>
            </a:r>
            <a:endParaRPr lang="en-CH" dirty="0"/>
          </a:p>
        </p:txBody>
      </p:sp>
      <p:sp>
        <p:nvSpPr>
          <p:cNvPr id="3" name="Subtitle 2">
            <a:extLst>
              <a:ext uri="{FF2B5EF4-FFF2-40B4-BE49-F238E27FC236}">
                <a16:creationId xmlns:a16="http://schemas.microsoft.com/office/drawing/2014/main" id="{540C5EC6-0E78-6F66-85FB-CAE9E1C074FC}"/>
              </a:ext>
            </a:extLst>
          </p:cNvPr>
          <p:cNvSpPr>
            <a:spLocks noGrp="1"/>
          </p:cNvSpPr>
          <p:nvPr>
            <p:ph type="subTitle" idx="1"/>
          </p:nvPr>
        </p:nvSpPr>
        <p:spPr>
          <a:xfrm>
            <a:off x="387927" y="3914898"/>
            <a:ext cx="8368146" cy="1571501"/>
          </a:xfrm>
        </p:spPr>
        <p:txBody>
          <a:bodyPr>
            <a:normAutofit fontScale="92500" lnSpcReduction="10000"/>
          </a:bodyPr>
          <a:lstStyle/>
          <a:p>
            <a:pPr marL="0" lvl="0" indent="0" rtl="0">
              <a:lnSpc>
                <a:spcPct val="105000"/>
              </a:lnSpc>
              <a:spcBef>
                <a:spcPts val="0"/>
              </a:spcBef>
              <a:spcAft>
                <a:spcPts val="300"/>
              </a:spcAft>
              <a:buSzPts val="852"/>
              <a:buNone/>
            </a:pPr>
            <a:r>
              <a:rPr lang="en-US" sz="2600" b="1" i="1" dirty="0">
                <a:solidFill>
                  <a:schemeClr val="tx1"/>
                </a:solidFill>
                <a:cs typeface="Roboto Black" panose="02000000000000000000" pitchFamily="2" charset="0"/>
                <a:sym typeface="Roboto"/>
              </a:rPr>
              <a:t>Haocong Luo</a:t>
            </a:r>
            <a:endParaRPr lang="en-US" sz="2600" i="1" dirty="0">
              <a:cs typeface="Roboto"/>
              <a:sym typeface="Roboto"/>
            </a:endParaRPr>
          </a:p>
          <a:p>
            <a:pPr marL="0" lvl="0" indent="0" rtl="0">
              <a:lnSpc>
                <a:spcPct val="105000"/>
              </a:lnSpc>
              <a:spcBef>
                <a:spcPts val="0"/>
              </a:spcBef>
              <a:spcAft>
                <a:spcPts val="300"/>
              </a:spcAft>
              <a:buSzPts val="852"/>
              <a:buNone/>
            </a:pPr>
            <a:r>
              <a:rPr lang="en-US" sz="2400" i="1" dirty="0">
                <a:cs typeface="Roboto"/>
                <a:sym typeface="Roboto"/>
              </a:rPr>
              <a:t>Ataberk Olgun             A. Giray Yağlıkçı        Yahya Can Tuğrul</a:t>
            </a:r>
          </a:p>
          <a:p>
            <a:pPr marL="0" lvl="0" indent="0" rtl="0">
              <a:lnSpc>
                <a:spcPct val="105000"/>
              </a:lnSpc>
              <a:spcBef>
                <a:spcPts val="0"/>
              </a:spcBef>
              <a:spcAft>
                <a:spcPts val="300"/>
              </a:spcAft>
              <a:buSzPts val="852"/>
              <a:buNone/>
            </a:pPr>
            <a:r>
              <a:rPr lang="en-US" sz="2400" i="1" dirty="0">
                <a:cs typeface="Roboto"/>
                <a:sym typeface="Roboto"/>
              </a:rPr>
              <a:t>Steve </a:t>
            </a:r>
            <a:r>
              <a:rPr lang="en-US" sz="2400" i="1" dirty="0" err="1">
                <a:cs typeface="Roboto"/>
                <a:sym typeface="Roboto"/>
              </a:rPr>
              <a:t>Rhyner</a:t>
            </a:r>
            <a:r>
              <a:rPr lang="en-US" sz="2400" i="1" dirty="0">
                <a:cs typeface="Roboto"/>
                <a:sym typeface="Roboto"/>
              </a:rPr>
              <a:t>         </a:t>
            </a:r>
            <a:r>
              <a:rPr lang="en-US" sz="2400" i="1" dirty="0" err="1">
                <a:cs typeface="Roboto"/>
                <a:sym typeface="Roboto"/>
              </a:rPr>
              <a:t>Meryem</a:t>
            </a:r>
            <a:r>
              <a:rPr lang="en-US" sz="2400" i="1" dirty="0">
                <a:cs typeface="Roboto"/>
                <a:sym typeface="Roboto"/>
              </a:rPr>
              <a:t> Banu </a:t>
            </a:r>
            <a:r>
              <a:rPr lang="en-US" sz="2400" i="1" dirty="0" err="1">
                <a:cs typeface="Roboto"/>
                <a:sym typeface="Roboto"/>
              </a:rPr>
              <a:t>Cavlak</a:t>
            </a:r>
            <a:r>
              <a:rPr lang="en-US" sz="2400" i="1" dirty="0">
                <a:cs typeface="Roboto"/>
                <a:sym typeface="Roboto"/>
              </a:rPr>
              <a:t>      Joël </a:t>
            </a:r>
            <a:r>
              <a:rPr lang="en-US" sz="2400" i="1" dirty="0" err="1">
                <a:cs typeface="Roboto"/>
                <a:sym typeface="Roboto"/>
              </a:rPr>
              <a:t>Lindegger</a:t>
            </a:r>
            <a:r>
              <a:rPr lang="en-US" sz="2400" i="1" dirty="0">
                <a:cs typeface="Roboto"/>
                <a:sym typeface="Roboto"/>
              </a:rPr>
              <a:t> </a:t>
            </a:r>
          </a:p>
          <a:p>
            <a:pPr marL="0" lvl="0" indent="0" rtl="0">
              <a:lnSpc>
                <a:spcPct val="105000"/>
              </a:lnSpc>
              <a:spcBef>
                <a:spcPts val="0"/>
              </a:spcBef>
              <a:spcAft>
                <a:spcPts val="300"/>
              </a:spcAft>
              <a:buSzPts val="852"/>
              <a:buNone/>
            </a:pPr>
            <a:r>
              <a:rPr lang="en-US" sz="2400" i="1" dirty="0">
                <a:cs typeface="Roboto"/>
                <a:sym typeface="Roboto"/>
              </a:rPr>
              <a:t>Mohammad Sadrosadati       Onur Mutlu</a:t>
            </a:r>
          </a:p>
        </p:txBody>
      </p:sp>
      <p:grpSp>
        <p:nvGrpSpPr>
          <p:cNvPr id="4" name="Group 3">
            <a:extLst>
              <a:ext uri="{FF2B5EF4-FFF2-40B4-BE49-F238E27FC236}">
                <a16:creationId xmlns:a16="http://schemas.microsoft.com/office/drawing/2014/main" id="{93A43938-EE4F-F82F-32EB-BCBA1C99AC1E}"/>
              </a:ext>
            </a:extLst>
          </p:cNvPr>
          <p:cNvGrpSpPr/>
          <p:nvPr/>
        </p:nvGrpSpPr>
        <p:grpSpPr>
          <a:xfrm>
            <a:off x="6535387" y="137103"/>
            <a:ext cx="2464225" cy="712513"/>
            <a:chOff x="5255765" y="134814"/>
            <a:chExt cx="3683742" cy="1065126"/>
          </a:xfrm>
        </p:grpSpPr>
        <p:pic>
          <p:nvPicPr>
            <p:cNvPr id="5" name="Picture 2">
              <a:extLst>
                <a:ext uri="{FF2B5EF4-FFF2-40B4-BE49-F238E27FC236}">
                  <a16:creationId xmlns:a16="http://schemas.microsoft.com/office/drawing/2014/main" id="{98587F24-D69F-E897-0B4D-E7E56D923F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2749" y="134815"/>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677C49A9-D3EF-C43D-B681-E13B5C348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5765" y="134815"/>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F835B8B-C2D4-8A10-9A0B-DE3929D7C8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5661" y="134814"/>
              <a:ext cx="1063846" cy="1058212"/>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Rectangle 7">
            <a:extLst>
              <a:ext uri="{FF2B5EF4-FFF2-40B4-BE49-F238E27FC236}">
                <a16:creationId xmlns:a16="http://schemas.microsoft.com/office/drawing/2014/main" id="{D671E53B-86B0-FC1B-449B-0E62FD2C31B3}"/>
              </a:ext>
            </a:extLst>
          </p:cNvPr>
          <p:cNvSpPr/>
          <p:nvPr/>
        </p:nvSpPr>
        <p:spPr>
          <a:xfrm>
            <a:off x="0" y="3232743"/>
            <a:ext cx="9144000" cy="4406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Roboto Black" panose="02000000000000000000" pitchFamily="2" charset="0"/>
              </a:rPr>
              <a:t>     ISCA 2023 Session 2B: Monday 19 June, 2:15 PM EDT </a:t>
            </a:r>
          </a:p>
        </p:txBody>
      </p:sp>
    </p:spTree>
    <p:extLst>
      <p:ext uri="{BB962C8B-B14F-4D97-AF65-F5344CB8AC3E}">
        <p14:creationId xmlns:p14="http://schemas.microsoft.com/office/powerpoint/2010/main" val="171082584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High-Level Summary</a:t>
            </a:r>
            <a:endParaRPr lang="en-CH" dirty="0"/>
          </a:p>
        </p:txBody>
      </p:sp>
      <p:sp>
        <p:nvSpPr>
          <p:cNvPr id="12" name="Slide Number Placeholder 11">
            <a:extLst>
              <a:ext uri="{FF2B5EF4-FFF2-40B4-BE49-F238E27FC236}">
                <a16:creationId xmlns:a16="http://schemas.microsoft.com/office/drawing/2014/main" id="{F55070DB-D468-A093-BD05-2A055988E43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203</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E8B07B1F-4968-7884-ADF3-9BFCA22F32EF}"/>
              </a:ext>
            </a:extLst>
          </p:cNvPr>
          <p:cNvSpPr>
            <a:spLocks noGrp="1"/>
          </p:cNvSpPr>
          <p:nvPr>
            <p:ph idx="1"/>
          </p:nvPr>
        </p:nvSpPr>
        <p:spPr>
          <a:xfrm>
            <a:off x="140154" y="975438"/>
            <a:ext cx="8863692" cy="5427025"/>
          </a:xfrm>
        </p:spPr>
        <p:txBody>
          <a:bodyPr>
            <a:normAutofit/>
          </a:bodyPr>
          <a:lstStyle/>
          <a:p>
            <a:pPr>
              <a:spcBef>
                <a:spcPts val="2400"/>
              </a:spcBef>
              <a:spcAft>
                <a:spcPts val="2400"/>
              </a:spcAft>
            </a:pPr>
            <a:r>
              <a:rPr lang="en-GB" sz="2800" dirty="0">
                <a:latin typeface="Cambria" panose="02040503050406030204" pitchFamily="18" charset="0"/>
                <a:ea typeface="Cambria" panose="02040503050406030204" pitchFamily="18" charset="0"/>
              </a:rPr>
              <a:t>We demonstrate and </a:t>
            </a:r>
            <a:r>
              <a:rPr lang="en-GB" sz="2800" dirty="0" err="1">
                <a:latin typeface="Cambria" panose="02040503050406030204" pitchFamily="18" charset="0"/>
                <a:ea typeface="Cambria" panose="02040503050406030204" pitchFamily="18" charset="0"/>
              </a:rPr>
              <a:t>analyze</a:t>
            </a:r>
            <a:r>
              <a:rPr lang="en-GB" sz="2800" dirty="0">
                <a:latin typeface="Cambria" panose="02040503050406030204" pitchFamily="18" charset="0"/>
                <a:ea typeface="Cambria" panose="02040503050406030204" pitchFamily="18" charset="0"/>
              </a:rPr>
              <a:t> </a:t>
            </a:r>
            <a:r>
              <a:rPr lang="en-GB" sz="2800" b="1" dirty="0">
                <a:solidFill>
                  <a:srgbClr val="C00000"/>
                </a:solidFill>
                <a:latin typeface="Cambria" panose="02040503050406030204" pitchFamily="18" charset="0"/>
                <a:ea typeface="Cambria" panose="02040503050406030204" pitchFamily="18" charset="0"/>
              </a:rPr>
              <a:t>RowPress,</a:t>
            </a:r>
            <a:r>
              <a:rPr lang="en-GB" sz="2800" dirty="0">
                <a:latin typeface="Cambria" panose="02040503050406030204" pitchFamily="18" charset="0"/>
                <a:ea typeface="Cambria" panose="02040503050406030204" pitchFamily="18" charset="0"/>
              </a:rPr>
              <a:t> </a:t>
            </a:r>
            <a:r>
              <a:rPr lang="en-GB" sz="2800" b="1" dirty="0">
                <a:solidFill>
                  <a:srgbClr val="C00000"/>
                </a:solidFill>
                <a:latin typeface="Cambria" panose="02040503050406030204" pitchFamily="18" charset="0"/>
                <a:ea typeface="Cambria" panose="02040503050406030204" pitchFamily="18" charset="0"/>
              </a:rPr>
              <a:t>a new </a:t>
            </a:r>
            <a:br>
              <a:rPr lang="en-GB" sz="2800" b="1" dirty="0">
                <a:solidFill>
                  <a:srgbClr val="C00000"/>
                </a:solidFill>
                <a:latin typeface="Cambria" panose="02040503050406030204" pitchFamily="18" charset="0"/>
                <a:ea typeface="Cambria" panose="02040503050406030204" pitchFamily="18" charset="0"/>
              </a:rPr>
            </a:br>
            <a:r>
              <a:rPr lang="en-GB" sz="2800" b="1" dirty="0">
                <a:solidFill>
                  <a:srgbClr val="C00000"/>
                </a:solidFill>
                <a:latin typeface="Cambria" panose="02040503050406030204" pitchFamily="18" charset="0"/>
                <a:ea typeface="Cambria" panose="02040503050406030204" pitchFamily="18" charset="0"/>
              </a:rPr>
              <a:t>read disturbance phenomenon</a:t>
            </a:r>
            <a:r>
              <a:rPr lang="en-GB" sz="2800" dirty="0">
                <a:latin typeface="Cambria" panose="02040503050406030204" pitchFamily="18" charset="0"/>
                <a:ea typeface="Cambria" panose="02040503050406030204" pitchFamily="18" charset="0"/>
              </a:rPr>
              <a:t> that causes bitflips </a:t>
            </a:r>
            <a:br>
              <a:rPr lang="en-GB" sz="2800" dirty="0">
                <a:latin typeface="Cambria" panose="02040503050406030204" pitchFamily="18" charset="0"/>
                <a:ea typeface="Cambria" panose="02040503050406030204" pitchFamily="18" charset="0"/>
              </a:rPr>
            </a:br>
            <a:r>
              <a:rPr lang="en-GB" sz="2800" dirty="0">
                <a:latin typeface="Cambria" panose="02040503050406030204" pitchFamily="18" charset="0"/>
                <a:ea typeface="Cambria" panose="02040503050406030204" pitchFamily="18" charset="0"/>
              </a:rPr>
              <a:t>in real DRAM chips</a:t>
            </a:r>
          </a:p>
          <a:p>
            <a:pPr>
              <a:spcBef>
                <a:spcPts val="2400"/>
              </a:spcBef>
              <a:spcAft>
                <a:spcPts val="2400"/>
              </a:spcAft>
            </a:pPr>
            <a:r>
              <a:rPr lang="en-GB" sz="2800" dirty="0">
                <a:latin typeface="Cambria" panose="02040503050406030204" pitchFamily="18" charset="0"/>
                <a:ea typeface="Cambria" panose="02040503050406030204" pitchFamily="18" charset="0"/>
              </a:rPr>
              <a:t>We show that RowPress is </a:t>
            </a:r>
            <a:r>
              <a:rPr lang="en-GB" sz="2800" b="1" dirty="0">
                <a:solidFill>
                  <a:schemeClr val="accent1"/>
                </a:solidFill>
                <a:latin typeface="Cambria" panose="02040503050406030204" pitchFamily="18" charset="0"/>
                <a:ea typeface="Cambria" panose="02040503050406030204" pitchFamily="18" charset="0"/>
              </a:rPr>
              <a:t>different from the RowHammer vulnerability</a:t>
            </a:r>
          </a:p>
          <a:p>
            <a:pPr>
              <a:spcBef>
                <a:spcPts val="2400"/>
              </a:spcBef>
              <a:spcAft>
                <a:spcPts val="2400"/>
              </a:spcAft>
            </a:pPr>
            <a:r>
              <a:rPr lang="en-GB" sz="2800" dirty="0">
                <a:latin typeface="Cambria" panose="02040503050406030204" pitchFamily="18" charset="0"/>
                <a:ea typeface="Cambria" panose="02040503050406030204" pitchFamily="18" charset="0"/>
              </a:rPr>
              <a:t>We demonstrate RowPress </a:t>
            </a:r>
            <a:r>
              <a:rPr lang="en-GB" sz="2800" b="1" dirty="0">
                <a:solidFill>
                  <a:srgbClr val="7030A0"/>
                </a:solidFill>
                <a:latin typeface="Cambria" panose="02040503050406030204" pitchFamily="18" charset="0"/>
                <a:ea typeface="Cambria" panose="02040503050406030204" pitchFamily="18" charset="0"/>
              </a:rPr>
              <a:t>using a user-level program</a:t>
            </a:r>
            <a:r>
              <a:rPr lang="en-GB" sz="2800" dirty="0">
                <a:latin typeface="Cambria" panose="02040503050406030204" pitchFamily="18" charset="0"/>
                <a:ea typeface="Cambria" panose="02040503050406030204" pitchFamily="18" charset="0"/>
              </a:rPr>
              <a:t> on a real Intel system with real DRAM chips</a:t>
            </a:r>
          </a:p>
          <a:p>
            <a:pPr>
              <a:spcBef>
                <a:spcPts val="2400"/>
              </a:spcBef>
              <a:spcAft>
                <a:spcPts val="2400"/>
              </a:spcAft>
            </a:pPr>
            <a:r>
              <a:rPr lang="en-GB" sz="2800" dirty="0">
                <a:latin typeface="Cambria" panose="02040503050406030204" pitchFamily="18" charset="0"/>
                <a:ea typeface="Cambria" panose="02040503050406030204" pitchFamily="18" charset="0"/>
              </a:rPr>
              <a:t>We provide </a:t>
            </a:r>
            <a:r>
              <a:rPr lang="en-GB" sz="2800" b="1" dirty="0">
                <a:solidFill>
                  <a:schemeClr val="accent6">
                    <a:lumMod val="75000"/>
                  </a:schemeClr>
                </a:solidFill>
                <a:latin typeface="Cambria" panose="02040503050406030204" pitchFamily="18" charset="0"/>
                <a:ea typeface="Cambria" panose="02040503050406030204" pitchFamily="18" charset="0"/>
              </a:rPr>
              <a:t>effective solutions</a:t>
            </a:r>
            <a:r>
              <a:rPr lang="en-GB" sz="2800" dirty="0">
                <a:solidFill>
                  <a:srgbClr val="7030A0"/>
                </a:solidFill>
                <a:latin typeface="Cambria" panose="02040503050406030204" pitchFamily="18" charset="0"/>
                <a:ea typeface="Cambria" panose="02040503050406030204" pitchFamily="18" charset="0"/>
              </a:rPr>
              <a:t> </a:t>
            </a:r>
            <a:r>
              <a:rPr lang="en-GB" sz="2800" dirty="0">
                <a:latin typeface="Cambria" panose="02040503050406030204" pitchFamily="18" charset="0"/>
                <a:ea typeface="Cambria" panose="02040503050406030204" pitchFamily="18" charset="0"/>
              </a:rPr>
              <a:t>to RowPress</a:t>
            </a:r>
            <a:endParaRPr lang="en-GB" sz="2800" dirty="0"/>
          </a:p>
        </p:txBody>
      </p:sp>
    </p:spTree>
    <p:extLst>
      <p:ext uri="{BB962C8B-B14F-4D97-AF65-F5344CB8AC3E}">
        <p14:creationId xmlns:p14="http://schemas.microsoft.com/office/powerpoint/2010/main" val="105085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What is RowPress?</a:t>
            </a:r>
            <a:endParaRPr lang="en-CH" dirty="0"/>
          </a:p>
        </p:txBody>
      </p:sp>
      <p:sp>
        <p:nvSpPr>
          <p:cNvPr id="7" name="Slide Number Placeholder 6">
            <a:extLst>
              <a:ext uri="{FF2B5EF4-FFF2-40B4-BE49-F238E27FC236}">
                <a16:creationId xmlns:a16="http://schemas.microsoft.com/office/drawing/2014/main" id="{13080D02-0BB1-5B5A-2CF1-56AE3BC5C8B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204</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10" name="Content Placeholder 2">
            <a:extLst>
              <a:ext uri="{FF2B5EF4-FFF2-40B4-BE49-F238E27FC236}">
                <a16:creationId xmlns:a16="http://schemas.microsoft.com/office/drawing/2014/main" id="{DDF8CF88-AC87-EAFA-8A0A-7D01AF916D9F}"/>
              </a:ext>
            </a:extLst>
          </p:cNvPr>
          <p:cNvSpPr txBox="1">
            <a:spLocks/>
          </p:cNvSpPr>
          <p:nvPr/>
        </p:nvSpPr>
        <p:spPr>
          <a:xfrm>
            <a:off x="0" y="1080407"/>
            <a:ext cx="9144000" cy="1221681"/>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 DRAM row </a:t>
            </a:r>
            <a:r>
              <a:rPr kumimoji="0" lang="en-GB" sz="3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open for a long time</a:t>
            </a:r>
            <a: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b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causes bitflips in adjacent rows</a:t>
            </a:r>
          </a:p>
        </p:txBody>
      </p:sp>
      <p:sp>
        <p:nvSpPr>
          <p:cNvPr id="11" name="Content Placeholder 2">
            <a:extLst>
              <a:ext uri="{FF2B5EF4-FFF2-40B4-BE49-F238E27FC236}">
                <a16:creationId xmlns:a16="http://schemas.microsoft.com/office/drawing/2014/main" id="{A2777BF5-E845-269E-0FF1-F029B2AC250A}"/>
              </a:ext>
            </a:extLst>
          </p:cNvPr>
          <p:cNvSpPr txBox="1">
            <a:spLocks/>
          </p:cNvSpPr>
          <p:nvPr/>
        </p:nvSpPr>
        <p:spPr>
          <a:xfrm>
            <a:off x="0" y="2722963"/>
            <a:ext cx="9144000" cy="74135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These bitflips do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require many row activations</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2" name="Content Placeholder 2">
            <a:extLst>
              <a:ext uri="{FF2B5EF4-FFF2-40B4-BE49-F238E27FC236}">
                <a16:creationId xmlns:a16="http://schemas.microsoft.com/office/drawing/2014/main" id="{60499F01-BF1B-A815-AA6D-3B841A2F4344}"/>
              </a:ext>
            </a:extLst>
          </p:cNvPr>
          <p:cNvSpPr txBox="1">
            <a:spLocks/>
          </p:cNvSpPr>
          <p:nvPr/>
        </p:nvSpPr>
        <p:spPr>
          <a:xfrm>
            <a:off x="0" y="3885190"/>
            <a:ext cx="9144000" cy="71056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Only one activation </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 enough in some cases!</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6" name="Group 15">
            <a:extLst>
              <a:ext uri="{FF2B5EF4-FFF2-40B4-BE49-F238E27FC236}">
                <a16:creationId xmlns:a16="http://schemas.microsoft.com/office/drawing/2014/main" id="{B6E1B649-F0E7-F460-9CB1-6B31AE5AD39C}"/>
              </a:ext>
            </a:extLst>
          </p:cNvPr>
          <p:cNvGrpSpPr/>
          <p:nvPr/>
        </p:nvGrpSpPr>
        <p:grpSpPr>
          <a:xfrm>
            <a:off x="156360" y="4732834"/>
            <a:ext cx="8987640" cy="1569660"/>
            <a:chOff x="156360" y="4732834"/>
            <a:chExt cx="8987640" cy="1569660"/>
          </a:xfrm>
        </p:grpSpPr>
        <p:sp>
          <p:nvSpPr>
            <p:cNvPr id="13" name="Content Placeholder 2">
              <a:extLst>
                <a:ext uri="{FF2B5EF4-FFF2-40B4-BE49-F238E27FC236}">
                  <a16:creationId xmlns:a16="http://schemas.microsoft.com/office/drawing/2014/main" id="{E2F7C37C-39EF-9599-F434-A239C4E6B5AF}"/>
                </a:ext>
              </a:extLst>
            </p:cNvPr>
            <p:cNvSpPr txBox="1">
              <a:spLocks/>
            </p:cNvSpPr>
            <p:nvPr/>
          </p:nvSpPr>
          <p:spPr>
            <a:xfrm>
              <a:off x="1603169" y="5086597"/>
              <a:ext cx="7540831" cy="862134"/>
            </a:xfrm>
            <a:prstGeom prst="rect">
              <a:avLst/>
            </a:prstGeom>
            <a:solidFill>
              <a:schemeClr val="bg1">
                <a:lumMod val="95000"/>
              </a:schemeClr>
            </a:solidFill>
            <a:ln w="28575">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Now, let's delve into some background and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see how this is </a:t>
              </a:r>
              <a:r>
                <a:rPr kumimoji="0" lang="en-GB"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different from RowHammer</a:t>
              </a:r>
            </a:p>
          </p:txBody>
        </p:sp>
        <p:sp>
          <p:nvSpPr>
            <p:cNvPr id="15" name="TextBox 14">
              <a:extLst>
                <a:ext uri="{FF2B5EF4-FFF2-40B4-BE49-F238E27FC236}">
                  <a16:creationId xmlns:a16="http://schemas.microsoft.com/office/drawing/2014/main" id="{3DAB3EBD-4B18-E57E-7AE1-F76DBA1F71D8}"/>
                </a:ext>
              </a:extLst>
            </p:cNvPr>
            <p:cNvSpPr txBox="1"/>
            <p:nvPr/>
          </p:nvSpPr>
          <p:spPr>
            <a:xfrm>
              <a:off x="156360" y="4732834"/>
              <a:ext cx="1316180" cy="15696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600" b="0" i="0" u="none" strike="noStrike" kern="1200" cap="none" spc="0" normalizeH="0" baseline="0" noProof="0" dirty="0">
                  <a:ln>
                    <a:noFill/>
                  </a:ln>
                  <a:solidFill>
                    <a:srgbClr val="666666"/>
                  </a:solidFill>
                  <a:effectLst/>
                  <a:uLnTx/>
                  <a:uFillTx/>
                  <a:latin typeface="Cambria" panose="02040503050406030204" pitchFamily="18" charset="0"/>
                  <a:ea typeface="Cambria" panose="02040503050406030204" pitchFamily="18" charset="0"/>
                  <a:cs typeface="+mn-cs"/>
                </a:rPr>
                <a:t>☞</a:t>
              </a:r>
              <a:endParaRPr kumimoji="0" lang="en-CH" sz="9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spTree>
    <p:extLst>
      <p:ext uri="{BB962C8B-B14F-4D97-AF65-F5344CB8AC3E}">
        <p14:creationId xmlns:p14="http://schemas.microsoft.com/office/powerpoint/2010/main" val="332323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Read Disturbance in DRAM</a:t>
            </a:r>
            <a:endParaRPr lang="en-CH"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26274"/>
            <a:ext cx="8863692" cy="5427025"/>
          </a:xfrm>
        </p:spPr>
        <p:txBody>
          <a:bodyPr>
            <a:normAutofit/>
          </a:bodyPr>
          <a:lstStyle/>
          <a:p>
            <a:r>
              <a:rPr lang="en-GB" sz="2800" dirty="0"/>
              <a:t>Read disturbance in DRAM breaks memory isolation</a:t>
            </a:r>
          </a:p>
          <a:p>
            <a:r>
              <a:rPr lang="en-GB" sz="2800" b="1" dirty="0"/>
              <a:t>Prominent example: RowHammer</a:t>
            </a:r>
            <a:endParaRPr lang="en-GB" sz="2800" dirty="0"/>
          </a:p>
          <a:p>
            <a:endParaRPr lang="en-GB" sz="2800"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205</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9" name="Rounded Rectangle 4">
            <a:extLst>
              <a:ext uri="{FF2B5EF4-FFF2-40B4-BE49-F238E27FC236}">
                <a16:creationId xmlns:a16="http://schemas.microsoft.com/office/drawing/2014/main" id="{B65654B2-276B-8504-0718-2CFE131DF8ED}"/>
              </a:ext>
            </a:extLst>
          </p:cNvPr>
          <p:cNvSpPr/>
          <p:nvPr/>
        </p:nvSpPr>
        <p:spPr>
          <a:xfrm>
            <a:off x="1395013" y="2208810"/>
            <a:ext cx="5988161" cy="2268187"/>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BE7733AB-3E47-27E0-D5E2-95CE3C08D93D}"/>
              </a:ext>
            </a:extLst>
          </p:cNvPr>
          <p:cNvCxnSpPr>
            <a:cxnSpLocks/>
          </p:cNvCxnSpPr>
          <p:nvPr/>
        </p:nvCxnSpPr>
        <p:spPr>
          <a:xfrm>
            <a:off x="1728841" y="299888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C5BE9F5-B7BB-79CA-8DFC-A14B243E42EC}"/>
              </a:ext>
            </a:extLst>
          </p:cNvPr>
          <p:cNvCxnSpPr>
            <a:cxnSpLocks/>
          </p:cNvCxnSpPr>
          <p:nvPr/>
        </p:nvCxnSpPr>
        <p:spPr>
          <a:xfrm>
            <a:off x="1728841" y="3510387"/>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16DAC2-57FC-204F-8838-6F4E4D9DC5E1}"/>
              </a:ext>
            </a:extLst>
          </p:cNvPr>
          <p:cNvCxnSpPr>
            <a:cxnSpLocks/>
          </p:cNvCxnSpPr>
          <p:nvPr/>
        </p:nvCxnSpPr>
        <p:spPr>
          <a:xfrm>
            <a:off x="1728841" y="401615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26CCA79-4BD6-901D-F256-39DF358FE479}"/>
              </a:ext>
            </a:extLst>
          </p:cNvPr>
          <p:cNvSpPr/>
          <p:nvPr/>
        </p:nvSpPr>
        <p:spPr>
          <a:xfrm>
            <a:off x="2037451" y="2740227"/>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8" name="Rectangle 17">
            <a:extLst>
              <a:ext uri="{FF2B5EF4-FFF2-40B4-BE49-F238E27FC236}">
                <a16:creationId xmlns:a16="http://schemas.microsoft.com/office/drawing/2014/main" id="{76CD83D9-923F-2DD2-F70E-51C1574F0B27}"/>
              </a:ext>
            </a:extLst>
          </p:cNvPr>
          <p:cNvSpPr/>
          <p:nvPr/>
        </p:nvSpPr>
        <p:spPr>
          <a:xfrm>
            <a:off x="2037451" y="323953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9" name="Rectangle 18">
            <a:extLst>
              <a:ext uri="{FF2B5EF4-FFF2-40B4-BE49-F238E27FC236}">
                <a16:creationId xmlns:a16="http://schemas.microsoft.com/office/drawing/2014/main" id="{47FFAFB3-EBAD-2EA9-9018-582554C32B51}"/>
              </a:ext>
            </a:extLst>
          </p:cNvPr>
          <p:cNvSpPr/>
          <p:nvPr/>
        </p:nvSpPr>
        <p:spPr>
          <a:xfrm>
            <a:off x="2037451" y="3744513"/>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grpSp>
        <p:nvGrpSpPr>
          <p:cNvPr id="21" name="Group 20">
            <a:extLst>
              <a:ext uri="{FF2B5EF4-FFF2-40B4-BE49-F238E27FC236}">
                <a16:creationId xmlns:a16="http://schemas.microsoft.com/office/drawing/2014/main" id="{BFA2086D-4E0A-AA21-B467-86E3868B138E}"/>
              </a:ext>
            </a:extLst>
          </p:cNvPr>
          <p:cNvGrpSpPr/>
          <p:nvPr/>
        </p:nvGrpSpPr>
        <p:grpSpPr>
          <a:xfrm>
            <a:off x="2033119" y="2738744"/>
            <a:ext cx="4715035" cy="1492993"/>
            <a:chOff x="1428644" y="1937227"/>
            <a:chExt cx="6286713" cy="1990657"/>
          </a:xfrm>
        </p:grpSpPr>
        <p:sp>
          <p:nvSpPr>
            <p:cNvPr id="22" name="Rectangle 21">
              <a:extLst>
                <a:ext uri="{FF2B5EF4-FFF2-40B4-BE49-F238E27FC236}">
                  <a16:creationId xmlns:a16="http://schemas.microsoft.com/office/drawing/2014/main" id="{B3781598-434F-FEAE-485E-A3BF63B3FD89}"/>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23" name="Content Placeholder 2">
              <a:extLst>
                <a:ext uri="{FF2B5EF4-FFF2-40B4-BE49-F238E27FC236}">
                  <a16:creationId xmlns:a16="http://schemas.microsoft.com/office/drawing/2014/main" id="{9C2787A6-E0EC-D942-D536-BFB0F25D460B}"/>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open</a:t>
              </a:r>
            </a:p>
          </p:txBody>
        </p:sp>
        <p:sp>
          <p:nvSpPr>
            <p:cNvPr id="24" name="Rectangle 23">
              <a:extLst>
                <a:ext uri="{FF2B5EF4-FFF2-40B4-BE49-F238E27FC236}">
                  <a16:creationId xmlns:a16="http://schemas.microsoft.com/office/drawing/2014/main" id="{6DB11AE8-B671-3FCE-7D90-4BB21AA5C122}"/>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25" name="Rectangle 24">
              <a:extLst>
                <a:ext uri="{FF2B5EF4-FFF2-40B4-BE49-F238E27FC236}">
                  <a16:creationId xmlns:a16="http://schemas.microsoft.com/office/drawing/2014/main" id="{7739C1EE-A3CA-B8EA-EA84-E1E6B39106EC}"/>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grpSp>
      <p:grpSp>
        <p:nvGrpSpPr>
          <p:cNvPr id="26" name="Group 25">
            <a:extLst>
              <a:ext uri="{FF2B5EF4-FFF2-40B4-BE49-F238E27FC236}">
                <a16:creationId xmlns:a16="http://schemas.microsoft.com/office/drawing/2014/main" id="{DD5CE2A2-1E77-CFAF-B062-8BE187A1FA2B}"/>
              </a:ext>
            </a:extLst>
          </p:cNvPr>
          <p:cNvGrpSpPr/>
          <p:nvPr/>
        </p:nvGrpSpPr>
        <p:grpSpPr>
          <a:xfrm>
            <a:off x="2040695" y="3238797"/>
            <a:ext cx="4709160" cy="487224"/>
            <a:chOff x="8271133" y="2603964"/>
            <a:chExt cx="6278880" cy="649632"/>
          </a:xfrm>
        </p:grpSpPr>
        <p:sp>
          <p:nvSpPr>
            <p:cNvPr id="27" name="Rectangle 26">
              <a:extLst>
                <a:ext uri="{FF2B5EF4-FFF2-40B4-BE49-F238E27FC236}">
                  <a16:creationId xmlns:a16="http://schemas.microsoft.com/office/drawing/2014/main" id="{7B6D5C15-A2A8-D8F6-DBB4-D071140588D7}"/>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28" name="Content Placeholder 2">
              <a:extLst>
                <a:ext uri="{FF2B5EF4-FFF2-40B4-BE49-F238E27FC236}">
                  <a16:creationId xmlns:a16="http://schemas.microsoft.com/office/drawing/2014/main" id="{7654F2E6-A0AF-026E-AFA8-AB6729A240F8}"/>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29" name="Group 28">
            <a:extLst>
              <a:ext uri="{FF2B5EF4-FFF2-40B4-BE49-F238E27FC236}">
                <a16:creationId xmlns:a16="http://schemas.microsoft.com/office/drawing/2014/main" id="{37E79CB2-27C0-A2C7-0107-1A2E686E7ECA}"/>
              </a:ext>
            </a:extLst>
          </p:cNvPr>
          <p:cNvGrpSpPr/>
          <p:nvPr/>
        </p:nvGrpSpPr>
        <p:grpSpPr>
          <a:xfrm>
            <a:off x="2033119" y="2741983"/>
            <a:ext cx="4715035" cy="1492993"/>
            <a:chOff x="1428644" y="1937227"/>
            <a:chExt cx="6286713" cy="1990657"/>
          </a:xfrm>
        </p:grpSpPr>
        <p:sp>
          <p:nvSpPr>
            <p:cNvPr id="30" name="Rectangle 29">
              <a:extLst>
                <a:ext uri="{FF2B5EF4-FFF2-40B4-BE49-F238E27FC236}">
                  <a16:creationId xmlns:a16="http://schemas.microsoft.com/office/drawing/2014/main" id="{181D81EF-450D-83C9-7FF7-EAE6D8323E1E}"/>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31" name="Content Placeholder 2">
              <a:extLst>
                <a:ext uri="{FF2B5EF4-FFF2-40B4-BE49-F238E27FC236}">
                  <a16:creationId xmlns:a16="http://schemas.microsoft.com/office/drawing/2014/main" id="{9A0F8666-2E78-3AD4-285A-15320D291063}"/>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open</a:t>
              </a:r>
            </a:p>
          </p:txBody>
        </p:sp>
        <p:sp>
          <p:nvSpPr>
            <p:cNvPr id="32" name="Rectangle 31">
              <a:extLst>
                <a:ext uri="{FF2B5EF4-FFF2-40B4-BE49-F238E27FC236}">
                  <a16:creationId xmlns:a16="http://schemas.microsoft.com/office/drawing/2014/main" id="{885DE58A-B442-04FB-E8F7-7D78FD270813}"/>
                </a:ext>
              </a:extLst>
            </p:cNvPr>
            <p:cNvSpPr/>
            <p:nvPr/>
          </p:nvSpPr>
          <p:spPr>
            <a:xfrm>
              <a:off x="1436477" y="1937227"/>
              <a:ext cx="6278880" cy="649632"/>
            </a:xfrm>
            <a:prstGeom prst="rect">
              <a:avLst/>
            </a:prstGeom>
            <a:solidFill>
              <a:schemeClr val="accent4">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33" name="Rectangle 32">
              <a:extLst>
                <a:ext uri="{FF2B5EF4-FFF2-40B4-BE49-F238E27FC236}">
                  <a16:creationId xmlns:a16="http://schemas.microsoft.com/office/drawing/2014/main" id="{C576B78E-C18E-293D-1A8A-F572C43F7FA5}"/>
                </a:ext>
              </a:extLst>
            </p:cNvPr>
            <p:cNvSpPr/>
            <p:nvPr/>
          </p:nvSpPr>
          <p:spPr>
            <a:xfrm>
              <a:off x="1436477" y="3278252"/>
              <a:ext cx="6278880" cy="649632"/>
            </a:xfrm>
            <a:prstGeom prst="rect">
              <a:avLst/>
            </a:prstGeom>
            <a:solidFill>
              <a:schemeClr val="accent4">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grpSp>
      <p:grpSp>
        <p:nvGrpSpPr>
          <p:cNvPr id="36" name="Group 35">
            <a:extLst>
              <a:ext uri="{FF2B5EF4-FFF2-40B4-BE49-F238E27FC236}">
                <a16:creationId xmlns:a16="http://schemas.microsoft.com/office/drawing/2014/main" id="{3FF181A1-0AB6-B9BA-5ED6-BEC1FF05C312}"/>
              </a:ext>
            </a:extLst>
          </p:cNvPr>
          <p:cNvGrpSpPr/>
          <p:nvPr/>
        </p:nvGrpSpPr>
        <p:grpSpPr>
          <a:xfrm>
            <a:off x="2033322" y="3249729"/>
            <a:ext cx="4715035" cy="487224"/>
            <a:chOff x="1428644" y="2604952"/>
            <a:chExt cx="6286713" cy="649632"/>
          </a:xfrm>
        </p:grpSpPr>
        <p:sp>
          <p:nvSpPr>
            <p:cNvPr id="37" name="Rectangle 36">
              <a:extLst>
                <a:ext uri="{FF2B5EF4-FFF2-40B4-BE49-F238E27FC236}">
                  <a16:creationId xmlns:a16="http://schemas.microsoft.com/office/drawing/2014/main" id="{F8BA5F72-88A8-EABA-68E7-7E76AC9F3E96}"/>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38" name="Content Placeholder 2">
              <a:extLst>
                <a:ext uri="{FF2B5EF4-FFF2-40B4-BE49-F238E27FC236}">
                  <a16:creationId xmlns:a16="http://schemas.microsoft.com/office/drawing/2014/main" id="{2F7E5A2D-894F-210E-1495-30968566475A}"/>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open</a:t>
              </a:r>
            </a:p>
          </p:txBody>
        </p:sp>
      </p:grpSp>
      <p:grpSp>
        <p:nvGrpSpPr>
          <p:cNvPr id="39" name="Group 38">
            <a:extLst>
              <a:ext uri="{FF2B5EF4-FFF2-40B4-BE49-F238E27FC236}">
                <a16:creationId xmlns:a16="http://schemas.microsoft.com/office/drawing/2014/main" id="{EE0A5103-A994-3E01-696C-831DBAB706BB}"/>
              </a:ext>
            </a:extLst>
          </p:cNvPr>
          <p:cNvGrpSpPr/>
          <p:nvPr/>
        </p:nvGrpSpPr>
        <p:grpSpPr>
          <a:xfrm>
            <a:off x="2042237" y="3240775"/>
            <a:ext cx="4709160" cy="487224"/>
            <a:chOff x="-3925255" y="4700899"/>
            <a:chExt cx="6278880" cy="649632"/>
          </a:xfrm>
        </p:grpSpPr>
        <p:sp>
          <p:nvSpPr>
            <p:cNvPr id="40" name="Rectangle 39">
              <a:extLst>
                <a:ext uri="{FF2B5EF4-FFF2-40B4-BE49-F238E27FC236}">
                  <a16:creationId xmlns:a16="http://schemas.microsoft.com/office/drawing/2014/main" id="{A06937EE-A91E-3468-523D-F1DD5F897DEB}"/>
                </a:ext>
              </a:extLst>
            </p:cNvPr>
            <p:cNvSpPr/>
            <p:nvPr/>
          </p:nvSpPr>
          <p:spPr>
            <a:xfrm>
              <a:off x="-3925255" y="4700899"/>
              <a:ext cx="6278880" cy="649632"/>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41" name="Content Placeholder 2">
              <a:extLst>
                <a:ext uri="{FF2B5EF4-FFF2-40B4-BE49-F238E27FC236}">
                  <a16:creationId xmlns:a16="http://schemas.microsoft.com/office/drawing/2014/main" id="{099229B4-34B2-9B6A-75D5-D0F7DB5D3540}"/>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sp>
        <p:nvSpPr>
          <p:cNvPr id="42" name="Rectangle 41">
            <a:extLst>
              <a:ext uri="{FF2B5EF4-FFF2-40B4-BE49-F238E27FC236}">
                <a16:creationId xmlns:a16="http://schemas.microsoft.com/office/drawing/2014/main" id="{485B09BB-E179-C555-8B3B-DA5B115D7E76}"/>
              </a:ext>
            </a:extLst>
          </p:cNvPr>
          <p:cNvSpPr/>
          <p:nvPr/>
        </p:nvSpPr>
        <p:spPr>
          <a:xfrm>
            <a:off x="3596437" y="2258462"/>
            <a:ext cx="1773242"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DRAM Chip</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Multiply 70">
            <a:extLst>
              <a:ext uri="{FF2B5EF4-FFF2-40B4-BE49-F238E27FC236}">
                <a16:creationId xmlns:a16="http://schemas.microsoft.com/office/drawing/2014/main" id="{A37CB594-BF08-0BE8-AB71-CCC164240AF3}"/>
              </a:ext>
            </a:extLst>
          </p:cNvPr>
          <p:cNvSpPr/>
          <p:nvPr/>
        </p:nvSpPr>
        <p:spPr>
          <a:xfrm>
            <a:off x="4919353" y="2725073"/>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Multiply 71">
            <a:extLst>
              <a:ext uri="{FF2B5EF4-FFF2-40B4-BE49-F238E27FC236}">
                <a16:creationId xmlns:a16="http://schemas.microsoft.com/office/drawing/2014/main" id="{1D5ACC4D-EB43-8817-1535-6BEE18652732}"/>
              </a:ext>
            </a:extLst>
          </p:cNvPr>
          <p:cNvSpPr/>
          <p:nvPr/>
        </p:nvSpPr>
        <p:spPr>
          <a:xfrm>
            <a:off x="3146403" y="3721626"/>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5" name="Group 44">
            <a:extLst>
              <a:ext uri="{FF2B5EF4-FFF2-40B4-BE49-F238E27FC236}">
                <a16:creationId xmlns:a16="http://schemas.microsoft.com/office/drawing/2014/main" id="{4B6BB90B-F8DD-4C4E-5268-0C35E426AC44}"/>
              </a:ext>
            </a:extLst>
          </p:cNvPr>
          <p:cNvGrpSpPr/>
          <p:nvPr/>
        </p:nvGrpSpPr>
        <p:grpSpPr>
          <a:xfrm>
            <a:off x="3364447" y="2723860"/>
            <a:ext cx="1900342" cy="1542150"/>
            <a:chOff x="3456171" y="2348675"/>
            <a:chExt cx="2533789" cy="2056200"/>
          </a:xfrm>
        </p:grpSpPr>
        <p:sp>
          <p:nvSpPr>
            <p:cNvPr id="47" name="Multiply 69">
              <a:extLst>
                <a:ext uri="{FF2B5EF4-FFF2-40B4-BE49-F238E27FC236}">
                  <a16:creationId xmlns:a16="http://schemas.microsoft.com/office/drawing/2014/main" id="{24B475EB-9C7C-7928-5416-277672757CB6}"/>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Multiply 72">
              <a:extLst>
                <a:ext uri="{FF2B5EF4-FFF2-40B4-BE49-F238E27FC236}">
                  <a16:creationId xmlns:a16="http://schemas.microsoft.com/office/drawing/2014/main" id="{2EC2CA6C-98F4-B4D1-6FD0-A196CA2678F4}"/>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1" name="Rectangle 50">
            <a:extLst>
              <a:ext uri="{FF2B5EF4-FFF2-40B4-BE49-F238E27FC236}">
                <a16:creationId xmlns:a16="http://schemas.microsoft.com/office/drawing/2014/main" id="{2D07BF62-66E1-6E11-F22B-7F46F4E28AC4}"/>
              </a:ext>
            </a:extLst>
          </p:cNvPr>
          <p:cNvSpPr/>
          <p:nvPr/>
        </p:nvSpPr>
        <p:spPr>
          <a:xfrm>
            <a:off x="5289603" y="2786488"/>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Victim Row</a:t>
            </a:r>
          </a:p>
        </p:txBody>
      </p:sp>
      <p:sp>
        <p:nvSpPr>
          <p:cNvPr id="52" name="Rectangle 51">
            <a:extLst>
              <a:ext uri="{FF2B5EF4-FFF2-40B4-BE49-F238E27FC236}">
                <a16:creationId xmlns:a16="http://schemas.microsoft.com/office/drawing/2014/main" id="{24FE7303-AC0C-FCD6-925F-FCDF93DC78F7}"/>
              </a:ext>
            </a:extLst>
          </p:cNvPr>
          <p:cNvSpPr/>
          <p:nvPr/>
        </p:nvSpPr>
        <p:spPr>
          <a:xfrm>
            <a:off x="5289603" y="3780995"/>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Victim Row</a:t>
            </a:r>
          </a:p>
        </p:txBody>
      </p:sp>
      <p:sp>
        <p:nvSpPr>
          <p:cNvPr id="54" name="Rectangle 53">
            <a:extLst>
              <a:ext uri="{FF2B5EF4-FFF2-40B4-BE49-F238E27FC236}">
                <a16:creationId xmlns:a16="http://schemas.microsoft.com/office/drawing/2014/main" id="{8D88EF11-C90E-C6AA-8DEA-2E0B6E9DAFFD}"/>
              </a:ext>
            </a:extLst>
          </p:cNvPr>
          <p:cNvSpPr/>
          <p:nvPr/>
        </p:nvSpPr>
        <p:spPr>
          <a:xfrm>
            <a:off x="4862562" y="3270056"/>
            <a:ext cx="1896225"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Aggressor Row</a:t>
            </a:r>
          </a:p>
        </p:txBody>
      </p:sp>
      <p:sp>
        <p:nvSpPr>
          <p:cNvPr id="101" name="Content Placeholder 2">
            <a:extLst>
              <a:ext uri="{FF2B5EF4-FFF2-40B4-BE49-F238E27FC236}">
                <a16:creationId xmlns:a16="http://schemas.microsoft.com/office/drawing/2014/main" id="{3660B895-0E15-7B28-FAC0-03C12CC38025}"/>
              </a:ext>
            </a:extLst>
          </p:cNvPr>
          <p:cNvSpPr txBox="1">
            <a:spLocks/>
          </p:cNvSpPr>
          <p:nvPr/>
        </p:nvSpPr>
        <p:spPr>
          <a:xfrm>
            <a:off x="0" y="5022781"/>
            <a:ext cx="9144000" cy="897089"/>
          </a:xfrm>
          <a:prstGeom prst="rect">
            <a:avLst/>
          </a:prstGeom>
          <a:solidFill>
            <a:srgbClr val="DEEBF7"/>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Repeatedly </a:t>
            </a:r>
            <a:r>
              <a:rPr kumimoji="0" lang="en-US" sz="2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opening (activating) </a:t>
            </a: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a:t>
            </a:r>
            <a:r>
              <a:rPr kumimoji="0" lang="en-US" sz="2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closing </a:t>
            </a: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row </a:t>
            </a:r>
            <a:r>
              <a:rPr kumimoji="0" lang="en-US" sz="2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many times</a:t>
            </a: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causes </a:t>
            </a:r>
            <a:r>
              <a:rPr kumimoji="0" lang="en-US" sz="26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6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bitflips</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adjacent rows</a:t>
            </a:r>
            <a:endParaRPr kumimoji="0" lang="en-US" sz="2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67392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39"/>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39"/>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3"/>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par>
                          <p:cTn id="41" fill="hold">
                            <p:stCondLst>
                              <p:cond delay="0"/>
                            </p:stCondLst>
                            <p:childTnLst>
                              <p:par>
                                <p:cTn id="42" presetID="1" presetClass="exit" presetSubtype="0" fill="hold" nodeType="afterEffect">
                                  <p:stCondLst>
                                    <p:cond delay="0"/>
                                  </p:stCondLst>
                                  <p:childTnLst>
                                    <p:set>
                                      <p:cBhvr>
                                        <p:cTn id="43" dur="1" fill="hold">
                                          <p:stCondLst>
                                            <p:cond delay="0"/>
                                          </p:stCondLst>
                                        </p:cTn>
                                        <p:tgtEl>
                                          <p:spTgt spid="3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9"/>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par>
                                <p:cTn id="51" presetID="10" presetClass="entr" presetSubtype="0"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1" grpId="0"/>
      <p:bldP spid="52" grpId="0"/>
      <p:bldP spid="54" grpId="0"/>
      <p:bldP spid="101"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sz="2800" dirty="0"/>
              <a:t>Are There Other Read-Disturb Issues in DRAM?</a:t>
            </a:r>
            <a:endParaRPr lang="en-CH" sz="2800"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26274"/>
            <a:ext cx="8863692" cy="5427025"/>
          </a:xfrm>
        </p:spPr>
        <p:txBody>
          <a:bodyPr/>
          <a:lstStyle/>
          <a:p>
            <a:r>
              <a:rPr lang="en-GB" dirty="0"/>
              <a:t>RowHammer is the only studied read-disturb phenomenon</a:t>
            </a:r>
          </a:p>
          <a:p>
            <a:r>
              <a:rPr lang="en-GB" dirty="0"/>
              <a:t>Mitigations work by detecting </a:t>
            </a:r>
            <a:r>
              <a:rPr lang="en-GB" b="1" dirty="0">
                <a:solidFill>
                  <a:srgbClr val="C00000"/>
                </a:solidFill>
              </a:rPr>
              <a:t>high row activation count</a:t>
            </a:r>
            <a:endParaRPr lang="en-GB"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206</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4" name="Content Placeholder 2">
            <a:extLst>
              <a:ext uri="{FF2B5EF4-FFF2-40B4-BE49-F238E27FC236}">
                <a16:creationId xmlns:a16="http://schemas.microsoft.com/office/drawing/2014/main" id="{28FFB2CF-A01B-5BA5-52E3-6A848CA535E1}"/>
              </a:ext>
            </a:extLst>
          </p:cNvPr>
          <p:cNvSpPr txBox="1">
            <a:spLocks/>
          </p:cNvSpPr>
          <p:nvPr/>
        </p:nvSpPr>
        <p:spPr>
          <a:xfrm>
            <a:off x="0" y="2207319"/>
            <a:ext cx="9144000" cy="1221681"/>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3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What if there is another read-disturb phenomenon</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3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a:t>
            </a:r>
            <a:r>
              <a:rPr kumimoji="0" lang="en-GB" sz="3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rely on high row activation count</a:t>
            </a:r>
            <a:r>
              <a:rPr kumimoji="0" lang="en-GB" sz="3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grpSp>
        <p:nvGrpSpPr>
          <p:cNvPr id="5" name="Group 4">
            <a:extLst>
              <a:ext uri="{FF2B5EF4-FFF2-40B4-BE49-F238E27FC236}">
                <a16:creationId xmlns:a16="http://schemas.microsoft.com/office/drawing/2014/main" id="{AC3CC1AD-4FDA-AD8B-1F30-01CEE52A721B}"/>
              </a:ext>
            </a:extLst>
          </p:cNvPr>
          <p:cNvGrpSpPr/>
          <p:nvPr/>
        </p:nvGrpSpPr>
        <p:grpSpPr>
          <a:xfrm>
            <a:off x="1600200" y="3958269"/>
            <a:ext cx="5943600" cy="2452863"/>
            <a:chOff x="1506955" y="4209510"/>
            <a:chExt cx="5943600" cy="2452863"/>
          </a:xfrm>
        </p:grpSpPr>
        <p:sp>
          <p:nvSpPr>
            <p:cNvPr id="6" name="TextBox 5">
              <a:extLst>
                <a:ext uri="{FF2B5EF4-FFF2-40B4-BE49-F238E27FC236}">
                  <a16:creationId xmlns:a16="http://schemas.microsoft.com/office/drawing/2014/main" id="{B9595243-682F-0E0D-D7B5-DE26FA850C1D}"/>
                </a:ext>
              </a:extLst>
            </p:cNvPr>
            <p:cNvSpPr txBox="1"/>
            <p:nvPr/>
          </p:nvSpPr>
          <p:spPr>
            <a:xfrm>
              <a:off x="1506955" y="6431541"/>
              <a:ext cx="5943600" cy="2308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lumMod val="65000"/>
                    </a:prstClr>
                  </a:solidFill>
                  <a:effectLst/>
                  <a:uLnTx/>
                  <a:uFillTx/>
                  <a:latin typeface="Roboto" panose="02000000000000000000" pitchFamily="2" charset="0"/>
                  <a:ea typeface="Roboto" panose="02000000000000000000" pitchFamily="2" charset="0"/>
                  <a:cs typeface="Roboto" panose="02000000000000000000" pitchFamily="2" charset="0"/>
                </a:rPr>
                <a:t>https://www.reddit.com/r/CrappyDesign/comments/arw0q8/now_this_this_is_poor_fencing/</a:t>
              </a:r>
            </a:p>
          </p:txBody>
        </p:sp>
        <p:pic>
          <p:nvPicPr>
            <p:cNvPr id="8" name="Picture 4" descr="CDN media">
              <a:extLst>
                <a:ext uri="{FF2B5EF4-FFF2-40B4-BE49-F238E27FC236}">
                  <a16:creationId xmlns:a16="http://schemas.microsoft.com/office/drawing/2014/main" id="{B5A7933B-3FF7-2B80-BAE5-82B95C1CDF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572" b="10617"/>
            <a:stretch/>
          </p:blipFill>
          <p:spPr bwMode="auto">
            <a:xfrm>
              <a:off x="2897605" y="4209510"/>
              <a:ext cx="3162300" cy="1956673"/>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Freeform: Shape 14">
            <a:extLst>
              <a:ext uri="{FF2B5EF4-FFF2-40B4-BE49-F238E27FC236}">
                <a16:creationId xmlns:a16="http://schemas.microsoft.com/office/drawing/2014/main" id="{074EE7E9-1BE1-390D-398B-DC3A13D34B99}"/>
              </a:ext>
            </a:extLst>
          </p:cNvPr>
          <p:cNvSpPr/>
          <p:nvPr/>
        </p:nvSpPr>
        <p:spPr>
          <a:xfrm rot="20700000">
            <a:off x="1958578" y="5357659"/>
            <a:ext cx="4856173" cy="619316"/>
          </a:xfrm>
          <a:custGeom>
            <a:avLst/>
            <a:gdLst>
              <a:gd name="connsiteX0" fmla="*/ 0 w 6635416"/>
              <a:gd name="connsiteY0" fmla="*/ 174458 h 1112921"/>
              <a:gd name="connsiteX1" fmla="*/ 60158 w 6635416"/>
              <a:gd name="connsiteY1" fmla="*/ 162426 h 1112921"/>
              <a:gd name="connsiteX2" fmla="*/ 475247 w 6635416"/>
              <a:gd name="connsiteY2" fmla="*/ 132347 h 1112921"/>
              <a:gd name="connsiteX3" fmla="*/ 1834816 w 6635416"/>
              <a:gd name="connsiteY3" fmla="*/ 258679 h 1112921"/>
              <a:gd name="connsiteX4" fmla="*/ 2087479 w 6635416"/>
              <a:gd name="connsiteY4" fmla="*/ 342900 h 1112921"/>
              <a:gd name="connsiteX5" fmla="*/ 2183732 w 6635416"/>
              <a:gd name="connsiteY5" fmla="*/ 391026 h 1112921"/>
              <a:gd name="connsiteX6" fmla="*/ 2225842 w 6635416"/>
              <a:gd name="connsiteY6" fmla="*/ 481263 h 1112921"/>
              <a:gd name="connsiteX7" fmla="*/ 2478505 w 6635416"/>
              <a:gd name="connsiteY7" fmla="*/ 878305 h 1112921"/>
              <a:gd name="connsiteX8" fmla="*/ 2827421 w 6635416"/>
              <a:gd name="connsiteY8" fmla="*/ 1016668 h 1112921"/>
              <a:gd name="connsiteX9" fmla="*/ 3603458 w 6635416"/>
              <a:gd name="connsiteY9" fmla="*/ 1112921 h 1112921"/>
              <a:gd name="connsiteX10" fmla="*/ 4114800 w 6635416"/>
              <a:gd name="connsiteY10" fmla="*/ 1010652 h 1112921"/>
              <a:gd name="connsiteX11" fmla="*/ 4391526 w 6635416"/>
              <a:gd name="connsiteY11" fmla="*/ 421105 h 1112921"/>
              <a:gd name="connsiteX12" fmla="*/ 4499811 w 6635416"/>
              <a:gd name="connsiteY12" fmla="*/ 258679 h 1112921"/>
              <a:gd name="connsiteX13" fmla="*/ 5203658 w 6635416"/>
              <a:gd name="connsiteY13" fmla="*/ 78205 h 1112921"/>
              <a:gd name="connsiteX14" fmla="*/ 5642811 w 6635416"/>
              <a:gd name="connsiteY14" fmla="*/ 36095 h 1112921"/>
              <a:gd name="connsiteX15" fmla="*/ 6430879 w 6635416"/>
              <a:gd name="connsiteY15" fmla="*/ 12031 h 1112921"/>
              <a:gd name="connsiteX16" fmla="*/ 6635416 w 6635416"/>
              <a:gd name="connsiteY16" fmla="*/ 0 h 111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35416" h="1112921">
                <a:moveTo>
                  <a:pt x="0" y="174458"/>
                </a:moveTo>
                <a:cubicBezTo>
                  <a:pt x="20053" y="170447"/>
                  <a:pt x="39892" y="165165"/>
                  <a:pt x="60158" y="162426"/>
                </a:cubicBezTo>
                <a:cubicBezTo>
                  <a:pt x="238785" y="138287"/>
                  <a:pt x="272801" y="141988"/>
                  <a:pt x="475247" y="132347"/>
                </a:cubicBezTo>
                <a:cubicBezTo>
                  <a:pt x="1012796" y="163968"/>
                  <a:pt x="1363719" y="138501"/>
                  <a:pt x="1834816" y="258679"/>
                </a:cubicBezTo>
                <a:cubicBezTo>
                  <a:pt x="1920838" y="280623"/>
                  <a:pt x="2004473" y="311415"/>
                  <a:pt x="2087479" y="342900"/>
                </a:cubicBezTo>
                <a:cubicBezTo>
                  <a:pt x="2121019" y="355622"/>
                  <a:pt x="2151648" y="374984"/>
                  <a:pt x="2183732" y="391026"/>
                </a:cubicBezTo>
                <a:cubicBezTo>
                  <a:pt x="2197769" y="421105"/>
                  <a:pt x="2210998" y="451574"/>
                  <a:pt x="2225842" y="481263"/>
                </a:cubicBezTo>
                <a:cubicBezTo>
                  <a:pt x="2308907" y="647394"/>
                  <a:pt x="2343301" y="759589"/>
                  <a:pt x="2478505" y="878305"/>
                </a:cubicBezTo>
                <a:cubicBezTo>
                  <a:pt x="2578909" y="966464"/>
                  <a:pt x="2698673" y="990918"/>
                  <a:pt x="2827421" y="1016668"/>
                </a:cubicBezTo>
                <a:cubicBezTo>
                  <a:pt x="3225240" y="1096232"/>
                  <a:pt x="3234275" y="1086551"/>
                  <a:pt x="3603458" y="1112921"/>
                </a:cubicBezTo>
                <a:cubicBezTo>
                  <a:pt x="3788972" y="1102802"/>
                  <a:pt x="3961440" y="1134645"/>
                  <a:pt x="4114800" y="1010652"/>
                </a:cubicBezTo>
                <a:cubicBezTo>
                  <a:pt x="4249910" y="901415"/>
                  <a:pt x="4355756" y="474760"/>
                  <a:pt x="4391526" y="421105"/>
                </a:cubicBezTo>
                <a:cubicBezTo>
                  <a:pt x="4427621" y="366963"/>
                  <a:pt x="4449449" y="299884"/>
                  <a:pt x="4499811" y="258679"/>
                </a:cubicBezTo>
                <a:cubicBezTo>
                  <a:pt x="4681513" y="110014"/>
                  <a:pt x="5007962" y="102507"/>
                  <a:pt x="5203658" y="78205"/>
                </a:cubicBezTo>
                <a:cubicBezTo>
                  <a:pt x="5349593" y="60082"/>
                  <a:pt x="5496099" y="46144"/>
                  <a:pt x="5642811" y="36095"/>
                </a:cubicBezTo>
                <a:cubicBezTo>
                  <a:pt x="5901316" y="18389"/>
                  <a:pt x="6171184" y="16509"/>
                  <a:pt x="6430879" y="12031"/>
                </a:cubicBezTo>
                <a:lnTo>
                  <a:pt x="6635416" y="0"/>
                </a:lnTo>
              </a:path>
            </a:pathLst>
          </a:custGeom>
          <a:noFill/>
          <a:ln w="7620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794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dirty="0"/>
              <a:t>RowPress vs. RowHammer</a:t>
            </a:r>
            <a:endParaRPr lang="en-CH"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31749"/>
            <a:ext cx="8863692" cy="5427025"/>
          </a:xfrm>
        </p:spPr>
        <p:txBody>
          <a:bodyPr/>
          <a:lstStyle/>
          <a:p>
            <a:pPr marL="0" indent="0">
              <a:buNone/>
            </a:pPr>
            <a:r>
              <a:rPr lang="en-GB" sz="2800" dirty="0"/>
              <a:t>Instead of </a:t>
            </a:r>
            <a:r>
              <a:rPr lang="en-GB" sz="2800" dirty="0">
                <a:solidFill>
                  <a:srgbClr val="0070C0"/>
                </a:solidFill>
              </a:rPr>
              <a:t>using a high activation count,</a:t>
            </a:r>
            <a:br>
              <a:rPr lang="en-GB" sz="2800" dirty="0"/>
            </a:br>
            <a:endParaRPr lang="en-GB"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207</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grpSp>
        <p:nvGrpSpPr>
          <p:cNvPr id="9" name="Group 8">
            <a:extLst>
              <a:ext uri="{FF2B5EF4-FFF2-40B4-BE49-F238E27FC236}">
                <a16:creationId xmlns:a16="http://schemas.microsoft.com/office/drawing/2014/main" id="{96901973-0473-C18B-CF4A-990A21FF975D}"/>
              </a:ext>
            </a:extLst>
          </p:cNvPr>
          <p:cNvGrpSpPr/>
          <p:nvPr/>
        </p:nvGrpSpPr>
        <p:grpSpPr>
          <a:xfrm>
            <a:off x="163474" y="2042538"/>
            <a:ext cx="7859426" cy="861148"/>
            <a:chOff x="247143" y="2502176"/>
            <a:chExt cx="7859426" cy="861148"/>
          </a:xfrm>
        </p:grpSpPr>
        <p:sp>
          <p:nvSpPr>
            <p:cNvPr id="10" name="TextBox 9">
              <a:extLst>
                <a:ext uri="{FF2B5EF4-FFF2-40B4-BE49-F238E27FC236}">
                  <a16:creationId xmlns:a16="http://schemas.microsoft.com/office/drawing/2014/main" id="{1DE274FE-38CF-47AE-4C23-4EFCCBBCAA97}"/>
                </a:ext>
              </a:extLst>
            </p:cNvPr>
            <p:cNvSpPr txBox="1"/>
            <p:nvPr/>
          </p:nvSpPr>
          <p:spPr>
            <a:xfrm>
              <a:off x="247143" y="2532327"/>
              <a:ext cx="2285690" cy="830997"/>
            </a:xfrm>
            <a:prstGeom prst="rect">
              <a:avLst/>
            </a:prstGeom>
            <a:solidFill>
              <a:schemeClr val="bg1"/>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mn-cs"/>
                </a:rPr>
                <a:t>RowHammer</a:t>
              </a:r>
              <a:endPar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Aggressor</a:t>
              </a:r>
              <a:r>
                <a:rPr kumimoji="0" lang="ja-JP" altLang="en-US" sz="2400" b="1" i="0" u="none" strike="noStrike" kern="1200" cap="none" spc="0" normalizeH="0" baseline="0" noProof="0" dirty="0">
                  <a:ln>
                    <a:noFill/>
                  </a:ln>
                  <a:solidFill>
                    <a:srgbClr val="0070C0"/>
                  </a:solidFill>
                  <a:effectLst/>
                  <a:uLnTx/>
                  <a:uFillTx/>
                  <a:latin typeface="Cambria" panose="02040503050406030204" pitchFamily="18" charset="0"/>
                  <a:ea typeface="Roboto Black" panose="02000000000000000000" pitchFamily="2" charset="0"/>
                  <a:cs typeface="+mn-cs"/>
                </a:rPr>
                <a:t> </a:t>
              </a:r>
              <a:r>
                <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Row</a:t>
              </a:r>
              <a:endParaRPr kumimoji="0" lang="en-CH"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cxnSp>
          <p:nvCxnSpPr>
            <p:cNvPr id="11" name="Straight Connector 10">
              <a:extLst>
                <a:ext uri="{FF2B5EF4-FFF2-40B4-BE49-F238E27FC236}">
                  <a16:creationId xmlns:a16="http://schemas.microsoft.com/office/drawing/2014/main" id="{48C040E7-E23D-A779-729E-A7044F196715}"/>
                </a:ext>
              </a:extLst>
            </p:cNvPr>
            <p:cNvCxnSpPr>
              <a:cxnSpLocks/>
            </p:cNvCxnSpPr>
            <p:nvPr/>
          </p:nvCxnSpPr>
          <p:spPr>
            <a:xfrm>
              <a:off x="3235103" y="2671453"/>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0AA04F8-DF7C-BDA6-A226-7C6F454A1EE2}"/>
                </a:ext>
              </a:extLst>
            </p:cNvPr>
            <p:cNvSpPr txBox="1"/>
            <p:nvPr/>
          </p:nvSpPr>
          <p:spPr>
            <a:xfrm>
              <a:off x="2495449" y="2502176"/>
              <a:ext cx="681598"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Open</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13" name="Straight Connector 12">
              <a:extLst>
                <a:ext uri="{FF2B5EF4-FFF2-40B4-BE49-F238E27FC236}">
                  <a16:creationId xmlns:a16="http://schemas.microsoft.com/office/drawing/2014/main" id="{F1F3C85E-8D02-F27F-8B64-1B7E47E0380F}"/>
                </a:ext>
              </a:extLst>
            </p:cNvPr>
            <p:cNvCxnSpPr>
              <a:cxnSpLocks/>
            </p:cNvCxnSpPr>
            <p:nvPr/>
          </p:nvCxnSpPr>
          <p:spPr>
            <a:xfrm>
              <a:off x="3235103" y="320811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06B65A7-6C13-1999-4BE4-9724AB33E96F}"/>
                </a:ext>
              </a:extLst>
            </p:cNvPr>
            <p:cNvSpPr txBox="1"/>
            <p:nvPr/>
          </p:nvSpPr>
          <p:spPr>
            <a:xfrm>
              <a:off x="2489747" y="3005657"/>
              <a:ext cx="684803"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Close</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15" name="Group 14">
              <a:extLst>
                <a:ext uri="{FF2B5EF4-FFF2-40B4-BE49-F238E27FC236}">
                  <a16:creationId xmlns:a16="http://schemas.microsoft.com/office/drawing/2014/main" id="{AA994B20-3D66-0992-D6EB-7B99FF3CCA42}"/>
                </a:ext>
              </a:extLst>
            </p:cNvPr>
            <p:cNvGrpSpPr/>
            <p:nvPr/>
          </p:nvGrpSpPr>
          <p:grpSpPr>
            <a:xfrm>
              <a:off x="3235104" y="2671966"/>
              <a:ext cx="2213910" cy="536146"/>
              <a:chOff x="3626130" y="2598668"/>
              <a:chExt cx="2213910" cy="536146"/>
            </a:xfrm>
          </p:grpSpPr>
          <p:grpSp>
            <p:nvGrpSpPr>
              <p:cNvPr id="27" name="Group 26">
                <a:extLst>
                  <a:ext uri="{FF2B5EF4-FFF2-40B4-BE49-F238E27FC236}">
                    <a16:creationId xmlns:a16="http://schemas.microsoft.com/office/drawing/2014/main" id="{917A9BA6-996D-2BDB-EB5B-3E2B4CF3D61B}"/>
                  </a:ext>
                </a:extLst>
              </p:cNvPr>
              <p:cNvGrpSpPr/>
              <p:nvPr/>
            </p:nvGrpSpPr>
            <p:grpSpPr>
              <a:xfrm>
                <a:off x="3626130" y="2598668"/>
                <a:ext cx="1886471" cy="536146"/>
                <a:chOff x="3304598" y="5462438"/>
                <a:chExt cx="2903548" cy="536146"/>
              </a:xfrm>
            </p:grpSpPr>
            <p:cxnSp>
              <p:nvCxnSpPr>
                <p:cNvPr id="29" name="Connector: Elbow 28">
                  <a:extLst>
                    <a:ext uri="{FF2B5EF4-FFF2-40B4-BE49-F238E27FC236}">
                      <a16:creationId xmlns:a16="http://schemas.microsoft.com/office/drawing/2014/main" id="{C458FDD1-4AEB-90E0-7387-820D058C5DA6}"/>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2372EA10-EB4F-ECA5-7D6D-76C3280D1FF7}"/>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C91C1724-F2C6-EBB7-93B6-B6AD80D828D0}"/>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6A96DE05-0343-ADDF-F89A-AD6489484F39}"/>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376CFA5F-F387-1D0E-F185-48CD43D79D73}"/>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 name="Connector: Elbow 27">
                <a:extLst>
                  <a:ext uri="{FF2B5EF4-FFF2-40B4-BE49-F238E27FC236}">
                    <a16:creationId xmlns:a16="http://schemas.microsoft.com/office/drawing/2014/main" id="{0CAED748-E8E1-6639-68DE-47BEA0133863}"/>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DA0E1A23-4140-09A4-AB1F-9DE6B3620689}"/>
                </a:ext>
              </a:extLst>
            </p:cNvPr>
            <p:cNvGrpSpPr/>
            <p:nvPr/>
          </p:nvGrpSpPr>
          <p:grpSpPr>
            <a:xfrm>
              <a:off x="5224468" y="2674899"/>
              <a:ext cx="2213910" cy="536146"/>
              <a:chOff x="3626130" y="2598668"/>
              <a:chExt cx="2213910" cy="536146"/>
            </a:xfrm>
          </p:grpSpPr>
          <p:grpSp>
            <p:nvGrpSpPr>
              <p:cNvPr id="20" name="Group 19">
                <a:extLst>
                  <a:ext uri="{FF2B5EF4-FFF2-40B4-BE49-F238E27FC236}">
                    <a16:creationId xmlns:a16="http://schemas.microsoft.com/office/drawing/2014/main" id="{8686D6B5-7EA0-B252-FE10-2965171C7B77}"/>
                  </a:ext>
                </a:extLst>
              </p:cNvPr>
              <p:cNvGrpSpPr/>
              <p:nvPr/>
            </p:nvGrpSpPr>
            <p:grpSpPr>
              <a:xfrm>
                <a:off x="3626130" y="2598668"/>
                <a:ext cx="1886471" cy="536146"/>
                <a:chOff x="3304598" y="5462438"/>
                <a:chExt cx="2903548" cy="536146"/>
              </a:xfrm>
            </p:grpSpPr>
            <p:cxnSp>
              <p:nvCxnSpPr>
                <p:cNvPr id="22" name="Connector: Elbow 21">
                  <a:extLst>
                    <a:ext uri="{FF2B5EF4-FFF2-40B4-BE49-F238E27FC236}">
                      <a16:creationId xmlns:a16="http://schemas.microsoft.com/office/drawing/2014/main" id="{BE1CED6D-0743-A538-1AD2-CF8BB56F759C}"/>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95C8F0FF-E3FD-5E3A-34E3-D64F10614041}"/>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820D6D00-61EF-C690-FDD1-CA87EA7CD936}"/>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23ECFDA2-B687-005C-D05B-3D922AD7C7F1}"/>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B7FFE161-AAA6-9952-5135-39F3EE1CD3F9}"/>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1" name="Connector: Elbow 20">
                <a:extLst>
                  <a:ext uri="{FF2B5EF4-FFF2-40B4-BE49-F238E27FC236}">
                    <a16:creationId xmlns:a16="http://schemas.microsoft.com/office/drawing/2014/main" id="{1B0BB2DB-08E5-28AB-D7B4-7C3CC8DDD471}"/>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F9E9758A-CDFE-36D8-E7B6-83FA5040C553}"/>
                </a:ext>
              </a:extLst>
            </p:cNvPr>
            <p:cNvGrpSpPr/>
            <p:nvPr/>
          </p:nvGrpSpPr>
          <p:grpSpPr>
            <a:xfrm>
              <a:off x="7213832" y="2678341"/>
              <a:ext cx="892737" cy="536144"/>
              <a:chOff x="3304598" y="5462438"/>
              <a:chExt cx="1374050" cy="536144"/>
            </a:xfrm>
          </p:grpSpPr>
          <p:cxnSp>
            <p:nvCxnSpPr>
              <p:cNvPr id="18" name="Connector: Elbow 17">
                <a:extLst>
                  <a:ext uri="{FF2B5EF4-FFF2-40B4-BE49-F238E27FC236}">
                    <a16:creationId xmlns:a16="http://schemas.microsoft.com/office/drawing/2014/main" id="{B62D186B-FAB5-59E5-624B-78E74B03B222}"/>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731C4559-797E-0399-B88D-F154C03B76BB}"/>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4" name="Group 33">
            <a:extLst>
              <a:ext uri="{FF2B5EF4-FFF2-40B4-BE49-F238E27FC236}">
                <a16:creationId xmlns:a16="http://schemas.microsoft.com/office/drawing/2014/main" id="{8C1378B6-5530-B3EA-1A42-0A0FB6332F73}"/>
              </a:ext>
            </a:extLst>
          </p:cNvPr>
          <p:cNvGrpSpPr/>
          <p:nvPr/>
        </p:nvGrpSpPr>
        <p:grpSpPr>
          <a:xfrm>
            <a:off x="143322" y="3297367"/>
            <a:ext cx="7879578" cy="853359"/>
            <a:chOff x="226991" y="3517675"/>
            <a:chExt cx="7879578" cy="853359"/>
          </a:xfrm>
        </p:grpSpPr>
        <p:sp>
          <p:nvSpPr>
            <p:cNvPr id="35" name="TextBox 34">
              <a:extLst>
                <a:ext uri="{FF2B5EF4-FFF2-40B4-BE49-F238E27FC236}">
                  <a16:creationId xmlns:a16="http://schemas.microsoft.com/office/drawing/2014/main" id="{3D186A8B-0A7E-BD30-3DB0-7E2BE51A1A98}"/>
                </a:ext>
              </a:extLst>
            </p:cNvPr>
            <p:cNvSpPr txBox="1"/>
            <p:nvPr/>
          </p:nvSpPr>
          <p:spPr>
            <a:xfrm>
              <a:off x="226991" y="3540037"/>
              <a:ext cx="2285690" cy="830997"/>
            </a:xfrm>
            <a:prstGeom prst="rect">
              <a:avLst/>
            </a:prstGeom>
            <a:solidFill>
              <a:schemeClr val="bg1"/>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RowPress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Aggressor</a:t>
              </a:r>
              <a:r>
                <a:rPr kumimoji="0" lang="ja-JP" altLang="en-US" sz="2400" b="1" i="0" u="none" strike="noStrike" kern="1200" cap="none" spc="0" normalizeH="0" baseline="0" noProof="0" dirty="0">
                  <a:ln>
                    <a:noFill/>
                  </a:ln>
                  <a:solidFill>
                    <a:srgbClr val="C00000"/>
                  </a:solidFill>
                  <a:effectLst/>
                  <a:uLnTx/>
                  <a:uFillTx/>
                  <a:latin typeface="Cambria" panose="02040503050406030204" pitchFamily="18" charset="0"/>
                  <a:ea typeface="Roboto Black" panose="02000000000000000000" pitchFamily="2" charset="0"/>
                  <a:cs typeface="+mn-cs"/>
                </a:rPr>
                <a:t> </a:t>
              </a:r>
              <a:r>
                <a:rPr kumimoji="0" lang="en-US" altLang="ja-JP"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Row</a:t>
              </a:r>
              <a:endParaRPr kumimoji="0" lang="en-CH"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36" name="Straight Connector 35">
              <a:extLst>
                <a:ext uri="{FF2B5EF4-FFF2-40B4-BE49-F238E27FC236}">
                  <a16:creationId xmlns:a16="http://schemas.microsoft.com/office/drawing/2014/main" id="{F72C919B-32D4-88BA-93E0-290015DEFF1F}"/>
                </a:ext>
              </a:extLst>
            </p:cNvPr>
            <p:cNvCxnSpPr>
              <a:cxnSpLocks/>
            </p:cNvCxnSpPr>
            <p:nvPr/>
          </p:nvCxnSpPr>
          <p:spPr>
            <a:xfrm>
              <a:off x="3235103" y="368695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83D38D36-52BE-3DCC-AC85-974E8414CBC7}"/>
                </a:ext>
              </a:extLst>
            </p:cNvPr>
            <p:cNvSpPr txBox="1"/>
            <p:nvPr/>
          </p:nvSpPr>
          <p:spPr>
            <a:xfrm>
              <a:off x="2495449" y="3517675"/>
              <a:ext cx="681598"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Open</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8" name="Straight Connector 37">
              <a:extLst>
                <a:ext uri="{FF2B5EF4-FFF2-40B4-BE49-F238E27FC236}">
                  <a16:creationId xmlns:a16="http://schemas.microsoft.com/office/drawing/2014/main" id="{EF32B9E5-DA09-B165-4A68-0133A8F8B2F2}"/>
                </a:ext>
              </a:extLst>
            </p:cNvPr>
            <p:cNvCxnSpPr>
              <a:cxnSpLocks/>
            </p:cNvCxnSpPr>
            <p:nvPr/>
          </p:nvCxnSpPr>
          <p:spPr>
            <a:xfrm>
              <a:off x="3235103" y="4223611"/>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BF9B54D-F23D-141B-64F5-CCB12BFB4420}"/>
                </a:ext>
              </a:extLst>
            </p:cNvPr>
            <p:cNvSpPr txBox="1"/>
            <p:nvPr/>
          </p:nvSpPr>
          <p:spPr>
            <a:xfrm>
              <a:off x="2489747" y="4021156"/>
              <a:ext cx="684803"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Close</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40" name="Group 39">
              <a:extLst>
                <a:ext uri="{FF2B5EF4-FFF2-40B4-BE49-F238E27FC236}">
                  <a16:creationId xmlns:a16="http://schemas.microsoft.com/office/drawing/2014/main" id="{AEABAA7C-8A65-3A0F-F008-3A4B10BEDD7B}"/>
                </a:ext>
              </a:extLst>
            </p:cNvPr>
            <p:cNvGrpSpPr/>
            <p:nvPr/>
          </p:nvGrpSpPr>
          <p:grpSpPr>
            <a:xfrm>
              <a:off x="3235104" y="3686952"/>
              <a:ext cx="2447134" cy="536656"/>
              <a:chOff x="5760520" y="5529943"/>
              <a:chExt cx="2447134" cy="536656"/>
            </a:xfrm>
          </p:grpSpPr>
          <p:grpSp>
            <p:nvGrpSpPr>
              <p:cNvPr id="44" name="Group 43">
                <a:extLst>
                  <a:ext uri="{FF2B5EF4-FFF2-40B4-BE49-F238E27FC236}">
                    <a16:creationId xmlns:a16="http://schemas.microsoft.com/office/drawing/2014/main" id="{99BC8805-934F-9B15-60AF-A0CBFB1815B2}"/>
                  </a:ext>
                </a:extLst>
              </p:cNvPr>
              <p:cNvGrpSpPr/>
              <p:nvPr/>
            </p:nvGrpSpPr>
            <p:grpSpPr>
              <a:xfrm>
                <a:off x="5760520" y="5530456"/>
                <a:ext cx="2447134" cy="536143"/>
                <a:chOff x="3807855" y="5356681"/>
                <a:chExt cx="2713455" cy="536143"/>
              </a:xfrm>
            </p:grpSpPr>
            <p:cxnSp>
              <p:nvCxnSpPr>
                <p:cNvPr id="46" name="Connector: Elbow 45">
                  <a:extLst>
                    <a:ext uri="{FF2B5EF4-FFF2-40B4-BE49-F238E27FC236}">
                      <a16:creationId xmlns:a16="http://schemas.microsoft.com/office/drawing/2014/main" id="{D9290D0C-4AAD-A379-AD8D-8190E779F429}"/>
                    </a:ext>
                  </a:extLst>
                </p:cNvPr>
                <p:cNvCxnSpPr>
                  <a:cxnSpLocks/>
                </p:cNvCxnSpPr>
                <p:nvPr/>
              </p:nvCxnSpPr>
              <p:spPr>
                <a:xfrm flipH="1">
                  <a:off x="3807855"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55092BFD-CB6E-4E21-DAF7-25455C3C98B4}"/>
                    </a:ext>
                  </a:extLst>
                </p:cNvPr>
                <p:cNvCxnSpPr>
                  <a:cxnSpLocks/>
                </p:cNvCxnSpPr>
                <p:nvPr/>
              </p:nvCxnSpPr>
              <p:spPr>
                <a:xfrm>
                  <a:off x="5899630"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484B36A8-508E-D496-23D0-D6E02671675C}"/>
                  </a:ext>
                </a:extLst>
              </p:cNvPr>
              <p:cNvCxnSpPr>
                <a:cxnSpLocks/>
              </p:cNvCxnSpPr>
              <p:nvPr/>
            </p:nvCxnSpPr>
            <p:spPr>
              <a:xfrm>
                <a:off x="6265333" y="5529943"/>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1" name="Connector: Elbow 40">
              <a:extLst>
                <a:ext uri="{FF2B5EF4-FFF2-40B4-BE49-F238E27FC236}">
                  <a16:creationId xmlns:a16="http://schemas.microsoft.com/office/drawing/2014/main" id="{675760C5-A67D-9169-BDF7-57A74F81BD70}"/>
                </a:ext>
              </a:extLst>
            </p:cNvPr>
            <p:cNvCxnSpPr>
              <a:cxnSpLocks/>
            </p:cNvCxnSpPr>
            <p:nvPr/>
          </p:nvCxnSpPr>
          <p:spPr>
            <a:xfrm flipH="1">
              <a:off x="5457866"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000BA60E-5148-5045-4FBB-F3F7A13AFCC5}"/>
                </a:ext>
              </a:extLst>
            </p:cNvPr>
            <p:cNvCxnSpPr>
              <a:cxnSpLocks/>
            </p:cNvCxnSpPr>
            <p:nvPr/>
          </p:nvCxnSpPr>
          <p:spPr>
            <a:xfrm>
              <a:off x="7344337"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627C544-57B9-4B07-B3E5-177513C7E773}"/>
                </a:ext>
              </a:extLst>
            </p:cNvPr>
            <p:cNvCxnSpPr>
              <a:cxnSpLocks/>
            </p:cNvCxnSpPr>
            <p:nvPr/>
          </p:nvCxnSpPr>
          <p:spPr>
            <a:xfrm>
              <a:off x="5962679" y="3689881"/>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 name="Content Placeholder 2">
            <a:extLst>
              <a:ext uri="{FF2B5EF4-FFF2-40B4-BE49-F238E27FC236}">
                <a16:creationId xmlns:a16="http://schemas.microsoft.com/office/drawing/2014/main" id="{7426DF7A-C34C-CA5F-85F1-9DD47CA4274D}"/>
              </a:ext>
            </a:extLst>
          </p:cNvPr>
          <p:cNvSpPr txBox="1">
            <a:spLocks/>
          </p:cNvSpPr>
          <p:nvPr/>
        </p:nvSpPr>
        <p:spPr>
          <a:xfrm>
            <a:off x="0" y="4863925"/>
            <a:ext cx="9144000" cy="1067801"/>
          </a:xfrm>
          <a:prstGeom prst="rect">
            <a:avLst/>
          </a:prstGeom>
          <a:solidFill>
            <a:srgbClr val="DEEBF7"/>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observe bitflips even with </a:t>
            </a: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ONLY ONE activation</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b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extreme cases where the row stays open for 30ms</a:t>
            </a:r>
          </a:p>
        </p:txBody>
      </p:sp>
      <p:grpSp>
        <p:nvGrpSpPr>
          <p:cNvPr id="8" name="Group 7">
            <a:extLst>
              <a:ext uri="{FF2B5EF4-FFF2-40B4-BE49-F238E27FC236}">
                <a16:creationId xmlns:a16="http://schemas.microsoft.com/office/drawing/2014/main" id="{5592424D-BA26-C5CA-81B9-45817E63651E}"/>
              </a:ext>
            </a:extLst>
          </p:cNvPr>
          <p:cNvGrpSpPr/>
          <p:nvPr/>
        </p:nvGrpSpPr>
        <p:grpSpPr>
          <a:xfrm>
            <a:off x="3289394" y="2486774"/>
            <a:ext cx="5854606" cy="1961067"/>
            <a:chOff x="3289394" y="2486774"/>
            <a:chExt cx="5854606" cy="1961067"/>
          </a:xfrm>
        </p:grpSpPr>
        <p:grpSp>
          <p:nvGrpSpPr>
            <p:cNvPr id="48" name="Group 47">
              <a:extLst>
                <a:ext uri="{FF2B5EF4-FFF2-40B4-BE49-F238E27FC236}">
                  <a16:creationId xmlns:a16="http://schemas.microsoft.com/office/drawing/2014/main" id="{28FA87A5-B88F-E60A-0E81-F0E321696160}"/>
                </a:ext>
              </a:extLst>
            </p:cNvPr>
            <p:cNvGrpSpPr/>
            <p:nvPr/>
          </p:nvGrpSpPr>
          <p:grpSpPr>
            <a:xfrm>
              <a:off x="3411505" y="2486774"/>
              <a:ext cx="1894974" cy="1252475"/>
              <a:chOff x="3747837" y="2774093"/>
              <a:chExt cx="1894974" cy="1252475"/>
            </a:xfrm>
          </p:grpSpPr>
          <p:cxnSp>
            <p:nvCxnSpPr>
              <p:cNvPr id="49" name="Straight Arrow Connector 48">
                <a:extLst>
                  <a:ext uri="{FF2B5EF4-FFF2-40B4-BE49-F238E27FC236}">
                    <a16:creationId xmlns:a16="http://schemas.microsoft.com/office/drawing/2014/main" id="{9895E55B-9295-4ECB-8CAE-343D92D896DF}"/>
                  </a:ext>
                </a:extLst>
              </p:cNvPr>
              <p:cNvCxnSpPr>
                <a:cxnSpLocks/>
              </p:cNvCxnSpPr>
              <p:nvPr/>
            </p:nvCxnSpPr>
            <p:spPr>
              <a:xfrm>
                <a:off x="3747837" y="2774093"/>
                <a:ext cx="354931" cy="0"/>
              </a:xfrm>
              <a:prstGeom prst="straightConnector1">
                <a:avLst/>
              </a:prstGeom>
              <a:ln w="28575">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3207467F-ACD8-51FB-1BDE-B42C98AC6EA3}"/>
                  </a:ext>
                </a:extLst>
              </p:cNvPr>
              <p:cNvCxnSpPr>
                <a:cxnSpLocks/>
              </p:cNvCxnSpPr>
              <p:nvPr/>
            </p:nvCxnSpPr>
            <p:spPr>
              <a:xfrm>
                <a:off x="3747837" y="4026568"/>
                <a:ext cx="1894974" cy="0"/>
              </a:xfrm>
              <a:prstGeom prst="straightConnector1">
                <a:avLst/>
              </a:prstGeom>
              <a:ln w="28575">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46AFB985-473E-04F7-AB34-CEC3A574F7CE}"/>
                </a:ext>
              </a:extLst>
            </p:cNvPr>
            <p:cNvSpPr txBox="1"/>
            <p:nvPr/>
          </p:nvSpPr>
          <p:spPr>
            <a:xfrm>
              <a:off x="3289394" y="2804837"/>
              <a:ext cx="519671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36ns, 47K activations to induce bitflips</a:t>
              </a:r>
              <a:endParaRPr kumimoji="0" lang="en-CH" sz="20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sp>
          <p:nvSpPr>
            <p:cNvPr id="6" name="TextBox 5">
              <a:extLst>
                <a:ext uri="{FF2B5EF4-FFF2-40B4-BE49-F238E27FC236}">
                  <a16:creationId xmlns:a16="http://schemas.microsoft.com/office/drawing/2014/main" id="{6104D6E5-4CC6-B3D3-5784-2F8BEA902362}"/>
                </a:ext>
              </a:extLst>
            </p:cNvPr>
            <p:cNvSpPr txBox="1"/>
            <p:nvPr/>
          </p:nvSpPr>
          <p:spPr>
            <a:xfrm>
              <a:off x="3933984" y="4047731"/>
              <a:ext cx="52100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7.8µs, only 5K activations to induce bitflips</a:t>
              </a:r>
              <a:endParaRPr kumimoji="0" lang="en-CH" sz="2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grpSp>
      <p:sp>
        <p:nvSpPr>
          <p:cNvPr id="57" name="Content Placeholder 2">
            <a:extLst>
              <a:ext uri="{FF2B5EF4-FFF2-40B4-BE49-F238E27FC236}">
                <a16:creationId xmlns:a16="http://schemas.microsoft.com/office/drawing/2014/main" id="{5DBF3015-1CC7-0573-2101-C74E553C4EA5}"/>
              </a:ext>
            </a:extLst>
          </p:cNvPr>
          <p:cNvSpPr txBox="1">
            <a:spLocks/>
          </p:cNvSpPr>
          <p:nvPr/>
        </p:nvSpPr>
        <p:spPr>
          <a:xfrm>
            <a:off x="201139" y="986844"/>
            <a:ext cx="8863692" cy="54270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GB" sz="2800" b="0" i="0" u="none" strike="noStrike" kern="1200" cap="none" spc="0" normalizeH="0" baseline="0" noProof="0" dirty="0">
                <a:ln>
                  <a:noFill/>
                </a:ln>
                <a:solidFill>
                  <a:prstClr val="black"/>
                </a:solidFill>
                <a:effectLst/>
                <a:uLnTx/>
                <a:uFillTx/>
                <a:latin typeface="Cambria" panose="02040503050406030204" pitchFamily="18" charset="0"/>
                <a:cs typeface="+mn-cs"/>
              </a:rPr>
            </a:b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cs typeface="+mn-cs"/>
              </a:rPr>
              <a:t>☞ </a:t>
            </a:r>
            <a:r>
              <a:rPr kumimoji="0" lang="en-GB" sz="2800" b="0" i="0" u="none" strike="noStrike" kern="1200" cap="none" spc="0" normalizeH="0" baseline="0" noProof="0" dirty="0">
                <a:ln>
                  <a:noFill/>
                </a:ln>
                <a:solidFill>
                  <a:srgbClr val="C00000"/>
                </a:solidFill>
                <a:effectLst/>
                <a:uLnTx/>
                <a:uFillTx/>
                <a:latin typeface="Cambria" panose="02040503050406030204" pitchFamily="18" charset="0"/>
                <a:cs typeface="+mn-cs"/>
              </a:rPr>
              <a:t>increase the time that the aggressor row stays open</a:t>
            </a:r>
            <a:endParaRPr kumimoji="0" lang="en-GB" sz="2800" b="0" i="0" u="none" strike="noStrike" kern="1200" cap="none" spc="0" normalizeH="0" baseline="0" noProof="0" dirty="0">
              <a:ln>
                <a:noFill/>
              </a:ln>
              <a:solidFill>
                <a:prstClr val="black"/>
              </a:solidFill>
              <a:effectLst/>
              <a:uLnTx/>
              <a:uFillTx/>
              <a:latin typeface="Cambria" panose="02040503050406030204" pitchFamily="18" charset="0"/>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mbria" panose="02040503050406030204" pitchFamily="18" charset="0"/>
              <a:cs typeface="+mn-cs"/>
            </a:endParaRPr>
          </a:p>
        </p:txBody>
      </p:sp>
    </p:spTree>
    <p:extLst>
      <p:ext uri="{BB962C8B-B14F-4D97-AF65-F5344CB8AC3E}">
        <p14:creationId xmlns:p14="http://schemas.microsoft.com/office/powerpoint/2010/main" val="272028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7">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1" grpId="0" animBg="1"/>
      <p:bldP spid="57" grpId="0" build="p"/>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Real DRAM Chip Characterization (I)</a:t>
            </a:r>
            <a:endParaRPr lang="en-CH"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228303" y="854506"/>
            <a:ext cx="8863692" cy="5427025"/>
          </a:xfrm>
        </p:spPr>
        <p:txBody>
          <a:bodyPr>
            <a:normAutofit/>
          </a:bodyPr>
          <a:lstStyle/>
          <a:p>
            <a:pPr marL="0" indent="0">
              <a:buNone/>
            </a:pPr>
            <a:r>
              <a:rPr lang="en-GB" sz="2800" b="1" dirty="0"/>
              <a:t>FPGA-Based DDR4 Testing Infrastructure</a:t>
            </a:r>
          </a:p>
          <a:p>
            <a:r>
              <a:rPr lang="en-GB" dirty="0"/>
              <a:t>Based on </a:t>
            </a:r>
            <a:r>
              <a:rPr lang="en-GB" dirty="0" err="1">
                <a:solidFill>
                  <a:srgbClr val="0070C0"/>
                </a:solidFill>
              </a:rPr>
              <a:t>SoftMC</a:t>
            </a:r>
            <a:r>
              <a:rPr lang="en-GB" dirty="0">
                <a:solidFill>
                  <a:srgbClr val="0070C0"/>
                </a:solidFill>
              </a:rPr>
              <a:t> [Hassan+, HPCA’17] </a:t>
            </a:r>
            <a:r>
              <a:rPr lang="en-GB" dirty="0"/>
              <a:t>and </a:t>
            </a:r>
            <a:br>
              <a:rPr lang="en-GB" dirty="0"/>
            </a:br>
            <a:r>
              <a:rPr lang="en-GB" dirty="0">
                <a:solidFill>
                  <a:srgbClr val="0070C0"/>
                </a:solidFill>
              </a:rPr>
              <a:t>DRAM Bender [Olgun+, TCAD’23]</a:t>
            </a:r>
          </a:p>
          <a:p>
            <a:r>
              <a:rPr lang="en-GB" dirty="0">
                <a:solidFill>
                  <a:srgbClr val="00B050"/>
                </a:solidFill>
              </a:rPr>
              <a:t>Fine-grained control </a:t>
            </a:r>
            <a:r>
              <a:rPr lang="en-GB" dirty="0"/>
              <a:t>over DRAM commands, timings, and temperature</a:t>
            </a:r>
          </a:p>
          <a:p>
            <a:pPr lvl="1"/>
            <a:endParaRPr lang="en-GB" sz="1800"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208</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pic>
        <p:nvPicPr>
          <p:cNvPr id="4" name="Google Shape;283;p32">
            <a:extLst>
              <a:ext uri="{FF2B5EF4-FFF2-40B4-BE49-F238E27FC236}">
                <a16:creationId xmlns:a16="http://schemas.microsoft.com/office/drawing/2014/main" id="{CF9F3F0A-6589-16E8-0DD3-B30644C52D7F}"/>
              </a:ext>
            </a:extLst>
          </p:cNvPr>
          <p:cNvPicPr preferRelativeResize="0"/>
          <p:nvPr/>
        </p:nvPicPr>
        <p:blipFill>
          <a:blip r:embed="rId3">
            <a:alphaModFix/>
          </a:blip>
          <a:stretch>
            <a:fillRect/>
          </a:stretch>
        </p:blipFill>
        <p:spPr>
          <a:xfrm>
            <a:off x="1098320" y="3116040"/>
            <a:ext cx="7123658" cy="2838766"/>
          </a:xfrm>
          <a:prstGeom prst="rect">
            <a:avLst/>
          </a:prstGeom>
          <a:noFill/>
          <a:ln>
            <a:noFill/>
          </a:ln>
        </p:spPr>
      </p:pic>
    </p:spTree>
    <p:extLst>
      <p:ext uri="{BB962C8B-B14F-4D97-AF65-F5344CB8AC3E}">
        <p14:creationId xmlns:p14="http://schemas.microsoft.com/office/powerpoint/2010/main" val="718948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895AC23-CF1D-5A6F-FB26-64D0DE926F08}"/>
              </a:ext>
            </a:extLst>
          </p:cNvPr>
          <p:cNvSpPr>
            <a:spLocks noGrp="1"/>
          </p:cNvSpPr>
          <p:nvPr>
            <p:ph idx="1"/>
          </p:nvPr>
        </p:nvSpPr>
        <p:spPr>
          <a:xfrm>
            <a:off x="228303" y="854506"/>
            <a:ext cx="8863692" cy="5427025"/>
          </a:xfrm>
        </p:spPr>
        <p:txBody>
          <a:bodyPr>
            <a:normAutofit/>
          </a:bodyPr>
          <a:lstStyle/>
          <a:p>
            <a:pPr marL="0" indent="0">
              <a:buNone/>
            </a:pPr>
            <a:r>
              <a:rPr lang="en-GB" sz="2800" b="1" dirty="0"/>
              <a:t>DRAM Chips Tested</a:t>
            </a:r>
          </a:p>
          <a:p>
            <a:pPr>
              <a:buClr>
                <a:schemeClr val="tx1"/>
              </a:buClr>
            </a:pPr>
            <a:r>
              <a:rPr lang="en-GB" dirty="0">
                <a:solidFill>
                  <a:srgbClr val="0070C0"/>
                </a:solidFill>
              </a:rPr>
              <a:t>164 DDR4 chips </a:t>
            </a:r>
            <a:r>
              <a:rPr lang="en-GB" dirty="0"/>
              <a:t>from all 3 major DRAM manufacturers</a:t>
            </a:r>
          </a:p>
          <a:p>
            <a:pPr lvl="1"/>
            <a:endParaRPr lang="en-GB" dirty="0"/>
          </a:p>
        </p:txBody>
      </p:sp>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dirty="0"/>
              <a:t>Real DRAM Chip Characterization (II)</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209</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5" name="Content Placeholder 2">
            <a:extLst>
              <a:ext uri="{FF2B5EF4-FFF2-40B4-BE49-F238E27FC236}">
                <a16:creationId xmlns:a16="http://schemas.microsoft.com/office/drawing/2014/main" id="{C2DBE452-F062-005D-2CA8-7EC129BCB374}"/>
              </a:ext>
            </a:extLst>
          </p:cNvPr>
          <p:cNvSpPr txBox="1">
            <a:spLocks/>
          </p:cNvSpPr>
          <p:nvPr/>
        </p:nvSpPr>
        <p:spPr>
          <a:xfrm>
            <a:off x="161802" y="5132120"/>
            <a:ext cx="8863692" cy="1725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prstClr val="black"/>
              </a:solidFill>
              <a:effectLst/>
              <a:uLnTx/>
              <a:uFillTx/>
              <a:latin typeface="Cambria" panose="02040503050406030204" pitchFamily="18" charset="0"/>
              <a:cs typeface="+mn-cs"/>
            </a:endParaRPr>
          </a:p>
        </p:txBody>
      </p:sp>
      <p:pic>
        <p:nvPicPr>
          <p:cNvPr id="13" name="Picture 12">
            <a:extLst>
              <a:ext uri="{FF2B5EF4-FFF2-40B4-BE49-F238E27FC236}">
                <a16:creationId xmlns:a16="http://schemas.microsoft.com/office/drawing/2014/main" id="{3F4BE3CE-74C5-C4E2-2143-82F3DAAAD057}"/>
              </a:ext>
            </a:extLst>
          </p:cNvPr>
          <p:cNvPicPr>
            <a:picLocks noChangeAspect="1"/>
          </p:cNvPicPr>
          <p:nvPr/>
        </p:nvPicPr>
        <p:blipFill>
          <a:blip r:embed="rId3"/>
          <a:stretch>
            <a:fillRect/>
          </a:stretch>
        </p:blipFill>
        <p:spPr>
          <a:xfrm>
            <a:off x="1078797" y="1920949"/>
            <a:ext cx="7029702" cy="4162108"/>
          </a:xfrm>
          <a:prstGeom prst="rect">
            <a:avLst/>
          </a:prstGeom>
        </p:spPr>
      </p:pic>
    </p:spTree>
    <p:extLst>
      <p:ext uri="{BB962C8B-B14F-4D97-AF65-F5344CB8AC3E}">
        <p14:creationId xmlns:p14="http://schemas.microsoft.com/office/powerpoint/2010/main" val="88545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Major Takeaways from Real DRAM Chips</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210</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15" name="Content Placeholder 2">
            <a:extLst>
              <a:ext uri="{FF2B5EF4-FFF2-40B4-BE49-F238E27FC236}">
                <a16:creationId xmlns:a16="http://schemas.microsoft.com/office/drawing/2014/main" id="{A566B53A-F70D-6EB5-73E9-A5DAEE876BFF}"/>
              </a:ext>
            </a:extLst>
          </p:cNvPr>
          <p:cNvSpPr txBox="1">
            <a:spLocks/>
          </p:cNvSpPr>
          <p:nvPr/>
        </p:nvSpPr>
        <p:spPr>
          <a:xfrm>
            <a:off x="0" y="1325135"/>
            <a:ext cx="9144000" cy="1694654"/>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RowPress significantly </a:t>
            </a:r>
            <a:r>
              <a:rPr kumimoji="0" lang="en-GB" sz="4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amplifies</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DRAM’s vulnerability to </a:t>
            </a:r>
            <a:r>
              <a:rPr kumimoji="0" lang="en-GB" sz="4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read disturbance</a:t>
            </a:r>
          </a:p>
        </p:txBody>
      </p:sp>
      <p:sp>
        <p:nvSpPr>
          <p:cNvPr id="16" name="Content Placeholder 2">
            <a:extLst>
              <a:ext uri="{FF2B5EF4-FFF2-40B4-BE49-F238E27FC236}">
                <a16:creationId xmlns:a16="http://schemas.microsoft.com/office/drawing/2014/main" id="{D98FE21D-0C5A-091F-FBDA-A4CD0EC7BE71}"/>
              </a:ext>
            </a:extLst>
          </p:cNvPr>
          <p:cNvSpPr txBox="1">
            <a:spLocks/>
          </p:cNvSpPr>
          <p:nvPr/>
        </p:nvSpPr>
        <p:spPr>
          <a:xfrm>
            <a:off x="0" y="3693596"/>
            <a:ext cx="9144000" cy="2101562"/>
          </a:xfrm>
          <a:prstGeom prst="rect">
            <a:avLst/>
          </a:prstGeom>
          <a:solidFill>
            <a:srgbClr val="DEEBF7"/>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RowPress has a </a:t>
            </a:r>
            <a:r>
              <a:rPr kumimoji="0" lang="en-GB" sz="40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different</a:t>
            </a:r>
            <a:r>
              <a:rPr kumimoji="0" lang="en-GB"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underlying</a:t>
            </a:r>
            <a:r>
              <a:rPr kumimoji="0" lang="en-GB"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error</a:t>
            </a:r>
            <a:r>
              <a:rPr kumimoji="0" lang="en-GB"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GB" sz="40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mechanism</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from </a:t>
            </a:r>
            <a:r>
              <a:rPr kumimoji="0" lang="en-GB" sz="40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94642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Key Characteristics of RowPress (I)</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211</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855618"/>
            <a:ext cx="8863692" cy="5613347"/>
          </a:xfrm>
        </p:spPr>
        <p:txBody>
          <a:bodyPr>
            <a:normAutofit/>
          </a:bodyPr>
          <a:lstStyle/>
          <a:p>
            <a:pPr marL="0" indent="0">
              <a:spcAft>
                <a:spcPts val="600"/>
              </a:spcAft>
              <a:buNone/>
            </a:pPr>
            <a:r>
              <a:rPr lang="en-GB" sz="2800" b="1" dirty="0"/>
              <a:t>Amplifying Read Disturbance in DRAM</a:t>
            </a:r>
          </a:p>
          <a:p>
            <a:pPr>
              <a:spcAft>
                <a:spcPts val="600"/>
              </a:spcAft>
            </a:pPr>
            <a:r>
              <a:rPr lang="en-GB" dirty="0"/>
              <a:t>Reduces the minimum number of row activations needed to induce a bitflip (</a:t>
            </a:r>
            <a:r>
              <a:rPr lang="en-GB" b="1" dirty="0" err="1"/>
              <a:t>AC</a:t>
            </a:r>
            <a:r>
              <a:rPr lang="en-GB" sz="2000" b="1" dirty="0" err="1"/>
              <a:t>min</a:t>
            </a:r>
            <a:r>
              <a:rPr lang="en-GB" dirty="0"/>
              <a:t>) by </a:t>
            </a:r>
            <a:r>
              <a:rPr lang="en-GB" b="1" dirty="0">
                <a:solidFill>
                  <a:srgbClr val="C00000"/>
                </a:solidFill>
              </a:rPr>
              <a:t>1-2 orders of magnitude</a:t>
            </a:r>
          </a:p>
          <a:p>
            <a:pPr>
              <a:spcAft>
                <a:spcPts val="600"/>
              </a:spcAft>
            </a:pPr>
            <a:r>
              <a:rPr lang="en-GB" dirty="0"/>
              <a:t>In extreme cases, activating a row </a:t>
            </a:r>
            <a:r>
              <a:rPr lang="en-GB" b="1" dirty="0">
                <a:solidFill>
                  <a:srgbClr val="C00000"/>
                </a:solidFill>
              </a:rPr>
              <a:t>only once</a:t>
            </a:r>
            <a:r>
              <a:rPr lang="en-GB" dirty="0"/>
              <a:t> induces bitflips</a:t>
            </a:r>
          </a:p>
        </p:txBody>
      </p:sp>
      <p:pic>
        <p:nvPicPr>
          <p:cNvPr id="5" name="Picture 4">
            <a:extLst>
              <a:ext uri="{FF2B5EF4-FFF2-40B4-BE49-F238E27FC236}">
                <a16:creationId xmlns:a16="http://schemas.microsoft.com/office/drawing/2014/main" id="{192FFCAD-FAC3-7ADB-1F63-C606036ED596}"/>
              </a:ext>
            </a:extLst>
          </p:cNvPr>
          <p:cNvPicPr>
            <a:picLocks noChangeAspect="1"/>
          </p:cNvPicPr>
          <p:nvPr/>
        </p:nvPicPr>
        <p:blipFill>
          <a:blip r:embed="rId3"/>
          <a:stretch>
            <a:fillRect/>
          </a:stretch>
        </p:blipFill>
        <p:spPr>
          <a:xfrm>
            <a:off x="338570" y="2974842"/>
            <a:ext cx="8423564" cy="3027540"/>
          </a:xfrm>
          <a:prstGeom prst="rect">
            <a:avLst/>
          </a:prstGeom>
        </p:spPr>
      </p:pic>
      <p:grpSp>
        <p:nvGrpSpPr>
          <p:cNvPr id="18" name="Group 17">
            <a:extLst>
              <a:ext uri="{FF2B5EF4-FFF2-40B4-BE49-F238E27FC236}">
                <a16:creationId xmlns:a16="http://schemas.microsoft.com/office/drawing/2014/main" id="{D8DCA83E-AF19-1681-940C-09BB0886BA77}"/>
              </a:ext>
            </a:extLst>
          </p:cNvPr>
          <p:cNvGrpSpPr/>
          <p:nvPr/>
        </p:nvGrpSpPr>
        <p:grpSpPr>
          <a:xfrm>
            <a:off x="1294014" y="3782291"/>
            <a:ext cx="7113630" cy="1354974"/>
            <a:chOff x="1294014" y="3782291"/>
            <a:chExt cx="7113630" cy="1354974"/>
          </a:xfrm>
        </p:grpSpPr>
        <p:cxnSp>
          <p:nvCxnSpPr>
            <p:cNvPr id="13" name="Straight Arrow Connector 12">
              <a:extLst>
                <a:ext uri="{FF2B5EF4-FFF2-40B4-BE49-F238E27FC236}">
                  <a16:creationId xmlns:a16="http://schemas.microsoft.com/office/drawing/2014/main" id="{6E0F24EC-55BE-C8CB-47FA-528AC4288ECF}"/>
                </a:ext>
              </a:extLst>
            </p:cNvPr>
            <p:cNvCxnSpPr>
              <a:cxnSpLocks/>
            </p:cNvCxnSpPr>
            <p:nvPr/>
          </p:nvCxnSpPr>
          <p:spPr>
            <a:xfrm>
              <a:off x="3895898" y="3823855"/>
              <a:ext cx="1917469" cy="1313410"/>
            </a:xfrm>
            <a:prstGeom prst="straightConnector1">
              <a:avLst/>
            </a:prstGeom>
            <a:ln w="571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C24AECD-F6C6-A82F-FD4E-317656B6DF3E}"/>
                </a:ext>
              </a:extLst>
            </p:cNvPr>
            <p:cNvCxnSpPr>
              <a:cxnSpLocks/>
            </p:cNvCxnSpPr>
            <p:nvPr/>
          </p:nvCxnSpPr>
          <p:spPr>
            <a:xfrm>
              <a:off x="1294014" y="3782291"/>
              <a:ext cx="1917469" cy="1313410"/>
            </a:xfrm>
            <a:prstGeom prst="straightConnector1">
              <a:avLst/>
            </a:prstGeom>
            <a:ln w="571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D50C1E3-F4A9-9F21-2C4B-C9375FE576BB}"/>
                </a:ext>
              </a:extLst>
            </p:cNvPr>
            <p:cNvCxnSpPr>
              <a:cxnSpLocks/>
            </p:cNvCxnSpPr>
            <p:nvPr/>
          </p:nvCxnSpPr>
          <p:spPr>
            <a:xfrm>
              <a:off x="6490175" y="3810377"/>
              <a:ext cx="1917469" cy="1313410"/>
            </a:xfrm>
            <a:prstGeom prst="straightConnector1">
              <a:avLst/>
            </a:prstGeom>
            <a:ln w="571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0347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Key Characteristics of RowPress (II)</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212</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855618"/>
            <a:ext cx="8863692" cy="5613347"/>
          </a:xfrm>
        </p:spPr>
        <p:txBody>
          <a:bodyPr>
            <a:normAutofit/>
          </a:bodyPr>
          <a:lstStyle/>
          <a:p>
            <a:pPr marL="0" indent="0">
              <a:spcAft>
                <a:spcPts val="600"/>
              </a:spcAft>
              <a:buNone/>
            </a:pPr>
            <a:r>
              <a:rPr lang="en-GB" sz="2800" b="1" dirty="0"/>
              <a:t>Amplifying Read Disturbance in DRAM</a:t>
            </a:r>
          </a:p>
          <a:p>
            <a:pPr>
              <a:spcAft>
                <a:spcPts val="600"/>
              </a:spcAft>
            </a:pPr>
            <a:r>
              <a:rPr lang="en-GB" dirty="0"/>
              <a:t>Reduces the minimum number of row activations needed to induce a bitflip (</a:t>
            </a:r>
            <a:r>
              <a:rPr lang="en-GB" b="1" dirty="0" err="1"/>
              <a:t>AC</a:t>
            </a:r>
            <a:r>
              <a:rPr lang="en-GB" sz="2000" b="1" dirty="0" err="1"/>
              <a:t>min</a:t>
            </a:r>
            <a:r>
              <a:rPr lang="en-GB" dirty="0"/>
              <a:t>) by </a:t>
            </a:r>
            <a:r>
              <a:rPr lang="en-GB" b="1" dirty="0">
                <a:solidFill>
                  <a:srgbClr val="C00000"/>
                </a:solidFill>
              </a:rPr>
              <a:t>1-2 orders of magnitude</a:t>
            </a:r>
          </a:p>
          <a:p>
            <a:pPr>
              <a:spcAft>
                <a:spcPts val="600"/>
              </a:spcAft>
            </a:pPr>
            <a:r>
              <a:rPr lang="en-GB" dirty="0"/>
              <a:t>In extreme cases, activating a row </a:t>
            </a:r>
            <a:r>
              <a:rPr lang="en-GB" b="1" dirty="0">
                <a:solidFill>
                  <a:srgbClr val="C00000"/>
                </a:solidFill>
              </a:rPr>
              <a:t>only once</a:t>
            </a:r>
            <a:r>
              <a:rPr lang="en-GB" dirty="0"/>
              <a:t> induces bitflips</a:t>
            </a:r>
          </a:p>
          <a:p>
            <a:pPr>
              <a:spcAft>
                <a:spcPts val="600"/>
              </a:spcAft>
            </a:pPr>
            <a:r>
              <a:rPr lang="en-GB" dirty="0"/>
              <a:t>Gets worse as </a:t>
            </a:r>
            <a:r>
              <a:rPr lang="en-GB" b="1" dirty="0">
                <a:solidFill>
                  <a:schemeClr val="accent2"/>
                </a:solidFill>
              </a:rPr>
              <a:t>temperature increases</a:t>
            </a:r>
            <a:endParaRPr lang="en-GB" sz="2800" dirty="0"/>
          </a:p>
          <a:p>
            <a:pPr marL="0" indent="0">
              <a:spcBef>
                <a:spcPts val="4200"/>
              </a:spcBef>
              <a:buNone/>
            </a:pPr>
            <a:r>
              <a:rPr lang="en-GB" sz="2800" b="1" dirty="0"/>
              <a:t>Different From RowHammer</a:t>
            </a:r>
          </a:p>
          <a:p>
            <a:pPr>
              <a:spcAft>
                <a:spcPts val="600"/>
              </a:spcAft>
            </a:pPr>
            <a:r>
              <a:rPr lang="en-GB" dirty="0"/>
              <a:t>Affects a </a:t>
            </a:r>
            <a:r>
              <a:rPr lang="en-GB" b="1" dirty="0">
                <a:solidFill>
                  <a:schemeClr val="accent1"/>
                </a:solidFill>
              </a:rPr>
              <a:t>dif</a:t>
            </a:r>
            <a:r>
              <a:rPr lang="en-GB" b="1" dirty="0">
                <a:solidFill>
                  <a:srgbClr val="4472C4"/>
                </a:solidFill>
              </a:rPr>
              <a:t>fer</a:t>
            </a:r>
            <a:r>
              <a:rPr lang="en-GB" b="1" dirty="0">
                <a:solidFill>
                  <a:schemeClr val="accent1"/>
                </a:solidFill>
              </a:rPr>
              <a:t>ent set of cells</a:t>
            </a:r>
            <a:r>
              <a:rPr lang="en-GB" dirty="0"/>
              <a:t> compared to </a:t>
            </a:r>
            <a:r>
              <a:rPr lang="en-GB" dirty="0" err="1"/>
              <a:t>RowHammer</a:t>
            </a:r>
            <a:r>
              <a:rPr lang="en-GB" dirty="0"/>
              <a:t> and retention failures</a:t>
            </a:r>
          </a:p>
          <a:p>
            <a:pPr>
              <a:buClr>
                <a:schemeClr val="tx1"/>
              </a:buClr>
            </a:pPr>
            <a:r>
              <a:rPr lang="en-GB" b="1" dirty="0">
                <a:solidFill>
                  <a:schemeClr val="accent1"/>
                </a:solidFill>
              </a:rPr>
              <a:t>Behaves differently</a:t>
            </a:r>
            <a:r>
              <a:rPr lang="en-GB" dirty="0"/>
              <a:t> as access pattern and temperature changes compared to RowHammer</a:t>
            </a:r>
          </a:p>
        </p:txBody>
      </p:sp>
    </p:spTree>
    <p:extLst>
      <p:ext uri="{BB962C8B-B14F-4D97-AF65-F5344CB8AC3E}">
        <p14:creationId xmlns:p14="http://schemas.microsoft.com/office/powerpoint/2010/main" val="3671224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Real-System Demonstration (I)</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213</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3370948"/>
            <a:ext cx="8863692" cy="3248290"/>
          </a:xfrm>
        </p:spPr>
        <p:txBody>
          <a:bodyPr>
            <a:normAutofit/>
          </a:bodyPr>
          <a:lstStyle/>
          <a:p>
            <a:pPr marL="0" indent="0">
              <a:spcAft>
                <a:spcPts val="600"/>
              </a:spcAft>
              <a:buNone/>
            </a:pPr>
            <a:r>
              <a:rPr lang="en-GB" sz="2800" b="1" dirty="0"/>
              <a:t>Key Idea: </a:t>
            </a:r>
            <a:r>
              <a:rPr lang="en-GB" sz="2800" dirty="0"/>
              <a:t>A proof-of-concept RowPress program keeps a DRAM row open for a longer period by </a:t>
            </a:r>
            <a:r>
              <a:rPr lang="en-GB" sz="2800" b="1" dirty="0">
                <a:solidFill>
                  <a:schemeClr val="accent1"/>
                </a:solidFill>
              </a:rPr>
              <a:t>keeping on accessing different cache blocks in the row</a:t>
            </a:r>
            <a:endParaRPr lang="en-GB" sz="2800" dirty="0"/>
          </a:p>
          <a:p>
            <a:pPr marL="0" indent="0">
              <a:spcAft>
                <a:spcPts val="600"/>
              </a:spcAft>
              <a:buNone/>
            </a:pPr>
            <a:endParaRPr lang="en-GB" sz="2800" dirty="0"/>
          </a:p>
          <a:p>
            <a:pPr marL="0" indent="0">
              <a:spcAft>
                <a:spcPts val="600"/>
              </a:spcAft>
              <a:buNone/>
            </a:pPr>
            <a:endParaRPr lang="en-GB" sz="2800" dirty="0"/>
          </a:p>
          <a:p>
            <a:pPr marL="0" indent="0">
              <a:spcAft>
                <a:spcPts val="600"/>
              </a:spcAft>
              <a:buNone/>
            </a:pPr>
            <a:endParaRPr lang="en-GB" sz="2800" dirty="0"/>
          </a:p>
        </p:txBody>
      </p:sp>
      <p:grpSp>
        <p:nvGrpSpPr>
          <p:cNvPr id="4" name="Group 3">
            <a:extLst>
              <a:ext uri="{FF2B5EF4-FFF2-40B4-BE49-F238E27FC236}">
                <a16:creationId xmlns:a16="http://schemas.microsoft.com/office/drawing/2014/main" id="{FDE31051-4349-B12E-6B99-475D9CA24F40}"/>
              </a:ext>
            </a:extLst>
          </p:cNvPr>
          <p:cNvGrpSpPr/>
          <p:nvPr/>
        </p:nvGrpSpPr>
        <p:grpSpPr>
          <a:xfrm>
            <a:off x="1237996" y="889756"/>
            <a:ext cx="6818531" cy="2219192"/>
            <a:chOff x="1177766" y="2100377"/>
            <a:chExt cx="6818531" cy="2219192"/>
          </a:xfrm>
        </p:grpSpPr>
        <p:grpSp>
          <p:nvGrpSpPr>
            <p:cNvPr id="5" name="Group 4">
              <a:extLst>
                <a:ext uri="{FF2B5EF4-FFF2-40B4-BE49-F238E27FC236}">
                  <a16:creationId xmlns:a16="http://schemas.microsoft.com/office/drawing/2014/main" id="{F2AE2247-E33C-9F70-514D-7DA11B3CF501}"/>
                </a:ext>
              </a:extLst>
            </p:cNvPr>
            <p:cNvGrpSpPr/>
            <p:nvPr/>
          </p:nvGrpSpPr>
          <p:grpSpPr>
            <a:xfrm>
              <a:off x="1177766" y="2326003"/>
              <a:ext cx="2386941" cy="1993566"/>
              <a:chOff x="1177766" y="2326003"/>
              <a:chExt cx="2386941" cy="1993566"/>
            </a:xfrm>
          </p:grpSpPr>
          <p:pic>
            <p:nvPicPr>
              <p:cNvPr id="15" name="Picture 2">
                <a:extLst>
                  <a:ext uri="{FF2B5EF4-FFF2-40B4-BE49-F238E27FC236}">
                    <a16:creationId xmlns:a16="http://schemas.microsoft.com/office/drawing/2014/main" id="{AB5221E6-88FD-0C3D-ADE6-570B0AC7D1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5271" y="2326003"/>
                <a:ext cx="1231929" cy="1229837"/>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92211530-6DD6-CB60-DC0F-A8C1B3D2364B}"/>
                  </a:ext>
                </a:extLst>
              </p:cNvPr>
              <p:cNvSpPr txBox="1"/>
              <p:nvPr/>
            </p:nvSpPr>
            <p:spPr>
              <a:xfrm>
                <a:off x="1177766" y="3673238"/>
                <a:ext cx="2386941"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Intel Core i5-10400 (Comet Lake)</a:t>
                </a: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8" name="Group 7">
              <a:extLst>
                <a:ext uri="{FF2B5EF4-FFF2-40B4-BE49-F238E27FC236}">
                  <a16:creationId xmlns:a16="http://schemas.microsoft.com/office/drawing/2014/main" id="{575753E7-7126-46E1-D58D-51A0201364CC}"/>
                </a:ext>
              </a:extLst>
            </p:cNvPr>
            <p:cNvGrpSpPr/>
            <p:nvPr/>
          </p:nvGrpSpPr>
          <p:grpSpPr>
            <a:xfrm>
              <a:off x="4076387" y="2100377"/>
              <a:ext cx="3919910" cy="2218394"/>
              <a:chOff x="4076387" y="2100377"/>
              <a:chExt cx="3919910" cy="2218394"/>
            </a:xfrm>
          </p:grpSpPr>
          <p:pic>
            <p:nvPicPr>
              <p:cNvPr id="9" name="Picture 4" descr="2666 16GB Samsung M378A2K43CB1-CTD at Amazon.com">
                <a:extLst>
                  <a:ext uri="{FF2B5EF4-FFF2-40B4-BE49-F238E27FC236}">
                    <a16:creationId xmlns:a16="http://schemas.microsoft.com/office/drawing/2014/main" id="{C47F47AF-F3FD-DD6E-3F9A-6063E36979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3277" y="2100377"/>
                <a:ext cx="3226130" cy="117115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7372459-E7AB-DF01-8E10-4382ECCB2289}"/>
                  </a:ext>
                </a:extLst>
              </p:cNvPr>
              <p:cNvSpPr txBox="1"/>
              <p:nvPr/>
            </p:nvSpPr>
            <p:spPr>
              <a:xfrm>
                <a:off x="4076387" y="3118442"/>
                <a:ext cx="3919910"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Samsung DDR4 Module M378A2K43CB1-CTD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(Date Code: 20-10)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w/ TRR </a:t>
                </a:r>
                <a:r>
                  <a:rPr kumimoji="0" lang="en-US" sz="1800" b="1" i="0" u="none" strike="noStrike" kern="1200" cap="none" spc="0" normalizeH="0" baseline="0" noProof="0" dirty="0" err="1">
                    <a:ln>
                      <a:noFill/>
                    </a:ln>
                    <a:solidFill>
                      <a:srgbClr val="4472C4"/>
                    </a:solidFill>
                    <a:effectLst/>
                    <a:uLnTx/>
                    <a:uFillTx/>
                    <a:latin typeface="Cambria" panose="02040503050406030204" pitchFamily="18" charset="0"/>
                    <a:ea typeface="Cambria" panose="02040503050406030204" pitchFamily="18" charset="0"/>
                    <a:cs typeface="+mn-cs"/>
                  </a:rPr>
                  <a:t>RowHammer</a:t>
                </a: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 Mitigation</a:t>
                </a: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spTree>
    <p:extLst>
      <p:ext uri="{BB962C8B-B14F-4D97-AF65-F5344CB8AC3E}">
        <p14:creationId xmlns:p14="http://schemas.microsoft.com/office/powerpoint/2010/main" val="365393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Real-System Demonstration (II)</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214</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3370948"/>
            <a:ext cx="8863692" cy="3248290"/>
          </a:xfrm>
        </p:spPr>
        <p:txBody>
          <a:bodyPr>
            <a:normAutofit/>
          </a:bodyPr>
          <a:lstStyle/>
          <a:p>
            <a:pPr marL="0" indent="0">
              <a:spcAft>
                <a:spcPts val="600"/>
              </a:spcAft>
              <a:buNone/>
            </a:pPr>
            <a:r>
              <a:rPr lang="en-GB" sz="2800" b="1" dirty="0"/>
              <a:t>Key Idea: </a:t>
            </a:r>
            <a:r>
              <a:rPr lang="en-GB" sz="2800" dirty="0"/>
              <a:t>A proof-of-concept RowPress program keeps a DRAM row open for a longer period by </a:t>
            </a:r>
            <a:r>
              <a:rPr lang="en-GB" sz="2800" b="1" dirty="0">
                <a:solidFill>
                  <a:schemeClr val="accent1"/>
                </a:solidFill>
              </a:rPr>
              <a:t>keeping on accessing different cache blocks in the row</a:t>
            </a:r>
            <a:endParaRPr lang="en-GB" sz="2800" dirty="0"/>
          </a:p>
          <a:p>
            <a:pPr marL="0" indent="0">
              <a:spcAft>
                <a:spcPts val="600"/>
              </a:spcAft>
              <a:buNone/>
            </a:pPr>
            <a:endParaRPr lang="en-GB" sz="2800" dirty="0"/>
          </a:p>
          <a:p>
            <a:pPr marL="0" indent="0">
              <a:spcAft>
                <a:spcPts val="600"/>
              </a:spcAft>
              <a:buNone/>
            </a:pPr>
            <a:endParaRPr lang="en-GB" sz="2800" dirty="0"/>
          </a:p>
          <a:p>
            <a:pPr marL="0" indent="0">
              <a:spcAft>
                <a:spcPts val="600"/>
              </a:spcAft>
              <a:buNone/>
            </a:pPr>
            <a:endParaRPr lang="en-GB" sz="2800" dirty="0"/>
          </a:p>
        </p:txBody>
      </p:sp>
      <p:sp>
        <p:nvSpPr>
          <p:cNvPr id="4" name="Content Placeholder 2">
            <a:extLst>
              <a:ext uri="{FF2B5EF4-FFF2-40B4-BE49-F238E27FC236}">
                <a16:creationId xmlns:a16="http://schemas.microsoft.com/office/drawing/2014/main" id="{C4A431FB-1E1C-5E03-A267-C754427685F8}"/>
              </a:ext>
            </a:extLst>
          </p:cNvPr>
          <p:cNvSpPr txBox="1">
            <a:spLocks/>
          </p:cNvSpPr>
          <p:nvPr/>
        </p:nvSpPr>
        <p:spPr>
          <a:xfrm>
            <a:off x="0" y="4901253"/>
            <a:ext cx="9144000" cy="982018"/>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Leveraging RowPress, a user-level program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induces bitflips when </a:t>
            </a:r>
            <a:r>
              <a:rPr kumimoji="0" lang="en-GB"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cannot</a:t>
            </a:r>
          </a:p>
        </p:txBody>
      </p:sp>
      <p:grpSp>
        <p:nvGrpSpPr>
          <p:cNvPr id="8" name="Group 7">
            <a:extLst>
              <a:ext uri="{FF2B5EF4-FFF2-40B4-BE49-F238E27FC236}">
                <a16:creationId xmlns:a16="http://schemas.microsoft.com/office/drawing/2014/main" id="{F6BF52E2-608F-B97B-C9B5-6FFCDBCE2605}"/>
              </a:ext>
            </a:extLst>
          </p:cNvPr>
          <p:cNvGrpSpPr/>
          <p:nvPr/>
        </p:nvGrpSpPr>
        <p:grpSpPr>
          <a:xfrm>
            <a:off x="948923" y="1037308"/>
            <a:ext cx="7004575" cy="2065700"/>
            <a:chOff x="420203" y="2849200"/>
            <a:chExt cx="8303594" cy="2448790"/>
          </a:xfrm>
        </p:grpSpPr>
        <p:grpSp>
          <p:nvGrpSpPr>
            <p:cNvPr id="13" name="Group 12">
              <a:extLst>
                <a:ext uri="{FF2B5EF4-FFF2-40B4-BE49-F238E27FC236}">
                  <a16:creationId xmlns:a16="http://schemas.microsoft.com/office/drawing/2014/main" id="{9FAA9AAE-A9EA-0385-1A14-9AADB264DAB2}"/>
                </a:ext>
              </a:extLst>
            </p:cNvPr>
            <p:cNvGrpSpPr/>
            <p:nvPr/>
          </p:nvGrpSpPr>
          <p:grpSpPr>
            <a:xfrm>
              <a:off x="420203" y="2849200"/>
              <a:ext cx="8303594" cy="2448790"/>
              <a:chOff x="442518" y="1725100"/>
              <a:chExt cx="8303594" cy="2448790"/>
            </a:xfrm>
          </p:grpSpPr>
          <p:pic>
            <p:nvPicPr>
              <p:cNvPr id="18" name="Google Shape;711;p65">
                <a:extLst>
                  <a:ext uri="{FF2B5EF4-FFF2-40B4-BE49-F238E27FC236}">
                    <a16:creationId xmlns:a16="http://schemas.microsoft.com/office/drawing/2014/main" id="{5A1C5D71-6992-31FE-7DB4-03710465AB12}"/>
                  </a:ext>
                </a:extLst>
              </p:cNvPr>
              <p:cNvPicPr preferRelativeResize="0"/>
              <p:nvPr/>
            </p:nvPicPr>
            <p:blipFill rotWithShape="1">
              <a:blip r:embed="rId3">
                <a:alphaModFix/>
              </a:blip>
              <a:srcRect l="-84" t="63857"/>
              <a:stretch/>
            </p:blipFill>
            <p:spPr>
              <a:xfrm>
                <a:off x="493019" y="1969477"/>
                <a:ext cx="8253093" cy="2204413"/>
              </a:xfrm>
              <a:prstGeom prst="rect">
                <a:avLst/>
              </a:prstGeom>
              <a:noFill/>
              <a:ln>
                <a:noFill/>
              </a:ln>
            </p:spPr>
          </p:pic>
          <p:pic>
            <p:nvPicPr>
              <p:cNvPr id="19" name="Google Shape;711;p65">
                <a:extLst>
                  <a:ext uri="{FF2B5EF4-FFF2-40B4-BE49-F238E27FC236}">
                    <a16:creationId xmlns:a16="http://schemas.microsoft.com/office/drawing/2014/main" id="{00AC1C74-B69B-FF76-B5E8-7BBB8039054C}"/>
                  </a:ext>
                </a:extLst>
              </p:cNvPr>
              <p:cNvPicPr preferRelativeResize="0"/>
              <p:nvPr/>
            </p:nvPicPr>
            <p:blipFill rotWithShape="1">
              <a:blip r:embed="rId3">
                <a:alphaModFix/>
              </a:blip>
              <a:srcRect l="-43" t="1826" r="-43" b="95148"/>
              <a:stretch/>
            </p:blipFill>
            <p:spPr>
              <a:xfrm>
                <a:off x="442518" y="1725100"/>
                <a:ext cx="8253093" cy="184557"/>
              </a:xfrm>
              <a:prstGeom prst="rect">
                <a:avLst/>
              </a:prstGeom>
              <a:noFill/>
              <a:ln>
                <a:noFill/>
              </a:ln>
            </p:spPr>
          </p:pic>
        </p:grpSp>
        <p:sp>
          <p:nvSpPr>
            <p:cNvPr id="15" name="Rectangle 14">
              <a:extLst>
                <a:ext uri="{FF2B5EF4-FFF2-40B4-BE49-F238E27FC236}">
                  <a16:creationId xmlns:a16="http://schemas.microsoft.com/office/drawing/2014/main" id="{9E22FC00-0F0F-A40F-A35F-DD0763F1FAB3}"/>
                </a:ext>
              </a:extLst>
            </p:cNvPr>
            <p:cNvSpPr/>
            <p:nvPr/>
          </p:nvSpPr>
          <p:spPr>
            <a:xfrm>
              <a:off x="420203" y="3085432"/>
              <a:ext cx="259581" cy="1709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92350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How to Avoid </a:t>
            </a:r>
            <a:r>
              <a:rPr lang="en-US" dirty="0" err="1"/>
              <a:t>RowPress</a:t>
            </a:r>
            <a:r>
              <a:rPr lang="en-US" dirty="0"/>
              <a:t> Bitflips</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215</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a:normAutofit/>
          </a:bodyPr>
          <a:lstStyle/>
          <a:p>
            <a:pPr marL="0" indent="0">
              <a:spcAft>
                <a:spcPts val="600"/>
              </a:spcAft>
              <a:buNone/>
            </a:pPr>
            <a:r>
              <a:rPr lang="en-GB" sz="2800" dirty="0"/>
              <a:t>We propose a methodology to </a:t>
            </a:r>
            <a:r>
              <a:rPr lang="en-GB" sz="2800" b="1" dirty="0">
                <a:solidFill>
                  <a:srgbClr val="0070C0"/>
                </a:solidFill>
              </a:rPr>
              <a:t>adapt existing RowHammer mitigations to also mitigate RowPress</a:t>
            </a:r>
          </a:p>
          <a:p>
            <a:pPr marL="0" indent="0">
              <a:spcBef>
                <a:spcPts val="2400"/>
              </a:spcBef>
              <a:buNone/>
            </a:pPr>
            <a:r>
              <a:rPr lang="en-GB" sz="2800" b="1" dirty="0"/>
              <a:t>Key Mechanisms:</a:t>
            </a:r>
          </a:p>
          <a:p>
            <a:pPr marL="514350" indent="-514350">
              <a:spcAft>
                <a:spcPts val="600"/>
              </a:spcAft>
              <a:buFont typeface="+mj-lt"/>
              <a:buAutoNum type="arabicPeriod"/>
            </a:pPr>
            <a:r>
              <a:rPr lang="en-GB" sz="2800" dirty="0"/>
              <a:t>Limit the </a:t>
            </a:r>
            <a:r>
              <a:rPr lang="en-GB" sz="2800" dirty="0">
                <a:solidFill>
                  <a:srgbClr val="C00000"/>
                </a:solidFill>
              </a:rPr>
              <a:t>maximum time</a:t>
            </a:r>
            <a:r>
              <a:rPr lang="en-GB" sz="2800" dirty="0"/>
              <a:t> that a row can stay open</a:t>
            </a:r>
          </a:p>
          <a:p>
            <a:pPr marL="514350" indent="-514350">
              <a:spcBef>
                <a:spcPts val="0"/>
              </a:spcBef>
              <a:buFont typeface="+mj-lt"/>
              <a:buAutoNum type="arabicPeriod"/>
            </a:pPr>
            <a:r>
              <a:rPr lang="en-GB" sz="2800" dirty="0"/>
              <a:t>Configure the </a:t>
            </a:r>
            <a:r>
              <a:rPr lang="en-GB" sz="2800" dirty="0" err="1"/>
              <a:t>RowHammer</a:t>
            </a:r>
            <a:r>
              <a:rPr lang="en-GB" sz="2800" dirty="0"/>
              <a:t> mitigation to account for the </a:t>
            </a:r>
            <a:r>
              <a:rPr lang="en-GB" sz="2800" dirty="0">
                <a:solidFill>
                  <a:srgbClr val="C00000"/>
                </a:solidFill>
              </a:rPr>
              <a:t>RowPress-induced reduction in the number of activations needed to cause bitflips</a:t>
            </a:r>
            <a:endParaRPr lang="en-GB" sz="2800" dirty="0"/>
          </a:p>
          <a:p>
            <a:pPr marL="971550" lvl="1" indent="-514350">
              <a:spcAft>
                <a:spcPts val="600"/>
              </a:spcAft>
              <a:buFont typeface="+mj-lt"/>
              <a:buAutoNum type="arabicPeriod"/>
            </a:pPr>
            <a:endParaRPr lang="en-GB" sz="2400" dirty="0"/>
          </a:p>
          <a:p>
            <a:pPr marL="914400" lvl="1" indent="-457200">
              <a:spcAft>
                <a:spcPts val="600"/>
              </a:spcAft>
              <a:buFont typeface="+mj-lt"/>
              <a:buAutoNum type="arabicPeriod"/>
            </a:pPr>
            <a:endParaRPr lang="en-GB" dirty="0"/>
          </a:p>
        </p:txBody>
      </p:sp>
      <p:sp>
        <p:nvSpPr>
          <p:cNvPr id="22" name="Content Placeholder 2">
            <a:extLst>
              <a:ext uri="{FF2B5EF4-FFF2-40B4-BE49-F238E27FC236}">
                <a16:creationId xmlns:a16="http://schemas.microsoft.com/office/drawing/2014/main" id="{F4315F8E-5797-A9A4-78B8-D79846EB242B}"/>
              </a:ext>
            </a:extLst>
          </p:cNvPr>
          <p:cNvSpPr txBox="1">
            <a:spLocks/>
          </p:cNvSpPr>
          <p:nvPr/>
        </p:nvSpPr>
        <p:spPr>
          <a:xfrm>
            <a:off x="0" y="4712442"/>
            <a:ext cx="9144000" cy="1067347"/>
          </a:xfrm>
          <a:prstGeom prst="rect">
            <a:avLst/>
          </a:prstGeom>
          <a:solidFill>
            <a:srgbClr val="FFF2CC"/>
          </a:solidFill>
          <a:ln w="28575">
            <a:solidFill>
              <a:srgbClr val="595959"/>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Our solutions </a:t>
            </a:r>
            <a:r>
              <a:rPr kumimoji="0" lang="en-GB" sz="28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mitigate RowPress</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t>
            </a:r>
            <a:b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en-GB" sz="28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low additional performance overhead</a:t>
            </a:r>
            <a:endParaRPr kumimoji="0" lang="en-GB" sz="28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23330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latin typeface="Cambria"/>
                <a:ea typeface="Cambria"/>
              </a:rPr>
              <a:t>More Results &amp; Source Code </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216</a:t>
            </a:fld>
            <a:endParaRPr kumimoji="0" lang="en-CH" sz="1800" b="1" i="0" u="none" strike="noStrike" kern="1200" cap="none" spc="0" normalizeH="0" baseline="0" noProof="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vert="horz" lIns="91440" tIns="45720" rIns="91440" bIns="45720" rtlCol="0" anchor="t">
            <a:normAutofit/>
          </a:bodyPr>
          <a:lstStyle/>
          <a:p>
            <a:pPr marL="0" indent="0">
              <a:spcAft>
                <a:spcPts val="600"/>
              </a:spcAft>
              <a:buNone/>
            </a:pPr>
            <a:r>
              <a:rPr lang="en-GB" sz="3200" b="1" dirty="0">
                <a:latin typeface="Cambria"/>
                <a:ea typeface="Cambria"/>
              </a:rPr>
              <a:t>Many more results &amp; analyses in the paper</a:t>
            </a:r>
          </a:p>
          <a:p>
            <a:pPr>
              <a:spcBef>
                <a:spcPts val="600"/>
              </a:spcBef>
              <a:spcAft>
                <a:spcPts val="600"/>
              </a:spcAft>
              <a:buFont typeface="Wingdings" panose="05000000000000000000" pitchFamily="2" charset="2"/>
              <a:buChar char="Ø"/>
            </a:pPr>
            <a:r>
              <a:rPr lang="en-GB" sz="2800" dirty="0">
                <a:latin typeface="Cambria"/>
                <a:ea typeface="Cambria"/>
              </a:rPr>
              <a:t> </a:t>
            </a:r>
            <a:r>
              <a:rPr lang="en-GB" sz="2800" dirty="0">
                <a:solidFill>
                  <a:srgbClr val="C00000"/>
                </a:solidFill>
                <a:latin typeface="Cambria"/>
                <a:ea typeface="Cambria"/>
              </a:rPr>
              <a:t>6 major takeaways</a:t>
            </a:r>
          </a:p>
          <a:p>
            <a:pPr>
              <a:spcAft>
                <a:spcPts val="600"/>
              </a:spcAft>
              <a:buFont typeface="Wingdings" panose="05000000000000000000" pitchFamily="2" charset="2"/>
              <a:buChar char="Ø"/>
            </a:pPr>
            <a:r>
              <a:rPr lang="en-GB" sz="2800" dirty="0">
                <a:latin typeface="Cambria"/>
                <a:ea typeface="Cambria"/>
              </a:rPr>
              <a:t> </a:t>
            </a:r>
            <a:r>
              <a:rPr lang="en-GB" sz="2800" dirty="0">
                <a:solidFill>
                  <a:srgbClr val="0070C0"/>
                </a:solidFill>
                <a:latin typeface="Cambria"/>
                <a:ea typeface="Cambria"/>
              </a:rPr>
              <a:t>19 major empirical observations</a:t>
            </a:r>
          </a:p>
          <a:p>
            <a:pPr>
              <a:spcAft>
                <a:spcPts val="600"/>
              </a:spcAft>
              <a:buFont typeface="Wingdings" panose="05000000000000000000" pitchFamily="2" charset="2"/>
              <a:buChar char="Ø"/>
            </a:pPr>
            <a:r>
              <a:rPr lang="en-GB" sz="2800" dirty="0">
                <a:latin typeface="Cambria"/>
                <a:ea typeface="Cambria"/>
              </a:rPr>
              <a:t> </a:t>
            </a:r>
            <a:r>
              <a:rPr lang="en-GB" sz="2800" dirty="0">
                <a:solidFill>
                  <a:srgbClr val="00B050"/>
                </a:solidFill>
                <a:latin typeface="Cambria"/>
                <a:ea typeface="Cambria"/>
              </a:rPr>
              <a:t>3 more potential mitigations</a:t>
            </a:r>
          </a:p>
          <a:p>
            <a:pPr marL="0" indent="0">
              <a:spcBef>
                <a:spcPts val="3600"/>
              </a:spcBef>
              <a:spcAft>
                <a:spcPts val="600"/>
              </a:spcAft>
              <a:buNone/>
            </a:pPr>
            <a:r>
              <a:rPr lang="en-GB" sz="3200" b="1" dirty="0">
                <a:solidFill>
                  <a:srgbClr val="000000"/>
                </a:solidFill>
              </a:rPr>
              <a:t>Fully open source and artifact evaluated</a:t>
            </a:r>
            <a:endParaRPr lang="en-US" sz="3200" dirty="0">
              <a:solidFill>
                <a:srgbClr val="000000"/>
              </a:solidFill>
            </a:endParaRPr>
          </a:p>
          <a:p>
            <a:pPr>
              <a:spcBef>
                <a:spcPts val="600"/>
              </a:spcBef>
              <a:spcAft>
                <a:spcPts val="1200"/>
              </a:spcAft>
              <a:buFont typeface="Wingdings,Sans-Serif"/>
              <a:buChar char="Ø"/>
            </a:pPr>
            <a:r>
              <a:rPr lang="en-GB" sz="2800" b="1" dirty="0">
                <a:solidFill>
                  <a:srgbClr val="000000"/>
                </a:solidFill>
                <a:latin typeface="Arial"/>
                <a:cs typeface="Arial"/>
              </a:rPr>
              <a:t> </a:t>
            </a:r>
            <a:r>
              <a:rPr lang="en-GB" sz="2800" u="sng" dirty="0">
                <a:solidFill>
                  <a:srgbClr val="0070C0"/>
                </a:solidFill>
                <a:cs typeface="Arial"/>
                <a:hlinkClick r:id="rId3"/>
              </a:rPr>
              <a:t>https://github.com/CMU-SAFARI/RowPress</a:t>
            </a:r>
            <a:endParaRPr lang="en-US" sz="2800" dirty="0">
              <a:solidFill>
                <a:srgbClr val="0070C0"/>
              </a:solidFill>
              <a:cs typeface="Aria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0" indent="0">
              <a:spcAft>
                <a:spcPts val="600"/>
              </a:spcAft>
              <a:buNone/>
            </a:pPr>
            <a:endParaRPr lang="en-GB" dirty="0">
              <a:solidFill>
                <a:srgbClr val="000000"/>
              </a:solidFill>
            </a:endParaRPr>
          </a:p>
          <a:p>
            <a:pPr marL="0" indent="0">
              <a:spcAft>
                <a:spcPts val="600"/>
              </a:spcAft>
              <a:buFont typeface="Wingdings" panose="05000000000000000000" pitchFamily="2" charset="2"/>
              <a:buNone/>
            </a:pPr>
            <a:endParaRPr lang="en-GB" sz="2800" dirty="0">
              <a:solidFill>
                <a:srgbClr val="00B050"/>
              </a:solidFill>
            </a:endParaRPr>
          </a:p>
        </p:txBody>
      </p:sp>
      <p:grpSp>
        <p:nvGrpSpPr>
          <p:cNvPr id="33" name="Group 32">
            <a:extLst>
              <a:ext uri="{FF2B5EF4-FFF2-40B4-BE49-F238E27FC236}">
                <a16:creationId xmlns:a16="http://schemas.microsoft.com/office/drawing/2014/main" id="{99D8570D-E60D-89BE-F8FC-E878CC626883}"/>
              </a:ext>
            </a:extLst>
          </p:cNvPr>
          <p:cNvGrpSpPr/>
          <p:nvPr/>
        </p:nvGrpSpPr>
        <p:grpSpPr>
          <a:xfrm>
            <a:off x="2639898" y="4861649"/>
            <a:ext cx="3869547" cy="1116528"/>
            <a:chOff x="5255765" y="134814"/>
            <a:chExt cx="3683742" cy="1065126"/>
          </a:xfrm>
        </p:grpSpPr>
        <p:pic>
          <p:nvPicPr>
            <p:cNvPr id="30" name="Picture 29">
              <a:extLst>
                <a:ext uri="{FF2B5EF4-FFF2-40B4-BE49-F238E27FC236}">
                  <a16:creationId xmlns:a16="http://schemas.microsoft.com/office/drawing/2014/main" id="{C11470FA-F238-3A98-654E-1A9826BB72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2749" y="134815"/>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B62DFC5D-BE5C-1B16-1703-B5646CC244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5765" y="134815"/>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64831D1E-BA06-3E3A-DDE3-3AE2716BDD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75661" y="134814"/>
              <a:ext cx="1063846" cy="1058212"/>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60700721-CFF8-764A-C71C-EC391758605B}"/>
              </a:ext>
            </a:extLst>
          </p:cNvPr>
          <p:cNvPicPr>
            <a:picLocks noChangeAspect="1"/>
          </p:cNvPicPr>
          <p:nvPr/>
        </p:nvPicPr>
        <p:blipFill>
          <a:blip r:embed="rId7"/>
          <a:stretch>
            <a:fillRect/>
          </a:stretch>
        </p:blipFill>
        <p:spPr>
          <a:xfrm>
            <a:off x="6509445" y="1456100"/>
            <a:ext cx="1756133" cy="1750014"/>
          </a:xfrm>
          <a:prstGeom prst="rect">
            <a:avLst/>
          </a:prstGeom>
        </p:spPr>
      </p:pic>
    </p:spTree>
    <p:extLst>
      <p:ext uri="{BB962C8B-B14F-4D97-AF65-F5344CB8AC3E}">
        <p14:creationId xmlns:p14="http://schemas.microsoft.com/office/powerpoint/2010/main" val="194493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A7CA-4DD5-C20C-14C2-1CABE4DBBF27}"/>
              </a:ext>
            </a:extLst>
          </p:cNvPr>
          <p:cNvSpPr>
            <a:spLocks noGrp="1"/>
          </p:cNvSpPr>
          <p:nvPr>
            <p:ph type="ctrTitle"/>
          </p:nvPr>
        </p:nvSpPr>
        <p:spPr>
          <a:xfrm>
            <a:off x="739670" y="343026"/>
            <a:ext cx="7772400" cy="3275207"/>
          </a:xfrm>
        </p:spPr>
        <p:txBody>
          <a:bodyPr vert="horz" lIns="91440" tIns="45720" rIns="91440" bIns="45720" rtlCol="0" anchor="ctr">
            <a:normAutofit/>
          </a:bodyPr>
          <a:lstStyle/>
          <a:p>
            <a:pPr>
              <a:lnSpc>
                <a:spcPct val="100000"/>
              </a:lnSpc>
              <a:spcBef>
                <a:spcPts val="1800"/>
              </a:spcBef>
              <a:spcAft>
                <a:spcPts val="900"/>
              </a:spcAft>
            </a:pPr>
            <a:r>
              <a:rPr lang="en-GB" sz="8800" err="1">
                <a:latin typeface="Cambria"/>
                <a:ea typeface="Cambria"/>
              </a:rPr>
              <a:t>RowPress</a:t>
            </a:r>
            <a:br>
              <a:rPr lang="en-GB"/>
            </a:br>
            <a:r>
              <a:rPr lang="en-GB" sz="4400">
                <a:latin typeface="Cambria"/>
                <a:ea typeface="Cambria"/>
              </a:rPr>
              <a:t>Amplifying Read Disturbance </a:t>
            </a:r>
            <a:br>
              <a:rPr lang="en-GB" sz="4400"/>
            </a:br>
            <a:r>
              <a:rPr lang="en-GB" sz="4400">
                <a:latin typeface="Cambria"/>
                <a:ea typeface="Cambria"/>
              </a:rPr>
              <a:t>in Modern DRAM Chips</a:t>
            </a:r>
            <a:endParaRPr lang="en-US">
              <a:latin typeface="Cambria"/>
              <a:ea typeface="Cambria"/>
            </a:endParaRPr>
          </a:p>
        </p:txBody>
      </p:sp>
      <p:sp>
        <p:nvSpPr>
          <p:cNvPr id="3" name="Subtitle 2">
            <a:extLst>
              <a:ext uri="{FF2B5EF4-FFF2-40B4-BE49-F238E27FC236}">
                <a16:creationId xmlns:a16="http://schemas.microsoft.com/office/drawing/2014/main" id="{540C5EC6-0E78-6F66-85FB-CAE9E1C074FC}"/>
              </a:ext>
            </a:extLst>
          </p:cNvPr>
          <p:cNvSpPr>
            <a:spLocks noGrp="1"/>
          </p:cNvSpPr>
          <p:nvPr>
            <p:ph type="subTitle" idx="1"/>
          </p:nvPr>
        </p:nvSpPr>
        <p:spPr>
          <a:xfrm>
            <a:off x="387927" y="3756381"/>
            <a:ext cx="8368146" cy="1571501"/>
          </a:xfrm>
        </p:spPr>
        <p:txBody>
          <a:bodyPr>
            <a:normAutofit fontScale="92500" lnSpcReduction="10000"/>
          </a:bodyPr>
          <a:lstStyle/>
          <a:p>
            <a:pPr marL="0" lvl="0" indent="0" rtl="0">
              <a:lnSpc>
                <a:spcPct val="105000"/>
              </a:lnSpc>
              <a:spcBef>
                <a:spcPts val="0"/>
              </a:spcBef>
              <a:spcAft>
                <a:spcPts val="300"/>
              </a:spcAft>
              <a:buSzPts val="852"/>
              <a:buNone/>
            </a:pPr>
            <a:r>
              <a:rPr lang="en-US" sz="2600" b="1" i="1">
                <a:solidFill>
                  <a:schemeClr val="tx1"/>
                </a:solidFill>
                <a:cs typeface="Roboto Black" panose="02000000000000000000" pitchFamily="2" charset="0"/>
                <a:sym typeface="Roboto"/>
              </a:rPr>
              <a:t>Haocong Luo</a:t>
            </a:r>
            <a:endParaRPr lang="en-US" sz="2600" i="1">
              <a:cs typeface="Roboto"/>
              <a:sym typeface="Roboto"/>
            </a:endParaRPr>
          </a:p>
          <a:p>
            <a:pPr marL="0" lvl="0" indent="0" rtl="0">
              <a:lnSpc>
                <a:spcPct val="105000"/>
              </a:lnSpc>
              <a:spcBef>
                <a:spcPts val="0"/>
              </a:spcBef>
              <a:spcAft>
                <a:spcPts val="300"/>
              </a:spcAft>
              <a:buSzPts val="852"/>
              <a:buNone/>
            </a:pPr>
            <a:r>
              <a:rPr lang="en-US" sz="2400" i="1">
                <a:cs typeface="Roboto"/>
                <a:sym typeface="Roboto"/>
              </a:rPr>
              <a:t>Ataberk Olgun             A. Giray Yağlıkçı        Yahya Can Tuğrul</a:t>
            </a:r>
          </a:p>
          <a:p>
            <a:pPr marL="0" lvl="0" indent="0" rtl="0">
              <a:lnSpc>
                <a:spcPct val="105000"/>
              </a:lnSpc>
              <a:spcBef>
                <a:spcPts val="0"/>
              </a:spcBef>
              <a:spcAft>
                <a:spcPts val="300"/>
              </a:spcAft>
              <a:buSzPts val="852"/>
              <a:buNone/>
            </a:pPr>
            <a:r>
              <a:rPr lang="en-US" sz="2400" i="1">
                <a:cs typeface="Roboto"/>
                <a:sym typeface="Roboto"/>
              </a:rPr>
              <a:t>Steve </a:t>
            </a:r>
            <a:r>
              <a:rPr lang="en-US" sz="2400" i="1" err="1">
                <a:cs typeface="Roboto"/>
                <a:sym typeface="Roboto"/>
              </a:rPr>
              <a:t>Rhyner</a:t>
            </a:r>
            <a:r>
              <a:rPr lang="en-US" sz="2400" i="1">
                <a:cs typeface="Roboto"/>
                <a:sym typeface="Roboto"/>
              </a:rPr>
              <a:t>         </a:t>
            </a:r>
            <a:r>
              <a:rPr lang="en-US" sz="2400" i="1" err="1">
                <a:cs typeface="Roboto"/>
                <a:sym typeface="Roboto"/>
              </a:rPr>
              <a:t>Meryem</a:t>
            </a:r>
            <a:r>
              <a:rPr lang="en-US" sz="2400" i="1">
                <a:cs typeface="Roboto"/>
                <a:sym typeface="Roboto"/>
              </a:rPr>
              <a:t> Banu </a:t>
            </a:r>
            <a:r>
              <a:rPr lang="en-US" sz="2400" i="1" err="1">
                <a:cs typeface="Roboto"/>
                <a:sym typeface="Roboto"/>
              </a:rPr>
              <a:t>Cavlak</a:t>
            </a:r>
            <a:r>
              <a:rPr lang="en-US" sz="2400" i="1">
                <a:cs typeface="Roboto"/>
                <a:sym typeface="Roboto"/>
              </a:rPr>
              <a:t>      Joël </a:t>
            </a:r>
            <a:r>
              <a:rPr lang="en-US" sz="2400" i="1" err="1">
                <a:cs typeface="Roboto"/>
                <a:sym typeface="Roboto"/>
              </a:rPr>
              <a:t>Lindegger</a:t>
            </a:r>
            <a:r>
              <a:rPr lang="en-US" sz="2400" i="1">
                <a:cs typeface="Roboto"/>
                <a:sym typeface="Roboto"/>
              </a:rPr>
              <a:t> </a:t>
            </a:r>
          </a:p>
          <a:p>
            <a:pPr marL="0" lvl="0" indent="0" rtl="0">
              <a:lnSpc>
                <a:spcPct val="105000"/>
              </a:lnSpc>
              <a:spcBef>
                <a:spcPts val="0"/>
              </a:spcBef>
              <a:spcAft>
                <a:spcPts val="300"/>
              </a:spcAft>
              <a:buSzPts val="852"/>
              <a:buNone/>
            </a:pPr>
            <a:r>
              <a:rPr lang="en-US" sz="2400" i="1">
                <a:cs typeface="Roboto"/>
                <a:sym typeface="Roboto"/>
              </a:rPr>
              <a:t>Mohammad Sadrosadati       Onur Mutlu</a:t>
            </a:r>
          </a:p>
        </p:txBody>
      </p:sp>
      <p:grpSp>
        <p:nvGrpSpPr>
          <p:cNvPr id="4" name="Group 3">
            <a:extLst>
              <a:ext uri="{FF2B5EF4-FFF2-40B4-BE49-F238E27FC236}">
                <a16:creationId xmlns:a16="http://schemas.microsoft.com/office/drawing/2014/main" id="{93A43938-EE4F-F82F-32EB-BCBA1C99AC1E}"/>
              </a:ext>
            </a:extLst>
          </p:cNvPr>
          <p:cNvGrpSpPr/>
          <p:nvPr/>
        </p:nvGrpSpPr>
        <p:grpSpPr>
          <a:xfrm>
            <a:off x="6535387" y="137103"/>
            <a:ext cx="2464225" cy="712513"/>
            <a:chOff x="5255765" y="134814"/>
            <a:chExt cx="3683742" cy="1065126"/>
          </a:xfrm>
        </p:grpSpPr>
        <p:pic>
          <p:nvPicPr>
            <p:cNvPr id="5" name="Picture 2">
              <a:extLst>
                <a:ext uri="{FF2B5EF4-FFF2-40B4-BE49-F238E27FC236}">
                  <a16:creationId xmlns:a16="http://schemas.microsoft.com/office/drawing/2014/main" id="{98587F24-D69F-E897-0B4D-E7E56D923F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2749" y="134815"/>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677C49A9-D3EF-C43D-B681-E13B5C348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5765" y="134815"/>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F835B8B-C2D4-8A10-9A0B-DE3929D7C8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5661" y="134814"/>
              <a:ext cx="1063846" cy="1058212"/>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65BA8931-4BBB-BBE2-FD2D-0BFA830560DC}"/>
              </a:ext>
            </a:extLst>
          </p:cNvPr>
          <p:cNvPicPr>
            <a:picLocks noChangeAspect="1"/>
          </p:cNvPicPr>
          <p:nvPr/>
        </p:nvPicPr>
        <p:blipFill rotWithShape="1">
          <a:blip r:embed="rId6"/>
          <a:srcRect l="3603" t="-12" b="1"/>
          <a:stretch/>
        </p:blipFill>
        <p:spPr>
          <a:xfrm>
            <a:off x="493664" y="491047"/>
            <a:ext cx="1062064" cy="1098040"/>
          </a:xfrm>
          <a:prstGeom prst="rect">
            <a:avLst/>
          </a:prstGeom>
        </p:spPr>
      </p:pic>
      <p:sp>
        <p:nvSpPr>
          <p:cNvPr id="10" name="TextBox 9">
            <a:extLst>
              <a:ext uri="{FF2B5EF4-FFF2-40B4-BE49-F238E27FC236}">
                <a16:creationId xmlns:a16="http://schemas.microsoft.com/office/drawing/2014/main" id="{E50154EE-5B35-8EDD-07A7-121EB3CD5372}"/>
              </a:ext>
            </a:extLst>
          </p:cNvPr>
          <p:cNvSpPr txBox="1"/>
          <p:nvPr/>
        </p:nvSpPr>
        <p:spPr>
          <a:xfrm>
            <a:off x="1711684" y="5265975"/>
            <a:ext cx="5691315" cy="400110"/>
          </a:xfrm>
          <a:prstGeom prst="rect">
            <a:avLst/>
          </a:prstGeom>
          <a:noFill/>
        </p:spPr>
        <p:txBody>
          <a:bodyPr wrap="square">
            <a:spAutoFit/>
          </a:bodyPr>
          <a:lstStyle/>
          <a:p>
            <a:pPr marL="0" marR="0" lvl="0" indent="0" algn="ctr" defTabSz="457200" rtl="0" eaLnBrk="1" fontAlgn="auto" latinLnBrk="0" hangingPunct="1">
              <a:lnSpc>
                <a:spcPct val="100000"/>
              </a:lnSpc>
              <a:spcBef>
                <a:spcPts val="600"/>
              </a:spcBef>
              <a:spcAft>
                <a:spcPts val="1200"/>
              </a:spcAft>
              <a:buClrTx/>
              <a:buSzTx/>
              <a:buFontTx/>
              <a:buNone/>
              <a:tabLst/>
              <a:defRPr/>
            </a:pPr>
            <a:r>
              <a:rPr kumimoji="0" lang="en-GB" sz="2000" b="0" i="0" u="sng"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a:hlinkClick r:id="rId7"/>
              </a:rPr>
              <a:t>https://github.com/CMU-SAFARI/RowPress</a:t>
            </a:r>
            <a:endParaRPr kumimoji="0" lang="en-US" sz="20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Arial"/>
            </a:endParaRPr>
          </a:p>
        </p:txBody>
      </p:sp>
    </p:spTree>
    <p:extLst>
      <p:ext uri="{BB962C8B-B14F-4D97-AF65-F5344CB8AC3E}">
        <p14:creationId xmlns:p14="http://schemas.microsoft.com/office/powerpoint/2010/main" val="93224385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2"/>
          <a:stretch>
            <a:fillRect/>
          </a:stretch>
        </p:blipFill>
        <p:spPr>
          <a:xfrm>
            <a:off x="1763688" y="980728"/>
            <a:ext cx="4968552" cy="5077860"/>
          </a:xfrm>
          <a:prstGeom prst="rect">
            <a:avLst/>
          </a:prstGeom>
        </p:spPr>
      </p:pic>
      <p:sp>
        <p:nvSpPr>
          <p:cNvPr id="6" name="TextBox 5"/>
          <p:cNvSpPr txBox="1"/>
          <p:nvPr/>
        </p:nvSpPr>
        <p:spPr>
          <a:xfrm>
            <a:off x="-19422" y="609329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Cai+, “</a:t>
            </a:r>
            <a:r>
              <a:rPr kumimoji="0" lang="en-US" sz="14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Proc. IEEE 2017.</a:t>
            </a:r>
          </a:p>
        </p:txBody>
      </p:sp>
    </p:spTree>
    <p:extLst>
      <p:ext uri="{BB962C8B-B14F-4D97-AF65-F5344CB8AC3E}">
        <p14:creationId xmlns:p14="http://schemas.microsoft.com/office/powerpoint/2010/main" val="2964860285"/>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16632"/>
            <a:ext cx="9144000" cy="1066800"/>
          </a:xfrm>
        </p:spPr>
        <p:txBody>
          <a:bodyPr/>
          <a:lstStyle/>
          <a:p>
            <a:r>
              <a:rPr lang="en-US" sz="4400" dirty="0"/>
              <a:t>A Survey on Flash Memory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421492230"/>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32485-278D-4BB7-4B70-A0711BB8457D}"/>
              </a:ext>
            </a:extLst>
          </p:cNvPr>
          <p:cNvSpPr>
            <a:spLocks noGrp="1"/>
          </p:cNvSpPr>
          <p:nvPr>
            <p:ph type="title"/>
          </p:nvPr>
        </p:nvSpPr>
        <p:spPr>
          <a:xfrm>
            <a:off x="228600" y="152400"/>
            <a:ext cx="9167936" cy="1066800"/>
          </a:xfrm>
        </p:spPr>
        <p:txBody>
          <a:bodyPr>
            <a:noAutofit/>
          </a:bodyPr>
          <a:lstStyle/>
          <a:p>
            <a:r>
              <a:rPr kumimoji="0" lang="en-US" sz="4000" b="0" i="0" u="none" strike="noStrike" kern="0" cap="none" spc="0" normalizeH="0" baseline="0" noProof="0" dirty="0">
                <a:ln>
                  <a:noFill/>
                </a:ln>
                <a:solidFill>
                  <a:srgbClr val="006633"/>
                </a:solidFill>
                <a:effectLst/>
                <a:uLnTx/>
                <a:uFillTx/>
                <a:latin typeface="Garamond"/>
                <a:ea typeface="ＭＳ Ｐゴシック" pitchFamily="-106" charset="-128"/>
              </a:rPr>
              <a:t>Two Major Future RowHammer Directions</a:t>
            </a:r>
            <a:endParaRPr lang="en-US" sz="3500" dirty="0"/>
          </a:p>
        </p:txBody>
      </p:sp>
      <p:sp>
        <p:nvSpPr>
          <p:cNvPr id="3" name="Content Placeholder 2">
            <a:extLst>
              <a:ext uri="{FF2B5EF4-FFF2-40B4-BE49-F238E27FC236}">
                <a16:creationId xmlns:a16="http://schemas.microsoft.com/office/drawing/2014/main" id="{72911284-A0CB-8CB7-880A-062DF92A7B75}"/>
              </a:ext>
            </a:extLst>
          </p:cNvPr>
          <p:cNvSpPr>
            <a:spLocks noGrp="1"/>
          </p:cNvSpPr>
          <p:nvPr>
            <p:ph idx="1"/>
          </p:nvPr>
        </p:nvSpPr>
        <p:spPr/>
        <p:txBody>
          <a:bodyPr/>
          <a:lstStyle/>
          <a:p>
            <a:r>
              <a:rPr lang="en-US" b="1" dirty="0">
                <a:solidFill>
                  <a:srgbClr val="FF0000"/>
                </a:solidFill>
              </a:rPr>
              <a:t>Understanding RowHammer</a:t>
            </a:r>
          </a:p>
          <a:p>
            <a:pPr lvl="1"/>
            <a:r>
              <a:rPr lang="en-US" dirty="0">
                <a:solidFill>
                  <a:srgbClr val="0432FF"/>
                </a:solidFill>
              </a:rPr>
              <a:t>Many effects still need to be rigorously examined</a:t>
            </a:r>
          </a:p>
          <a:p>
            <a:pPr lvl="2"/>
            <a:r>
              <a:rPr lang="en-US" dirty="0"/>
              <a:t>Aging of DRAM Chips</a:t>
            </a:r>
          </a:p>
          <a:p>
            <a:pPr lvl="2"/>
            <a:r>
              <a:rPr lang="en-US" dirty="0"/>
              <a:t>Environmental Conditions</a:t>
            </a:r>
          </a:p>
          <a:p>
            <a:pPr lvl="2"/>
            <a:r>
              <a:rPr lang="en-US" dirty="0"/>
              <a:t>Memory Access Patterns</a:t>
            </a:r>
          </a:p>
          <a:p>
            <a:pPr lvl="2"/>
            <a:r>
              <a:rPr lang="en-US" dirty="0"/>
              <a:t>Memory Controller &amp; System Design Decisions</a:t>
            </a:r>
          </a:p>
          <a:p>
            <a:pPr lvl="2"/>
            <a:r>
              <a:rPr lang="en-US" dirty="0"/>
              <a:t>…</a:t>
            </a:r>
          </a:p>
          <a:p>
            <a:endParaRPr lang="en-US" dirty="0"/>
          </a:p>
          <a:p>
            <a:r>
              <a:rPr lang="en-US" b="1" dirty="0">
                <a:solidFill>
                  <a:srgbClr val="FF0000"/>
                </a:solidFill>
              </a:rPr>
              <a:t>Solving RowHammer</a:t>
            </a:r>
          </a:p>
          <a:p>
            <a:pPr lvl="1"/>
            <a:r>
              <a:rPr lang="en-US" dirty="0">
                <a:solidFill>
                  <a:srgbClr val="0432FF"/>
                </a:solidFill>
              </a:rPr>
              <a:t>Flexible and Efficient RowHammer Solutions </a:t>
            </a:r>
            <a:r>
              <a:rPr lang="en-US" dirty="0"/>
              <a:t>are necessary</a:t>
            </a:r>
          </a:p>
          <a:p>
            <a:pPr lvl="2"/>
            <a:r>
              <a:rPr lang="en-US" dirty="0">
                <a:solidFill>
                  <a:srgbClr val="8C0000"/>
                </a:solidFill>
              </a:rPr>
              <a:t>In-field patchable</a:t>
            </a:r>
            <a:r>
              <a:rPr lang="en-US" dirty="0"/>
              <a:t> / </a:t>
            </a:r>
            <a:r>
              <a:rPr lang="en-US" dirty="0">
                <a:solidFill>
                  <a:srgbClr val="8C0000"/>
                </a:solidFill>
              </a:rPr>
              <a:t>reconfigurable</a:t>
            </a:r>
            <a:r>
              <a:rPr lang="en-US" dirty="0"/>
              <a:t> / </a:t>
            </a:r>
            <a:r>
              <a:rPr lang="en-US" dirty="0">
                <a:solidFill>
                  <a:srgbClr val="8C0000"/>
                </a:solidFill>
              </a:rPr>
              <a:t>programmable</a:t>
            </a:r>
            <a:r>
              <a:rPr lang="en-US" dirty="0"/>
              <a:t> solutions</a:t>
            </a:r>
          </a:p>
          <a:p>
            <a:pPr lvl="1"/>
            <a:r>
              <a:rPr lang="en-US" dirty="0">
                <a:solidFill>
                  <a:srgbClr val="0432FF"/>
                </a:solidFill>
              </a:rPr>
              <a:t>Co-architecting System and Memory </a:t>
            </a:r>
            <a:r>
              <a:rPr lang="en-US" dirty="0"/>
              <a:t>is important</a:t>
            </a:r>
          </a:p>
          <a:p>
            <a:pPr lvl="2"/>
            <a:r>
              <a:rPr lang="en-US" dirty="0"/>
              <a:t>To avoid </a:t>
            </a:r>
            <a:r>
              <a:rPr lang="en-US" dirty="0">
                <a:solidFill>
                  <a:srgbClr val="8C0000"/>
                </a:solidFill>
              </a:rPr>
              <a:t>performance</a:t>
            </a:r>
            <a:r>
              <a:rPr lang="en-US" dirty="0"/>
              <a:t> and </a:t>
            </a:r>
            <a:r>
              <a:rPr lang="en-US" dirty="0">
                <a:solidFill>
                  <a:srgbClr val="8C0000"/>
                </a:solidFill>
              </a:rPr>
              <a:t>denial-of-service</a:t>
            </a:r>
            <a:r>
              <a:rPr lang="en-US" dirty="0"/>
              <a:t> problems</a:t>
            </a:r>
          </a:p>
        </p:txBody>
      </p:sp>
      <p:sp>
        <p:nvSpPr>
          <p:cNvPr id="4" name="Slide Number Placeholder 3">
            <a:extLst>
              <a:ext uri="{FF2B5EF4-FFF2-40B4-BE49-F238E27FC236}">
                <a16:creationId xmlns:a16="http://schemas.microsoft.com/office/drawing/2014/main" id="{F25E6B67-08A7-63B4-A51B-9D47019A5B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690749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b="1" dirty="0"/>
              <a:t>A RowHammer Survey: </a:t>
            </a:r>
            <a:r>
              <a:rPr lang="en-US" dirty="0"/>
              <a:t>Recent Update</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51520" y="1095375"/>
            <a:ext cx="8610600" cy="5153025"/>
          </a:xfrm>
        </p:spPr>
        <p:txBody>
          <a:bodyPr/>
          <a:lstStyle/>
          <a:p>
            <a:r>
              <a:rPr lang="en-US" sz="2000" b="0" i="0" dirty="0">
                <a:solidFill>
                  <a:srgbClr val="000000"/>
                </a:solidFill>
                <a:effectLst/>
              </a:rPr>
              <a:t>Onur Mutlu, </a:t>
            </a:r>
            <a:r>
              <a:rPr lang="en-US" sz="2000" b="0" i="0" dirty="0" err="1">
                <a:solidFill>
                  <a:srgbClr val="000000"/>
                </a:solidFill>
                <a:effectLst/>
              </a:rPr>
              <a:t>Ataberk</a:t>
            </a:r>
            <a:r>
              <a:rPr lang="en-US" sz="2000" b="0" i="0" dirty="0">
                <a:solidFill>
                  <a:srgbClr val="000000"/>
                </a:solidFill>
                <a:effectLst/>
              </a:rPr>
              <a:t> </a:t>
            </a:r>
            <a:r>
              <a:rPr lang="en-US" sz="2000" b="0" i="0" dirty="0" err="1">
                <a:solidFill>
                  <a:srgbClr val="000000"/>
                </a:solidFill>
                <a:effectLst/>
              </a:rPr>
              <a:t>Olgun</a:t>
            </a:r>
            <a:r>
              <a:rPr lang="en-US" sz="2000" b="0" i="0" dirty="0">
                <a:solidFill>
                  <a:srgbClr val="000000"/>
                </a:solidFill>
                <a:effectLst/>
              </a:rPr>
              <a:t>, and A. </a:t>
            </a:r>
            <a:r>
              <a:rPr lang="en-US" sz="2000" b="0" i="0" dirty="0" err="1">
                <a:solidFill>
                  <a:srgbClr val="000000"/>
                </a:solidFill>
                <a:effectLst/>
              </a:rPr>
              <a:t>Giray</a:t>
            </a:r>
            <a:r>
              <a:rPr lang="en-US" sz="2000" b="0" i="0" dirty="0">
                <a:solidFill>
                  <a:srgbClr val="000000"/>
                </a:solidFill>
                <a:effectLst/>
              </a:rPr>
              <a:t> </a:t>
            </a:r>
            <a:r>
              <a:rPr lang="en-US" sz="2000" b="0" i="0" dirty="0" err="1">
                <a:solidFill>
                  <a:srgbClr val="000000"/>
                </a:solidFill>
                <a:effectLst/>
              </a:rPr>
              <a:t>Yaglikci</a:t>
            </a:r>
            <a:r>
              <a:rPr lang="en-US" sz="2000" b="0" i="0" dirty="0">
                <a:solidFill>
                  <a:srgbClr val="000000"/>
                </a:solidFill>
                <a:effectLst/>
              </a:rPr>
              <a:t>,</a:t>
            </a:r>
            <a:br>
              <a:rPr lang="en-US" sz="2000" b="0" i="0" dirty="0">
                <a:solidFill>
                  <a:srgbClr val="000000"/>
                </a:solidFill>
                <a:effectLst/>
              </a:rPr>
            </a:br>
            <a:r>
              <a:rPr lang="en-US" sz="2000" b="1" i="0" dirty="0">
                <a:solidFill>
                  <a:srgbClr val="0432FF"/>
                </a:solidFill>
                <a:effectLst/>
                <a:hlinkClick r:id="rId2">
                  <a:extLst>
                    <a:ext uri="{A12FA001-AC4F-418D-AE19-62706E023703}">
                      <ahyp:hlinkClr xmlns:ahyp="http://schemas.microsoft.com/office/drawing/2018/hyperlinkcolor" val="tx"/>
                    </a:ext>
                  </a:extLst>
                </a:hlinkClick>
              </a:rPr>
              <a:t>"Fundamentally Understanding and Solving RowHammer"</a:t>
            </a:r>
            <a:br>
              <a:rPr lang="en-US" sz="2000" b="0" i="0" dirty="0">
                <a:solidFill>
                  <a:srgbClr val="000000"/>
                </a:solidFill>
                <a:effectLst/>
              </a:rPr>
            </a:br>
            <a:r>
              <a:rPr lang="en-US" sz="2000" b="0" i="1" dirty="0">
                <a:solidFill>
                  <a:srgbClr val="000000"/>
                </a:solidFill>
                <a:effectLst/>
              </a:rPr>
              <a:t>Invited Special Session Paper at the </a:t>
            </a:r>
            <a:r>
              <a:rPr lang="en-US" sz="2000" b="0" i="1" dirty="0">
                <a:solidFill>
                  <a:srgbClr val="000000"/>
                </a:solidFill>
                <a:effectLst/>
                <a:hlinkClick r:id="rId3"/>
              </a:rPr>
              <a:t>28th Asia and South Pacific Design Automation Conference (</a:t>
            </a:r>
            <a:r>
              <a:rPr lang="en-US" sz="2000" b="1" i="1" dirty="0">
                <a:solidFill>
                  <a:srgbClr val="000000"/>
                </a:solidFill>
                <a:effectLst/>
                <a:hlinkClick r:id="rId3"/>
              </a:rPr>
              <a:t>ASP-DAC</a:t>
            </a:r>
            <a:r>
              <a:rPr lang="en-US" sz="2000" b="0" i="1" dirty="0">
                <a:solidFill>
                  <a:srgbClr val="000000"/>
                </a:solidFill>
                <a:effectLst/>
                <a:hlinkClick r:id="rId3"/>
              </a:rPr>
              <a:t>)</a:t>
            </a:r>
            <a:r>
              <a:rPr lang="en-US" sz="2000" b="0" i="0" dirty="0">
                <a:solidFill>
                  <a:srgbClr val="000000"/>
                </a:solidFill>
                <a:effectLst/>
              </a:rPr>
              <a:t>, Tokyo, Japan, January 2023.</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4"/>
              </a:rPr>
              <a:t>arXiv version</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5"/>
              </a:rPr>
              <a:t>Slides (pptx)</a:t>
            </a:r>
            <a:r>
              <a:rPr lang="en-US" sz="2000" b="0" i="0" dirty="0">
                <a:solidFill>
                  <a:srgbClr val="000000"/>
                </a:solidFill>
                <a:effectLst/>
              </a:rPr>
              <a:t> </a:t>
            </a:r>
            <a:r>
              <a:rPr lang="en-US" sz="2000" b="0" i="0" dirty="0">
                <a:solidFill>
                  <a:srgbClr val="000000"/>
                </a:solidFill>
                <a:effectLst/>
                <a:hlinkClick r:id="rId6"/>
              </a:rPr>
              <a:t>(pdf)</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7"/>
              </a:rPr>
              <a:t>Talk Video</a:t>
            </a:r>
            <a:r>
              <a:rPr lang="en-US" sz="2000" b="0" i="0" dirty="0">
                <a:solidFill>
                  <a:srgbClr val="000000"/>
                </a:solidFill>
                <a:effectLst/>
              </a:rPr>
              <a:t> (26 minutes)]</a:t>
            </a:r>
          </a:p>
          <a:p>
            <a:pPr marL="0" indent="0">
              <a:buNone/>
            </a:pPr>
            <a:br>
              <a:rPr lang="en-US" sz="2200" dirty="0"/>
            </a:br>
            <a:endParaRPr lang="en-US" sz="2200" b="1" dirty="0">
              <a:solidFill>
                <a:srgbClr val="0432FF"/>
              </a:solidFill>
            </a:endParaRP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228600" y="4653136"/>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https://arxiv.org/pdf/2211.07613.pdf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pic>
        <p:nvPicPr>
          <p:cNvPr id="6" name="Picture 5">
            <a:extLst>
              <a:ext uri="{FF2B5EF4-FFF2-40B4-BE49-F238E27FC236}">
                <a16:creationId xmlns:a16="http://schemas.microsoft.com/office/drawing/2014/main" id="{B8375755-5989-55B0-9E2C-FB64610A1060}"/>
              </a:ext>
            </a:extLst>
          </p:cNvPr>
          <p:cNvPicPr>
            <a:picLocks noChangeAspect="1"/>
          </p:cNvPicPr>
          <p:nvPr/>
        </p:nvPicPr>
        <p:blipFill>
          <a:blip r:embed="rId8"/>
          <a:stretch>
            <a:fillRect/>
          </a:stretch>
        </p:blipFill>
        <p:spPr>
          <a:xfrm>
            <a:off x="234545" y="4051884"/>
            <a:ext cx="8873959" cy="1537356"/>
          </a:xfrm>
          <a:prstGeom prst="rect">
            <a:avLst/>
          </a:prstGeom>
        </p:spPr>
      </p:pic>
    </p:spTree>
    <p:extLst>
      <p:ext uri="{BB962C8B-B14F-4D97-AF65-F5344CB8AC3E}">
        <p14:creationId xmlns:p14="http://schemas.microsoft.com/office/powerpoint/2010/main" val="3726364007"/>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a:xfrm>
            <a:off x="35496" y="188640"/>
            <a:ext cx="9239944" cy="884238"/>
          </a:xfrm>
        </p:spPr>
        <p:txBody>
          <a:bodyPr/>
          <a:lstStyle/>
          <a:p>
            <a:r>
              <a:rPr lang="en-US" sz="3400" dirty="0"/>
              <a:t>Better Communication Between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2537325660"/>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sz="3800" dirty="0"/>
              <a:t>Better Coordination of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1689901905"/>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005002" y="6606866"/>
            <a:ext cx="5057795" cy="184666"/>
          </a:xfrm>
          <a:prstGeom prst="rect">
            <a:avLst/>
          </a:prstGeom>
          <a:noFill/>
        </p:spPr>
        <p:txBody>
          <a:bodyPr wrap="none" rtlCol="0">
            <a:spAutoFit/>
          </a:bodyPr>
          <a:lstStyle/>
          <a:p>
            <a:pPr lvl="0">
              <a:defRPr/>
            </a:pPr>
            <a:r>
              <a:rPr lang="en-US" sz="600" dirty="0">
                <a:solidFill>
                  <a:srgbClr val="000000"/>
                </a:solidFill>
                <a:latin typeface="Calibri"/>
                <a:ea typeface="ＭＳ Ｐゴシック" panose="020B0600070205080204" pitchFamily="34" charset="-128"/>
                <a:cs typeface="Calibri"/>
              </a:rPr>
              <a:t>https://</a:t>
            </a:r>
            <a:r>
              <a:rPr lang="en-US" sz="600" dirty="0" err="1">
                <a:solidFill>
                  <a:srgbClr val="000000"/>
                </a:solidFill>
                <a:latin typeface="Calibri"/>
                <a:ea typeface="ＭＳ Ｐゴシック" panose="020B0600070205080204" pitchFamily="34" charset="-128"/>
                <a:cs typeface="Calibri"/>
              </a:rPr>
              <a:t>www.post-gazette.com</a:t>
            </a:r>
            <a:r>
              <a:rPr lang="en-US" sz="600" dirty="0">
                <a:solidFill>
                  <a:srgbClr val="000000"/>
                </a:solidFill>
                <a:latin typeface="Calibri"/>
                <a:ea typeface="ＭＳ Ｐゴシック" panose="020B0600070205080204" pitchFamily="34" charset="-128"/>
                <a:cs typeface="Calibri"/>
              </a:rPr>
              <a:t>/local/city/2022/01/28/pittsburgh-bridge-collapse-forbes-braddock-avenue-point-breeze-squirrel-hill/stories/202201280075</a:t>
            </a:r>
            <a:endPar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93F5E9D0-C9C8-89A7-56DC-A2D20709E757}"/>
              </a:ext>
            </a:extLst>
          </p:cNvPr>
          <p:cNvPicPr>
            <a:picLocks noChangeAspect="1"/>
          </p:cNvPicPr>
          <p:nvPr/>
        </p:nvPicPr>
        <p:blipFill>
          <a:blip r:embed="rId2"/>
          <a:stretch>
            <a:fillRect/>
          </a:stretch>
        </p:blipFill>
        <p:spPr>
          <a:xfrm>
            <a:off x="451121" y="1012660"/>
            <a:ext cx="8158855" cy="5436436"/>
          </a:xfrm>
          <a:prstGeom prst="rect">
            <a:avLst/>
          </a:prstGeom>
        </p:spPr>
      </p:pic>
    </p:spTree>
    <p:extLst>
      <p:ext uri="{BB962C8B-B14F-4D97-AF65-F5344CB8AC3E}">
        <p14:creationId xmlns:p14="http://schemas.microsoft.com/office/powerpoint/2010/main" val="2351679046"/>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www.reuters.com</a:t>
            </a:r>
            <a:r>
              <a:rPr lang="en-US" sz="1000" dirty="0">
                <a:solidFill>
                  <a:srgbClr val="000000"/>
                </a:solidFill>
                <a:latin typeface="Calibri"/>
                <a:ea typeface="ＭＳ Ｐゴシック" panose="020B0600070205080204" pitchFamily="34" charset="-128"/>
                <a:cs typeface="Calibri"/>
              </a:rPr>
              <a:t>/world/us/biden-highlight-manufacturing-jobs-gdp-growth-pittsburgh-2022-01-28/</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1026" name="Picture 2" descr="Bridge collapse in Pittsburgh">
            <a:extLst>
              <a:ext uri="{FF2B5EF4-FFF2-40B4-BE49-F238E27FC236}">
                <a16:creationId xmlns:a16="http://schemas.microsoft.com/office/drawing/2014/main" id="{9C743D77-BE18-0B77-49F1-2C96648FF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22" y="917802"/>
            <a:ext cx="8289678" cy="552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156305"/>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67155"/>
            <a:ext cx="6149440"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usa.streetsblog.org</a:t>
            </a:r>
            <a:r>
              <a:rPr lang="en-US" sz="1000" dirty="0">
                <a:solidFill>
                  <a:srgbClr val="000000"/>
                </a:solidFill>
                <a:latin typeface="Calibri"/>
                <a:ea typeface="ＭＳ Ｐゴシック" panose="020B0600070205080204" pitchFamily="34" charset="-128"/>
                <a:cs typeface="Calibri"/>
              </a:rPr>
              <a:t>/2022/01/28/pittsburgh-bridge-collapse-underscores-urgent-need-for-fix-it-first-policy/</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FE6FC858-0655-49AD-BA55-9D221B739510}"/>
              </a:ext>
            </a:extLst>
          </p:cNvPr>
          <p:cNvPicPr>
            <a:picLocks noChangeAspect="1"/>
          </p:cNvPicPr>
          <p:nvPr/>
        </p:nvPicPr>
        <p:blipFill>
          <a:blip r:embed="rId2"/>
          <a:stretch>
            <a:fillRect/>
          </a:stretch>
        </p:blipFill>
        <p:spPr>
          <a:xfrm>
            <a:off x="1265900" y="970988"/>
            <a:ext cx="6258428" cy="5554356"/>
          </a:xfrm>
          <a:prstGeom prst="rect">
            <a:avLst/>
          </a:prstGeom>
        </p:spPr>
      </p:pic>
    </p:spTree>
    <p:extLst>
      <p:ext uri="{BB962C8B-B14F-4D97-AF65-F5344CB8AC3E}">
        <p14:creationId xmlns:p14="http://schemas.microsoft.com/office/powerpoint/2010/main" val="3689089364"/>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284808" y="6567155"/>
            <a:ext cx="4663456"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www.npr.org</a:t>
            </a:r>
            <a:r>
              <a:rPr lang="en-US" sz="1000" dirty="0">
                <a:solidFill>
                  <a:srgbClr val="000000"/>
                </a:solidFill>
                <a:latin typeface="Calibri"/>
                <a:ea typeface="ＭＳ Ｐゴシック" panose="020B0600070205080204" pitchFamily="34" charset="-128"/>
                <a:cs typeface="Calibri"/>
              </a:rPr>
              <a:t>/2022/01/28/1076343656/</a:t>
            </a:r>
            <a:r>
              <a:rPr lang="en-US" sz="1000" dirty="0" err="1">
                <a:solidFill>
                  <a:srgbClr val="000000"/>
                </a:solidFill>
                <a:latin typeface="Calibri"/>
                <a:ea typeface="ＭＳ Ｐゴシック" panose="020B0600070205080204" pitchFamily="34" charset="-128"/>
                <a:cs typeface="Calibri"/>
              </a:rPr>
              <a:t>pittsburgh</a:t>
            </a:r>
            <a:r>
              <a:rPr lang="en-US" sz="1000" dirty="0">
                <a:solidFill>
                  <a:srgbClr val="000000"/>
                </a:solidFill>
                <a:latin typeface="Calibri"/>
                <a:ea typeface="ＭＳ Ｐゴシック" panose="020B0600070205080204" pitchFamily="34" charset="-128"/>
                <a:cs typeface="Calibri"/>
              </a:rPr>
              <a:t>-bridge-collapse-</a:t>
            </a:r>
            <a:r>
              <a:rPr lang="en-US" sz="1000" dirty="0" err="1">
                <a:solidFill>
                  <a:srgbClr val="000000"/>
                </a:solidFill>
                <a:latin typeface="Calibri"/>
                <a:ea typeface="ＭＳ Ｐゴシック" panose="020B0600070205080204" pitchFamily="34" charset="-128"/>
                <a:cs typeface="Calibri"/>
              </a:rPr>
              <a:t>biden</a:t>
            </a:r>
            <a:r>
              <a:rPr lang="en-US" sz="1000" dirty="0">
                <a:solidFill>
                  <a:srgbClr val="000000"/>
                </a:solidFill>
                <a:latin typeface="Calibri"/>
                <a:ea typeface="ＭＳ Ｐゴシック" panose="020B0600070205080204" pitchFamily="34" charset="-128"/>
                <a:cs typeface="Calibri"/>
              </a:rPr>
              <a:t>-visit</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4098" name="Picture 2">
            <a:extLst>
              <a:ext uri="{FF2B5EF4-FFF2-40B4-BE49-F238E27FC236}">
                <a16:creationId xmlns:a16="http://schemas.microsoft.com/office/drawing/2014/main" id="{30B9590C-1A79-0ADB-0149-24DBD5BA0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54106"/>
            <a:ext cx="7344816"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495958"/>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DB319-8E66-00F6-93DD-5722518EB815}"/>
              </a:ext>
            </a:extLst>
          </p:cNvPr>
          <p:cNvSpPr>
            <a:spLocks noGrp="1"/>
          </p:cNvSpPr>
          <p:nvPr>
            <p:ph type="title"/>
          </p:nvPr>
        </p:nvSpPr>
        <p:spPr>
          <a:xfrm>
            <a:off x="228600" y="152400"/>
            <a:ext cx="9167936" cy="884238"/>
          </a:xfrm>
        </p:spPr>
        <p:txBody>
          <a:bodyPr/>
          <a:lstStyle/>
          <a:p>
            <a:r>
              <a:rPr lang="en-US" dirty="0"/>
              <a:t>Industry’s RowHammer Solutions (I)</a:t>
            </a:r>
          </a:p>
        </p:txBody>
      </p:sp>
      <p:sp>
        <p:nvSpPr>
          <p:cNvPr id="3" name="Content Placeholder 2">
            <a:extLst>
              <a:ext uri="{FF2B5EF4-FFF2-40B4-BE49-F238E27FC236}">
                <a16:creationId xmlns:a16="http://schemas.microsoft.com/office/drawing/2014/main" id="{32E4365F-0157-71AB-EE28-F37F7F5A86E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296D3A6-F51A-07E9-0938-5B27AEBFC62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E3D02F1-D557-14EC-35D5-3427B99039A8}"/>
              </a:ext>
            </a:extLst>
          </p:cNvPr>
          <p:cNvPicPr>
            <a:picLocks noChangeAspect="1"/>
          </p:cNvPicPr>
          <p:nvPr/>
        </p:nvPicPr>
        <p:blipFill>
          <a:blip r:embed="rId2"/>
          <a:stretch>
            <a:fillRect/>
          </a:stretch>
        </p:blipFill>
        <p:spPr>
          <a:xfrm>
            <a:off x="391116" y="969962"/>
            <a:ext cx="6522180" cy="4430493"/>
          </a:xfrm>
          <a:prstGeom prst="rect">
            <a:avLst/>
          </a:prstGeom>
        </p:spPr>
      </p:pic>
      <p:pic>
        <p:nvPicPr>
          <p:cNvPr id="6" name="Picture 5">
            <a:extLst>
              <a:ext uri="{FF2B5EF4-FFF2-40B4-BE49-F238E27FC236}">
                <a16:creationId xmlns:a16="http://schemas.microsoft.com/office/drawing/2014/main" id="{EF36A4D7-6D7A-2850-497F-89229559CA39}"/>
              </a:ext>
            </a:extLst>
          </p:cNvPr>
          <p:cNvPicPr>
            <a:picLocks noChangeAspect="1"/>
          </p:cNvPicPr>
          <p:nvPr/>
        </p:nvPicPr>
        <p:blipFill>
          <a:blip r:embed="rId3"/>
          <a:stretch>
            <a:fillRect/>
          </a:stretch>
        </p:blipFill>
        <p:spPr>
          <a:xfrm>
            <a:off x="4427984" y="4985185"/>
            <a:ext cx="4335618" cy="1353012"/>
          </a:xfrm>
          <a:prstGeom prst="rect">
            <a:avLst/>
          </a:prstGeom>
        </p:spPr>
      </p:pic>
    </p:spTree>
    <p:extLst>
      <p:ext uri="{BB962C8B-B14F-4D97-AF65-F5344CB8AC3E}">
        <p14:creationId xmlns:p14="http://schemas.microsoft.com/office/powerpoint/2010/main" val="2510812077"/>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ABE2-29FF-FCE3-C45F-A2088EB0559E}"/>
              </a:ext>
            </a:extLst>
          </p:cNvPr>
          <p:cNvSpPr>
            <a:spLocks noGrp="1"/>
          </p:cNvSpPr>
          <p:nvPr>
            <p:ph type="title"/>
          </p:nvPr>
        </p:nvSpPr>
        <p:spPr>
          <a:xfrm>
            <a:off x="228600" y="152400"/>
            <a:ext cx="9311952" cy="884238"/>
          </a:xfrm>
        </p:spPr>
        <p:txBody>
          <a:bodyPr/>
          <a:lstStyle/>
          <a:p>
            <a:r>
              <a:rPr lang="en-US" dirty="0"/>
              <a:t>Industry’s RowHammer Solutions (II)</a:t>
            </a:r>
          </a:p>
        </p:txBody>
      </p:sp>
      <p:sp>
        <p:nvSpPr>
          <p:cNvPr id="3" name="Content Placeholder 2">
            <a:extLst>
              <a:ext uri="{FF2B5EF4-FFF2-40B4-BE49-F238E27FC236}">
                <a16:creationId xmlns:a16="http://schemas.microsoft.com/office/drawing/2014/main" id="{91FBC413-CAB8-60DE-6F64-4280CA9E7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8722142-6FCC-F9E0-4AB8-A2C2846B8C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2625A21-4CB9-8B74-EBC7-9CC55B40988C}"/>
              </a:ext>
            </a:extLst>
          </p:cNvPr>
          <p:cNvPicPr>
            <a:picLocks noChangeAspect="1"/>
          </p:cNvPicPr>
          <p:nvPr/>
        </p:nvPicPr>
        <p:blipFill>
          <a:blip r:embed="rId2"/>
          <a:stretch>
            <a:fillRect/>
          </a:stretch>
        </p:blipFill>
        <p:spPr>
          <a:xfrm>
            <a:off x="1149350" y="1162051"/>
            <a:ext cx="6845300" cy="5054600"/>
          </a:xfrm>
          <a:prstGeom prst="rect">
            <a:avLst/>
          </a:prstGeom>
        </p:spPr>
      </p:pic>
    </p:spTree>
    <p:extLst>
      <p:ext uri="{BB962C8B-B14F-4D97-AF65-F5344CB8AC3E}">
        <p14:creationId xmlns:p14="http://schemas.microsoft.com/office/powerpoint/2010/main" val="3087872529"/>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A01C-343C-5A36-824B-7546B1343204}"/>
              </a:ext>
            </a:extLst>
          </p:cNvPr>
          <p:cNvSpPr>
            <a:spLocks noGrp="1"/>
          </p:cNvSpPr>
          <p:nvPr>
            <p:ph type="title"/>
          </p:nvPr>
        </p:nvSpPr>
        <p:spPr>
          <a:xfrm>
            <a:off x="228600" y="152400"/>
            <a:ext cx="9095928" cy="884238"/>
          </a:xfrm>
        </p:spPr>
        <p:txBody>
          <a:bodyPr/>
          <a:lstStyle/>
          <a:p>
            <a:r>
              <a:rPr lang="en-US" dirty="0"/>
              <a:t>Industry’s RowHammer Solutions (III)</a:t>
            </a:r>
          </a:p>
        </p:txBody>
      </p:sp>
      <p:sp>
        <p:nvSpPr>
          <p:cNvPr id="3" name="Content Placeholder 2">
            <a:extLst>
              <a:ext uri="{FF2B5EF4-FFF2-40B4-BE49-F238E27FC236}">
                <a16:creationId xmlns:a16="http://schemas.microsoft.com/office/drawing/2014/main" id="{E2B2DB4A-C62C-8126-3A46-E74923B2E17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8440593-8450-7483-393A-8B4DBB79E01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A8C564D4-3ABE-D817-0CBB-AE75FE5076F0}"/>
              </a:ext>
            </a:extLst>
          </p:cNvPr>
          <p:cNvPicPr>
            <a:picLocks noChangeAspect="1"/>
          </p:cNvPicPr>
          <p:nvPr/>
        </p:nvPicPr>
        <p:blipFill>
          <a:blip r:embed="rId2"/>
          <a:stretch>
            <a:fillRect/>
          </a:stretch>
        </p:blipFill>
        <p:spPr>
          <a:xfrm>
            <a:off x="971600" y="993663"/>
            <a:ext cx="5541529" cy="5356448"/>
          </a:xfrm>
          <a:prstGeom prst="rect">
            <a:avLst/>
          </a:prstGeom>
        </p:spPr>
      </p:pic>
      <p:pic>
        <p:nvPicPr>
          <p:cNvPr id="6" name="Picture 5">
            <a:extLst>
              <a:ext uri="{FF2B5EF4-FFF2-40B4-BE49-F238E27FC236}">
                <a16:creationId xmlns:a16="http://schemas.microsoft.com/office/drawing/2014/main" id="{3DA29F55-ED59-1DFC-F7B8-41092CC2F5FA}"/>
              </a:ext>
            </a:extLst>
          </p:cNvPr>
          <p:cNvPicPr>
            <a:picLocks noChangeAspect="1"/>
          </p:cNvPicPr>
          <p:nvPr/>
        </p:nvPicPr>
        <p:blipFill>
          <a:blip r:embed="rId3"/>
          <a:stretch>
            <a:fillRect/>
          </a:stretch>
        </p:blipFill>
        <p:spPr>
          <a:xfrm>
            <a:off x="6749869" y="4742904"/>
            <a:ext cx="2319745" cy="1575795"/>
          </a:xfrm>
          <a:prstGeom prst="rect">
            <a:avLst/>
          </a:prstGeom>
        </p:spPr>
      </p:pic>
    </p:spTree>
    <p:extLst>
      <p:ext uri="{BB962C8B-B14F-4D97-AF65-F5344CB8AC3E}">
        <p14:creationId xmlns:p14="http://schemas.microsoft.com/office/powerpoint/2010/main" val="665879639"/>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ABE2-29FF-FCE3-C45F-A2088EB0559E}"/>
              </a:ext>
            </a:extLst>
          </p:cNvPr>
          <p:cNvSpPr>
            <a:spLocks noGrp="1"/>
          </p:cNvSpPr>
          <p:nvPr>
            <p:ph type="title"/>
          </p:nvPr>
        </p:nvSpPr>
        <p:spPr>
          <a:xfrm>
            <a:off x="228600" y="152400"/>
            <a:ext cx="9311952" cy="884238"/>
          </a:xfrm>
        </p:spPr>
        <p:txBody>
          <a:bodyPr/>
          <a:lstStyle/>
          <a:p>
            <a:r>
              <a:rPr lang="en-US" dirty="0"/>
              <a:t>Industry’s RowHammer Solutions (IV)</a:t>
            </a:r>
          </a:p>
        </p:txBody>
      </p:sp>
      <p:sp>
        <p:nvSpPr>
          <p:cNvPr id="3" name="Content Placeholder 2">
            <a:extLst>
              <a:ext uri="{FF2B5EF4-FFF2-40B4-BE49-F238E27FC236}">
                <a16:creationId xmlns:a16="http://schemas.microsoft.com/office/drawing/2014/main" id="{91FBC413-CAB8-60DE-6F64-4280CA9E7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8722142-6FCC-F9E0-4AB8-A2C2846B8C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49C27A97-F7BB-2650-ADCB-37E17A064141}"/>
              </a:ext>
            </a:extLst>
          </p:cNvPr>
          <p:cNvPicPr>
            <a:picLocks noChangeAspect="1"/>
          </p:cNvPicPr>
          <p:nvPr/>
        </p:nvPicPr>
        <p:blipFill>
          <a:blip r:embed="rId2"/>
          <a:stretch>
            <a:fillRect/>
          </a:stretch>
        </p:blipFill>
        <p:spPr>
          <a:xfrm>
            <a:off x="685800" y="2247547"/>
            <a:ext cx="7772400" cy="2362905"/>
          </a:xfrm>
          <a:prstGeom prst="rect">
            <a:avLst/>
          </a:prstGeom>
        </p:spPr>
      </p:pic>
      <p:sp>
        <p:nvSpPr>
          <p:cNvPr id="7" name="TextBox 6">
            <a:extLst>
              <a:ext uri="{FF2B5EF4-FFF2-40B4-BE49-F238E27FC236}">
                <a16:creationId xmlns:a16="http://schemas.microsoft.com/office/drawing/2014/main" id="{E40AA65C-143F-FE03-0282-08D7A1127241}"/>
              </a:ext>
            </a:extLst>
          </p:cNvPr>
          <p:cNvSpPr txBox="1"/>
          <p:nvPr/>
        </p:nvSpPr>
        <p:spPr>
          <a:xfrm>
            <a:off x="2123728" y="5577958"/>
            <a:ext cx="50225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https://arxiv.org/pdf/2302.03591v1.pdf</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228157453"/>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a:xfrm>
            <a:off x="228600" y="152400"/>
            <a:ext cx="8735888" cy="884238"/>
          </a:xfrm>
        </p:spPr>
        <p:txBody>
          <a:bodyPr/>
          <a:lstStyle/>
          <a:p>
            <a:r>
              <a:rPr lang="en-US" dirty="0"/>
              <a:t>Are We Now </a:t>
            </a:r>
            <a:r>
              <a:rPr lang="en-US" b="1" dirty="0"/>
              <a:t>RowHammer</a:t>
            </a:r>
            <a:r>
              <a:rPr lang="en-US" dirty="0"/>
              <a:t> </a:t>
            </a:r>
            <a:r>
              <a:rPr lang="en-US" b="1" dirty="0"/>
              <a:t>Free</a:t>
            </a:r>
            <a:r>
              <a:rPr lang="en-US" dirty="0"/>
              <a:t> in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p:txBody>
          <a:bodyPr/>
          <a:lstStyle/>
          <a:p>
            <a:r>
              <a:rPr lang="en-US" b="1" dirty="0">
                <a:solidFill>
                  <a:srgbClr val="0432FF"/>
                </a:solidFill>
              </a:rPr>
              <a:t>Appeared at ISCA 2023 (last week)</a:t>
            </a: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2"/>
          <a:stretch>
            <a:fillRect/>
          </a:stretch>
        </p:blipFill>
        <p:spPr>
          <a:xfrm>
            <a:off x="65384" y="2636912"/>
            <a:ext cx="9036618" cy="2139136"/>
          </a:xfrm>
          <a:prstGeom prst="rect">
            <a:avLst/>
          </a:prstGeom>
        </p:spPr>
      </p:pic>
      <p:sp>
        <p:nvSpPr>
          <p:cNvPr id="6" name="TextBox 5">
            <a:extLst>
              <a:ext uri="{FF2B5EF4-FFF2-40B4-BE49-F238E27FC236}">
                <a16:creationId xmlns:a16="http://schemas.microsoft.com/office/drawing/2014/main" id="{E5938ABE-A23A-5EEC-C8F5-F967B8CCF6C7}"/>
              </a:ext>
            </a:extLst>
          </p:cNvPr>
          <p:cNvSpPr txBox="1"/>
          <p:nvPr/>
        </p:nvSpPr>
        <p:spPr>
          <a:xfrm>
            <a:off x="121186" y="5921203"/>
            <a:ext cx="9046066"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https://people.inf.ethz.ch/omutlu/pub/RowPress_isca23.pdf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806309479"/>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p:txBody>
          <a:bodyPr/>
          <a:lstStyle/>
          <a:p>
            <a:r>
              <a:rPr lang="en-US" dirty="0" err="1"/>
              <a:t>RowPress</a:t>
            </a:r>
            <a:r>
              <a:rPr lang="en-US" dirty="0"/>
              <a:t> </a:t>
            </a:r>
            <a:r>
              <a:rPr lang="en-US" sz="3000" b="1" dirty="0"/>
              <a:t>[ISCA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a:xfrm>
            <a:off x="228600" y="980728"/>
            <a:ext cx="8610600" cy="5153025"/>
          </a:xfrm>
        </p:spPr>
        <p:txBody>
          <a:bodyPr/>
          <a:lstStyle/>
          <a:p>
            <a:r>
              <a:rPr lang="en-US" sz="1800" b="0" i="0" dirty="0" err="1">
                <a:solidFill>
                  <a:srgbClr val="000000"/>
                </a:solidFill>
                <a:effectLst/>
              </a:rPr>
              <a:t>Haocong</a:t>
            </a:r>
            <a:r>
              <a:rPr lang="en-US" sz="1800" b="0" i="0" dirty="0">
                <a:solidFill>
                  <a:srgbClr val="000000"/>
                </a:solidFill>
                <a:effectLst/>
              </a:rPr>
              <a:t> Luo,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Steve </a:t>
            </a:r>
            <a:r>
              <a:rPr lang="en-US" sz="1800" b="0" i="0" dirty="0" err="1">
                <a:solidFill>
                  <a:srgbClr val="000000"/>
                </a:solidFill>
                <a:effectLst/>
              </a:rPr>
              <a:t>Rhyner</a:t>
            </a:r>
            <a:r>
              <a:rPr lang="en-US" sz="1800" b="0" i="0" dirty="0">
                <a:solidFill>
                  <a:srgbClr val="000000"/>
                </a:solidFill>
                <a:effectLst/>
              </a:rPr>
              <a:t>, M. Banu </a:t>
            </a:r>
            <a:r>
              <a:rPr lang="en-US" sz="1800" b="0" i="0" dirty="0" err="1">
                <a:solidFill>
                  <a:srgbClr val="000000"/>
                </a:solidFill>
                <a:effectLst/>
              </a:rPr>
              <a:t>Cavlak</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"RowPress: Amplifying Read Disturbance in Modern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50th International Symposium on Computer Architecture</a:t>
            </a:r>
            <a:r>
              <a:rPr lang="en-US" sz="1800" b="0" i="1" dirty="0">
                <a:solidFill>
                  <a:srgbClr val="000000"/>
                </a:solidFill>
                <a:effectLst/>
              </a:rPr>
              <a:t> (</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Orlando, FL, USA,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Lightning Talk Slides (pptx)</a:t>
            </a:r>
            <a:r>
              <a:rPr lang="en-US" sz="1800" b="0" i="0" dirty="0">
                <a:solidFill>
                  <a:srgbClr val="000000"/>
                </a:solidFill>
                <a:effectLst/>
              </a:rPr>
              <a:t> </a:t>
            </a:r>
            <a:r>
              <a:rPr lang="en-US" sz="1800" b="0" i="0" dirty="0">
                <a:solidFill>
                  <a:srgbClr val="000000"/>
                </a:solidFill>
                <a:effectLst/>
                <a:hlinkClick r:id="rId7"/>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8"/>
              </a:rPr>
              <a:t>Lightning Talk Video</a:t>
            </a:r>
            <a:r>
              <a:rPr lang="en-US" sz="1800" b="0" i="0" dirty="0">
                <a:solidFill>
                  <a:srgbClr val="000000"/>
                </a:solidFill>
                <a:effectLst/>
              </a:rPr>
              <a:t> (3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RowPress Source Code and Datasets (Officially Artifact Evaluated with All Badges)</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Officially artifact evaluated as available, reusable and reproducible.</a:t>
            </a:r>
            <a:br>
              <a:rPr lang="en-US" sz="1800" b="0" i="0" dirty="0">
                <a:solidFill>
                  <a:srgbClr val="FF0000"/>
                </a:solidFill>
                <a:effectLst/>
              </a:rPr>
            </a:br>
            <a:r>
              <a:rPr lang="en-US" sz="1800" b="1" i="1" dirty="0">
                <a:solidFill>
                  <a:srgbClr val="FF0000"/>
                </a:solidFill>
                <a:effectLst/>
              </a:rPr>
              <a:t>Best artifact award at ISCA 2023.</a:t>
            </a:r>
            <a:endParaRPr lang="en-US" sz="1800" b="0" i="0" dirty="0">
              <a:solidFill>
                <a:srgbClr val="FF0000"/>
              </a:solidFill>
              <a:effectLst/>
            </a:endParaRPr>
          </a:p>
          <a:p>
            <a:pPr marL="0" indent="0">
              <a:buNone/>
            </a:pP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10"/>
          <a:stretch>
            <a:fillRect/>
          </a:stretch>
        </p:blipFill>
        <p:spPr>
          <a:xfrm>
            <a:off x="65384" y="4674240"/>
            <a:ext cx="9036618" cy="2139136"/>
          </a:xfrm>
          <a:prstGeom prst="rect">
            <a:avLst/>
          </a:prstGeom>
        </p:spPr>
      </p:pic>
    </p:spTree>
    <p:extLst>
      <p:ext uri="{BB962C8B-B14F-4D97-AF65-F5344CB8AC3E}">
        <p14:creationId xmlns:p14="http://schemas.microsoft.com/office/powerpoint/2010/main" val="4097707122"/>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Aside: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3236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Satyanarayanan, CMU, 15-440, Spring 2015</a:t>
            </a:r>
          </a:p>
        </p:txBody>
      </p:sp>
    </p:spTree>
    <p:extLst>
      <p:ext uri="{BB962C8B-B14F-4D97-AF65-F5344CB8AC3E}">
        <p14:creationId xmlns:p14="http://schemas.microsoft.com/office/powerpoint/2010/main" val="823440453"/>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 name="Rectangle 6">
            <a:extLst>
              <a:ext uri="{FF2B5EF4-FFF2-40B4-BE49-F238E27FC236}">
                <a16:creationId xmlns:a16="http://schemas.microsoft.com/office/drawing/2014/main" id="{CA53D5BB-FBB1-3A1B-A032-959E4DA3B8A9}"/>
              </a:ext>
            </a:extLst>
          </p:cNvPr>
          <p:cNvSpPr/>
          <p:nvPr/>
        </p:nvSpPr>
        <p:spPr>
          <a:xfrm>
            <a:off x="6879430" y="5971105"/>
            <a:ext cx="2085058" cy="369332"/>
          </a:xfrm>
          <a:prstGeom prst="rect">
            <a:avLst/>
          </a:prstGeom>
        </p:spPr>
        <p:txBody>
          <a:bodyPr wrap="none">
            <a:spAutoFit/>
          </a:bodyPr>
          <a:lstStyle/>
          <a:p>
            <a:r>
              <a:rPr lang="en-US" dirty="0">
                <a:solidFill>
                  <a:srgbClr val="0000FF"/>
                </a:solidFill>
              </a:rPr>
              <a:t>ACM TOPLAS 1982</a:t>
            </a:r>
          </a:p>
        </p:txBody>
      </p:sp>
    </p:spTree>
    <p:extLst>
      <p:ext uri="{BB962C8B-B14F-4D97-AF65-F5344CB8AC3E}">
        <p14:creationId xmlns:p14="http://schemas.microsoft.com/office/powerpoint/2010/main" val="1623742494"/>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242542"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242542"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HPCA/S&amp;P 2023)</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b="1" dirty="0"/>
              <a:t>A RowHammer Survey: </a:t>
            </a:r>
            <a:r>
              <a:rPr lang="en-US" dirty="0"/>
              <a:t>Recent Update</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51520" y="1095375"/>
            <a:ext cx="8610600" cy="5153025"/>
          </a:xfrm>
        </p:spPr>
        <p:txBody>
          <a:bodyPr/>
          <a:lstStyle/>
          <a:p>
            <a:pPr marL="0" indent="0" algn="l">
              <a:buNone/>
            </a:pPr>
            <a:r>
              <a:rPr lang="en-US" sz="2200" b="0" i="0" dirty="0">
                <a:solidFill>
                  <a:srgbClr val="000000"/>
                </a:solidFill>
                <a:effectLst/>
                <a:latin typeface="Times" pitchFamily="2" charset="0"/>
              </a:rPr>
              <a:t>Onur Mutlu, </a:t>
            </a:r>
            <a:r>
              <a:rPr lang="en-US" sz="2200" b="0" i="0" dirty="0" err="1">
                <a:solidFill>
                  <a:srgbClr val="000000"/>
                </a:solidFill>
                <a:effectLst/>
                <a:latin typeface="Times" pitchFamily="2" charset="0"/>
              </a:rPr>
              <a:t>Ataberk</a:t>
            </a:r>
            <a:r>
              <a:rPr lang="en-US" sz="2200" b="0" i="0" dirty="0">
                <a:solidFill>
                  <a:srgbClr val="000000"/>
                </a:solidFill>
                <a:effectLst/>
                <a:latin typeface="Times" pitchFamily="2" charset="0"/>
              </a:rPr>
              <a:t> </a:t>
            </a:r>
            <a:r>
              <a:rPr lang="en-US" sz="2200" b="0" i="0" dirty="0" err="1">
                <a:solidFill>
                  <a:srgbClr val="000000"/>
                </a:solidFill>
                <a:effectLst/>
                <a:latin typeface="Times" pitchFamily="2" charset="0"/>
              </a:rPr>
              <a:t>Olgun</a:t>
            </a:r>
            <a:r>
              <a:rPr lang="en-US" sz="2200" b="0" i="0" dirty="0">
                <a:solidFill>
                  <a:srgbClr val="000000"/>
                </a:solidFill>
                <a:effectLst/>
                <a:latin typeface="Times" pitchFamily="2" charset="0"/>
              </a:rPr>
              <a:t>, and A. </a:t>
            </a:r>
            <a:r>
              <a:rPr lang="en-US" sz="2200" b="0" i="0" dirty="0" err="1">
                <a:solidFill>
                  <a:srgbClr val="000000"/>
                </a:solidFill>
                <a:effectLst/>
                <a:latin typeface="Times" pitchFamily="2" charset="0"/>
              </a:rPr>
              <a:t>Giray</a:t>
            </a:r>
            <a:r>
              <a:rPr lang="en-US" sz="2200" b="0" i="0" dirty="0">
                <a:solidFill>
                  <a:srgbClr val="000000"/>
                </a:solidFill>
                <a:effectLst/>
                <a:latin typeface="Times" pitchFamily="2" charset="0"/>
              </a:rPr>
              <a:t> </a:t>
            </a:r>
            <a:r>
              <a:rPr lang="en-US" sz="2200" b="0" i="0" dirty="0" err="1">
                <a:solidFill>
                  <a:srgbClr val="000000"/>
                </a:solidFill>
                <a:effectLst/>
                <a:latin typeface="Times" pitchFamily="2" charset="0"/>
              </a:rPr>
              <a:t>Yaglikci</a:t>
            </a:r>
            <a:r>
              <a:rPr lang="en-US" sz="2200" b="0" i="0" dirty="0">
                <a:solidFill>
                  <a:srgbClr val="000000"/>
                </a:solidFill>
                <a:effectLst/>
                <a:latin typeface="Times" pitchFamily="2" charset="0"/>
              </a:rPr>
              <a:t>,</a:t>
            </a:r>
            <a:br>
              <a:rPr lang="en-US" sz="2200" b="0" i="0" dirty="0">
                <a:solidFill>
                  <a:srgbClr val="000000"/>
                </a:solidFill>
                <a:effectLst/>
                <a:latin typeface="Times" pitchFamily="2" charset="0"/>
              </a:rPr>
            </a:br>
            <a:r>
              <a:rPr lang="en-US" sz="2200" b="1" i="0" dirty="0">
                <a:solidFill>
                  <a:srgbClr val="0432FF"/>
                </a:solidFill>
                <a:effectLst/>
                <a:latin typeface="Times" pitchFamily="2" charset="0"/>
                <a:hlinkClick r:id="rId2">
                  <a:extLst>
                    <a:ext uri="{A12FA001-AC4F-418D-AE19-62706E023703}">
                      <ahyp:hlinkClr xmlns:ahyp="http://schemas.microsoft.com/office/drawing/2018/hyperlinkcolor" val="tx"/>
                    </a:ext>
                  </a:extLst>
                </a:hlinkClick>
              </a:rPr>
              <a:t>"Fundamentally Understanding and Solving RowHammer"</a:t>
            </a:r>
            <a:br>
              <a:rPr lang="en-US" sz="2200" b="0" i="0" dirty="0">
                <a:solidFill>
                  <a:srgbClr val="000000"/>
                </a:solidFill>
                <a:effectLst/>
                <a:latin typeface="Times" pitchFamily="2" charset="0"/>
              </a:rPr>
            </a:br>
            <a:r>
              <a:rPr lang="en-US" sz="2200" b="0" i="1" dirty="0">
                <a:solidFill>
                  <a:srgbClr val="000000"/>
                </a:solidFill>
                <a:effectLst/>
                <a:latin typeface="Times" pitchFamily="2" charset="0"/>
              </a:rPr>
              <a:t>Invited Special Session Paper at the </a:t>
            </a:r>
            <a:r>
              <a:rPr lang="en-US" sz="2200" b="0" i="1" dirty="0">
                <a:solidFill>
                  <a:srgbClr val="000000"/>
                </a:solidFill>
                <a:effectLst/>
                <a:latin typeface="Times" pitchFamily="2" charset="0"/>
                <a:hlinkClick r:id="rId3"/>
              </a:rPr>
              <a:t>28th Asia and South Pacific Design Automation Conference (</a:t>
            </a:r>
            <a:r>
              <a:rPr lang="en-US" sz="2200" b="1" i="1" dirty="0">
                <a:solidFill>
                  <a:srgbClr val="000000"/>
                </a:solidFill>
                <a:effectLst/>
                <a:latin typeface="Times" pitchFamily="2" charset="0"/>
                <a:hlinkClick r:id="rId3"/>
              </a:rPr>
              <a:t>ASP-DAC</a:t>
            </a:r>
            <a:r>
              <a:rPr lang="en-US" sz="2200" b="0" i="1" dirty="0">
                <a:solidFill>
                  <a:srgbClr val="000000"/>
                </a:solidFill>
                <a:effectLst/>
                <a:latin typeface="Times" pitchFamily="2" charset="0"/>
                <a:hlinkClick r:id="rId3"/>
              </a:rPr>
              <a:t>)</a:t>
            </a:r>
            <a:r>
              <a:rPr lang="en-US" sz="2200" b="0" i="0" dirty="0">
                <a:solidFill>
                  <a:srgbClr val="000000"/>
                </a:solidFill>
                <a:effectLst/>
                <a:latin typeface="Times" pitchFamily="2" charset="0"/>
              </a:rPr>
              <a:t>, Tokyo, Japan, January 2023.</a:t>
            </a:r>
            <a:br>
              <a:rPr lang="en-US" sz="2200" b="0" i="0" dirty="0">
                <a:solidFill>
                  <a:srgbClr val="000000"/>
                </a:solidFill>
                <a:effectLst/>
                <a:latin typeface="Times" pitchFamily="2" charset="0"/>
              </a:rPr>
            </a:br>
            <a:r>
              <a:rPr lang="en-US" sz="2200" b="0" i="0" dirty="0">
                <a:solidFill>
                  <a:srgbClr val="000000"/>
                </a:solidFill>
                <a:effectLst/>
                <a:latin typeface="Times" pitchFamily="2" charset="0"/>
              </a:rPr>
              <a:t>[</a:t>
            </a:r>
            <a:r>
              <a:rPr lang="en-US" sz="2200" b="0" i="0" dirty="0">
                <a:solidFill>
                  <a:srgbClr val="000000"/>
                </a:solidFill>
                <a:effectLst/>
                <a:latin typeface="Times" pitchFamily="2" charset="0"/>
                <a:hlinkClick r:id="rId4"/>
              </a:rPr>
              <a:t>arXiv version</a:t>
            </a:r>
            <a:r>
              <a:rPr lang="en-US" sz="2200" b="0" i="0" dirty="0">
                <a:solidFill>
                  <a:srgbClr val="000000"/>
                </a:solidFill>
                <a:effectLst/>
                <a:latin typeface="Times" pitchFamily="2" charset="0"/>
              </a:rPr>
              <a:t>]</a:t>
            </a:r>
            <a:br>
              <a:rPr lang="en-US" sz="2200" b="0" i="0" dirty="0">
                <a:solidFill>
                  <a:srgbClr val="000000"/>
                </a:solidFill>
                <a:effectLst/>
                <a:latin typeface="Times" pitchFamily="2" charset="0"/>
              </a:rPr>
            </a:br>
            <a:r>
              <a:rPr lang="en-US" sz="2200" b="0" i="0" dirty="0">
                <a:solidFill>
                  <a:srgbClr val="000000"/>
                </a:solidFill>
                <a:effectLst/>
                <a:latin typeface="Times" pitchFamily="2" charset="0"/>
              </a:rPr>
              <a:t>[</a:t>
            </a:r>
            <a:r>
              <a:rPr lang="en-US" sz="2200" b="0" i="0" dirty="0">
                <a:solidFill>
                  <a:srgbClr val="000000"/>
                </a:solidFill>
                <a:effectLst/>
                <a:latin typeface="Times" pitchFamily="2" charset="0"/>
                <a:hlinkClick r:id="rId5"/>
              </a:rPr>
              <a:t>Slides (pptx)</a:t>
            </a:r>
            <a:r>
              <a:rPr lang="en-US" sz="2200" b="0" i="0" dirty="0">
                <a:solidFill>
                  <a:srgbClr val="000000"/>
                </a:solidFill>
                <a:effectLst/>
                <a:latin typeface="Times" pitchFamily="2" charset="0"/>
              </a:rPr>
              <a:t> </a:t>
            </a:r>
            <a:r>
              <a:rPr lang="en-US" sz="2200" b="0" i="0" dirty="0">
                <a:solidFill>
                  <a:srgbClr val="000000"/>
                </a:solidFill>
                <a:effectLst/>
                <a:latin typeface="Times" pitchFamily="2" charset="0"/>
                <a:hlinkClick r:id="rId6"/>
              </a:rPr>
              <a:t>(pdf)</a:t>
            </a:r>
            <a:r>
              <a:rPr lang="en-US" sz="2200" b="0" i="0" dirty="0">
                <a:solidFill>
                  <a:srgbClr val="000000"/>
                </a:solidFill>
                <a:effectLst/>
                <a:latin typeface="Times" pitchFamily="2" charset="0"/>
              </a:rPr>
              <a:t>]</a:t>
            </a:r>
            <a:br>
              <a:rPr lang="en-US" sz="2200" b="0" i="0" dirty="0">
                <a:solidFill>
                  <a:srgbClr val="000000"/>
                </a:solidFill>
                <a:effectLst/>
                <a:latin typeface="Times" pitchFamily="2" charset="0"/>
              </a:rPr>
            </a:br>
            <a:r>
              <a:rPr lang="en-US" sz="2200" b="0" i="0" dirty="0">
                <a:solidFill>
                  <a:srgbClr val="000000"/>
                </a:solidFill>
                <a:effectLst/>
                <a:latin typeface="Times" pitchFamily="2" charset="0"/>
              </a:rPr>
              <a:t>[</a:t>
            </a:r>
            <a:r>
              <a:rPr lang="en-US" sz="2200" b="0" i="0" dirty="0">
                <a:solidFill>
                  <a:srgbClr val="000000"/>
                </a:solidFill>
                <a:effectLst/>
                <a:latin typeface="Times" pitchFamily="2" charset="0"/>
                <a:hlinkClick r:id="rId7"/>
              </a:rPr>
              <a:t>Talk Video</a:t>
            </a:r>
            <a:r>
              <a:rPr lang="en-US" sz="2200" b="0" i="0" dirty="0">
                <a:solidFill>
                  <a:srgbClr val="000000"/>
                </a:solidFill>
                <a:effectLst/>
                <a:latin typeface="Times" pitchFamily="2" charset="0"/>
              </a:rPr>
              <a:t> (26 minutes)]</a:t>
            </a:r>
          </a:p>
          <a:p>
            <a:pPr marL="0" indent="0">
              <a:buNone/>
            </a:pPr>
            <a:br>
              <a:rPr lang="en-US" sz="2200" dirty="0"/>
            </a:br>
            <a:endParaRPr lang="en-US" sz="2200" b="1" dirty="0">
              <a:solidFill>
                <a:srgbClr val="0432FF"/>
              </a:solidFill>
            </a:endParaRP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228600" y="4653136"/>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https://arxiv.org/pdf/2211.07613.pdf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pic>
        <p:nvPicPr>
          <p:cNvPr id="6" name="Picture 5">
            <a:extLst>
              <a:ext uri="{FF2B5EF4-FFF2-40B4-BE49-F238E27FC236}">
                <a16:creationId xmlns:a16="http://schemas.microsoft.com/office/drawing/2014/main" id="{B8375755-5989-55B0-9E2C-FB64610A1060}"/>
              </a:ext>
            </a:extLst>
          </p:cNvPr>
          <p:cNvPicPr>
            <a:picLocks noChangeAspect="1"/>
          </p:cNvPicPr>
          <p:nvPr/>
        </p:nvPicPr>
        <p:blipFill>
          <a:blip r:embed="rId8"/>
          <a:stretch>
            <a:fillRect/>
          </a:stretch>
        </p:blipFill>
        <p:spPr>
          <a:xfrm>
            <a:off x="234545" y="4051884"/>
            <a:ext cx="8873959" cy="1537356"/>
          </a:xfrm>
          <a:prstGeom prst="rect">
            <a:avLst/>
          </a:prstGeom>
        </p:spPr>
      </p:pic>
    </p:spTree>
    <p:extLst>
      <p:ext uri="{BB962C8B-B14F-4D97-AF65-F5344CB8AC3E}">
        <p14:creationId xmlns:p14="http://schemas.microsoft.com/office/powerpoint/2010/main" val="395135913"/>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5D34-26B4-5307-08C3-107C164F8826}"/>
              </a:ext>
            </a:extLst>
          </p:cNvPr>
          <p:cNvSpPr>
            <a:spLocks noGrp="1"/>
          </p:cNvSpPr>
          <p:nvPr>
            <p:ph type="title"/>
          </p:nvPr>
        </p:nvSpPr>
        <p:spPr/>
        <p:txBody>
          <a:bodyPr/>
          <a:lstStyle/>
          <a:p>
            <a:r>
              <a:rPr lang="en-US" b="1" dirty="0"/>
              <a:t>Latest RowHammer Lecture</a:t>
            </a:r>
          </a:p>
        </p:txBody>
      </p:sp>
      <p:sp>
        <p:nvSpPr>
          <p:cNvPr id="3" name="Content Placeholder 2">
            <a:extLst>
              <a:ext uri="{FF2B5EF4-FFF2-40B4-BE49-F238E27FC236}">
                <a16:creationId xmlns:a16="http://schemas.microsoft.com/office/drawing/2014/main" id="{F2CEE245-D620-D528-51B8-644D43978A03}"/>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18347F4-CE55-B036-976D-2412C95E1D0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5CE5183-096E-AC2B-78BF-87261DEF6BDF}"/>
              </a:ext>
            </a:extLst>
          </p:cNvPr>
          <p:cNvSpPr txBox="1"/>
          <p:nvPr/>
        </p:nvSpPr>
        <p:spPr>
          <a:xfrm>
            <a:off x="1768476" y="6460468"/>
            <a:ext cx="560704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https://www.youtube.com/watch?v=e6G_Vbrqr_c</a:t>
            </a:r>
            <a:r>
              <a:rPr kumimoji="0" lang="en-US" sz="1800" b="1"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99E5FF8C-FA02-C311-AC6D-F79D99F6B75F}"/>
              </a:ext>
            </a:extLst>
          </p:cNvPr>
          <p:cNvPicPr>
            <a:picLocks noChangeAspect="1"/>
          </p:cNvPicPr>
          <p:nvPr/>
        </p:nvPicPr>
        <p:blipFill>
          <a:blip r:embed="rId3"/>
          <a:stretch>
            <a:fillRect/>
          </a:stretch>
        </p:blipFill>
        <p:spPr>
          <a:xfrm>
            <a:off x="685800" y="1001538"/>
            <a:ext cx="7772400" cy="5323062"/>
          </a:xfrm>
          <a:prstGeom prst="rect">
            <a:avLst/>
          </a:prstGeom>
        </p:spPr>
      </p:pic>
    </p:spTree>
    <p:extLst>
      <p:ext uri="{BB962C8B-B14F-4D97-AF65-F5344CB8AC3E}">
        <p14:creationId xmlns:p14="http://schemas.microsoft.com/office/powerpoint/2010/main" val="1271748175"/>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RowHammer </a:t>
            </a:r>
            <a:r>
              <a:rPr lang="en-US" dirty="0"/>
              <a:t>Tutorial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lgn="l">
              <a:buNone/>
            </a:pPr>
            <a:r>
              <a:rPr lang="en-US" sz="1600" b="0" i="0" dirty="0">
                <a:solidFill>
                  <a:srgbClr val="000000"/>
                </a:solidFill>
                <a:effectLst/>
              </a:rPr>
              <a:t>Onur Mutlu,</a:t>
            </a:r>
            <a:br>
              <a:rPr lang="en-US" sz="1600" b="0" i="0" dirty="0">
                <a:solidFill>
                  <a:srgbClr val="000000"/>
                </a:solidFill>
                <a:effectLst/>
              </a:rPr>
            </a:br>
            <a:r>
              <a:rPr lang="en-US" sz="1600" b="1" i="0" dirty="0">
                <a:solidFill>
                  <a:srgbClr val="0432FF"/>
                </a:solidFill>
                <a:effectLst/>
                <a:hlinkClick r:id="rId2">
                  <a:extLst>
                    <a:ext uri="{A12FA001-AC4F-418D-AE19-62706E023703}">
                      <ahyp:hlinkClr xmlns:ahyp="http://schemas.microsoft.com/office/drawing/2018/hyperlinkcolor" val="tx"/>
                    </a:ext>
                  </a:extLst>
                </a:hlinkClick>
              </a:rPr>
              <a:t>"Security Aspects of DRAM: The Story of RowHammer"</a:t>
            </a:r>
            <a:br>
              <a:rPr lang="en-US" sz="1600" b="0" i="0" dirty="0">
                <a:solidFill>
                  <a:srgbClr val="000000"/>
                </a:solidFill>
                <a:effectLst/>
              </a:rPr>
            </a:br>
            <a:r>
              <a:rPr lang="en-US" sz="1600" b="0" i="1" dirty="0">
                <a:solidFill>
                  <a:srgbClr val="000000"/>
                </a:solidFill>
                <a:effectLst/>
              </a:rPr>
              <a:t>Invited Tutorial at </a:t>
            </a:r>
            <a:r>
              <a:rPr lang="en-US" sz="1600" b="0" i="1" dirty="0">
                <a:solidFill>
                  <a:srgbClr val="000000"/>
                </a:solidFill>
                <a:effectLst/>
                <a:hlinkClick r:id="rId3"/>
              </a:rPr>
              <a:t>14th IEEE Electron Devices Society International Memory Workshop</a:t>
            </a:r>
            <a:r>
              <a:rPr lang="en-US" sz="1600" b="0" i="1" dirty="0">
                <a:solidFill>
                  <a:srgbClr val="000000"/>
                </a:solidFill>
                <a:effectLst/>
              </a:rPr>
              <a:t> (</a:t>
            </a:r>
            <a:r>
              <a:rPr lang="en-US" sz="1600" b="1" i="1" dirty="0">
                <a:solidFill>
                  <a:srgbClr val="000000"/>
                </a:solidFill>
                <a:effectLst/>
              </a:rPr>
              <a:t>IMW</a:t>
            </a:r>
            <a:r>
              <a:rPr lang="en-US" sz="1600" b="0" i="1" dirty="0">
                <a:solidFill>
                  <a:srgbClr val="000000"/>
                </a:solidFill>
                <a:effectLst/>
              </a:rPr>
              <a:t>)</a:t>
            </a:r>
            <a:r>
              <a:rPr lang="en-US" sz="1600" b="0" i="0" dirty="0">
                <a:solidFill>
                  <a:srgbClr val="000000"/>
                </a:solidFill>
                <a:effectLst/>
              </a:rPr>
              <a:t>, Dresden, Germany, May 2022.</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2"/>
              </a:rPr>
              <a:t>Slides (pptx)</a:t>
            </a:r>
            <a:r>
              <a:rPr lang="en-US" sz="1600" b="0" i="0" dirty="0">
                <a:solidFill>
                  <a:srgbClr val="000000"/>
                </a:solidFill>
                <a:effectLst/>
                <a:hlinkClick r:id="rId4"/>
              </a:rPr>
              <a:t>(pdf)</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5"/>
              </a:rPr>
              <a:t>Tutorial Video</a:t>
            </a:r>
            <a:r>
              <a:rPr lang="en-US" sz="1600" b="0" i="0" dirty="0">
                <a:solidFill>
                  <a:srgbClr val="000000"/>
                </a:solidFill>
                <a:effectLst/>
              </a:rPr>
              <a:t> (57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799B286E-F79B-FDB9-56D1-AB444EE3327C}"/>
              </a:ext>
            </a:extLst>
          </p:cNvPr>
          <p:cNvPicPr>
            <a:picLocks noChangeAspect="1"/>
          </p:cNvPicPr>
          <p:nvPr/>
        </p:nvPicPr>
        <p:blipFill>
          <a:blip r:embed="rId6"/>
          <a:stretch>
            <a:fillRect/>
          </a:stretch>
        </p:blipFill>
        <p:spPr>
          <a:xfrm>
            <a:off x="1331640" y="2488351"/>
            <a:ext cx="6178042" cy="4287099"/>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483768" y="6546850"/>
            <a:ext cx="37135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5">
                  <a:extLst>
                    <a:ext uri="{A12FA001-AC4F-418D-AE19-62706E023703}">
                      <ahyp:hlinkClr xmlns:ahyp="http://schemas.microsoft.com/office/drawing/2018/hyperlinkcolor" val="tx"/>
                    </a:ext>
                  </a:extLst>
                </a:hlinkClick>
              </a:rPr>
              <a:t>https://www.youtube.com/watch?v=37hWglkQRG0</a:t>
            </a:r>
            <a:r>
              <a:rPr kumimoji="0" lang="en-US" sz="12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997162544"/>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The Story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81798531"/>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solidFill>
                  <a:srgbClr val="0432FF"/>
                </a:solidFill>
              </a:rPr>
              <a:t>Microsoft Swiss JRC</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395863"/>
            <a:ext cx="2980688"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C00000"/>
                </a:solidFill>
                <a:effectLst/>
                <a:uLnTx/>
                <a:uFillTx/>
                <a:latin typeface="Tahoma"/>
                <a:ea typeface="+mn-ea"/>
                <a:cs typeface="+mn-cs"/>
              </a:rPr>
              <a:t>Thank you!</a:t>
            </a:r>
          </a:p>
        </p:txBody>
      </p:sp>
    </p:spTree>
    <p:extLst>
      <p:ext uri="{BB962C8B-B14F-4D97-AF65-F5344CB8AC3E}">
        <p14:creationId xmlns:p14="http://schemas.microsoft.com/office/powerpoint/2010/main" val="3249903291"/>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 December 2021</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 June 2023</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4320B8F7-CB5A-C855-0024-6A1F8ED4E5D3}"/>
              </a:ext>
            </a:extLst>
          </p:cNvPr>
          <p:cNvPicPr>
            <a:picLocks noChangeAspect="1"/>
          </p:cNvPicPr>
          <p:nvPr/>
        </p:nvPicPr>
        <p:blipFill>
          <a:blip r:embed="rId3"/>
          <a:stretch>
            <a:fillRect/>
          </a:stretch>
        </p:blipFill>
        <p:spPr>
          <a:xfrm>
            <a:off x="2470150" y="1422052"/>
            <a:ext cx="4066267" cy="5319316"/>
          </a:xfrm>
          <a:prstGeom prst="rect">
            <a:avLst/>
          </a:prstGeom>
        </p:spPr>
      </p:pic>
    </p:spTree>
    <p:extLst>
      <p:ext uri="{BB962C8B-B14F-4D97-AF65-F5344CB8AC3E}">
        <p14:creationId xmlns:p14="http://schemas.microsoft.com/office/powerpoint/2010/main" val="4199402110"/>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3">
                  <a:extLst>
                    <a:ext uri="{A12FA001-AC4F-418D-AE19-62706E023703}">
                      <ahyp:hlinkClr xmlns:ahyp="http://schemas.microsoft.com/office/drawing/2018/hyperlinkcolor" val="tx"/>
                    </a:ext>
                  </a:extLst>
                </a:hlinkClick>
              </a:rPr>
              <a:t>Fall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https://safari.ethz.ch/architecture/fall2022/doku.php?id=schedule</a:t>
            </a:r>
            <a:r>
              <a:rPr lang="en-US" sz="1400" dirty="0">
                <a:solidFill>
                  <a:srgbClr val="0432FF"/>
                </a:solidFill>
              </a:rPr>
              <a:t> </a:t>
            </a:r>
          </a:p>
          <a:p>
            <a:r>
              <a:rPr lang="en-US" sz="1600" b="1" dirty="0">
                <a:solidFill>
                  <a:srgbClr val="0432FF"/>
                </a:solidFill>
                <a:hlinkClick r:id="rId4">
                  <a:extLst>
                    <a:ext uri="{A12FA001-AC4F-418D-AE19-62706E023703}">
                      <ahyp:hlinkClr xmlns:ahyp="http://schemas.microsoft.com/office/drawing/2018/hyperlinkcolor" val="tx"/>
                    </a:ext>
                  </a:extLst>
                </a:hlinkClick>
              </a:rPr>
              <a:t>Fall 2021 Edition: </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6">
                  <a:extLst>
                    <a:ext uri="{A12FA001-AC4F-418D-AE19-62706E023703}">
                      <ahyp:hlinkClr xmlns:ahyp="http://schemas.microsoft.com/office/drawing/2018/hyperlinkcolor" val="tx"/>
                    </a:ext>
                  </a:extLst>
                </a:hlinkClick>
              </a:rPr>
              <a:t>Youtube Livestream (2022):</a:t>
            </a: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(2021):</a:t>
            </a:r>
            <a:endParaRPr lang="en-US" sz="1600" b="1" dirty="0">
              <a:solidFill>
                <a:srgbClr val="0432FF"/>
              </a:solidFill>
              <a:hlinkClick r:id="rId8">
                <a:extLst>
                  <a:ext uri="{A12FA001-AC4F-418D-AE19-62706E023703}">
                    <ahyp:hlinkClr xmlns:ahyp="http://schemas.microsoft.com/office/drawing/2018/hyperlinkcolor" val="tx"/>
                  </a:ext>
                </a:extLst>
              </a:hlinkClick>
            </a:endParaRPr>
          </a:p>
          <a:p>
            <a:pPr lvl="1"/>
            <a:r>
              <a:rPr lang="en-US" sz="1400" dirty="0">
                <a:solidFill>
                  <a:srgbClr val="0432FF"/>
                </a:solidFill>
                <a:hlinkClick r:id="rId8">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 name="Picture 6">
            <a:extLst>
              <a:ext uri="{FF2B5EF4-FFF2-40B4-BE49-F238E27FC236}">
                <a16:creationId xmlns:a16="http://schemas.microsoft.com/office/drawing/2014/main" id="{D92CB130-A76E-CC1C-0E36-2D497CAED5FC}"/>
              </a:ext>
            </a:extLst>
          </p:cNvPr>
          <p:cNvPicPr>
            <a:picLocks noChangeAspect="1"/>
          </p:cNvPicPr>
          <p:nvPr/>
        </p:nvPicPr>
        <p:blipFill>
          <a:blip r:embed="rId10"/>
          <a:stretch>
            <a:fillRect/>
          </a:stretch>
        </p:blipFill>
        <p:spPr>
          <a:xfrm>
            <a:off x="4770810" y="-1"/>
            <a:ext cx="4373190" cy="4081053"/>
          </a:xfrm>
          <a:prstGeom prst="rect">
            <a:avLst/>
          </a:prstGeom>
        </p:spPr>
      </p:pic>
      <p:pic>
        <p:nvPicPr>
          <p:cNvPr id="8" name="Picture 7">
            <a:extLst>
              <a:ext uri="{FF2B5EF4-FFF2-40B4-BE49-F238E27FC236}">
                <a16:creationId xmlns:a16="http://schemas.microsoft.com/office/drawing/2014/main" id="{68454CD6-FCB7-6FA8-F81A-544979EEF6D5}"/>
              </a:ext>
            </a:extLst>
          </p:cNvPr>
          <p:cNvPicPr>
            <a:picLocks noChangeAspect="1"/>
          </p:cNvPicPr>
          <p:nvPr/>
        </p:nvPicPr>
        <p:blipFill rotWithShape="1">
          <a:blip r:embed="rId11"/>
          <a:srcRect l="13985" b="7972"/>
          <a:stretch/>
        </p:blipFill>
        <p:spPr>
          <a:xfrm>
            <a:off x="5780168" y="3089078"/>
            <a:ext cx="3366000" cy="3365327"/>
          </a:xfrm>
          <a:prstGeom prst="rect">
            <a:avLst/>
          </a:prstGeom>
        </p:spPr>
      </p:pic>
      <p:pic>
        <p:nvPicPr>
          <p:cNvPr id="9" name="Picture 8">
            <a:extLst>
              <a:ext uri="{FF2B5EF4-FFF2-40B4-BE49-F238E27FC236}">
                <a16:creationId xmlns:a16="http://schemas.microsoft.com/office/drawing/2014/main" id="{7EF6125F-4BD2-B674-271D-84B2B97607FE}"/>
              </a:ext>
            </a:extLst>
          </p:cNvPr>
          <p:cNvPicPr>
            <a:picLocks noChangeAspect="1"/>
          </p:cNvPicPr>
          <p:nvPr/>
        </p:nvPicPr>
        <p:blipFill rotWithShape="1">
          <a:blip r:embed="rId11"/>
          <a:srcRect r="88218" b="18687"/>
          <a:stretch/>
        </p:blipFill>
        <p:spPr>
          <a:xfrm>
            <a:off x="4821026" y="3717032"/>
            <a:ext cx="975109" cy="2735252"/>
          </a:xfrm>
          <a:prstGeom prst="rect">
            <a:avLst/>
          </a:prstGeom>
        </p:spPr>
      </p:pic>
    </p:spTree>
    <p:extLst>
      <p:ext uri="{BB962C8B-B14F-4D97-AF65-F5344CB8AC3E}">
        <p14:creationId xmlns:p14="http://schemas.microsoft.com/office/powerpoint/2010/main" val="3305091461"/>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331CD0E-9359-8083-4B29-92046A4B1D70}"/>
              </a:ext>
            </a:extLst>
          </p:cNvPr>
          <p:cNvPicPr>
            <a:picLocks noChangeAspect="1"/>
          </p:cNvPicPr>
          <p:nvPr/>
        </p:nvPicPr>
        <p:blipFill>
          <a:blip r:embed="rId2"/>
          <a:stretch>
            <a:fillRect/>
          </a:stretch>
        </p:blipFill>
        <p:spPr>
          <a:xfrm>
            <a:off x="4666189" y="0"/>
            <a:ext cx="4730347" cy="6700838"/>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DDCA (Spring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856456"/>
            <a:ext cx="4845485"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4">
                  <a:extLst>
                    <a:ext uri="{A12FA001-AC4F-418D-AE19-62706E023703}">
                      <ahyp:hlinkClr xmlns:ahyp="http://schemas.microsoft.com/office/drawing/2018/hyperlinkcolor" val="tx"/>
                    </a:ext>
                  </a:extLst>
                </a:hlinkClick>
              </a:rPr>
              <a:t>https://safari.ethz.ch/digitaltechnik/spring2022/doku.php?id=schedule</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Spring 2021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6">
                  <a:extLst>
                    <a:ext uri="{A12FA001-AC4F-418D-AE19-62706E023703}">
                      <ahyp:hlinkClr xmlns:ahyp="http://schemas.microsoft.com/office/drawing/2018/hyperlinkcolor" val="tx"/>
                    </a:ext>
                  </a:extLst>
                </a:hlinkClick>
              </a:rPr>
              <a:t>https://safari.ethz.ch/digitaltechnik/spring2021/doku.php?id=schedule</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7">
                  <a:extLst>
                    <a:ext uri="{A12FA001-AC4F-418D-AE19-62706E023703}">
                      <ahyp:hlinkClr xmlns:ahyp="http://schemas.microsoft.com/office/drawing/2018/hyperlinkcolor" val="tx"/>
                    </a:ext>
                  </a:extLst>
                </a:hlinkClick>
              </a:rPr>
              <a:t>https://www.youtube.com/watch?v=cpXdE3HwvK0&amp;list=PL5Q2soXY2Zi97Ya5DEUpMpO2bbAoaG7c6</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2021):</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9">
                  <a:extLst>
                    <a:ext uri="{A12FA001-AC4F-418D-AE19-62706E023703}">
                      <ahyp:hlinkClr xmlns:ahyp="http://schemas.microsoft.com/office/drawing/2018/hyperlinkcolor" val="tx"/>
                    </a:ext>
                  </a:extLst>
                </a:hlinkClick>
              </a:rPr>
              <a:t>https://www.youtube.com/watch?v=LbC0EZY8yw4&amp;list=PL5Q2soXY2Zi_uej3aY39YB5pfW4SJ7LlN</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2</a:t>
            </a:r>
            <a:r>
              <a:rPr kumimoji="0" lang="en-US" sz="1400" b="0" i="0" u="none" strike="noStrike" kern="0" cap="none" spc="0" normalizeH="0" baseline="30000" noProof="0" dirty="0">
                <a:ln>
                  <a:noFill/>
                </a:ln>
                <a:solidFill>
                  <a:srgbClr val="000000"/>
                </a:solidFill>
                <a:effectLst/>
                <a:uLnTx/>
                <a:uFillTx/>
                <a:latin typeface="Tahoma"/>
              </a:rPr>
              <a:t>nd</a:t>
            </a:r>
            <a:r>
              <a:rPr kumimoji="0" lang="en-US" sz="1400" b="0" i="0" u="none" strike="noStrike" kern="0" cap="none" spc="0" normalizeH="0" baseline="0" noProof="0" dirty="0">
                <a:ln>
                  <a:noFill/>
                </a:ln>
                <a:solidFill>
                  <a:srgbClr val="000000"/>
                </a:solidFill>
                <a:effectLst/>
                <a:uLnTx/>
                <a:uFillTx/>
                <a:latin typeface="Tahoma"/>
              </a:rPr>
              <a:t> semester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Rigorous introduction into “How Computers Work”</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Digital Design/Logic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Computer Architecture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10 FPGA Lab Assignments</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821317459"/>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stretch>
            <a:fillRect/>
          </a:stretch>
        </p:blipFill>
        <p:spPr>
          <a:xfrm>
            <a:off x="4855152" y="970868"/>
            <a:ext cx="4325360" cy="5626484"/>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243408"/>
            <a:ext cx="8967618" cy="871476"/>
          </a:xfrm>
        </p:spPr>
        <p:txBody>
          <a:bodyPr/>
          <a:lstStyle/>
          <a:p>
            <a:br>
              <a:rPr lang="en-US" sz="2800" b="1" dirty="0"/>
            </a:br>
            <a:r>
              <a:rPr lang="en-US" sz="3200" b="1" dirty="0"/>
              <a:t>RowHammer &amp; DRAM Exploration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https://www.youtube.com/watch?v=r5QxuoJWttg&amp;list=PL5Q2soXY2Zi_1trfCckr6PTN8WR72icUO</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DRAM organization &amp; operation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FPGA-based infrastructure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Verilog &amp; 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49155112"/>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29177" y="945524"/>
            <a:ext cx="4544964" cy="5723836"/>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188640"/>
            <a:ext cx="8967618" cy="871476"/>
          </a:xfrm>
        </p:spPr>
        <p:txBody>
          <a:bodyPr/>
          <a:lstStyle/>
          <a:p>
            <a:r>
              <a:rPr lang="en-US" sz="3000" b="1" dirty="0"/>
              <a:t>Exploration of Emerging Memory Systems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https://www.youtube.com/watch?v=aM-llXRQd3s&amp;list=PL5Q2soXY2Zi_TlmLGw_Z8hBo2925ZApqV</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9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memory system simulation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a:t>
            </a:r>
            <a:r>
              <a:rPr kumimoji="0" lang="en-US" sz="1400" b="0" i="0" u="none" strike="noStrike" kern="0" cap="none" spc="0" normalizeH="0" baseline="0" noProof="0" dirty="0" err="1">
                <a:ln>
                  <a:noFill/>
                </a:ln>
                <a:solidFill>
                  <a:srgbClr val="000000"/>
                </a:solidFill>
                <a:effectLst/>
                <a:uLnTx/>
                <a:uFillTx/>
                <a:latin typeface="Tahoma"/>
                <a:ea typeface="+mn-ea"/>
                <a:cs typeface="+mn-cs"/>
              </a:rPr>
              <a:t>Ramulator</a:t>
            </a:r>
            <a:r>
              <a:rPr kumimoji="0" lang="en-US" sz="14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990113195"/>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23 June 2023</a:t>
            </a:r>
          </a:p>
          <a:p>
            <a:r>
              <a:rPr lang="en-US" sz="2200" dirty="0"/>
              <a:t>New York University</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6" name="Title 1">
            <a:extLst>
              <a:ext uri="{FF2B5EF4-FFF2-40B4-BE49-F238E27FC236}">
                <a16:creationId xmlns:a16="http://schemas.microsoft.com/office/drawing/2014/main" id="{476AA553-810B-4D82-5A4A-3B880BD55C37}"/>
              </a:ext>
            </a:extLst>
          </p:cNvPr>
          <p:cNvSpPr>
            <a:spLocks noGrp="1"/>
          </p:cNvSpPr>
          <p:nvPr>
            <p:ph type="ctrTitle"/>
          </p:nvPr>
        </p:nvSpPr>
        <p:spPr>
          <a:xfrm>
            <a:off x="395536" y="1412776"/>
            <a:ext cx="8382000" cy="2520280"/>
          </a:xfrm>
        </p:spPr>
        <p:txBody>
          <a:bodyPr>
            <a:normAutofit/>
          </a:bodyPr>
          <a:lstStyle/>
          <a:p>
            <a:pPr algn="ctr"/>
            <a:r>
              <a:rPr lang="en-US" sz="5300" dirty="0"/>
              <a:t>Securing the Memory System</a:t>
            </a:r>
            <a:br>
              <a:rPr lang="en-US" sz="5300" dirty="0"/>
            </a:br>
            <a:r>
              <a:rPr lang="en-US" sz="5300" b="1" dirty="0">
                <a:solidFill>
                  <a:srgbClr val="C00000"/>
                </a:solidFill>
              </a:rPr>
              <a:t>The Story of RowHammer</a:t>
            </a:r>
            <a:br>
              <a:rPr lang="en-US" sz="5300" dirty="0"/>
            </a:br>
            <a:endParaRPr lang="en-US" sz="3800" dirty="0">
              <a:solidFill>
                <a:srgbClr val="FF0000"/>
              </a:solidFill>
            </a:endParaRPr>
          </a:p>
        </p:txBody>
      </p:sp>
    </p:spTree>
    <p:extLst>
      <p:ext uri="{BB962C8B-B14F-4D97-AF65-F5344CB8AC3E}">
        <p14:creationId xmlns:p14="http://schemas.microsoft.com/office/powerpoint/2010/main" val="2228068686"/>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61551"/>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914CF-9AF1-19B2-3AFC-F743477672A5}"/>
              </a:ext>
            </a:extLst>
          </p:cNvPr>
          <p:cNvSpPr>
            <a:spLocks noGrp="1"/>
          </p:cNvSpPr>
          <p:nvPr>
            <p:ph type="title"/>
          </p:nvPr>
        </p:nvSpPr>
        <p:spPr/>
        <p:txBody>
          <a:bodyPr/>
          <a:lstStyle/>
          <a:p>
            <a:r>
              <a:rPr lang="en-US" dirty="0"/>
              <a:t>Executive Summary</a:t>
            </a:r>
          </a:p>
        </p:txBody>
      </p:sp>
      <p:sp>
        <p:nvSpPr>
          <p:cNvPr id="3" name="Content Placeholder 2">
            <a:extLst>
              <a:ext uri="{FF2B5EF4-FFF2-40B4-BE49-F238E27FC236}">
                <a16:creationId xmlns:a16="http://schemas.microsoft.com/office/drawing/2014/main" id="{847BB7A7-E86F-AF7F-C9AE-E561AD1A9549}"/>
              </a:ext>
            </a:extLst>
          </p:cNvPr>
          <p:cNvSpPr>
            <a:spLocks noGrp="1"/>
          </p:cNvSpPr>
          <p:nvPr>
            <p:ph idx="1"/>
          </p:nvPr>
        </p:nvSpPr>
        <p:spPr>
          <a:xfrm>
            <a:off x="75990" y="903767"/>
            <a:ext cx="8987621" cy="5550196"/>
          </a:xfrm>
        </p:spPr>
        <p:txBody>
          <a:bodyPr>
            <a:normAutofit fontScale="55000" lnSpcReduction="20000"/>
          </a:bodyPr>
          <a:lstStyle/>
          <a:p>
            <a:pPr>
              <a:lnSpc>
                <a:spcPct val="110000"/>
              </a:lnSpc>
              <a:spcAft>
                <a:spcPts val="600"/>
              </a:spcAft>
            </a:pPr>
            <a:r>
              <a:rPr lang="en-US" b="1" u="sng" dirty="0">
                <a:solidFill>
                  <a:srgbClr val="C00000"/>
                </a:solidFill>
              </a:rPr>
              <a:t>Problem:</a:t>
            </a:r>
            <a:r>
              <a:rPr lang="en-US" b="1" dirty="0">
                <a:solidFill>
                  <a:srgbClr val="C00000"/>
                </a:solidFill>
              </a:rPr>
              <a:t> </a:t>
            </a:r>
            <a:r>
              <a:rPr lang="en-US" i="1" dirty="0">
                <a:solidFill>
                  <a:srgbClr val="C00000"/>
                </a:solidFill>
              </a:rPr>
              <a:t>Periodic</a:t>
            </a:r>
            <a:r>
              <a:rPr lang="en-US" dirty="0">
                <a:solidFill>
                  <a:srgbClr val="C00000"/>
                </a:solidFill>
              </a:rPr>
              <a:t> and </a:t>
            </a:r>
            <a:r>
              <a:rPr lang="en-US" i="1" dirty="0">
                <a:solidFill>
                  <a:srgbClr val="C00000"/>
                </a:solidFill>
              </a:rPr>
              <a:t>preventive</a:t>
            </a:r>
            <a:r>
              <a:rPr lang="en-US" dirty="0">
                <a:solidFill>
                  <a:srgbClr val="C00000"/>
                </a:solidFill>
              </a:rPr>
              <a:t> refreshes cause </a:t>
            </a:r>
            <a:r>
              <a:rPr lang="en-US" b="1" dirty="0">
                <a:solidFill>
                  <a:srgbClr val="C00000"/>
                </a:solidFill>
              </a:rPr>
              <a:t>increasingly</a:t>
            </a:r>
            <a:r>
              <a:rPr lang="en-US" dirty="0">
                <a:solidFill>
                  <a:srgbClr val="C00000"/>
                </a:solidFill>
              </a:rPr>
              <a:t> </a:t>
            </a:r>
            <a:r>
              <a:rPr lang="en-US" b="1" dirty="0">
                <a:solidFill>
                  <a:srgbClr val="C00000"/>
                </a:solidFill>
              </a:rPr>
              <a:t>significant performance degradation </a:t>
            </a:r>
            <a:r>
              <a:rPr lang="en-US" dirty="0">
                <a:solidFill>
                  <a:srgbClr val="C00000"/>
                </a:solidFill>
              </a:rPr>
              <a:t>as DRAM chip density increases</a:t>
            </a:r>
          </a:p>
          <a:p>
            <a:pPr>
              <a:lnSpc>
                <a:spcPct val="110000"/>
              </a:lnSpc>
              <a:spcAft>
                <a:spcPts val="600"/>
              </a:spcAft>
            </a:pPr>
            <a:r>
              <a:rPr lang="en-US" b="1" u="sng" dirty="0">
                <a:solidFill>
                  <a:schemeClr val="accent5">
                    <a:lumMod val="75000"/>
                  </a:schemeClr>
                </a:solidFill>
              </a:rPr>
              <a:t>Goal:</a:t>
            </a:r>
            <a:r>
              <a:rPr lang="en-US" b="1" dirty="0">
                <a:solidFill>
                  <a:schemeClr val="accent5">
                    <a:lumMod val="75000"/>
                  </a:schemeClr>
                </a:solidFill>
              </a:rPr>
              <a:t> </a:t>
            </a:r>
            <a:r>
              <a:rPr lang="en-US" dirty="0">
                <a:solidFill>
                  <a:schemeClr val="accent5">
                    <a:lumMod val="75000"/>
                  </a:schemeClr>
                </a:solidFill>
              </a:rPr>
              <a:t>Reduce the </a:t>
            </a:r>
            <a:r>
              <a:rPr lang="en-US" b="1" dirty="0">
                <a:solidFill>
                  <a:schemeClr val="accent5">
                    <a:lumMod val="75000"/>
                  </a:schemeClr>
                </a:solidFill>
              </a:rPr>
              <a:t>performance overhead </a:t>
            </a:r>
            <a:r>
              <a:rPr lang="en-US" dirty="0">
                <a:solidFill>
                  <a:schemeClr val="accent5">
                    <a:lumMod val="75000"/>
                  </a:schemeClr>
                </a:solidFill>
              </a:rPr>
              <a:t>of </a:t>
            </a:r>
            <a:r>
              <a:rPr lang="en-US" i="1" dirty="0">
                <a:solidFill>
                  <a:schemeClr val="accent5">
                    <a:lumMod val="75000"/>
                  </a:schemeClr>
                </a:solidFill>
              </a:rPr>
              <a:t>periodic </a:t>
            </a:r>
            <a:r>
              <a:rPr lang="en-US" dirty="0">
                <a:solidFill>
                  <a:schemeClr val="accent5">
                    <a:lumMod val="75000"/>
                  </a:schemeClr>
                </a:solidFill>
              </a:rPr>
              <a:t>and </a:t>
            </a:r>
            <a:r>
              <a:rPr lang="en-US" i="1" dirty="0">
                <a:solidFill>
                  <a:schemeClr val="accent5">
                    <a:lumMod val="75000"/>
                  </a:schemeClr>
                </a:solidFill>
              </a:rPr>
              <a:t>preventive </a:t>
            </a:r>
            <a:r>
              <a:rPr lang="en-US" dirty="0">
                <a:solidFill>
                  <a:schemeClr val="accent5">
                    <a:lumMod val="75000"/>
                  </a:schemeClr>
                </a:solidFill>
              </a:rPr>
              <a:t>refreshes in off-the-shelf DRAM chips</a:t>
            </a:r>
          </a:p>
          <a:p>
            <a:pPr>
              <a:lnSpc>
                <a:spcPct val="110000"/>
              </a:lnSpc>
              <a:spcAft>
                <a:spcPts val="600"/>
              </a:spcAft>
            </a:pPr>
            <a:r>
              <a:rPr lang="en-US" b="1" u="sng" dirty="0">
                <a:solidFill>
                  <a:srgbClr val="00B050"/>
                </a:solidFill>
              </a:rPr>
              <a:t>Key Idea:</a:t>
            </a:r>
            <a:r>
              <a:rPr lang="en-US" b="1" dirty="0">
                <a:solidFill>
                  <a:srgbClr val="00B050"/>
                </a:solidFill>
              </a:rPr>
              <a:t> </a:t>
            </a:r>
            <a:r>
              <a:rPr lang="en-US" i="1" dirty="0">
                <a:solidFill>
                  <a:srgbClr val="00B050"/>
                </a:solidFill>
              </a:rPr>
              <a:t>Refresh</a:t>
            </a:r>
            <a:r>
              <a:rPr lang="en-US" dirty="0">
                <a:solidFill>
                  <a:srgbClr val="00B050"/>
                </a:solidFill>
              </a:rPr>
              <a:t> a DRAM row </a:t>
            </a:r>
            <a:r>
              <a:rPr lang="en-US" b="1" dirty="0">
                <a:solidFill>
                  <a:srgbClr val="00B050"/>
                </a:solidFill>
              </a:rPr>
              <a:t>concurrently with </a:t>
            </a:r>
            <a:r>
              <a:rPr lang="en-US" i="1" dirty="0">
                <a:solidFill>
                  <a:srgbClr val="00B050"/>
                </a:solidFill>
              </a:rPr>
              <a:t>refreshing</a:t>
            </a:r>
            <a:r>
              <a:rPr lang="en-US" dirty="0">
                <a:solidFill>
                  <a:srgbClr val="00B050"/>
                </a:solidFill>
              </a:rPr>
              <a:t> or </a:t>
            </a:r>
            <a:r>
              <a:rPr lang="en-US" i="1" dirty="0">
                <a:solidFill>
                  <a:srgbClr val="00B050"/>
                </a:solidFill>
              </a:rPr>
              <a:t>activating</a:t>
            </a:r>
            <a:r>
              <a:rPr lang="en-US" dirty="0">
                <a:solidFill>
                  <a:srgbClr val="00B050"/>
                </a:solidFill>
              </a:rPr>
              <a:t> another row </a:t>
            </a:r>
            <a:r>
              <a:rPr lang="en-US" b="1" dirty="0">
                <a:solidFill>
                  <a:srgbClr val="00B050"/>
                </a:solidFill>
              </a:rPr>
              <a:t>in the same bank</a:t>
            </a:r>
            <a:r>
              <a:rPr lang="en-US" dirty="0">
                <a:solidFill>
                  <a:srgbClr val="00B050"/>
                </a:solidFill>
              </a:rPr>
              <a:t>, leveraging subarray-level parallelism</a:t>
            </a:r>
          </a:p>
          <a:p>
            <a:pPr>
              <a:lnSpc>
                <a:spcPct val="110000"/>
              </a:lnSpc>
            </a:pPr>
            <a:r>
              <a:rPr lang="en-US" b="1" u="sng" dirty="0">
                <a:solidFill>
                  <a:schemeClr val="accent2">
                    <a:lumMod val="75000"/>
                  </a:schemeClr>
                </a:solidFill>
              </a:rPr>
              <a:t>HiRA:</a:t>
            </a:r>
            <a:r>
              <a:rPr lang="en-US" dirty="0">
                <a:solidFill>
                  <a:schemeClr val="accent2">
                    <a:lumMod val="75000"/>
                  </a:schemeClr>
                </a:solidFill>
              </a:rPr>
              <a:t> Hidden Row Activation </a:t>
            </a:r>
          </a:p>
          <a:p>
            <a:pPr lvl="1">
              <a:lnSpc>
                <a:spcPct val="110000"/>
              </a:lnSpc>
            </a:pPr>
            <a:r>
              <a:rPr lang="en-US" sz="2100" b="1" dirty="0">
                <a:solidFill>
                  <a:schemeClr val="accent2">
                    <a:lumMod val="75000"/>
                  </a:schemeClr>
                </a:solidFill>
              </a:rPr>
              <a:t>Concurrently</a:t>
            </a:r>
            <a:r>
              <a:rPr lang="en-US" sz="2100" dirty="0">
                <a:solidFill>
                  <a:schemeClr val="accent2">
                    <a:lumMod val="75000"/>
                  </a:schemeClr>
                </a:solidFill>
              </a:rPr>
              <a:t> opens two rows in </a:t>
            </a:r>
            <a:r>
              <a:rPr lang="en-US" sz="2100" i="1" dirty="0">
                <a:solidFill>
                  <a:schemeClr val="accent2">
                    <a:lumMod val="75000"/>
                  </a:schemeClr>
                </a:solidFill>
              </a:rPr>
              <a:t>electrically isolated subarrays</a:t>
            </a:r>
            <a:r>
              <a:rPr lang="en-US" sz="2100" dirty="0">
                <a:solidFill>
                  <a:schemeClr val="accent2">
                    <a:lumMod val="75000"/>
                  </a:schemeClr>
                </a:solidFill>
              </a:rPr>
              <a:t> in </a:t>
            </a:r>
            <a:r>
              <a:rPr lang="en-US" sz="2100" b="1" dirty="0">
                <a:solidFill>
                  <a:schemeClr val="accent2">
                    <a:lumMod val="75000"/>
                  </a:schemeClr>
                </a:solidFill>
              </a:rPr>
              <a:t>quick succession</a:t>
            </a:r>
          </a:p>
          <a:p>
            <a:pPr lvl="1">
              <a:lnSpc>
                <a:spcPct val="110000"/>
              </a:lnSpc>
              <a:spcAft>
                <a:spcPts val="600"/>
              </a:spcAft>
            </a:pPr>
            <a:r>
              <a:rPr lang="en-US" sz="2100" i="1" dirty="0">
                <a:solidFill>
                  <a:schemeClr val="accent2">
                    <a:lumMod val="75000"/>
                  </a:schemeClr>
                </a:solidFill>
              </a:rPr>
              <a:t>Refreshes </a:t>
            </a:r>
            <a:r>
              <a:rPr lang="en-US" sz="2100" dirty="0">
                <a:solidFill>
                  <a:schemeClr val="accent2">
                    <a:lumMod val="75000"/>
                  </a:schemeClr>
                </a:solidFill>
              </a:rPr>
              <a:t>a DRAM row </a:t>
            </a:r>
            <a:r>
              <a:rPr lang="en-US" sz="2100" b="1" dirty="0">
                <a:solidFill>
                  <a:schemeClr val="accent2">
                    <a:lumMod val="75000"/>
                  </a:schemeClr>
                </a:solidFill>
              </a:rPr>
              <a:t>concurrently with </a:t>
            </a:r>
            <a:r>
              <a:rPr lang="en-US" sz="2100" i="1" dirty="0">
                <a:solidFill>
                  <a:schemeClr val="accent2">
                    <a:lumMod val="75000"/>
                  </a:schemeClr>
                </a:solidFill>
              </a:rPr>
              <a:t>refreshing </a:t>
            </a:r>
            <a:r>
              <a:rPr lang="en-US" sz="2100" dirty="0">
                <a:solidFill>
                  <a:schemeClr val="accent2">
                    <a:lumMod val="75000"/>
                  </a:schemeClr>
                </a:solidFill>
              </a:rPr>
              <a:t>or </a:t>
            </a:r>
            <a:r>
              <a:rPr lang="en-US" sz="2100" i="1" dirty="0">
                <a:solidFill>
                  <a:schemeClr val="accent2">
                    <a:lumMod val="75000"/>
                  </a:schemeClr>
                </a:solidFill>
              </a:rPr>
              <a:t>activating </a:t>
            </a:r>
            <a:r>
              <a:rPr lang="en-US" sz="2100" dirty="0">
                <a:solidFill>
                  <a:schemeClr val="accent2">
                    <a:lumMod val="75000"/>
                  </a:schemeClr>
                </a:solidFill>
              </a:rPr>
              <a:t>any of the </a:t>
            </a:r>
            <a:br>
              <a:rPr lang="en-US" sz="2100" dirty="0">
                <a:solidFill>
                  <a:schemeClr val="accent2">
                    <a:lumMod val="75000"/>
                  </a:schemeClr>
                </a:solidFill>
              </a:rPr>
            </a:br>
            <a:r>
              <a:rPr lang="en-US" sz="2100" b="1" dirty="0">
                <a:solidFill>
                  <a:schemeClr val="accent2">
                    <a:lumMod val="75000"/>
                  </a:schemeClr>
                </a:solidFill>
              </a:rPr>
              <a:t>32% of the rows </a:t>
            </a:r>
            <a:r>
              <a:rPr lang="en-US" sz="2100" dirty="0">
                <a:solidFill>
                  <a:schemeClr val="accent2">
                    <a:lumMod val="75000"/>
                  </a:schemeClr>
                </a:solidFill>
              </a:rPr>
              <a:t>in the same bank</a:t>
            </a:r>
          </a:p>
          <a:p>
            <a:pPr lvl="1">
              <a:lnSpc>
                <a:spcPct val="110000"/>
              </a:lnSpc>
              <a:spcAft>
                <a:spcPts val="600"/>
              </a:spcAft>
            </a:pPr>
            <a:r>
              <a:rPr lang="en-US" sz="2100" b="1" dirty="0">
                <a:solidFill>
                  <a:schemeClr val="accent2">
                    <a:lumMod val="75000"/>
                  </a:schemeClr>
                </a:solidFill>
              </a:rPr>
              <a:t>51.4% reduction </a:t>
            </a:r>
            <a:r>
              <a:rPr lang="en-US" sz="2100" dirty="0">
                <a:solidFill>
                  <a:schemeClr val="accent2">
                    <a:lumMod val="75000"/>
                  </a:schemeClr>
                </a:solidFill>
              </a:rPr>
              <a:t>on the </a:t>
            </a:r>
            <a:r>
              <a:rPr lang="en-US" sz="2100" i="1" dirty="0">
                <a:solidFill>
                  <a:schemeClr val="accent2">
                    <a:lumMod val="75000"/>
                  </a:schemeClr>
                </a:solidFill>
              </a:rPr>
              <a:t>overall latency </a:t>
            </a:r>
            <a:r>
              <a:rPr lang="en-US" sz="2100" dirty="0">
                <a:solidFill>
                  <a:schemeClr val="accent2">
                    <a:lumMod val="75000"/>
                  </a:schemeClr>
                </a:solidFill>
              </a:rPr>
              <a:t>of refreshing two rows</a:t>
            </a:r>
          </a:p>
          <a:p>
            <a:pPr>
              <a:lnSpc>
                <a:spcPct val="110000"/>
              </a:lnSpc>
            </a:pPr>
            <a:r>
              <a:rPr lang="en-US" b="1" u="sng" dirty="0">
                <a:solidFill>
                  <a:srgbClr val="7030A0"/>
                </a:solidFill>
              </a:rPr>
              <a:t>HiRA-MC:</a:t>
            </a:r>
            <a:r>
              <a:rPr lang="en-US" b="1" dirty="0">
                <a:solidFill>
                  <a:srgbClr val="7030A0"/>
                </a:solidFill>
              </a:rPr>
              <a:t> </a:t>
            </a:r>
            <a:r>
              <a:rPr lang="en-US" dirty="0">
                <a:solidFill>
                  <a:srgbClr val="7030A0"/>
                </a:solidFill>
              </a:rPr>
              <a:t>Buffers refresh requests for a time slack to leverage the parallelism HiRA provides </a:t>
            </a:r>
          </a:p>
          <a:p>
            <a:pPr lvl="1">
              <a:lnSpc>
                <a:spcPct val="110000"/>
              </a:lnSpc>
            </a:pPr>
            <a:r>
              <a:rPr lang="en-US" sz="2100" b="1" dirty="0">
                <a:solidFill>
                  <a:srgbClr val="7030A0"/>
                </a:solidFill>
              </a:rPr>
              <a:t>12.6% speedup </a:t>
            </a:r>
            <a:r>
              <a:rPr lang="en-US" sz="2100" dirty="0">
                <a:solidFill>
                  <a:srgbClr val="7030A0"/>
                </a:solidFill>
              </a:rPr>
              <a:t>by reducing </a:t>
            </a:r>
            <a:r>
              <a:rPr lang="en-US" sz="2100" i="1" dirty="0">
                <a:solidFill>
                  <a:srgbClr val="7030A0"/>
                </a:solidFill>
              </a:rPr>
              <a:t>periodic</a:t>
            </a:r>
            <a:r>
              <a:rPr lang="en-US" sz="2100" dirty="0">
                <a:solidFill>
                  <a:srgbClr val="7030A0"/>
                </a:solidFill>
              </a:rPr>
              <a:t> refresh’s performance overheads</a:t>
            </a:r>
          </a:p>
          <a:p>
            <a:pPr lvl="1">
              <a:lnSpc>
                <a:spcPct val="110000"/>
              </a:lnSpc>
              <a:spcAft>
                <a:spcPts val="600"/>
              </a:spcAft>
            </a:pPr>
            <a:r>
              <a:rPr lang="en-US" sz="2100" b="1" dirty="0">
                <a:solidFill>
                  <a:srgbClr val="7030A0"/>
                </a:solidFill>
              </a:rPr>
              <a:t>3.73x speedup </a:t>
            </a:r>
            <a:r>
              <a:rPr lang="en-US" sz="2100" dirty="0">
                <a:solidFill>
                  <a:srgbClr val="7030A0"/>
                </a:solidFill>
              </a:rPr>
              <a:t>by reducing </a:t>
            </a:r>
            <a:r>
              <a:rPr lang="en-US" sz="2100" i="1" dirty="0">
                <a:solidFill>
                  <a:srgbClr val="7030A0"/>
                </a:solidFill>
              </a:rPr>
              <a:t>preventive</a:t>
            </a:r>
            <a:r>
              <a:rPr lang="en-US" sz="2100" dirty="0">
                <a:solidFill>
                  <a:srgbClr val="7030A0"/>
                </a:solidFill>
              </a:rPr>
              <a:t> refresh’s performance overheads</a:t>
            </a:r>
          </a:p>
        </p:txBody>
      </p:sp>
    </p:spTree>
    <p:extLst>
      <p:ext uri="{BB962C8B-B14F-4D97-AF65-F5344CB8AC3E}">
        <p14:creationId xmlns:p14="http://schemas.microsoft.com/office/powerpoint/2010/main" val="3909684900"/>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EE7049-0E7C-8461-26D6-5F540DB0D8C5}"/>
              </a:ext>
            </a:extLst>
          </p:cNvPr>
          <p:cNvPicPr>
            <a:picLocks noChangeAspect="1"/>
          </p:cNvPicPr>
          <p:nvPr/>
        </p:nvPicPr>
        <p:blipFill>
          <a:blip r:embed="rId2"/>
          <a:stretch>
            <a:fillRect/>
          </a:stretch>
        </p:blipFill>
        <p:spPr>
          <a:xfrm>
            <a:off x="685800" y="1264662"/>
            <a:ext cx="7772400" cy="4328676"/>
          </a:xfrm>
          <a:prstGeom prst="rect">
            <a:avLst/>
          </a:prstGeom>
          <a:ln>
            <a:solidFill>
              <a:schemeClr val="tx1"/>
            </a:solidFill>
          </a:ln>
        </p:spPr>
      </p:pic>
    </p:spTree>
    <p:extLst>
      <p:ext uri="{BB962C8B-B14F-4D97-AF65-F5344CB8AC3E}">
        <p14:creationId xmlns:p14="http://schemas.microsoft.com/office/powerpoint/2010/main" val="2455441326"/>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151677"/>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44675"/>
            <a:ext cx="8794750" cy="822325"/>
          </a:xfrm>
        </p:spPr>
        <p:txBody>
          <a:bodyPr/>
          <a:lstStyle/>
          <a:p>
            <a:pPr algn="ctr" eaLnBrk="1" hangingPunct="1"/>
            <a:r>
              <a:rPr lang="en-US" sz="4000" dirty="0">
                <a:latin typeface="Garamond" charset="0"/>
              </a:rPr>
              <a:t>Google’s Original RowHammer Attack</a:t>
            </a:r>
          </a:p>
        </p:txBody>
      </p:sp>
      <p:sp>
        <p:nvSpPr>
          <p:cNvPr id="2" name="TextBox 1"/>
          <p:cNvSpPr txBox="1"/>
          <p:nvPr/>
        </p:nvSpPr>
        <p:spPr>
          <a:xfrm>
            <a:off x="35496" y="4797152"/>
            <a:ext cx="9225602"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The following slides are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
        <p:nvSpPr>
          <p:cNvPr id="3" name="TextBox 2">
            <a:extLst>
              <a:ext uri="{FF2B5EF4-FFF2-40B4-BE49-F238E27FC236}">
                <a16:creationId xmlns:a16="http://schemas.microsoft.com/office/drawing/2014/main" id="{2459D0EA-6374-3BFF-37AC-B6A4DB217E0F}"/>
              </a:ext>
            </a:extLst>
          </p:cNvPr>
          <p:cNvSpPr txBox="1"/>
          <p:nvPr/>
        </p:nvSpPr>
        <p:spPr>
          <a:xfrm>
            <a:off x="1952244" y="5791200"/>
            <a:ext cx="523951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https://www.youtube.com/watch?v=0U7511Fb4to</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Tree>
    <p:extLst>
      <p:ext uri="{BB962C8B-B14F-4D97-AF65-F5344CB8AC3E}">
        <p14:creationId xmlns:p14="http://schemas.microsoft.com/office/powerpoint/2010/main" val="2235690796"/>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6" name="Picture 5"/>
          <p:cNvPicPr>
            <a:picLocks noChangeAspect="1"/>
          </p:cNvPicPr>
          <p:nvPr/>
        </p:nvPicPr>
        <p:blipFill>
          <a:blip r:embed="rId2"/>
          <a:stretch>
            <a:fillRect/>
          </a:stretch>
        </p:blipFill>
        <p:spPr>
          <a:xfrm>
            <a:off x="0" y="990600"/>
            <a:ext cx="9144000" cy="4642747"/>
          </a:xfrm>
          <a:prstGeom prst="rect">
            <a:avLst/>
          </a:prstGeom>
        </p:spPr>
      </p:pic>
      <p:sp>
        <p:nvSpPr>
          <p:cNvPr id="7" name="TextBox 6"/>
          <p:cNvSpPr txBox="1"/>
          <p:nvPr/>
        </p:nvSpPr>
        <p:spPr>
          <a:xfrm>
            <a:off x="35496" y="5781164"/>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94516712"/>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762000"/>
            <a:ext cx="9144000" cy="5009834"/>
          </a:xfrm>
          <a:prstGeom prst="rect">
            <a:avLst/>
          </a:prstGeom>
        </p:spPr>
      </p:pic>
      <p:sp>
        <p:nvSpPr>
          <p:cNvPr id="6" name="TextBox 5"/>
          <p:cNvSpPr txBox="1"/>
          <p:nvPr/>
        </p:nvSpPr>
        <p:spPr>
          <a:xfrm>
            <a:off x="35496" y="6165304"/>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300691556"/>
      </p:ext>
    </p:extLst>
  </p:cSld>
  <p:clrMapOvr>
    <a:masterClrMapping/>
  </p:clrMapOvr>
  <p:transition/>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4572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133150435"/>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4572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813211217"/>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4572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276629037"/>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4572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029489495"/>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4572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66402345"/>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4572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816503200"/>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6" name="Picture 5"/>
          <p:cNvPicPr>
            <a:picLocks noChangeAspect="1"/>
          </p:cNvPicPr>
          <p:nvPr/>
        </p:nvPicPr>
        <p:blipFill>
          <a:blip r:embed="rId2"/>
          <a:stretch>
            <a:fillRect/>
          </a:stretch>
        </p:blipFill>
        <p:spPr>
          <a:xfrm>
            <a:off x="0" y="457200"/>
            <a:ext cx="9144000" cy="5715000"/>
          </a:xfrm>
          <a:prstGeom prst="rect">
            <a:avLst/>
          </a:prstGeom>
        </p:spPr>
      </p:pic>
      <p:sp>
        <p:nvSpPr>
          <p:cNvPr id="5" name="TextBox 4"/>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095243169"/>
      </p:ext>
    </p:extLst>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4572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627409972"/>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4572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2983486"/>
      </p:ext>
    </p:extLst>
  </p:cSld>
  <p:clrMapOvr>
    <a:masterClrMapping/>
  </p:clrMapOvr>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4572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792996474"/>
      </p:ext>
    </p:extLst>
  </p:cSld>
  <p:clrMapOvr>
    <a:masterClrMapping/>
  </p:clrMapOvr>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457200"/>
            <a:ext cx="9144000" cy="5715000"/>
          </a:xfrm>
          <a:prstGeom prst="rect">
            <a:avLst/>
          </a:prstGeom>
        </p:spPr>
      </p:pic>
      <p:sp>
        <p:nvSpPr>
          <p:cNvPr id="6" name="TextBox 5">
            <a:extLst>
              <a:ext uri="{FF2B5EF4-FFF2-40B4-BE49-F238E27FC236}">
                <a16:creationId xmlns:a16="http://schemas.microsoft.com/office/drawing/2014/main" id="{4F902E2A-79AD-2F4E-822F-BCEA493DD162}"/>
              </a:ext>
            </a:extLst>
          </p:cNvPr>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050013327"/>
      </p:ext>
    </p:extLst>
  </p:cSld>
  <p:clrMapOvr>
    <a:masterClrMapping/>
  </p:clrMapOvr>
  <p:transition/>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6" name="Picture 5"/>
          <p:cNvPicPr>
            <a:picLocks noChangeAspect="1"/>
          </p:cNvPicPr>
          <p:nvPr/>
        </p:nvPicPr>
        <p:blipFill>
          <a:blip r:embed="rId2"/>
          <a:stretch>
            <a:fillRect/>
          </a:stretch>
        </p:blipFill>
        <p:spPr>
          <a:xfrm>
            <a:off x="0" y="457200"/>
            <a:ext cx="9144000" cy="5715000"/>
          </a:xfrm>
          <a:prstGeom prst="rect">
            <a:avLst/>
          </a:prstGeom>
        </p:spPr>
      </p:pic>
      <p:sp>
        <p:nvSpPr>
          <p:cNvPr id="5" name="TextBox 4"/>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89597527"/>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2"/>
          <a:stretch>
            <a:fillRect/>
          </a:stretch>
        </p:blipFill>
        <p:spPr>
          <a:xfrm>
            <a:off x="0" y="457200"/>
            <a:ext cx="9144000" cy="5715000"/>
          </a:xfrm>
          <a:prstGeom prst="rect">
            <a:avLst/>
          </a:prstGeom>
        </p:spPr>
      </p:pic>
      <p:sp>
        <p:nvSpPr>
          <p:cNvPr id="6" name="TextBox 5"/>
          <p:cNvSpPr txBox="1"/>
          <p:nvPr/>
        </p:nvSpPr>
        <p:spPr>
          <a:xfrm>
            <a:off x="35496" y="6237312"/>
            <a:ext cx="9225602"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This slide is from Mark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Seaborn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and Thomas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Dullien’s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BlackHat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2015 talk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https://www.blackhat.com/docs/us-15/materials/us-15-Seaborn-Exploiting-The-DRAM-Rowhammer-Bug-To-Gain-Kernel-Privileges.pdf</a:t>
            </a:r>
            <a:r>
              <a:rPr kumimoji="0" lang="en-US" sz="12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140263099"/>
      </p:ext>
    </p:extLst>
  </p:cSld>
  <p:clrMapOvr>
    <a:masterClrMapping/>
  </p:clrMapOvr>
  <p:transition/>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1323258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3|3.8|3.8|5.6|2.4"/>
</p:tagLst>
</file>

<file path=ppt/tags/tag2.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3.xml><?xml version="1.0" encoding="utf-8"?>
<p:tagLst xmlns:a="http://schemas.openxmlformats.org/drawingml/2006/main" xmlns:r="http://schemas.openxmlformats.org/officeDocument/2006/relationships" xmlns:p="http://schemas.openxmlformats.org/presentationml/2006/main">
  <p:tag name="TIMING" val="|4.4"/>
</p:tagLst>
</file>

<file path=ppt/tags/tag4.xml><?xml version="1.0" encoding="utf-8"?>
<p:tagLst xmlns:a="http://schemas.openxmlformats.org/drawingml/2006/main" xmlns:r="http://schemas.openxmlformats.org/officeDocument/2006/relationships" xmlns:p="http://schemas.openxmlformats.org/presentationml/2006/main">
  <p:tag name="TIMING" val="|0.8|4.1"/>
</p:tagLst>
</file>

<file path=ppt/tags/tag5.xml><?xml version="1.0" encoding="utf-8"?>
<p:tagLst xmlns:a="http://schemas.openxmlformats.org/drawingml/2006/main" xmlns:r="http://schemas.openxmlformats.org/officeDocument/2006/relationships" xmlns:p="http://schemas.openxmlformats.org/presentationml/2006/main">
  <p:tag name="TIMING" val="|4.8|3.4|6.1"/>
</p:tagLst>
</file>

<file path=ppt/tags/tag6.xml><?xml version="1.0" encoding="utf-8"?>
<p:tagLst xmlns:a="http://schemas.openxmlformats.org/drawingml/2006/main" xmlns:r="http://schemas.openxmlformats.org/officeDocument/2006/relationships" xmlns:p="http://schemas.openxmlformats.org/presentationml/2006/main">
  <p:tag name="TIMING" val="|1.3|4.3"/>
</p:tagLst>
</file>

<file path=ppt/tags/tag7.xml><?xml version="1.0" encoding="utf-8"?>
<p:tagLst xmlns:a="http://schemas.openxmlformats.org/drawingml/2006/main" xmlns:r="http://schemas.openxmlformats.org/officeDocument/2006/relationships" xmlns:p="http://schemas.openxmlformats.org/presentationml/2006/main">
  <p:tag name="TIMING" val="|10.7|5.3|6"/>
</p:tagLst>
</file>

<file path=ppt/tags/tag8.xml><?xml version="1.0" encoding="utf-8"?>
<p:tagLst xmlns:a="http://schemas.openxmlformats.org/drawingml/2006/main" xmlns:r="http://schemas.openxmlformats.org/officeDocument/2006/relationships" xmlns:p="http://schemas.openxmlformats.org/presentationml/2006/main">
  <p:tag name="TIMING" val="|3.6|1.2|2.6|5.6"/>
</p:tagLst>
</file>

<file path=ppt/tags/tag9.xml><?xml version="1.0" encoding="utf-8"?>
<p:tagLst xmlns:a="http://schemas.openxmlformats.org/drawingml/2006/main" xmlns:r="http://schemas.openxmlformats.org/officeDocument/2006/relationships" xmlns:p="http://schemas.openxmlformats.org/presentationml/2006/main">
  <p:tag name="TIMING" val="|4.9|1.3|6.4|9.6|1.8|7.6|9.4|1.2"/>
</p:tagLst>
</file>

<file path=ppt/tags/tag10.xml><?xml version="1.0" encoding="utf-8"?>
<p:tagLst xmlns:a="http://schemas.openxmlformats.org/drawingml/2006/main" xmlns:r="http://schemas.openxmlformats.org/officeDocument/2006/relationships" xmlns:p="http://schemas.openxmlformats.org/presentationml/2006/main">
  <p:tag name="TIMING" val="|1.4|4.8|9.2|6.1|2.3|10.2"/>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7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220055</TotalTime>
  <Words>29958</Words>
  <Application>Microsoft Macintosh PowerPoint</Application>
  <PresentationFormat>On-screen Show (4:3)</PresentationFormat>
  <Paragraphs>3691</Paragraphs>
  <Slides>397</Slides>
  <Notes>157</Notes>
  <HiddenSlides>0</HiddenSlides>
  <MMClips>0</MMClips>
  <ScaleCrop>false</ScaleCrop>
  <HeadingPairs>
    <vt:vector size="6" baseType="variant">
      <vt:variant>
        <vt:lpstr>Fonts Used</vt:lpstr>
      </vt:variant>
      <vt:variant>
        <vt:i4>19</vt:i4>
      </vt:variant>
      <vt:variant>
        <vt:lpstr>Theme</vt:lpstr>
      </vt:variant>
      <vt:variant>
        <vt:i4>73</vt:i4>
      </vt:variant>
      <vt:variant>
        <vt:lpstr>Slide Titles</vt:lpstr>
      </vt:variant>
      <vt:variant>
        <vt:i4>397</vt:i4>
      </vt:variant>
    </vt:vector>
  </HeadingPairs>
  <TitlesOfParts>
    <vt:vector size="489" baseType="lpstr">
      <vt:lpstr>Adobe Garamond Pro</vt:lpstr>
      <vt:lpstr>Arial</vt:lpstr>
      <vt:lpstr>Arial Narrow</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Roboto</vt:lpstr>
      <vt:lpstr>Tahoma</vt:lpstr>
      <vt:lpstr>Times</vt:lpstr>
      <vt:lpstr>Times New Roman</vt:lpstr>
      <vt:lpstr>Wingdings</vt:lpstr>
      <vt:lpstr>Wingdings,Sans-Serif</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153_Edge</vt:lpstr>
      <vt:lpstr>5_Office Theme</vt:lpstr>
      <vt:lpstr>31_Edge</vt:lpstr>
      <vt:lpstr>10_Office Theme</vt:lpstr>
      <vt:lpstr>11_Office Theme</vt:lpstr>
      <vt:lpstr>65_Edge</vt:lpstr>
      <vt:lpstr>13_Office Theme</vt:lpstr>
      <vt:lpstr>Securing the Memory System The Story of RowHammer </vt:lpstr>
      <vt:lpstr>How Reliable/Secure/Safe is This Bridge?</vt:lpstr>
      <vt:lpstr>Collapse of the “Galloping Gertie”</vt:lpstr>
      <vt:lpstr>How Secure Are These People?</vt:lpstr>
      <vt:lpstr>How Safe &amp; Secure Are Our Platforms? </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A RowHammer Survey: Recent Update</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in HBM Chips (2023)</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A RowHammer Survey: Recent Update</vt:lpstr>
      <vt:lpstr>RowHammer in 2020-2023</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Mitigation Mechanism Evaluation</vt:lpstr>
      <vt:lpstr>Detailed Lecture on Revisiting RowHammer</vt:lpstr>
      <vt:lpstr>RowHammer is Getting Much Worse</vt:lpstr>
      <vt:lpstr>TRRespass</vt:lpstr>
      <vt:lpstr>Industry-Adopted Solutions Do Not Work</vt:lpstr>
      <vt:lpstr>TRRespass</vt:lpstr>
      <vt:lpstr>Example Many-Sided Hammering Patterns</vt:lpstr>
      <vt:lpstr>BitFlips vs. Number of Aggressor Rows</vt:lpstr>
      <vt:lpstr>Infrastructures to Understand Such Issues</vt:lpstr>
      <vt:lpstr>Components of In-DRAM TRR</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Google’s Half-Double RowHammer Attack (May 2021)</vt:lpstr>
      <vt:lpstr>Google’s Half-Double RowHammer Attack (May 2021)</vt:lpstr>
      <vt:lpstr>Google’s Half-Double RowHammer Attack</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Deeper Look into RowHammer: Talk Video</vt:lpstr>
      <vt:lpstr>More RowHammer Analysis</vt:lpstr>
      <vt:lpstr>RowHammer vs. Wordline Voltage (2022)</vt:lpstr>
      <vt:lpstr>Updated DRAM Testing Infrastructure</vt:lpstr>
      <vt:lpstr>Summary</vt:lpstr>
      <vt:lpstr>RowHammer vs. Wordline Voltage: Talk Video</vt:lpstr>
      <vt:lpstr>RowHammer in HBM Chips (2023)</vt:lpstr>
      <vt:lpstr>New RowHammer Solutions</vt:lpstr>
      <vt:lpstr>BlockHammer Solution in 2021</vt:lpstr>
      <vt:lpstr>RowHammer Solution Approaches</vt:lpstr>
      <vt:lpstr>Two Key Challenges</vt:lpstr>
      <vt:lpstr>Our Goal</vt:lpstr>
      <vt:lpstr>BlockHammer  Key Idea</vt:lpstr>
      <vt:lpstr>PowerPoint Presentation</vt:lpstr>
      <vt:lpstr>BlockHammer  Overview of Approach</vt:lpstr>
      <vt:lpstr>Evaluation: BlockHammer Scaling with RowHammer Vulnerability</vt:lpstr>
      <vt:lpstr>Key Results: BlockHammer</vt:lpstr>
      <vt:lpstr>More in the Paper: BlockHammer</vt:lpstr>
      <vt:lpstr>Summary: BlockHammer</vt:lpstr>
      <vt:lpstr>A Takeaway</vt:lpstr>
      <vt:lpstr>RowHammer Solution Approaches</vt:lpstr>
      <vt:lpstr>Row Migration-Based RowHammer Defenses</vt:lpstr>
      <vt:lpstr>Row Migration-Based RowHammer Defenses</vt:lpstr>
      <vt:lpstr>More RowHammer in 2020-2023</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RowHammer in 2022 (VI)</vt:lpstr>
      <vt:lpstr>RowHammer in 2022 (VII)</vt:lpstr>
      <vt:lpstr>RowHammer in 2022 (VII)</vt:lpstr>
      <vt:lpstr>RowHammer in 2022 (VIII)</vt:lpstr>
      <vt:lpstr>RowHammer in 2022 (IX)</vt:lpstr>
      <vt:lpstr>Self-Managing DRAM: Overview</vt:lpstr>
      <vt:lpstr>SMD-Based Maintenance Mechanisms</vt:lpstr>
      <vt:lpstr>Self-Managing DRAM: Summary</vt:lpstr>
      <vt:lpstr>Talk on Self-Managing DRAM</vt:lpstr>
      <vt:lpstr>Much More in Our Preprint…</vt:lpstr>
      <vt:lpstr>RowHammer in 2023 (I) </vt:lpstr>
      <vt:lpstr>RowHammer in 2023 (II)</vt:lpstr>
      <vt:lpstr>RowHammer in 2023 (III): SK Hynix</vt:lpstr>
      <vt:lpstr>Industry’s RowHammer Solutions (I)</vt:lpstr>
      <vt:lpstr>Industry’s RowHammer Solutions (II)</vt:lpstr>
      <vt:lpstr>RowHammer in 2023 (IV): Samsung</vt:lpstr>
      <vt:lpstr>RowHammer in 2023 (V)</vt:lpstr>
      <vt:lpstr>Are We Now RowHammer Free in 2023?</vt:lpstr>
      <vt:lpstr>RowPress</vt:lpstr>
      <vt:lpstr>RowPress [ISCA 2023]</vt:lpstr>
      <vt:lpstr>RowPress  Amplifying Read Disturbance  in Modern DRAM Chips</vt:lpstr>
      <vt:lpstr>High-Level Summary</vt:lpstr>
      <vt:lpstr>What is RowPress?</vt:lpstr>
      <vt:lpstr>Read Disturbance in DRAM</vt:lpstr>
      <vt:lpstr>Are There Other Read-Disturb Issues in DRAM?</vt:lpstr>
      <vt:lpstr>RowPress vs. RowHammer</vt:lpstr>
      <vt:lpstr>Real DRAM Chip Characterization (I)</vt:lpstr>
      <vt:lpstr>Real DRAM Chip Characterization (II)</vt:lpstr>
      <vt:lpstr>Major Takeaways from Real DRAM Chips</vt:lpstr>
      <vt:lpstr>Key Characteristics of RowPress (I)</vt:lpstr>
      <vt:lpstr>Key Characteristics of RowPress (II)</vt:lpstr>
      <vt:lpstr>Real-System Demonstration (I)</vt:lpstr>
      <vt:lpstr>Real-System Demonstration (II)</vt:lpstr>
      <vt:lpstr>How to Avoid RowPress Bitflips</vt:lpstr>
      <vt:lpstr>More Results &amp; Source Code </vt:lpstr>
      <vt:lpstr>RowPress Amplifying Read Disturbance  in Modern DRAM Chips</vt:lpstr>
      <vt:lpstr>More to Come…</vt:lpstr>
      <vt:lpstr>Future Memory Reliability/Security Challenges</vt:lpstr>
      <vt:lpstr>Future of Main Memory Security</vt:lpstr>
      <vt:lpstr>Future of Main Memory Security</vt:lpstr>
      <vt:lpstr>Many Errors and Their Mitigation [PIEEE’17]</vt:lpstr>
      <vt:lpstr>A Survey on Flash Memory Errors</vt:lpstr>
      <vt:lpstr>A Takeaway</vt:lpstr>
      <vt:lpstr>The Takeaway</vt:lpstr>
      <vt:lpstr>Architecting Future Memory for Security </vt:lpstr>
      <vt:lpstr>Two Major Future RowHammer Directions</vt:lpstr>
      <vt:lpstr>A RowHammer Survey: Recent Update</vt:lpstr>
      <vt:lpstr>Better Communication Between DRAM &amp; Controller</vt:lpstr>
      <vt:lpstr>Better Coordination of DRAM &amp; Controller</vt:lpstr>
      <vt:lpstr>PowerPoint Presentation</vt:lpstr>
      <vt:lpstr>Understand and Model with Experiments (Flash)</vt:lpstr>
      <vt:lpstr>An Example Intelligent Controller</vt:lpstr>
      <vt:lpstr>Collapse of the “Galloping Gertie” (1940)</vt:lpstr>
      <vt:lpstr>Another Example (1994)</vt:lpstr>
      <vt:lpstr>Yet Another Example (2007)</vt:lpstr>
      <vt:lpstr>A More Recent Example (2018)</vt:lpstr>
      <vt:lpstr>A Most Recent Example (2022)</vt:lpstr>
      <vt:lpstr>A Most Recent Example (2022)</vt:lpstr>
      <vt:lpstr>A Most Recent Example (2022)</vt:lpstr>
      <vt:lpstr>A Most Recent Example (2022)</vt:lpstr>
      <vt:lpstr>The Takeaway, Again</vt:lpstr>
      <vt:lpstr>An Early Proposal for Intelligent Controllers [IMW’13]</vt:lpstr>
      <vt:lpstr>Industry Is Writing Papers About It, Too</vt:lpstr>
      <vt:lpstr>Industry Is Writing Papers About It, Too</vt:lpstr>
      <vt:lpstr>Industry’s RowHammer Solutions (I)</vt:lpstr>
      <vt:lpstr>Industry’s RowHammer Solutions (II)</vt:lpstr>
      <vt:lpstr>Industry’s RowHammer Solutions (III)</vt:lpstr>
      <vt:lpstr>Industry’s RowHammer Solutions (IV)</vt:lpstr>
      <vt:lpstr>Are We Now RowHammer Free in 2023?</vt:lpstr>
      <vt:lpstr>RowPress [ISCA 2023]</vt:lpstr>
      <vt:lpstr>Final Thoughts on RowHammer</vt:lpstr>
      <vt:lpstr>Aside: Byzantine Failures</vt:lpstr>
      <vt:lpstr>Aside: Byzantine Generals Problem</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A RowHammer Survey: Recent Update</vt:lpstr>
      <vt:lpstr>Latest RowHammer Lecture</vt:lpstr>
      <vt:lpstr>The Story of RowHammer Tutorial …</vt:lpstr>
      <vt:lpstr>The Story of RowHammer in 20 Minutes</vt:lpstr>
      <vt:lpstr>PowerPoint Presentation</vt:lpstr>
      <vt:lpstr>Funding Acknowledgments</vt:lpstr>
      <vt:lpstr>Acknowledgments</vt:lpstr>
      <vt:lpstr>PowerPoint Presentation</vt:lpstr>
      <vt:lpstr>SAFARI Research Group: December 2021</vt:lpstr>
      <vt:lpstr>SAFARI Research Group: June 2023</vt:lpstr>
      <vt:lpstr>Comp Arch (Fall 2022)</vt:lpstr>
      <vt:lpstr>DDCA (Spring 2022)</vt:lpstr>
      <vt:lpstr> RowHammer &amp; DRAM Exploration (Fall 2022)</vt:lpstr>
      <vt:lpstr>Exploration of Emerging Memory Systems (Fall 2022)</vt:lpstr>
      <vt:lpstr>Securing the Memory System The Story of RowHammer </vt:lpstr>
      <vt:lpstr>Backup Slides for Further Info</vt:lpstr>
      <vt:lpstr>HiRA: Hidden Row Activation  for Reducing Refresh Latency of Off-the-Shelf DRAM Chips</vt:lpstr>
      <vt:lpstr>Executive Summary</vt:lpstr>
      <vt:lpstr>PowerPoint Presentation</vt:lpstr>
      <vt:lpstr>HiRA: Hidden Row Activation  for Reducing Refresh Latency of Off-the-Shelf DRAM Chips</vt:lpstr>
      <vt:lpstr>Understanding RowHammer</vt:lpstr>
      <vt:lpstr>Root Causes of Disturbance Errors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Google’s Original RowHammer Attack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Security Implications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2980</cp:revision>
  <cp:lastPrinted>2017-12-05T03:30:35Z</cp:lastPrinted>
  <dcterms:created xsi:type="dcterms:W3CDTF">2010-10-08T20:41:54Z</dcterms:created>
  <dcterms:modified xsi:type="dcterms:W3CDTF">2023-06-23T14:50:08Z</dcterms:modified>
</cp:coreProperties>
</file>