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theme/theme48.xml" ContentType="application/vnd.openxmlformats-officedocument.theme+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theme/theme50.xml" ContentType="application/vnd.openxmlformats-officedocument.theme+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theme/theme51.xml" ContentType="application/vnd.openxmlformats-officedocument.theme+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theme/theme54.xml" ContentType="application/vnd.openxmlformats-officedocument.theme+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theme/theme55.xml" ContentType="application/vnd.openxmlformats-officedocument.theme+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theme/theme56.xml" ContentType="application/vnd.openxmlformats-officedocument.theme+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theme/theme57.xml" ContentType="application/vnd.openxmlformats-officedocument.theme+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theme/theme58.xml" ContentType="application/vnd.openxmlformats-officedocument.theme+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theme/theme59.xml" ContentType="application/vnd.openxmlformats-officedocument.theme+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theme/theme60.xml" ContentType="application/vnd.openxmlformats-officedocument.theme+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theme/theme61.xml" ContentType="application/vnd.openxmlformats-officedocument.theme+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theme/theme62.xml" ContentType="application/vnd.openxmlformats-officedocument.theme+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theme/theme63.xml" ContentType="application/vnd.openxmlformats-officedocument.theme+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theme/theme64.xml" ContentType="application/vnd.openxmlformats-officedocument.theme+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theme/theme65.xml" ContentType="application/vnd.openxmlformats-officedocument.theme+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theme/theme66.xml" ContentType="application/vnd.openxmlformats-officedocument.theme+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theme/theme67.xml" ContentType="application/vnd.openxmlformats-officedocument.theme+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theme/theme68.xml" ContentType="application/vnd.openxmlformats-officedocument.theme+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theme/theme69.xml" ContentType="application/vnd.openxmlformats-officedocument.theme+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theme/theme70.xml" ContentType="application/vnd.openxmlformats-officedocument.theme+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theme/theme71.xml" ContentType="application/vnd.openxmlformats-officedocument.theme+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theme/theme72.xml" ContentType="application/vnd.openxmlformats-officedocument.theme+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3.xml" ContentType="application/vnd.openxmlformats-officedocument.theme+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theme/theme74.xml" ContentType="application/vnd.openxmlformats-officedocument.theme+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theme/theme75.xml" ContentType="application/vnd.openxmlformats-officedocument.theme+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theme/theme76.xml" ContentType="application/vnd.openxmlformats-officedocument.theme+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theme/theme77.xml" ContentType="application/vnd.openxmlformats-officedocument.theme+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theme/theme78.xml" ContentType="application/vnd.openxmlformats-officedocument.theme+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theme/theme79.xml" ContentType="application/vnd.openxmlformats-officedocument.theme+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theme/theme80.xml" ContentType="application/vnd.openxmlformats-officedocument.theme+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theme/theme81.xml" ContentType="application/vnd.openxmlformats-officedocument.theme+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theme/theme82.xml" ContentType="application/vnd.openxmlformats-officedocument.theme+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theme/theme83.xml" ContentType="application/vnd.openxmlformats-officedocument.theme+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theme/theme84.xml" ContentType="application/vnd.openxmlformats-officedocument.theme+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theme/theme85.xml" ContentType="application/vnd.openxmlformats-officedocument.theme+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theme/theme86.xml" ContentType="application/vnd.openxmlformats-officedocument.theme+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theme/theme87.xml" ContentType="application/vnd.openxmlformats-officedocument.theme+xml"/>
  <Override PartName="/ppt/theme/theme88.xml" ContentType="application/vnd.openxmlformats-officedocument.theme+xml"/>
  <Override PartName="/ppt/theme/theme8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5.xml" ContentType="application/vnd.openxmlformats-officedocument.drawingml.chart+xml"/>
  <Override PartName="/ppt/theme/themeOverride3.xml" ContentType="application/vnd.openxmlformats-officedocument.themeOverride+xml"/>
  <Override PartName="/ppt/notesSlides/notesSlide24.xml" ContentType="application/vnd.openxmlformats-officedocument.presentationml.notesSlide+xml"/>
  <Override PartName="/ppt/charts/chart6.xml" ContentType="application/vnd.openxmlformats-officedocument.drawingml.chart+xml"/>
  <Override PartName="/ppt/theme/themeOverride4.xml" ContentType="application/vnd.openxmlformats-officedocument.themeOverride+xml"/>
  <Override PartName="/ppt/charts/chart7.xml" ContentType="application/vnd.openxmlformats-officedocument.drawingml.chart+xml"/>
  <Override PartName="/ppt/theme/themeOverride5.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rts/chart8.xml" ContentType="application/vnd.openxmlformats-officedocument.drawingml.chart+xml"/>
  <Override PartName="/ppt/charts/style1.xml" ContentType="application/vnd.ms-office.chartstyle+xml"/>
  <Override PartName="/ppt/charts/colors1.xml" ContentType="application/vnd.ms-office.chartcolorstyle+xml"/>
  <Override PartName="/ppt/charts/chart9.xml" ContentType="application/vnd.openxmlformats-officedocument.drawingml.chart+xml"/>
  <Override PartName="/ppt/charts/style2.xml" ContentType="application/vnd.ms-office.chartstyle+xml"/>
  <Override PartName="/ppt/charts/colors2.xml" ContentType="application/vnd.ms-office.chartcolorstyle+xml"/>
  <Override PartName="/ppt/charts/chart10.xml" ContentType="application/vnd.openxmlformats-officedocument.drawingml.chart+xml"/>
  <Override PartName="/ppt/charts/style3.xml" ContentType="application/vnd.ms-office.chartstyle+xml"/>
  <Override PartName="/ppt/charts/colors3.xml" ContentType="application/vnd.ms-office.chartcolorstyle+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tags/tag1.xml" ContentType="application/vnd.openxmlformats-officedocument.presentationml.tags+xml"/>
  <Override PartName="/ppt/notesSlides/notesSlide52.xml" ContentType="application/vnd.openxmlformats-officedocument.presentationml.notesSlide+xml"/>
  <Override PartName="/ppt/tags/tag2.xml" ContentType="application/vnd.openxmlformats-officedocument.presentationml.tag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harts/chart12.xml" ContentType="application/vnd.openxmlformats-officedocument.drawingml.chart+xml"/>
  <Override PartName="/ppt/theme/themeOverride6.xml" ContentType="application/vnd.openxmlformats-officedocument.themeOverr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8072" r:id="rId40"/>
    <p:sldMasterId id="2147488085" r:id="rId41"/>
    <p:sldMasterId id="2147488097" r:id="rId42"/>
    <p:sldMasterId id="2147488134" r:id="rId43"/>
    <p:sldMasterId id="2147488265" r:id="rId44"/>
    <p:sldMasterId id="2147488316" r:id="rId45"/>
    <p:sldMasterId id="2147488340" r:id="rId46"/>
    <p:sldMasterId id="2147488378" r:id="rId47"/>
    <p:sldMasterId id="2147488559" r:id="rId48"/>
    <p:sldMasterId id="2147488624" r:id="rId49"/>
    <p:sldMasterId id="2147488637" r:id="rId50"/>
    <p:sldMasterId id="2147488747" r:id="rId51"/>
    <p:sldMasterId id="2147488978" r:id="rId52"/>
    <p:sldMasterId id="2147488991" r:id="rId53"/>
    <p:sldMasterId id="2147489016" r:id="rId54"/>
    <p:sldMasterId id="2147489028" r:id="rId55"/>
    <p:sldMasterId id="2147489084" r:id="rId56"/>
    <p:sldMasterId id="2147489216" r:id="rId57"/>
    <p:sldMasterId id="2147489228" r:id="rId58"/>
    <p:sldMasterId id="2147489252" r:id="rId59"/>
    <p:sldMasterId id="2147489265" r:id="rId60"/>
    <p:sldMasterId id="2147489277" r:id="rId61"/>
    <p:sldMasterId id="2147489289" r:id="rId62"/>
    <p:sldMasterId id="2147489421" r:id="rId63"/>
    <p:sldMasterId id="2147489426" r:id="rId64"/>
    <p:sldMasterId id="2147489439" r:id="rId65"/>
    <p:sldMasterId id="2147489452" r:id="rId66"/>
    <p:sldMasterId id="2147489464" r:id="rId67"/>
    <p:sldMasterId id="2147489477" r:id="rId68"/>
    <p:sldMasterId id="2147489495" r:id="rId69"/>
    <p:sldMasterId id="2147489547" r:id="rId70"/>
    <p:sldMasterId id="2147489550" r:id="rId71"/>
    <p:sldMasterId id="2147489562" r:id="rId72"/>
    <p:sldMasterId id="2147489587" r:id="rId73"/>
    <p:sldMasterId id="2147489611" r:id="rId74"/>
    <p:sldMasterId id="2147489624" r:id="rId75"/>
    <p:sldMasterId id="2147489637" r:id="rId76"/>
    <p:sldMasterId id="2147489640" r:id="rId77"/>
    <p:sldMasterId id="2147489643" r:id="rId78"/>
    <p:sldMasterId id="2147489655" r:id="rId79"/>
    <p:sldMasterId id="2147489713" r:id="rId80"/>
    <p:sldMasterId id="2147489726" r:id="rId81"/>
    <p:sldMasterId id="2147489739" r:id="rId82"/>
    <p:sldMasterId id="2147489752" r:id="rId83"/>
    <p:sldMasterId id="2147489757" r:id="rId84"/>
    <p:sldMasterId id="2147489769" r:id="rId85"/>
    <p:sldMasterId id="2147489782" r:id="rId86"/>
    <p:sldMasterId id="2147489794" r:id="rId87"/>
  </p:sldMasterIdLst>
  <p:notesMasterIdLst>
    <p:notesMasterId r:id="rId480"/>
  </p:notesMasterIdLst>
  <p:handoutMasterIdLst>
    <p:handoutMasterId r:id="rId481"/>
  </p:handoutMasterIdLst>
  <p:sldIdLst>
    <p:sldId id="5881" r:id="rId88"/>
    <p:sldId id="5219" r:id="rId89"/>
    <p:sldId id="5218" r:id="rId90"/>
    <p:sldId id="5220" r:id="rId91"/>
    <p:sldId id="5221" r:id="rId92"/>
    <p:sldId id="5222" r:id="rId93"/>
    <p:sldId id="5223" r:id="rId94"/>
    <p:sldId id="4457" r:id="rId95"/>
    <p:sldId id="4436" r:id="rId96"/>
    <p:sldId id="4696" r:id="rId97"/>
    <p:sldId id="5742" r:id="rId98"/>
    <p:sldId id="5835" r:id="rId99"/>
    <p:sldId id="6660" r:id="rId100"/>
    <p:sldId id="5715" r:id="rId101"/>
    <p:sldId id="6768" r:id="rId102"/>
    <p:sldId id="6511" r:id="rId103"/>
    <p:sldId id="6042" r:id="rId104"/>
    <p:sldId id="5992" r:id="rId105"/>
    <p:sldId id="5224" r:id="rId106"/>
    <p:sldId id="5225" r:id="rId107"/>
    <p:sldId id="5232" r:id="rId108"/>
    <p:sldId id="5227" r:id="rId109"/>
    <p:sldId id="5226" r:id="rId110"/>
    <p:sldId id="5228" r:id="rId111"/>
    <p:sldId id="5229" r:id="rId112"/>
    <p:sldId id="5230" r:id="rId113"/>
    <p:sldId id="6304" r:id="rId114"/>
    <p:sldId id="6303" r:id="rId115"/>
    <p:sldId id="5821" r:id="rId116"/>
    <p:sldId id="6644" r:id="rId117"/>
    <p:sldId id="6923" r:id="rId118"/>
    <p:sldId id="5374" r:id="rId119"/>
    <p:sldId id="5388" r:id="rId120"/>
    <p:sldId id="5233" r:id="rId121"/>
    <p:sldId id="6593" r:id="rId122"/>
    <p:sldId id="6594" r:id="rId123"/>
    <p:sldId id="5744" r:id="rId124"/>
    <p:sldId id="6935" r:id="rId125"/>
    <p:sldId id="5746" r:id="rId126"/>
    <p:sldId id="3582" r:id="rId127"/>
    <p:sldId id="3584" r:id="rId128"/>
    <p:sldId id="6050" r:id="rId129"/>
    <p:sldId id="6936" r:id="rId130"/>
    <p:sldId id="4980" r:id="rId131"/>
    <p:sldId id="5972" r:id="rId132"/>
    <p:sldId id="6049" r:id="rId133"/>
    <p:sldId id="3853" r:id="rId134"/>
    <p:sldId id="5751" r:id="rId135"/>
    <p:sldId id="6047" r:id="rId136"/>
    <p:sldId id="4143" r:id="rId137"/>
    <p:sldId id="4144" r:id="rId138"/>
    <p:sldId id="6661" r:id="rId139"/>
    <p:sldId id="6963" r:id="rId140"/>
    <p:sldId id="6964" r:id="rId141"/>
    <p:sldId id="5215" r:id="rId142"/>
    <p:sldId id="6614" r:id="rId143"/>
    <p:sldId id="5754" r:id="rId144"/>
    <p:sldId id="5234" r:id="rId145"/>
    <p:sldId id="5235" r:id="rId146"/>
    <p:sldId id="5236" r:id="rId147"/>
    <p:sldId id="6852" r:id="rId148"/>
    <p:sldId id="5238" r:id="rId149"/>
    <p:sldId id="5239" r:id="rId150"/>
    <p:sldId id="5240" r:id="rId151"/>
    <p:sldId id="5241" r:id="rId152"/>
    <p:sldId id="5242" r:id="rId153"/>
    <p:sldId id="5400" r:id="rId154"/>
    <p:sldId id="5205" r:id="rId155"/>
    <p:sldId id="5245" r:id="rId156"/>
    <p:sldId id="5246" r:id="rId157"/>
    <p:sldId id="5247" r:id="rId158"/>
    <p:sldId id="5248" r:id="rId159"/>
    <p:sldId id="5249" r:id="rId160"/>
    <p:sldId id="5509" r:id="rId161"/>
    <p:sldId id="5251" r:id="rId162"/>
    <p:sldId id="6051" r:id="rId163"/>
    <p:sldId id="5253" r:id="rId164"/>
    <p:sldId id="5254" r:id="rId165"/>
    <p:sldId id="5540" r:id="rId166"/>
    <p:sldId id="6595" r:id="rId167"/>
    <p:sldId id="6369" r:id="rId168"/>
    <p:sldId id="6370" r:id="rId169"/>
    <p:sldId id="5465" r:id="rId170"/>
    <p:sldId id="6052" r:id="rId171"/>
    <p:sldId id="6553" r:id="rId172"/>
    <p:sldId id="5260" r:id="rId173"/>
    <p:sldId id="5261" r:id="rId174"/>
    <p:sldId id="5263" r:id="rId175"/>
    <p:sldId id="5264" r:id="rId176"/>
    <p:sldId id="5265" r:id="rId177"/>
    <p:sldId id="6054" r:id="rId178"/>
    <p:sldId id="6662" r:id="rId179"/>
    <p:sldId id="6577" r:id="rId180"/>
    <p:sldId id="6596" r:id="rId181"/>
    <p:sldId id="5976" r:id="rId182"/>
    <p:sldId id="5269" r:id="rId183"/>
    <p:sldId id="5274" r:id="rId184"/>
    <p:sldId id="3759" r:id="rId185"/>
    <p:sldId id="5979" r:id="rId186"/>
    <p:sldId id="5593" r:id="rId187"/>
    <p:sldId id="6055" r:id="rId188"/>
    <p:sldId id="552" r:id="rId189"/>
    <p:sldId id="754" r:id="rId190"/>
    <p:sldId id="6759" r:id="rId191"/>
    <p:sldId id="6056" r:id="rId192"/>
    <p:sldId id="6057" r:id="rId193"/>
    <p:sldId id="6491" r:id="rId194"/>
    <p:sldId id="6656" r:id="rId195"/>
    <p:sldId id="6053" r:id="rId196"/>
    <p:sldId id="2647" r:id="rId197"/>
    <p:sldId id="6007" r:id="rId198"/>
    <p:sldId id="6008" r:id="rId199"/>
    <p:sldId id="6009" r:id="rId200"/>
    <p:sldId id="6010" r:id="rId201"/>
    <p:sldId id="6011" r:id="rId202"/>
    <p:sldId id="6012" r:id="rId203"/>
    <p:sldId id="6013" r:id="rId204"/>
    <p:sldId id="6015" r:id="rId205"/>
    <p:sldId id="5294" r:id="rId206"/>
    <p:sldId id="6017" r:id="rId207"/>
    <p:sldId id="6018" r:id="rId208"/>
    <p:sldId id="6019" r:id="rId209"/>
    <p:sldId id="6020" r:id="rId210"/>
    <p:sldId id="6021" r:id="rId211"/>
    <p:sldId id="6022" r:id="rId212"/>
    <p:sldId id="6023" r:id="rId213"/>
    <p:sldId id="6024" r:id="rId214"/>
    <p:sldId id="5312" r:id="rId215"/>
    <p:sldId id="6058" r:id="rId216"/>
    <p:sldId id="6059" r:id="rId217"/>
    <p:sldId id="6060" r:id="rId218"/>
    <p:sldId id="3372" r:id="rId219"/>
    <p:sldId id="5759" r:id="rId220"/>
    <p:sldId id="5834" r:id="rId221"/>
    <p:sldId id="5837" r:id="rId222"/>
    <p:sldId id="6937" r:id="rId223"/>
    <p:sldId id="6061" r:id="rId224"/>
    <p:sldId id="6930" r:id="rId225"/>
    <p:sldId id="6956" r:id="rId226"/>
    <p:sldId id="6544" r:id="rId227"/>
    <p:sldId id="1317" r:id="rId228"/>
    <p:sldId id="1303" r:id="rId229"/>
    <p:sldId id="1296" r:id="rId230"/>
    <p:sldId id="1282" r:id="rId231"/>
    <p:sldId id="1077" r:id="rId232"/>
    <p:sldId id="1086" r:id="rId233"/>
    <p:sldId id="6647" r:id="rId234"/>
    <p:sldId id="6493" r:id="rId235"/>
    <p:sldId id="993" r:id="rId236"/>
    <p:sldId id="6664" r:id="rId237"/>
    <p:sldId id="6028" r:id="rId238"/>
    <p:sldId id="6029" r:id="rId239"/>
    <p:sldId id="6030" r:id="rId240"/>
    <p:sldId id="5351" r:id="rId241"/>
    <p:sldId id="6547" r:id="rId242"/>
    <p:sldId id="5471" r:id="rId243"/>
    <p:sldId id="6938" r:id="rId244"/>
    <p:sldId id="6939" r:id="rId245"/>
    <p:sldId id="6940" r:id="rId246"/>
    <p:sldId id="6767" r:id="rId247"/>
    <p:sldId id="6941" r:id="rId248"/>
    <p:sldId id="6942" r:id="rId249"/>
    <p:sldId id="6959" r:id="rId250"/>
    <p:sldId id="6960" r:id="rId251"/>
    <p:sldId id="6958" r:id="rId252"/>
    <p:sldId id="6957" r:id="rId253"/>
    <p:sldId id="6948" r:id="rId254"/>
    <p:sldId id="6949" r:id="rId255"/>
    <p:sldId id="3926" r:id="rId256"/>
    <p:sldId id="6950" r:id="rId257"/>
    <p:sldId id="6951" r:id="rId258"/>
    <p:sldId id="6952" r:id="rId259"/>
    <p:sldId id="6665" r:id="rId260"/>
    <p:sldId id="6031" r:id="rId261"/>
    <p:sldId id="5870" r:id="rId262"/>
    <p:sldId id="6495" r:id="rId263"/>
    <p:sldId id="6225" r:id="rId264"/>
    <p:sldId id="6065" r:id="rId265"/>
    <p:sldId id="6895" r:id="rId266"/>
    <p:sldId id="5968" r:id="rId267"/>
    <p:sldId id="6502" r:id="rId268"/>
    <p:sldId id="6501" r:id="rId269"/>
    <p:sldId id="6016" r:id="rId270"/>
    <p:sldId id="6496" r:id="rId271"/>
    <p:sldId id="6497" r:id="rId272"/>
    <p:sldId id="6953" r:id="rId273"/>
    <p:sldId id="6292" r:id="rId274"/>
    <p:sldId id="6597" r:id="rId275"/>
    <p:sldId id="586" r:id="rId276"/>
    <p:sldId id="575" r:id="rId277"/>
    <p:sldId id="683" r:id="rId278"/>
    <p:sldId id="6598" r:id="rId279"/>
    <p:sldId id="6599" r:id="rId280"/>
    <p:sldId id="6600" r:id="rId281"/>
    <p:sldId id="6359" r:id="rId282"/>
    <p:sldId id="5918" r:id="rId283"/>
    <p:sldId id="5919" r:id="rId284"/>
    <p:sldId id="6002" r:id="rId285"/>
    <p:sldId id="6003" r:id="rId286"/>
    <p:sldId id="5920" r:id="rId287"/>
    <p:sldId id="6498" r:id="rId288"/>
    <p:sldId id="6921" r:id="rId289"/>
    <p:sldId id="6954" r:id="rId290"/>
    <p:sldId id="6226" r:id="rId291"/>
    <p:sldId id="6645" r:id="rId292"/>
    <p:sldId id="5982" r:id="rId293"/>
    <p:sldId id="5983" r:id="rId294"/>
    <p:sldId id="6648" r:id="rId295"/>
    <p:sldId id="6650" r:id="rId296"/>
    <p:sldId id="6063" r:id="rId297"/>
    <p:sldId id="6064" r:id="rId298"/>
    <p:sldId id="3792" r:id="rId299"/>
    <p:sldId id="6229" r:id="rId300"/>
    <p:sldId id="5500" r:id="rId301"/>
    <p:sldId id="5365" r:id="rId302"/>
    <p:sldId id="6230" r:id="rId303"/>
    <p:sldId id="6231" r:id="rId304"/>
    <p:sldId id="5614" r:id="rId305"/>
    <p:sldId id="6955" r:id="rId306"/>
    <p:sldId id="6306" r:id="rId307"/>
    <p:sldId id="5779" r:id="rId308"/>
    <p:sldId id="5368" r:id="rId309"/>
    <p:sldId id="5771" r:id="rId310"/>
    <p:sldId id="6519" r:id="rId311"/>
    <p:sldId id="5775" r:id="rId312"/>
    <p:sldId id="5776" r:id="rId313"/>
    <p:sldId id="5700" r:id="rId314"/>
    <p:sldId id="6659" r:id="rId315"/>
    <p:sldId id="6038" r:id="rId316"/>
    <p:sldId id="6612" r:id="rId317"/>
    <p:sldId id="6896" r:id="rId318"/>
    <p:sldId id="6849" r:id="rId319"/>
    <p:sldId id="6850" r:id="rId320"/>
    <p:sldId id="6962" r:id="rId321"/>
    <p:sldId id="5359" r:id="rId322"/>
    <p:sldId id="5952" r:id="rId323"/>
    <p:sldId id="5006" r:id="rId324"/>
    <p:sldId id="6667" r:id="rId325"/>
    <p:sldId id="6655" r:id="rId326"/>
    <p:sldId id="5855" r:id="rId327"/>
    <p:sldId id="5409" r:id="rId328"/>
    <p:sldId id="6668" r:id="rId329"/>
    <p:sldId id="6640" r:id="rId330"/>
    <p:sldId id="6641" r:id="rId331"/>
    <p:sldId id="6651" r:id="rId332"/>
    <p:sldId id="6652" r:id="rId333"/>
    <p:sldId id="6571" r:id="rId334"/>
    <p:sldId id="6572" r:id="rId335"/>
    <p:sldId id="6574" r:id="rId336"/>
    <p:sldId id="6653" r:id="rId337"/>
    <p:sldId id="6611" r:id="rId338"/>
    <p:sldId id="6309" r:id="rId339"/>
    <p:sldId id="6310" r:id="rId340"/>
    <p:sldId id="6311" r:id="rId341"/>
    <p:sldId id="6312" r:id="rId342"/>
    <p:sldId id="6313" r:id="rId343"/>
    <p:sldId id="6314" r:id="rId344"/>
    <p:sldId id="6315" r:id="rId345"/>
    <p:sldId id="6316" r:id="rId346"/>
    <p:sldId id="6317" r:id="rId347"/>
    <p:sldId id="6318" r:id="rId348"/>
    <p:sldId id="6319" r:id="rId349"/>
    <p:sldId id="6320" r:id="rId350"/>
    <p:sldId id="6321" r:id="rId351"/>
    <p:sldId id="6322" r:id="rId352"/>
    <p:sldId id="6323" r:id="rId353"/>
    <p:sldId id="6324" r:id="rId354"/>
    <p:sldId id="6325" r:id="rId355"/>
    <p:sldId id="6326" r:id="rId356"/>
    <p:sldId id="6327" r:id="rId357"/>
    <p:sldId id="6328" r:id="rId358"/>
    <p:sldId id="6615" r:id="rId359"/>
    <p:sldId id="397" r:id="rId360"/>
    <p:sldId id="349" r:id="rId361"/>
    <p:sldId id="301" r:id="rId362"/>
    <p:sldId id="307" r:id="rId363"/>
    <p:sldId id="345" r:id="rId364"/>
    <p:sldId id="309" r:id="rId365"/>
    <p:sldId id="310" r:id="rId366"/>
    <p:sldId id="314" r:id="rId367"/>
    <p:sldId id="317" r:id="rId368"/>
    <p:sldId id="390" r:id="rId369"/>
    <p:sldId id="318" r:id="rId370"/>
    <p:sldId id="353" r:id="rId371"/>
    <p:sldId id="320" r:id="rId372"/>
    <p:sldId id="321" r:id="rId373"/>
    <p:sldId id="373" r:id="rId374"/>
    <p:sldId id="391" r:id="rId375"/>
    <p:sldId id="326" r:id="rId376"/>
    <p:sldId id="401" r:id="rId377"/>
    <p:sldId id="6616" r:id="rId378"/>
    <p:sldId id="6329" r:id="rId379"/>
    <p:sldId id="6330" r:id="rId380"/>
    <p:sldId id="6331" r:id="rId381"/>
    <p:sldId id="6332" r:id="rId382"/>
    <p:sldId id="6333" r:id="rId383"/>
    <p:sldId id="6334" r:id="rId384"/>
    <p:sldId id="6335" r:id="rId385"/>
    <p:sldId id="6587" r:id="rId386"/>
    <p:sldId id="1242" r:id="rId387"/>
    <p:sldId id="1252" r:id="rId388"/>
    <p:sldId id="1224" r:id="rId389"/>
    <p:sldId id="5285" r:id="rId390"/>
    <p:sldId id="6337" r:id="rId391"/>
    <p:sldId id="6336" r:id="rId392"/>
    <p:sldId id="6338" r:id="rId393"/>
    <p:sldId id="452" r:id="rId394"/>
    <p:sldId id="6339" r:id="rId395"/>
    <p:sldId id="6340" r:id="rId396"/>
    <p:sldId id="6341" r:id="rId397"/>
    <p:sldId id="6342" r:id="rId398"/>
    <p:sldId id="6343" r:id="rId399"/>
    <p:sldId id="6605" r:id="rId400"/>
    <p:sldId id="6344" r:id="rId401"/>
    <p:sldId id="6345" r:id="rId402"/>
    <p:sldId id="284" r:id="rId403"/>
    <p:sldId id="323" r:id="rId404"/>
    <p:sldId id="324" r:id="rId405"/>
    <p:sldId id="6604" r:id="rId406"/>
    <p:sldId id="6346" r:id="rId407"/>
    <p:sldId id="6347" r:id="rId408"/>
    <p:sldId id="6348" r:id="rId409"/>
    <p:sldId id="6583" r:id="rId410"/>
    <p:sldId id="6584" r:id="rId411"/>
    <p:sldId id="6585" r:id="rId412"/>
    <p:sldId id="6586" r:id="rId413"/>
    <p:sldId id="6589" r:id="rId414"/>
    <p:sldId id="6590" r:id="rId415"/>
    <p:sldId id="6349" r:id="rId416"/>
    <p:sldId id="6592" r:id="rId417"/>
    <p:sldId id="6638" r:id="rId418"/>
    <p:sldId id="5790" r:id="rId419"/>
    <p:sldId id="5791" r:id="rId420"/>
    <p:sldId id="5792" r:id="rId421"/>
    <p:sldId id="5793" r:id="rId422"/>
    <p:sldId id="5794" r:id="rId423"/>
    <p:sldId id="5795" r:id="rId424"/>
    <p:sldId id="5796" r:id="rId425"/>
    <p:sldId id="5797" r:id="rId426"/>
    <p:sldId id="5798" r:id="rId427"/>
    <p:sldId id="5799" r:id="rId428"/>
    <p:sldId id="5800" r:id="rId429"/>
    <p:sldId id="5801" r:id="rId430"/>
    <p:sldId id="1863" r:id="rId431"/>
    <p:sldId id="6036" r:id="rId432"/>
    <p:sldId id="6232" r:id="rId433"/>
    <p:sldId id="6617" r:id="rId434"/>
    <p:sldId id="6618" r:id="rId435"/>
    <p:sldId id="6619" r:id="rId436"/>
    <p:sldId id="6620" r:id="rId437"/>
    <p:sldId id="6621" r:id="rId438"/>
    <p:sldId id="6622" r:id="rId439"/>
    <p:sldId id="6669" r:id="rId440"/>
    <p:sldId id="6623" r:id="rId441"/>
    <p:sldId id="6670" r:id="rId442"/>
    <p:sldId id="6672" r:id="rId443"/>
    <p:sldId id="6671" r:id="rId444"/>
    <p:sldId id="6637" r:id="rId445"/>
    <p:sldId id="6624" r:id="rId446"/>
    <p:sldId id="6081" r:id="rId447"/>
    <p:sldId id="6082" r:id="rId448"/>
    <p:sldId id="6097" r:id="rId449"/>
    <p:sldId id="6209" r:id="rId450"/>
    <p:sldId id="6625" r:id="rId451"/>
    <p:sldId id="6626" r:id="rId452"/>
    <p:sldId id="6749" r:id="rId453"/>
    <p:sldId id="6750" r:id="rId454"/>
    <p:sldId id="6751" r:id="rId455"/>
    <p:sldId id="6752" r:id="rId456"/>
    <p:sldId id="6753" r:id="rId457"/>
    <p:sldId id="6754" r:id="rId458"/>
    <p:sldId id="6755" r:id="rId459"/>
    <p:sldId id="6756" r:id="rId460"/>
    <p:sldId id="6633" r:id="rId461"/>
    <p:sldId id="6634" r:id="rId462"/>
    <p:sldId id="6757" r:id="rId463"/>
    <p:sldId id="6635" r:id="rId464"/>
    <p:sldId id="6758" r:id="rId465"/>
    <p:sldId id="5914" r:id="rId466"/>
    <p:sldId id="5915" r:id="rId467"/>
    <p:sldId id="6507" r:id="rId468"/>
    <p:sldId id="6636" r:id="rId469"/>
    <p:sldId id="6531" r:id="rId470"/>
    <p:sldId id="6086" r:id="rId471"/>
    <p:sldId id="6040" r:id="rId472"/>
    <p:sldId id="6486" r:id="rId473"/>
    <p:sldId id="6487" r:id="rId474"/>
    <p:sldId id="6488" r:id="rId475"/>
    <p:sldId id="6489" r:id="rId476"/>
    <p:sldId id="5829" r:id="rId477"/>
    <p:sldId id="6508" r:id="rId478"/>
    <p:sldId id="6639" r:id="rId47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1A5712"/>
    <a:srgbClr val="0432FF"/>
    <a:srgbClr val="8C0000"/>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735" autoAdjust="0"/>
    <p:restoredTop sz="99433" autoAdjust="0"/>
  </p:normalViewPr>
  <p:slideViewPr>
    <p:cSldViewPr>
      <p:cViewPr varScale="1">
        <p:scale>
          <a:sx n="112" d="100"/>
          <a:sy n="112" d="100"/>
        </p:scale>
        <p:origin x="2096"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30.xml"/><Relationship Id="rId299" Type="http://schemas.openxmlformats.org/officeDocument/2006/relationships/slide" Target="slides/slide212.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2.xml"/><Relationship Id="rId324" Type="http://schemas.openxmlformats.org/officeDocument/2006/relationships/slide" Target="slides/slide237.xml"/><Relationship Id="rId366" Type="http://schemas.openxmlformats.org/officeDocument/2006/relationships/slide" Target="slides/slide279.xml"/><Relationship Id="rId170" Type="http://schemas.openxmlformats.org/officeDocument/2006/relationships/slide" Target="slides/slide83.xml"/><Relationship Id="rId226" Type="http://schemas.openxmlformats.org/officeDocument/2006/relationships/slide" Target="slides/slide139.xml"/><Relationship Id="rId433" Type="http://schemas.openxmlformats.org/officeDocument/2006/relationships/slide" Target="slides/slide346.xml"/><Relationship Id="rId268" Type="http://schemas.openxmlformats.org/officeDocument/2006/relationships/slide" Target="slides/slide181.xml"/><Relationship Id="rId475" Type="http://schemas.openxmlformats.org/officeDocument/2006/relationships/slide" Target="slides/slide388.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41.xml"/><Relationship Id="rId335" Type="http://schemas.openxmlformats.org/officeDocument/2006/relationships/slide" Target="slides/slide248.xml"/><Relationship Id="rId377" Type="http://schemas.openxmlformats.org/officeDocument/2006/relationships/slide" Target="slides/slide290.xml"/><Relationship Id="rId5" Type="http://schemas.openxmlformats.org/officeDocument/2006/relationships/slideMaster" Target="slideMasters/slideMaster5.xml"/><Relationship Id="rId181" Type="http://schemas.openxmlformats.org/officeDocument/2006/relationships/slide" Target="slides/slide94.xml"/><Relationship Id="rId237" Type="http://schemas.openxmlformats.org/officeDocument/2006/relationships/slide" Target="slides/slide150.xml"/><Relationship Id="rId402" Type="http://schemas.openxmlformats.org/officeDocument/2006/relationships/slide" Target="slides/slide315.xml"/><Relationship Id="rId279" Type="http://schemas.openxmlformats.org/officeDocument/2006/relationships/slide" Target="slides/slide192.xml"/><Relationship Id="rId444" Type="http://schemas.openxmlformats.org/officeDocument/2006/relationships/slide" Target="slides/slide357.xml"/><Relationship Id="rId43" Type="http://schemas.openxmlformats.org/officeDocument/2006/relationships/slideMaster" Target="slideMasters/slideMaster43.xml"/><Relationship Id="rId139" Type="http://schemas.openxmlformats.org/officeDocument/2006/relationships/slide" Target="slides/slide52.xml"/><Relationship Id="rId290" Type="http://schemas.openxmlformats.org/officeDocument/2006/relationships/slide" Target="slides/slide203.xml"/><Relationship Id="rId304" Type="http://schemas.openxmlformats.org/officeDocument/2006/relationships/slide" Target="slides/slide217.xml"/><Relationship Id="rId346" Type="http://schemas.openxmlformats.org/officeDocument/2006/relationships/slide" Target="slides/slide259.xml"/><Relationship Id="rId388" Type="http://schemas.openxmlformats.org/officeDocument/2006/relationships/slide" Target="slides/slide301.xml"/><Relationship Id="rId85" Type="http://schemas.openxmlformats.org/officeDocument/2006/relationships/slideMaster" Target="slideMasters/slideMaster85.xml"/><Relationship Id="rId150" Type="http://schemas.openxmlformats.org/officeDocument/2006/relationships/slide" Target="slides/slide63.xml"/><Relationship Id="rId192" Type="http://schemas.openxmlformats.org/officeDocument/2006/relationships/slide" Target="slides/slide105.xml"/><Relationship Id="rId206" Type="http://schemas.openxmlformats.org/officeDocument/2006/relationships/slide" Target="slides/slide119.xml"/><Relationship Id="rId413" Type="http://schemas.openxmlformats.org/officeDocument/2006/relationships/slide" Target="slides/slide326.xml"/><Relationship Id="rId248" Type="http://schemas.openxmlformats.org/officeDocument/2006/relationships/slide" Target="slides/slide161.xml"/><Relationship Id="rId455" Type="http://schemas.openxmlformats.org/officeDocument/2006/relationships/slide" Target="slides/slide368.xml"/><Relationship Id="rId12" Type="http://schemas.openxmlformats.org/officeDocument/2006/relationships/slideMaster" Target="slideMasters/slideMaster12.xml"/><Relationship Id="rId108" Type="http://schemas.openxmlformats.org/officeDocument/2006/relationships/slide" Target="slides/slide21.xml"/><Relationship Id="rId315" Type="http://schemas.openxmlformats.org/officeDocument/2006/relationships/slide" Target="slides/slide228.xml"/><Relationship Id="rId357" Type="http://schemas.openxmlformats.org/officeDocument/2006/relationships/slide" Target="slides/slide270.xml"/><Relationship Id="rId54" Type="http://schemas.openxmlformats.org/officeDocument/2006/relationships/slideMaster" Target="slideMasters/slideMaster54.xml"/><Relationship Id="rId96" Type="http://schemas.openxmlformats.org/officeDocument/2006/relationships/slide" Target="slides/slide9.xml"/><Relationship Id="rId161" Type="http://schemas.openxmlformats.org/officeDocument/2006/relationships/slide" Target="slides/slide74.xml"/><Relationship Id="rId217" Type="http://schemas.openxmlformats.org/officeDocument/2006/relationships/slide" Target="slides/slide130.xml"/><Relationship Id="rId399" Type="http://schemas.openxmlformats.org/officeDocument/2006/relationships/slide" Target="slides/slide312.xml"/><Relationship Id="rId259" Type="http://schemas.openxmlformats.org/officeDocument/2006/relationships/slide" Target="slides/slide172.xml"/><Relationship Id="rId424" Type="http://schemas.openxmlformats.org/officeDocument/2006/relationships/slide" Target="slides/slide337.xml"/><Relationship Id="rId466" Type="http://schemas.openxmlformats.org/officeDocument/2006/relationships/slide" Target="slides/slide379.xml"/><Relationship Id="rId23" Type="http://schemas.openxmlformats.org/officeDocument/2006/relationships/slideMaster" Target="slideMasters/slideMaster23.xml"/><Relationship Id="rId119" Type="http://schemas.openxmlformats.org/officeDocument/2006/relationships/slide" Target="slides/slide32.xml"/><Relationship Id="rId270" Type="http://schemas.openxmlformats.org/officeDocument/2006/relationships/slide" Target="slides/slide183.xml"/><Relationship Id="rId326" Type="http://schemas.openxmlformats.org/officeDocument/2006/relationships/slide" Target="slides/slide239.xml"/><Relationship Id="rId65" Type="http://schemas.openxmlformats.org/officeDocument/2006/relationships/slideMaster" Target="slideMasters/slideMaster65.xml"/><Relationship Id="rId130" Type="http://schemas.openxmlformats.org/officeDocument/2006/relationships/slide" Target="slides/slide43.xml"/><Relationship Id="rId368" Type="http://schemas.openxmlformats.org/officeDocument/2006/relationships/slide" Target="slides/slide281.xml"/><Relationship Id="rId172" Type="http://schemas.openxmlformats.org/officeDocument/2006/relationships/slide" Target="slides/slide85.xml"/><Relationship Id="rId228" Type="http://schemas.openxmlformats.org/officeDocument/2006/relationships/slide" Target="slides/slide141.xml"/><Relationship Id="rId435" Type="http://schemas.openxmlformats.org/officeDocument/2006/relationships/slide" Target="slides/slide348.xml"/><Relationship Id="rId477" Type="http://schemas.openxmlformats.org/officeDocument/2006/relationships/slide" Target="slides/slide390.xml"/><Relationship Id="rId281" Type="http://schemas.openxmlformats.org/officeDocument/2006/relationships/slide" Target="slides/slide194.xml"/><Relationship Id="rId337" Type="http://schemas.openxmlformats.org/officeDocument/2006/relationships/slide" Target="slides/slide250.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4.xml"/><Relationship Id="rId379" Type="http://schemas.openxmlformats.org/officeDocument/2006/relationships/slide" Target="slides/slide292.xml"/><Relationship Id="rId7" Type="http://schemas.openxmlformats.org/officeDocument/2006/relationships/slideMaster" Target="slideMasters/slideMaster7.xml"/><Relationship Id="rId183" Type="http://schemas.openxmlformats.org/officeDocument/2006/relationships/slide" Target="slides/slide96.xml"/><Relationship Id="rId239" Type="http://schemas.openxmlformats.org/officeDocument/2006/relationships/slide" Target="slides/slide152.xml"/><Relationship Id="rId390" Type="http://schemas.openxmlformats.org/officeDocument/2006/relationships/slide" Target="slides/slide303.xml"/><Relationship Id="rId404" Type="http://schemas.openxmlformats.org/officeDocument/2006/relationships/slide" Target="slides/slide317.xml"/><Relationship Id="rId446" Type="http://schemas.openxmlformats.org/officeDocument/2006/relationships/slide" Target="slides/slide359.xml"/><Relationship Id="rId250" Type="http://schemas.openxmlformats.org/officeDocument/2006/relationships/slide" Target="slides/slide163.xml"/><Relationship Id="rId292" Type="http://schemas.openxmlformats.org/officeDocument/2006/relationships/slide" Target="slides/slide205.xml"/><Relationship Id="rId306" Type="http://schemas.openxmlformats.org/officeDocument/2006/relationships/slide" Target="slides/slide219.xml"/><Relationship Id="rId45" Type="http://schemas.openxmlformats.org/officeDocument/2006/relationships/slideMaster" Target="slideMasters/slideMaster45.xml"/><Relationship Id="rId87" Type="http://schemas.openxmlformats.org/officeDocument/2006/relationships/slideMaster" Target="slideMasters/slideMaster87.xml"/><Relationship Id="rId110" Type="http://schemas.openxmlformats.org/officeDocument/2006/relationships/slide" Target="slides/slide23.xml"/><Relationship Id="rId348" Type="http://schemas.openxmlformats.org/officeDocument/2006/relationships/slide" Target="slides/slide261.xml"/><Relationship Id="rId152" Type="http://schemas.openxmlformats.org/officeDocument/2006/relationships/slide" Target="slides/slide65.xml"/><Relationship Id="rId194" Type="http://schemas.openxmlformats.org/officeDocument/2006/relationships/slide" Target="slides/slide107.xml"/><Relationship Id="rId208" Type="http://schemas.openxmlformats.org/officeDocument/2006/relationships/slide" Target="slides/slide121.xml"/><Relationship Id="rId415" Type="http://schemas.openxmlformats.org/officeDocument/2006/relationships/slide" Target="slides/slide328.xml"/><Relationship Id="rId457" Type="http://schemas.openxmlformats.org/officeDocument/2006/relationships/slide" Target="slides/slide370.xml"/><Relationship Id="rId261" Type="http://schemas.openxmlformats.org/officeDocument/2006/relationships/slide" Target="slides/slide174.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30.xml"/><Relationship Id="rId359" Type="http://schemas.openxmlformats.org/officeDocument/2006/relationships/slide" Target="slides/slide272.xml"/><Relationship Id="rId98" Type="http://schemas.openxmlformats.org/officeDocument/2006/relationships/slide" Target="slides/slide11.xml"/><Relationship Id="rId121" Type="http://schemas.openxmlformats.org/officeDocument/2006/relationships/slide" Target="slides/slide34.xml"/><Relationship Id="rId163" Type="http://schemas.openxmlformats.org/officeDocument/2006/relationships/slide" Target="slides/slide76.xml"/><Relationship Id="rId219" Type="http://schemas.openxmlformats.org/officeDocument/2006/relationships/slide" Target="slides/slide132.xml"/><Relationship Id="rId370" Type="http://schemas.openxmlformats.org/officeDocument/2006/relationships/slide" Target="slides/slide283.xml"/><Relationship Id="rId426" Type="http://schemas.openxmlformats.org/officeDocument/2006/relationships/slide" Target="slides/slide339.xml"/><Relationship Id="rId230" Type="http://schemas.openxmlformats.org/officeDocument/2006/relationships/slide" Target="slides/slide143.xml"/><Relationship Id="rId468" Type="http://schemas.openxmlformats.org/officeDocument/2006/relationships/slide" Target="slides/slide381.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85.xml"/><Relationship Id="rId328" Type="http://schemas.openxmlformats.org/officeDocument/2006/relationships/slide" Target="slides/slide241.xml"/><Relationship Id="rId132" Type="http://schemas.openxmlformats.org/officeDocument/2006/relationships/slide" Target="slides/slide45.xml"/><Relationship Id="rId174" Type="http://schemas.openxmlformats.org/officeDocument/2006/relationships/slide" Target="slides/slide87.xml"/><Relationship Id="rId381" Type="http://schemas.openxmlformats.org/officeDocument/2006/relationships/slide" Target="slides/slide294.xml"/><Relationship Id="rId241" Type="http://schemas.openxmlformats.org/officeDocument/2006/relationships/slide" Target="slides/slide154.xml"/><Relationship Id="rId437" Type="http://schemas.openxmlformats.org/officeDocument/2006/relationships/slide" Target="slides/slide350.xml"/><Relationship Id="rId479" Type="http://schemas.openxmlformats.org/officeDocument/2006/relationships/slide" Target="slides/slide392.xml"/><Relationship Id="rId36" Type="http://schemas.openxmlformats.org/officeDocument/2006/relationships/slideMaster" Target="slideMasters/slideMaster36.xml"/><Relationship Id="rId283" Type="http://schemas.openxmlformats.org/officeDocument/2006/relationships/slide" Target="slides/slide196.xml"/><Relationship Id="rId339" Type="http://schemas.openxmlformats.org/officeDocument/2006/relationships/slide" Target="slides/slide252.xml"/><Relationship Id="rId78" Type="http://schemas.openxmlformats.org/officeDocument/2006/relationships/slideMaster" Target="slideMasters/slideMaster78.xml"/><Relationship Id="rId101" Type="http://schemas.openxmlformats.org/officeDocument/2006/relationships/slide" Target="slides/slide14.xml"/><Relationship Id="rId143" Type="http://schemas.openxmlformats.org/officeDocument/2006/relationships/slide" Target="slides/slide56.xml"/><Relationship Id="rId185" Type="http://schemas.openxmlformats.org/officeDocument/2006/relationships/slide" Target="slides/slide98.xml"/><Relationship Id="rId350" Type="http://schemas.openxmlformats.org/officeDocument/2006/relationships/slide" Target="slides/slide263.xml"/><Relationship Id="rId406" Type="http://schemas.openxmlformats.org/officeDocument/2006/relationships/slide" Target="slides/slide319.xml"/><Relationship Id="rId9" Type="http://schemas.openxmlformats.org/officeDocument/2006/relationships/slideMaster" Target="slideMasters/slideMaster9.xml"/><Relationship Id="rId210" Type="http://schemas.openxmlformats.org/officeDocument/2006/relationships/slide" Target="slides/slide123.xml"/><Relationship Id="rId392" Type="http://schemas.openxmlformats.org/officeDocument/2006/relationships/slide" Target="slides/slide305.xml"/><Relationship Id="rId448" Type="http://schemas.openxmlformats.org/officeDocument/2006/relationships/slide" Target="slides/slide361.xml"/><Relationship Id="rId252" Type="http://schemas.openxmlformats.org/officeDocument/2006/relationships/slide" Target="slides/slide165.xml"/><Relationship Id="rId294" Type="http://schemas.openxmlformats.org/officeDocument/2006/relationships/slide" Target="slides/slide207.xml"/><Relationship Id="rId308" Type="http://schemas.openxmlformats.org/officeDocument/2006/relationships/slide" Target="slides/slide221.xml"/><Relationship Id="rId47" Type="http://schemas.openxmlformats.org/officeDocument/2006/relationships/slideMaster" Target="slideMasters/slideMaster47.xml"/><Relationship Id="rId89" Type="http://schemas.openxmlformats.org/officeDocument/2006/relationships/slide" Target="slides/slide2.xml"/><Relationship Id="rId112" Type="http://schemas.openxmlformats.org/officeDocument/2006/relationships/slide" Target="slides/slide25.xml"/><Relationship Id="rId154" Type="http://schemas.openxmlformats.org/officeDocument/2006/relationships/slide" Target="slides/slide67.xml"/><Relationship Id="rId361" Type="http://schemas.openxmlformats.org/officeDocument/2006/relationships/slide" Target="slides/slide274.xml"/><Relationship Id="rId196" Type="http://schemas.openxmlformats.org/officeDocument/2006/relationships/slide" Target="slides/slide109.xml"/><Relationship Id="rId417" Type="http://schemas.openxmlformats.org/officeDocument/2006/relationships/slide" Target="slides/slide330.xml"/><Relationship Id="rId459" Type="http://schemas.openxmlformats.org/officeDocument/2006/relationships/slide" Target="slides/slide372.xml"/><Relationship Id="rId16" Type="http://schemas.openxmlformats.org/officeDocument/2006/relationships/slideMaster" Target="slideMasters/slideMaster16.xml"/><Relationship Id="rId221" Type="http://schemas.openxmlformats.org/officeDocument/2006/relationships/slide" Target="slides/slide134.xml"/><Relationship Id="rId263" Type="http://schemas.openxmlformats.org/officeDocument/2006/relationships/slide" Target="slides/slide176.xml"/><Relationship Id="rId319" Type="http://schemas.openxmlformats.org/officeDocument/2006/relationships/slide" Target="slides/slide232.xml"/><Relationship Id="rId470" Type="http://schemas.openxmlformats.org/officeDocument/2006/relationships/slide" Target="slides/slide383.xml"/><Relationship Id="rId58" Type="http://schemas.openxmlformats.org/officeDocument/2006/relationships/slideMaster" Target="slideMasters/slideMaster58.xml"/><Relationship Id="rId123" Type="http://schemas.openxmlformats.org/officeDocument/2006/relationships/slide" Target="slides/slide36.xml"/><Relationship Id="rId330" Type="http://schemas.openxmlformats.org/officeDocument/2006/relationships/slide" Target="slides/slide243.xml"/><Relationship Id="rId165" Type="http://schemas.openxmlformats.org/officeDocument/2006/relationships/slide" Target="slides/slide78.xml"/><Relationship Id="rId372" Type="http://schemas.openxmlformats.org/officeDocument/2006/relationships/slide" Target="slides/slide285.xml"/><Relationship Id="rId428" Type="http://schemas.openxmlformats.org/officeDocument/2006/relationships/slide" Target="slides/slide341.xml"/><Relationship Id="rId232" Type="http://schemas.openxmlformats.org/officeDocument/2006/relationships/slide" Target="slides/slide145.xml"/><Relationship Id="rId274" Type="http://schemas.openxmlformats.org/officeDocument/2006/relationships/slide" Target="slides/slide187.xml"/><Relationship Id="rId481" Type="http://schemas.openxmlformats.org/officeDocument/2006/relationships/handoutMaster" Target="handoutMasters/handoutMaster1.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47.xml"/><Relationship Id="rId80" Type="http://schemas.openxmlformats.org/officeDocument/2006/relationships/slideMaster" Target="slideMasters/slideMaster80.xml"/><Relationship Id="rId176" Type="http://schemas.openxmlformats.org/officeDocument/2006/relationships/slide" Target="slides/slide89.xml"/><Relationship Id="rId341" Type="http://schemas.openxmlformats.org/officeDocument/2006/relationships/slide" Target="slides/slide254.xml"/><Relationship Id="rId383" Type="http://schemas.openxmlformats.org/officeDocument/2006/relationships/slide" Target="slides/slide296.xml"/><Relationship Id="rId439" Type="http://schemas.openxmlformats.org/officeDocument/2006/relationships/slide" Target="slides/slide352.xml"/><Relationship Id="rId201" Type="http://schemas.openxmlformats.org/officeDocument/2006/relationships/slide" Target="slides/slide114.xml"/><Relationship Id="rId243" Type="http://schemas.openxmlformats.org/officeDocument/2006/relationships/slide" Target="slides/slide156.xml"/><Relationship Id="rId285" Type="http://schemas.openxmlformats.org/officeDocument/2006/relationships/slide" Target="slides/slide198.xml"/><Relationship Id="rId450" Type="http://schemas.openxmlformats.org/officeDocument/2006/relationships/slide" Target="slides/slide363.xml"/><Relationship Id="rId38" Type="http://schemas.openxmlformats.org/officeDocument/2006/relationships/slideMaster" Target="slideMasters/slideMaster38.xml"/><Relationship Id="rId103" Type="http://schemas.openxmlformats.org/officeDocument/2006/relationships/slide" Target="slides/slide16.xml"/><Relationship Id="rId310" Type="http://schemas.openxmlformats.org/officeDocument/2006/relationships/slide" Target="slides/slide223.xml"/><Relationship Id="rId91" Type="http://schemas.openxmlformats.org/officeDocument/2006/relationships/slide" Target="slides/slide4.xml"/><Relationship Id="rId145" Type="http://schemas.openxmlformats.org/officeDocument/2006/relationships/slide" Target="slides/slide58.xml"/><Relationship Id="rId187" Type="http://schemas.openxmlformats.org/officeDocument/2006/relationships/slide" Target="slides/slide100.xml"/><Relationship Id="rId352" Type="http://schemas.openxmlformats.org/officeDocument/2006/relationships/slide" Target="slides/slide265.xml"/><Relationship Id="rId394" Type="http://schemas.openxmlformats.org/officeDocument/2006/relationships/slide" Target="slides/slide307.xml"/><Relationship Id="rId408" Type="http://schemas.openxmlformats.org/officeDocument/2006/relationships/slide" Target="slides/slide321.xml"/><Relationship Id="rId212" Type="http://schemas.openxmlformats.org/officeDocument/2006/relationships/slide" Target="slides/slide125.xml"/><Relationship Id="rId254" Type="http://schemas.openxmlformats.org/officeDocument/2006/relationships/slide" Target="slides/slide167.xml"/><Relationship Id="rId49" Type="http://schemas.openxmlformats.org/officeDocument/2006/relationships/slideMaster" Target="slideMasters/slideMaster49.xml"/><Relationship Id="rId114" Type="http://schemas.openxmlformats.org/officeDocument/2006/relationships/slide" Target="slides/slide27.xml"/><Relationship Id="rId296" Type="http://schemas.openxmlformats.org/officeDocument/2006/relationships/slide" Target="slides/slide209.xml"/><Relationship Id="rId461" Type="http://schemas.openxmlformats.org/officeDocument/2006/relationships/slide" Target="slides/slide374.xml"/><Relationship Id="rId60" Type="http://schemas.openxmlformats.org/officeDocument/2006/relationships/slideMaster" Target="slideMasters/slideMaster60.xml"/><Relationship Id="rId156" Type="http://schemas.openxmlformats.org/officeDocument/2006/relationships/slide" Target="slides/slide69.xml"/><Relationship Id="rId198" Type="http://schemas.openxmlformats.org/officeDocument/2006/relationships/slide" Target="slides/slide111.xml"/><Relationship Id="rId321" Type="http://schemas.openxmlformats.org/officeDocument/2006/relationships/slide" Target="slides/slide234.xml"/><Relationship Id="rId363" Type="http://schemas.openxmlformats.org/officeDocument/2006/relationships/slide" Target="slides/slide276.xml"/><Relationship Id="rId419" Type="http://schemas.openxmlformats.org/officeDocument/2006/relationships/slide" Target="slides/slide332.xml"/><Relationship Id="rId223" Type="http://schemas.openxmlformats.org/officeDocument/2006/relationships/slide" Target="slides/slide136.xml"/><Relationship Id="rId430" Type="http://schemas.openxmlformats.org/officeDocument/2006/relationships/slide" Target="slides/slide343.xml"/><Relationship Id="rId18" Type="http://schemas.openxmlformats.org/officeDocument/2006/relationships/slideMaster" Target="slideMasters/slideMaster18.xml"/><Relationship Id="rId265" Type="http://schemas.openxmlformats.org/officeDocument/2006/relationships/slide" Target="slides/slide178.xml"/><Relationship Id="rId472" Type="http://schemas.openxmlformats.org/officeDocument/2006/relationships/slide" Target="slides/slide385.xml"/><Relationship Id="rId125" Type="http://schemas.openxmlformats.org/officeDocument/2006/relationships/slide" Target="slides/slide38.xml"/><Relationship Id="rId167" Type="http://schemas.openxmlformats.org/officeDocument/2006/relationships/slide" Target="slides/slide80.xml"/><Relationship Id="rId332" Type="http://schemas.openxmlformats.org/officeDocument/2006/relationships/slide" Target="slides/slide245.xml"/><Relationship Id="rId374" Type="http://schemas.openxmlformats.org/officeDocument/2006/relationships/slide" Target="slides/slide287.xml"/><Relationship Id="rId71" Type="http://schemas.openxmlformats.org/officeDocument/2006/relationships/slideMaster" Target="slideMasters/slideMaster71.xml"/><Relationship Id="rId234" Type="http://schemas.openxmlformats.org/officeDocument/2006/relationships/slide" Target="slides/slide147.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76" Type="http://schemas.openxmlformats.org/officeDocument/2006/relationships/slide" Target="slides/slide189.xml"/><Relationship Id="rId441" Type="http://schemas.openxmlformats.org/officeDocument/2006/relationships/slide" Target="slides/slide354.xml"/><Relationship Id="rId483" Type="http://schemas.openxmlformats.org/officeDocument/2006/relationships/viewProps" Target="viewProps.xml"/><Relationship Id="rId40" Type="http://schemas.openxmlformats.org/officeDocument/2006/relationships/slideMaster" Target="slideMasters/slideMaster40.xml"/><Relationship Id="rId136" Type="http://schemas.openxmlformats.org/officeDocument/2006/relationships/slide" Target="slides/slide49.xml"/><Relationship Id="rId178" Type="http://schemas.openxmlformats.org/officeDocument/2006/relationships/slide" Target="slides/slide91.xml"/><Relationship Id="rId301" Type="http://schemas.openxmlformats.org/officeDocument/2006/relationships/slide" Target="slides/slide214.xml"/><Relationship Id="rId343" Type="http://schemas.openxmlformats.org/officeDocument/2006/relationships/slide" Target="slides/slide256.xml"/><Relationship Id="rId82" Type="http://schemas.openxmlformats.org/officeDocument/2006/relationships/slideMaster" Target="slideMasters/slideMaster82.xml"/><Relationship Id="rId203" Type="http://schemas.openxmlformats.org/officeDocument/2006/relationships/slide" Target="slides/slide116.xml"/><Relationship Id="rId385" Type="http://schemas.openxmlformats.org/officeDocument/2006/relationships/slide" Target="slides/slide298.xml"/><Relationship Id="rId245" Type="http://schemas.openxmlformats.org/officeDocument/2006/relationships/slide" Target="slides/slide158.xml"/><Relationship Id="rId287" Type="http://schemas.openxmlformats.org/officeDocument/2006/relationships/slide" Target="slides/slide200.xml"/><Relationship Id="rId410" Type="http://schemas.openxmlformats.org/officeDocument/2006/relationships/slide" Target="slides/slide323.xml"/><Relationship Id="rId452" Type="http://schemas.openxmlformats.org/officeDocument/2006/relationships/slide" Target="slides/slide365.xml"/><Relationship Id="rId105" Type="http://schemas.openxmlformats.org/officeDocument/2006/relationships/slide" Target="slides/slide18.xml"/><Relationship Id="rId147" Type="http://schemas.openxmlformats.org/officeDocument/2006/relationships/slide" Target="slides/slide60.xml"/><Relationship Id="rId312" Type="http://schemas.openxmlformats.org/officeDocument/2006/relationships/slide" Target="slides/slide225.xml"/><Relationship Id="rId354" Type="http://schemas.openxmlformats.org/officeDocument/2006/relationships/slide" Target="slides/slide267.xml"/><Relationship Id="rId51" Type="http://schemas.openxmlformats.org/officeDocument/2006/relationships/slideMaster" Target="slideMasters/slideMaster51.xml"/><Relationship Id="rId93" Type="http://schemas.openxmlformats.org/officeDocument/2006/relationships/slide" Target="slides/slide6.xml"/><Relationship Id="rId189" Type="http://schemas.openxmlformats.org/officeDocument/2006/relationships/slide" Target="slides/slide102.xml"/><Relationship Id="rId396" Type="http://schemas.openxmlformats.org/officeDocument/2006/relationships/slide" Target="slides/slide309.xml"/><Relationship Id="rId214" Type="http://schemas.openxmlformats.org/officeDocument/2006/relationships/slide" Target="slides/slide127.xml"/><Relationship Id="rId256" Type="http://schemas.openxmlformats.org/officeDocument/2006/relationships/slide" Target="slides/slide169.xml"/><Relationship Id="rId298" Type="http://schemas.openxmlformats.org/officeDocument/2006/relationships/slide" Target="slides/slide211.xml"/><Relationship Id="rId421" Type="http://schemas.openxmlformats.org/officeDocument/2006/relationships/slide" Target="slides/slide334.xml"/><Relationship Id="rId463" Type="http://schemas.openxmlformats.org/officeDocument/2006/relationships/slide" Target="slides/slide376.xml"/><Relationship Id="rId116" Type="http://schemas.openxmlformats.org/officeDocument/2006/relationships/slide" Target="slides/slide29.xml"/><Relationship Id="rId137" Type="http://schemas.openxmlformats.org/officeDocument/2006/relationships/slide" Target="slides/slide50.xml"/><Relationship Id="rId158" Type="http://schemas.openxmlformats.org/officeDocument/2006/relationships/slide" Target="slides/slide71.xml"/><Relationship Id="rId302" Type="http://schemas.openxmlformats.org/officeDocument/2006/relationships/slide" Target="slides/slide215.xml"/><Relationship Id="rId323" Type="http://schemas.openxmlformats.org/officeDocument/2006/relationships/slide" Target="slides/slide236.xml"/><Relationship Id="rId344" Type="http://schemas.openxmlformats.org/officeDocument/2006/relationships/slide" Target="slides/slide25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Master" Target="slideMasters/slideMaster83.xml"/><Relationship Id="rId179" Type="http://schemas.openxmlformats.org/officeDocument/2006/relationships/slide" Target="slides/slide92.xml"/><Relationship Id="rId365" Type="http://schemas.openxmlformats.org/officeDocument/2006/relationships/slide" Target="slides/slide278.xml"/><Relationship Id="rId386" Type="http://schemas.openxmlformats.org/officeDocument/2006/relationships/slide" Target="slides/slide299.xml"/><Relationship Id="rId190" Type="http://schemas.openxmlformats.org/officeDocument/2006/relationships/slide" Target="slides/slide103.xml"/><Relationship Id="rId204" Type="http://schemas.openxmlformats.org/officeDocument/2006/relationships/slide" Target="slides/slide117.xml"/><Relationship Id="rId225" Type="http://schemas.openxmlformats.org/officeDocument/2006/relationships/slide" Target="slides/slide138.xml"/><Relationship Id="rId246" Type="http://schemas.openxmlformats.org/officeDocument/2006/relationships/slide" Target="slides/slide159.xml"/><Relationship Id="rId267" Type="http://schemas.openxmlformats.org/officeDocument/2006/relationships/slide" Target="slides/slide180.xml"/><Relationship Id="rId288" Type="http://schemas.openxmlformats.org/officeDocument/2006/relationships/slide" Target="slides/slide201.xml"/><Relationship Id="rId411" Type="http://schemas.openxmlformats.org/officeDocument/2006/relationships/slide" Target="slides/slide324.xml"/><Relationship Id="rId432" Type="http://schemas.openxmlformats.org/officeDocument/2006/relationships/slide" Target="slides/slide345.xml"/><Relationship Id="rId453" Type="http://schemas.openxmlformats.org/officeDocument/2006/relationships/slide" Target="slides/slide366.xml"/><Relationship Id="rId474" Type="http://schemas.openxmlformats.org/officeDocument/2006/relationships/slide" Target="slides/slide387.xml"/><Relationship Id="rId106" Type="http://schemas.openxmlformats.org/officeDocument/2006/relationships/slide" Target="slides/slide19.xml"/><Relationship Id="rId127" Type="http://schemas.openxmlformats.org/officeDocument/2006/relationships/slide" Target="slides/slide40.xml"/><Relationship Id="rId313" Type="http://schemas.openxmlformats.org/officeDocument/2006/relationships/slide" Target="slides/slide226.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7.xml"/><Relationship Id="rId148" Type="http://schemas.openxmlformats.org/officeDocument/2006/relationships/slide" Target="slides/slide61.xml"/><Relationship Id="rId169" Type="http://schemas.openxmlformats.org/officeDocument/2006/relationships/slide" Target="slides/slide82.xml"/><Relationship Id="rId334" Type="http://schemas.openxmlformats.org/officeDocument/2006/relationships/slide" Target="slides/slide247.xml"/><Relationship Id="rId355" Type="http://schemas.openxmlformats.org/officeDocument/2006/relationships/slide" Target="slides/slide268.xml"/><Relationship Id="rId376" Type="http://schemas.openxmlformats.org/officeDocument/2006/relationships/slide" Target="slides/slide289.xml"/><Relationship Id="rId397" Type="http://schemas.openxmlformats.org/officeDocument/2006/relationships/slide" Target="slides/slide310.xml"/><Relationship Id="rId4" Type="http://schemas.openxmlformats.org/officeDocument/2006/relationships/slideMaster" Target="slideMasters/slideMaster4.xml"/><Relationship Id="rId180" Type="http://schemas.openxmlformats.org/officeDocument/2006/relationships/slide" Target="slides/slide93.xml"/><Relationship Id="rId215" Type="http://schemas.openxmlformats.org/officeDocument/2006/relationships/slide" Target="slides/slide128.xml"/><Relationship Id="rId236" Type="http://schemas.openxmlformats.org/officeDocument/2006/relationships/slide" Target="slides/slide149.xml"/><Relationship Id="rId257" Type="http://schemas.openxmlformats.org/officeDocument/2006/relationships/slide" Target="slides/slide170.xml"/><Relationship Id="rId278" Type="http://schemas.openxmlformats.org/officeDocument/2006/relationships/slide" Target="slides/slide191.xml"/><Relationship Id="rId401" Type="http://schemas.openxmlformats.org/officeDocument/2006/relationships/slide" Target="slides/slide314.xml"/><Relationship Id="rId422" Type="http://schemas.openxmlformats.org/officeDocument/2006/relationships/slide" Target="slides/slide335.xml"/><Relationship Id="rId443" Type="http://schemas.openxmlformats.org/officeDocument/2006/relationships/slide" Target="slides/slide356.xml"/><Relationship Id="rId464" Type="http://schemas.openxmlformats.org/officeDocument/2006/relationships/slide" Target="slides/slide377.xml"/><Relationship Id="rId303" Type="http://schemas.openxmlformats.org/officeDocument/2006/relationships/slide" Target="slides/slide216.xml"/><Relationship Id="rId485" Type="http://schemas.openxmlformats.org/officeDocument/2006/relationships/tableStyles" Target="tableStyles.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51.xml"/><Relationship Id="rId345" Type="http://schemas.openxmlformats.org/officeDocument/2006/relationships/slide" Target="slides/slide258.xml"/><Relationship Id="rId387" Type="http://schemas.openxmlformats.org/officeDocument/2006/relationships/slide" Target="slides/slide300.xml"/><Relationship Id="rId191" Type="http://schemas.openxmlformats.org/officeDocument/2006/relationships/slide" Target="slides/slide104.xml"/><Relationship Id="rId205" Type="http://schemas.openxmlformats.org/officeDocument/2006/relationships/slide" Target="slides/slide118.xml"/><Relationship Id="rId247" Type="http://schemas.openxmlformats.org/officeDocument/2006/relationships/slide" Target="slides/slide160.xml"/><Relationship Id="rId412" Type="http://schemas.openxmlformats.org/officeDocument/2006/relationships/slide" Target="slides/slide325.xml"/><Relationship Id="rId107" Type="http://schemas.openxmlformats.org/officeDocument/2006/relationships/slide" Target="slides/slide20.xml"/><Relationship Id="rId289" Type="http://schemas.openxmlformats.org/officeDocument/2006/relationships/slide" Target="slides/slide202.xml"/><Relationship Id="rId454" Type="http://schemas.openxmlformats.org/officeDocument/2006/relationships/slide" Target="slides/slide367.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2.xml"/><Relationship Id="rId314" Type="http://schemas.openxmlformats.org/officeDocument/2006/relationships/slide" Target="slides/slide227.xml"/><Relationship Id="rId356" Type="http://schemas.openxmlformats.org/officeDocument/2006/relationships/slide" Target="slides/slide269.xml"/><Relationship Id="rId398" Type="http://schemas.openxmlformats.org/officeDocument/2006/relationships/slide" Target="slides/slide311.xml"/><Relationship Id="rId95" Type="http://schemas.openxmlformats.org/officeDocument/2006/relationships/slide" Target="slides/slide8.xml"/><Relationship Id="rId160" Type="http://schemas.openxmlformats.org/officeDocument/2006/relationships/slide" Target="slides/slide73.xml"/><Relationship Id="rId216" Type="http://schemas.openxmlformats.org/officeDocument/2006/relationships/slide" Target="slides/slide129.xml"/><Relationship Id="rId423" Type="http://schemas.openxmlformats.org/officeDocument/2006/relationships/slide" Target="slides/slide336.xml"/><Relationship Id="rId258" Type="http://schemas.openxmlformats.org/officeDocument/2006/relationships/slide" Target="slides/slide171.xml"/><Relationship Id="rId465" Type="http://schemas.openxmlformats.org/officeDocument/2006/relationships/slide" Target="slides/slide378.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31.xml"/><Relationship Id="rId325" Type="http://schemas.openxmlformats.org/officeDocument/2006/relationships/slide" Target="slides/slide238.xml"/><Relationship Id="rId367" Type="http://schemas.openxmlformats.org/officeDocument/2006/relationships/slide" Target="slides/slide280.xml"/><Relationship Id="rId171" Type="http://schemas.openxmlformats.org/officeDocument/2006/relationships/slide" Target="slides/slide84.xml"/><Relationship Id="rId227" Type="http://schemas.openxmlformats.org/officeDocument/2006/relationships/slide" Target="slides/slide140.xml"/><Relationship Id="rId269" Type="http://schemas.openxmlformats.org/officeDocument/2006/relationships/slide" Target="slides/slide182.xml"/><Relationship Id="rId434" Type="http://schemas.openxmlformats.org/officeDocument/2006/relationships/slide" Target="slides/slide347.xml"/><Relationship Id="rId476" Type="http://schemas.openxmlformats.org/officeDocument/2006/relationships/slide" Target="slides/slide389.xml"/><Relationship Id="rId33" Type="http://schemas.openxmlformats.org/officeDocument/2006/relationships/slideMaster" Target="slideMasters/slideMaster33.xml"/><Relationship Id="rId129" Type="http://schemas.openxmlformats.org/officeDocument/2006/relationships/slide" Target="slides/slide42.xml"/><Relationship Id="rId280" Type="http://schemas.openxmlformats.org/officeDocument/2006/relationships/slide" Target="slides/slide193.xml"/><Relationship Id="rId336" Type="http://schemas.openxmlformats.org/officeDocument/2006/relationships/slide" Target="slides/slide249.xml"/><Relationship Id="rId75" Type="http://schemas.openxmlformats.org/officeDocument/2006/relationships/slideMaster" Target="slideMasters/slideMaster75.xml"/><Relationship Id="rId140" Type="http://schemas.openxmlformats.org/officeDocument/2006/relationships/slide" Target="slides/slide53.xml"/><Relationship Id="rId182" Type="http://schemas.openxmlformats.org/officeDocument/2006/relationships/slide" Target="slides/slide95.xml"/><Relationship Id="rId378" Type="http://schemas.openxmlformats.org/officeDocument/2006/relationships/slide" Target="slides/slide291.xml"/><Relationship Id="rId403" Type="http://schemas.openxmlformats.org/officeDocument/2006/relationships/slide" Target="slides/slide316.xml"/><Relationship Id="rId6" Type="http://schemas.openxmlformats.org/officeDocument/2006/relationships/slideMaster" Target="slideMasters/slideMaster6.xml"/><Relationship Id="rId238" Type="http://schemas.openxmlformats.org/officeDocument/2006/relationships/slide" Target="slides/slide151.xml"/><Relationship Id="rId445" Type="http://schemas.openxmlformats.org/officeDocument/2006/relationships/slide" Target="slides/slide358.xml"/><Relationship Id="rId291" Type="http://schemas.openxmlformats.org/officeDocument/2006/relationships/slide" Target="slides/slide204.xml"/><Relationship Id="rId305" Type="http://schemas.openxmlformats.org/officeDocument/2006/relationships/slide" Target="slides/slide218.xml"/><Relationship Id="rId347" Type="http://schemas.openxmlformats.org/officeDocument/2006/relationships/slide" Target="slides/slide260.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64.xml"/><Relationship Id="rId389" Type="http://schemas.openxmlformats.org/officeDocument/2006/relationships/slide" Target="slides/slide302.xml"/><Relationship Id="rId193" Type="http://schemas.openxmlformats.org/officeDocument/2006/relationships/slide" Target="slides/slide106.xml"/><Relationship Id="rId207" Type="http://schemas.openxmlformats.org/officeDocument/2006/relationships/slide" Target="slides/slide120.xml"/><Relationship Id="rId249" Type="http://schemas.openxmlformats.org/officeDocument/2006/relationships/slide" Target="slides/slide162.xml"/><Relationship Id="rId414" Type="http://schemas.openxmlformats.org/officeDocument/2006/relationships/slide" Target="slides/slide327.xml"/><Relationship Id="rId456" Type="http://schemas.openxmlformats.org/officeDocument/2006/relationships/slide" Target="slides/slide369.xml"/><Relationship Id="rId13" Type="http://schemas.openxmlformats.org/officeDocument/2006/relationships/slideMaster" Target="slideMasters/slideMaster13.xml"/><Relationship Id="rId109" Type="http://schemas.openxmlformats.org/officeDocument/2006/relationships/slide" Target="slides/slide22.xml"/><Relationship Id="rId260" Type="http://schemas.openxmlformats.org/officeDocument/2006/relationships/slide" Target="slides/slide173.xml"/><Relationship Id="rId316" Type="http://schemas.openxmlformats.org/officeDocument/2006/relationships/slide" Target="slides/slide229.xml"/><Relationship Id="rId55" Type="http://schemas.openxmlformats.org/officeDocument/2006/relationships/slideMaster" Target="slideMasters/slideMaster55.xml"/><Relationship Id="rId97" Type="http://schemas.openxmlformats.org/officeDocument/2006/relationships/slide" Target="slides/slide10.xml"/><Relationship Id="rId120" Type="http://schemas.openxmlformats.org/officeDocument/2006/relationships/slide" Target="slides/slide33.xml"/><Relationship Id="rId358" Type="http://schemas.openxmlformats.org/officeDocument/2006/relationships/slide" Target="slides/slide271.xml"/><Relationship Id="rId162" Type="http://schemas.openxmlformats.org/officeDocument/2006/relationships/slide" Target="slides/slide75.xml"/><Relationship Id="rId218" Type="http://schemas.openxmlformats.org/officeDocument/2006/relationships/slide" Target="slides/slide131.xml"/><Relationship Id="rId425" Type="http://schemas.openxmlformats.org/officeDocument/2006/relationships/slide" Target="slides/slide338.xml"/><Relationship Id="rId467" Type="http://schemas.openxmlformats.org/officeDocument/2006/relationships/slide" Target="slides/slide380.xml"/><Relationship Id="rId271" Type="http://schemas.openxmlformats.org/officeDocument/2006/relationships/slide" Target="slides/slide184.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4.xml"/><Relationship Id="rId327" Type="http://schemas.openxmlformats.org/officeDocument/2006/relationships/slide" Target="slides/slide240.xml"/><Relationship Id="rId369" Type="http://schemas.openxmlformats.org/officeDocument/2006/relationships/slide" Target="slides/slide282.xml"/><Relationship Id="rId173" Type="http://schemas.openxmlformats.org/officeDocument/2006/relationships/slide" Target="slides/slide86.xml"/><Relationship Id="rId229" Type="http://schemas.openxmlformats.org/officeDocument/2006/relationships/slide" Target="slides/slide142.xml"/><Relationship Id="rId380" Type="http://schemas.openxmlformats.org/officeDocument/2006/relationships/slide" Target="slides/slide293.xml"/><Relationship Id="rId436" Type="http://schemas.openxmlformats.org/officeDocument/2006/relationships/slide" Target="slides/slide349.xml"/><Relationship Id="rId240" Type="http://schemas.openxmlformats.org/officeDocument/2006/relationships/slide" Target="slides/slide153.xml"/><Relationship Id="rId478" Type="http://schemas.openxmlformats.org/officeDocument/2006/relationships/slide" Target="slides/slide391.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13.xml"/><Relationship Id="rId282" Type="http://schemas.openxmlformats.org/officeDocument/2006/relationships/slide" Target="slides/slide195.xml"/><Relationship Id="rId338" Type="http://schemas.openxmlformats.org/officeDocument/2006/relationships/slide" Target="slides/slide251.xml"/><Relationship Id="rId8" Type="http://schemas.openxmlformats.org/officeDocument/2006/relationships/slideMaster" Target="slideMasters/slideMaster8.xml"/><Relationship Id="rId142" Type="http://schemas.openxmlformats.org/officeDocument/2006/relationships/slide" Target="slides/slide55.xml"/><Relationship Id="rId184" Type="http://schemas.openxmlformats.org/officeDocument/2006/relationships/slide" Target="slides/slide97.xml"/><Relationship Id="rId391" Type="http://schemas.openxmlformats.org/officeDocument/2006/relationships/slide" Target="slides/slide304.xml"/><Relationship Id="rId405" Type="http://schemas.openxmlformats.org/officeDocument/2006/relationships/slide" Target="slides/slide318.xml"/><Relationship Id="rId447" Type="http://schemas.openxmlformats.org/officeDocument/2006/relationships/slide" Target="slides/slide360.xml"/><Relationship Id="rId251" Type="http://schemas.openxmlformats.org/officeDocument/2006/relationships/slide" Target="slides/slide164.xml"/><Relationship Id="rId46" Type="http://schemas.openxmlformats.org/officeDocument/2006/relationships/slideMaster" Target="slideMasters/slideMaster46.xml"/><Relationship Id="rId293" Type="http://schemas.openxmlformats.org/officeDocument/2006/relationships/slide" Target="slides/slide206.xml"/><Relationship Id="rId307" Type="http://schemas.openxmlformats.org/officeDocument/2006/relationships/slide" Target="slides/slide220.xml"/><Relationship Id="rId349" Type="http://schemas.openxmlformats.org/officeDocument/2006/relationships/slide" Target="slides/slide262.xml"/><Relationship Id="rId88" Type="http://schemas.openxmlformats.org/officeDocument/2006/relationships/slide" Target="slides/slide1.xml"/><Relationship Id="rId111" Type="http://schemas.openxmlformats.org/officeDocument/2006/relationships/slide" Target="slides/slide24.xml"/><Relationship Id="rId153" Type="http://schemas.openxmlformats.org/officeDocument/2006/relationships/slide" Target="slides/slide66.xml"/><Relationship Id="rId195" Type="http://schemas.openxmlformats.org/officeDocument/2006/relationships/slide" Target="slides/slide108.xml"/><Relationship Id="rId209" Type="http://schemas.openxmlformats.org/officeDocument/2006/relationships/slide" Target="slides/slide122.xml"/><Relationship Id="rId360" Type="http://schemas.openxmlformats.org/officeDocument/2006/relationships/slide" Target="slides/slide273.xml"/><Relationship Id="rId416" Type="http://schemas.openxmlformats.org/officeDocument/2006/relationships/slide" Target="slides/slide329.xml"/><Relationship Id="rId220" Type="http://schemas.openxmlformats.org/officeDocument/2006/relationships/slide" Target="slides/slide133.xml"/><Relationship Id="rId458" Type="http://schemas.openxmlformats.org/officeDocument/2006/relationships/slide" Target="slides/slide371.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75.xml"/><Relationship Id="rId318" Type="http://schemas.openxmlformats.org/officeDocument/2006/relationships/slide" Target="slides/slide231.xml"/><Relationship Id="rId99" Type="http://schemas.openxmlformats.org/officeDocument/2006/relationships/slide" Target="slides/slide12.xml"/><Relationship Id="rId122" Type="http://schemas.openxmlformats.org/officeDocument/2006/relationships/slide" Target="slides/slide35.xml"/><Relationship Id="rId164" Type="http://schemas.openxmlformats.org/officeDocument/2006/relationships/slide" Target="slides/slide77.xml"/><Relationship Id="rId371" Type="http://schemas.openxmlformats.org/officeDocument/2006/relationships/slide" Target="slides/slide284.xml"/><Relationship Id="rId427" Type="http://schemas.openxmlformats.org/officeDocument/2006/relationships/slide" Target="slides/slide340.xml"/><Relationship Id="rId469" Type="http://schemas.openxmlformats.org/officeDocument/2006/relationships/slide" Target="slides/slide382.xml"/><Relationship Id="rId26" Type="http://schemas.openxmlformats.org/officeDocument/2006/relationships/slideMaster" Target="slideMasters/slideMaster26.xml"/><Relationship Id="rId231" Type="http://schemas.openxmlformats.org/officeDocument/2006/relationships/slide" Target="slides/slide144.xml"/><Relationship Id="rId273" Type="http://schemas.openxmlformats.org/officeDocument/2006/relationships/slide" Target="slides/slide186.xml"/><Relationship Id="rId329" Type="http://schemas.openxmlformats.org/officeDocument/2006/relationships/slide" Target="slides/slide242.xml"/><Relationship Id="rId480" Type="http://schemas.openxmlformats.org/officeDocument/2006/relationships/notesMaster" Target="notesMasters/notesMaster1.xml"/><Relationship Id="rId68" Type="http://schemas.openxmlformats.org/officeDocument/2006/relationships/slideMaster" Target="slideMasters/slideMaster68.xml"/><Relationship Id="rId133" Type="http://schemas.openxmlformats.org/officeDocument/2006/relationships/slide" Target="slides/slide46.xml"/><Relationship Id="rId175" Type="http://schemas.openxmlformats.org/officeDocument/2006/relationships/slide" Target="slides/slide88.xml"/><Relationship Id="rId340" Type="http://schemas.openxmlformats.org/officeDocument/2006/relationships/slide" Target="slides/slide253.xml"/><Relationship Id="rId200" Type="http://schemas.openxmlformats.org/officeDocument/2006/relationships/slide" Target="slides/slide113.xml"/><Relationship Id="rId382" Type="http://schemas.openxmlformats.org/officeDocument/2006/relationships/slide" Target="slides/slide295.xml"/><Relationship Id="rId438" Type="http://schemas.openxmlformats.org/officeDocument/2006/relationships/slide" Target="slides/slide351.xml"/><Relationship Id="rId242" Type="http://schemas.openxmlformats.org/officeDocument/2006/relationships/slide" Target="slides/slide155.xml"/><Relationship Id="rId284" Type="http://schemas.openxmlformats.org/officeDocument/2006/relationships/slide" Target="slides/slide197.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15.xml"/><Relationship Id="rId144" Type="http://schemas.openxmlformats.org/officeDocument/2006/relationships/slide" Target="slides/slide57.xml"/><Relationship Id="rId90" Type="http://schemas.openxmlformats.org/officeDocument/2006/relationships/slide" Target="slides/slide3.xml"/><Relationship Id="rId186" Type="http://schemas.openxmlformats.org/officeDocument/2006/relationships/slide" Target="slides/slide99.xml"/><Relationship Id="rId351" Type="http://schemas.openxmlformats.org/officeDocument/2006/relationships/slide" Target="slides/slide264.xml"/><Relationship Id="rId393" Type="http://schemas.openxmlformats.org/officeDocument/2006/relationships/slide" Target="slides/slide306.xml"/><Relationship Id="rId407" Type="http://schemas.openxmlformats.org/officeDocument/2006/relationships/slide" Target="slides/slide320.xml"/><Relationship Id="rId449" Type="http://schemas.openxmlformats.org/officeDocument/2006/relationships/slide" Target="slides/slide362.xml"/><Relationship Id="rId211" Type="http://schemas.openxmlformats.org/officeDocument/2006/relationships/slide" Target="slides/slide124.xml"/><Relationship Id="rId253" Type="http://schemas.openxmlformats.org/officeDocument/2006/relationships/slide" Target="slides/slide166.xml"/><Relationship Id="rId295" Type="http://schemas.openxmlformats.org/officeDocument/2006/relationships/slide" Target="slides/slide208.xml"/><Relationship Id="rId309" Type="http://schemas.openxmlformats.org/officeDocument/2006/relationships/slide" Target="slides/slide222.xml"/><Relationship Id="rId460" Type="http://schemas.openxmlformats.org/officeDocument/2006/relationships/slide" Target="slides/slide373.xml"/><Relationship Id="rId48" Type="http://schemas.openxmlformats.org/officeDocument/2006/relationships/slideMaster" Target="slideMasters/slideMaster48.xml"/><Relationship Id="rId113" Type="http://schemas.openxmlformats.org/officeDocument/2006/relationships/slide" Target="slides/slide26.xml"/><Relationship Id="rId320" Type="http://schemas.openxmlformats.org/officeDocument/2006/relationships/slide" Target="slides/slide233.xml"/><Relationship Id="rId155" Type="http://schemas.openxmlformats.org/officeDocument/2006/relationships/slide" Target="slides/slide68.xml"/><Relationship Id="rId197" Type="http://schemas.openxmlformats.org/officeDocument/2006/relationships/slide" Target="slides/slide110.xml"/><Relationship Id="rId362" Type="http://schemas.openxmlformats.org/officeDocument/2006/relationships/slide" Target="slides/slide275.xml"/><Relationship Id="rId418" Type="http://schemas.openxmlformats.org/officeDocument/2006/relationships/slide" Target="slides/slide331.xml"/><Relationship Id="rId222" Type="http://schemas.openxmlformats.org/officeDocument/2006/relationships/slide" Target="slides/slide135.xml"/><Relationship Id="rId264" Type="http://schemas.openxmlformats.org/officeDocument/2006/relationships/slide" Target="slides/slide177.xml"/><Relationship Id="rId471" Type="http://schemas.openxmlformats.org/officeDocument/2006/relationships/slide" Target="slides/slide384.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37.xml"/><Relationship Id="rId70" Type="http://schemas.openxmlformats.org/officeDocument/2006/relationships/slideMaster" Target="slideMasters/slideMaster70.xml"/><Relationship Id="rId166" Type="http://schemas.openxmlformats.org/officeDocument/2006/relationships/slide" Target="slides/slide79.xml"/><Relationship Id="rId331" Type="http://schemas.openxmlformats.org/officeDocument/2006/relationships/slide" Target="slides/slide244.xml"/><Relationship Id="rId373" Type="http://schemas.openxmlformats.org/officeDocument/2006/relationships/slide" Target="slides/slide286.xml"/><Relationship Id="rId429" Type="http://schemas.openxmlformats.org/officeDocument/2006/relationships/slide" Target="slides/slide342.xml"/><Relationship Id="rId1" Type="http://schemas.openxmlformats.org/officeDocument/2006/relationships/slideMaster" Target="slideMasters/slideMaster1.xml"/><Relationship Id="rId233" Type="http://schemas.openxmlformats.org/officeDocument/2006/relationships/slide" Target="slides/slide146.xml"/><Relationship Id="rId440" Type="http://schemas.openxmlformats.org/officeDocument/2006/relationships/slide" Target="slides/slide353.xml"/><Relationship Id="rId28" Type="http://schemas.openxmlformats.org/officeDocument/2006/relationships/slideMaster" Target="slideMasters/slideMaster28.xml"/><Relationship Id="rId275" Type="http://schemas.openxmlformats.org/officeDocument/2006/relationships/slide" Target="slides/slide188.xml"/><Relationship Id="rId300" Type="http://schemas.openxmlformats.org/officeDocument/2006/relationships/slide" Target="slides/slide213.xml"/><Relationship Id="rId482" Type="http://schemas.openxmlformats.org/officeDocument/2006/relationships/presProps" Target="presProps.xml"/><Relationship Id="rId81" Type="http://schemas.openxmlformats.org/officeDocument/2006/relationships/slideMaster" Target="slideMasters/slideMaster81.xml"/><Relationship Id="rId135" Type="http://schemas.openxmlformats.org/officeDocument/2006/relationships/slide" Target="slides/slide48.xml"/><Relationship Id="rId177" Type="http://schemas.openxmlformats.org/officeDocument/2006/relationships/slide" Target="slides/slide90.xml"/><Relationship Id="rId342" Type="http://schemas.openxmlformats.org/officeDocument/2006/relationships/slide" Target="slides/slide255.xml"/><Relationship Id="rId384" Type="http://schemas.openxmlformats.org/officeDocument/2006/relationships/slide" Target="slides/slide297.xml"/><Relationship Id="rId202" Type="http://schemas.openxmlformats.org/officeDocument/2006/relationships/slide" Target="slides/slide115.xml"/><Relationship Id="rId244" Type="http://schemas.openxmlformats.org/officeDocument/2006/relationships/slide" Target="slides/slide157.xml"/><Relationship Id="rId39" Type="http://schemas.openxmlformats.org/officeDocument/2006/relationships/slideMaster" Target="slideMasters/slideMaster39.xml"/><Relationship Id="rId286" Type="http://schemas.openxmlformats.org/officeDocument/2006/relationships/slide" Target="slides/slide199.xml"/><Relationship Id="rId451" Type="http://schemas.openxmlformats.org/officeDocument/2006/relationships/slide" Target="slides/slide364.xml"/><Relationship Id="rId50" Type="http://schemas.openxmlformats.org/officeDocument/2006/relationships/slideMaster" Target="slideMasters/slideMaster50.xml"/><Relationship Id="rId104" Type="http://schemas.openxmlformats.org/officeDocument/2006/relationships/slide" Target="slides/slide17.xml"/><Relationship Id="rId146" Type="http://schemas.openxmlformats.org/officeDocument/2006/relationships/slide" Target="slides/slide59.xml"/><Relationship Id="rId188" Type="http://schemas.openxmlformats.org/officeDocument/2006/relationships/slide" Target="slides/slide101.xml"/><Relationship Id="rId311" Type="http://schemas.openxmlformats.org/officeDocument/2006/relationships/slide" Target="slides/slide224.xml"/><Relationship Id="rId353" Type="http://schemas.openxmlformats.org/officeDocument/2006/relationships/slide" Target="slides/slide266.xml"/><Relationship Id="rId395" Type="http://schemas.openxmlformats.org/officeDocument/2006/relationships/slide" Target="slides/slide308.xml"/><Relationship Id="rId409" Type="http://schemas.openxmlformats.org/officeDocument/2006/relationships/slide" Target="slides/slide322.xml"/><Relationship Id="rId92" Type="http://schemas.openxmlformats.org/officeDocument/2006/relationships/slide" Target="slides/slide5.xml"/><Relationship Id="rId213" Type="http://schemas.openxmlformats.org/officeDocument/2006/relationships/slide" Target="slides/slide126.xml"/><Relationship Id="rId420" Type="http://schemas.openxmlformats.org/officeDocument/2006/relationships/slide" Target="slides/slide333.xml"/><Relationship Id="rId255" Type="http://schemas.openxmlformats.org/officeDocument/2006/relationships/slide" Target="slides/slide168.xml"/><Relationship Id="rId297" Type="http://schemas.openxmlformats.org/officeDocument/2006/relationships/slide" Target="slides/slide210.xml"/><Relationship Id="rId462" Type="http://schemas.openxmlformats.org/officeDocument/2006/relationships/slide" Target="slides/slide375.xml"/><Relationship Id="rId115" Type="http://schemas.openxmlformats.org/officeDocument/2006/relationships/slide" Target="slides/slide28.xml"/><Relationship Id="rId157" Type="http://schemas.openxmlformats.org/officeDocument/2006/relationships/slide" Target="slides/slide70.xml"/><Relationship Id="rId322" Type="http://schemas.openxmlformats.org/officeDocument/2006/relationships/slide" Target="slides/slide235.xml"/><Relationship Id="rId364" Type="http://schemas.openxmlformats.org/officeDocument/2006/relationships/slide" Target="slides/slide277.xml"/><Relationship Id="rId61" Type="http://schemas.openxmlformats.org/officeDocument/2006/relationships/slideMaster" Target="slideMasters/slideMaster61.xml"/><Relationship Id="rId199" Type="http://schemas.openxmlformats.org/officeDocument/2006/relationships/slide" Target="slides/slide112.xml"/><Relationship Id="rId19" Type="http://schemas.openxmlformats.org/officeDocument/2006/relationships/slideMaster" Target="slideMasters/slideMaster19.xml"/><Relationship Id="rId224" Type="http://schemas.openxmlformats.org/officeDocument/2006/relationships/slide" Target="slides/slide137.xml"/><Relationship Id="rId266" Type="http://schemas.openxmlformats.org/officeDocument/2006/relationships/slide" Target="slides/slide179.xml"/><Relationship Id="rId431" Type="http://schemas.openxmlformats.org/officeDocument/2006/relationships/slide" Target="slides/slide344.xml"/><Relationship Id="rId473" Type="http://schemas.openxmlformats.org/officeDocument/2006/relationships/slide" Target="slides/slide386.xml"/><Relationship Id="rId30" Type="http://schemas.openxmlformats.org/officeDocument/2006/relationships/slideMaster" Target="slideMasters/slideMaster30.xml"/><Relationship Id="rId126" Type="http://schemas.openxmlformats.org/officeDocument/2006/relationships/slide" Target="slides/slide39.xml"/><Relationship Id="rId168" Type="http://schemas.openxmlformats.org/officeDocument/2006/relationships/slide" Target="slides/slide81.xml"/><Relationship Id="rId333" Type="http://schemas.openxmlformats.org/officeDocument/2006/relationships/slide" Target="slides/slide246.xml"/><Relationship Id="rId72" Type="http://schemas.openxmlformats.org/officeDocument/2006/relationships/slideMaster" Target="slideMasters/slideMaster72.xml"/><Relationship Id="rId375" Type="http://schemas.openxmlformats.org/officeDocument/2006/relationships/slide" Target="slides/slide288.xml"/><Relationship Id="rId3" Type="http://schemas.openxmlformats.org/officeDocument/2006/relationships/slideMaster" Target="slideMasters/slideMaster3.xml"/><Relationship Id="rId235" Type="http://schemas.openxmlformats.org/officeDocument/2006/relationships/slide" Target="slides/slide148.xml"/><Relationship Id="rId277" Type="http://schemas.openxmlformats.org/officeDocument/2006/relationships/slide" Target="slides/slide190.xml"/><Relationship Id="rId400" Type="http://schemas.openxmlformats.org/officeDocument/2006/relationships/slide" Target="slides/slide313.xml"/><Relationship Id="rId442" Type="http://schemas.openxmlformats.org/officeDocument/2006/relationships/slide" Target="slides/slide355.xml"/><Relationship Id="rId48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8.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1.xml"/><Relationship Id="rId1" Type="http://schemas.microsoft.com/office/2011/relationships/chartStyle" Target="style1.xml"/></Relationships>
</file>

<file path=ppt/charts/_rels/chart9.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2.xml"/><Relationship Id="rId1" Type="http://schemas.microsoft.com/office/2011/relationships/chartStyle" Target="style2.xml"/></Relationships>
</file>

<file path=ppt/charts/_rels/chart10.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3.xml"/><Relationship Id="rId1" Type="http://schemas.microsoft.com/office/2011/relationships/chartStyle" Target="style3.xml"/></Relationships>
</file>

<file path=ppt/charts/_rels/chart11.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4.xml"/><Relationship Id="rId1" Type="http://schemas.microsoft.com/office/2011/relationships/chartStyle" Target="style4.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36974355054001"/>
          <c:y val="4.92979719188767E-2"/>
          <c:w val="0.66240083973819897"/>
          <c:h val="0.73333025188149803"/>
        </c:manualLayout>
      </c:layout>
      <c:scatterChart>
        <c:scatterStyle val="lineMarker"/>
        <c:varyColors val="0"/>
        <c:ser>
          <c:idx val="1"/>
          <c:order val="0"/>
          <c:tx>
            <c:strRef>
              <c:f>Clustering!$F$23</c:f>
              <c:strCache>
                <c:ptCount val="1"/>
                <c:pt idx="0">
                  <c:v>CNN3</c:v>
                </c:pt>
              </c:strCache>
            </c:strRef>
          </c:tx>
          <c:spPr>
            <a:ln w="31750">
              <a:solidFill>
                <a:srgbClr val="000000"/>
              </a:solidFill>
            </a:ln>
          </c:spPr>
          <c:marker>
            <c:symbol val="diamond"/>
            <c:size val="10"/>
            <c:spPr>
              <a:solidFill>
                <a:schemeClr val="accent6">
                  <a:lumMod val="40000"/>
                  <a:lumOff val="60000"/>
                </a:schemeClr>
              </a:solidFill>
              <a:ln>
                <a:solidFill>
                  <a:srgbClr val="000000"/>
                </a:solidFill>
              </a:ln>
            </c:spPr>
          </c:marker>
          <c:xVal>
            <c:numRef>
              <c:f>Clustering!$G$23</c:f>
              <c:numCache>
                <c:formatCode>General</c:formatCode>
                <c:ptCount val="1"/>
                <c:pt idx="0">
                  <c:v>1.0986329999999999E-3</c:v>
                </c:pt>
              </c:numCache>
            </c:numRef>
          </c:xVal>
          <c:yVal>
            <c:numRef>
              <c:f>Clustering!$H$23</c:f>
              <c:numCache>
                <c:formatCode>General</c:formatCode>
                <c:ptCount val="1"/>
                <c:pt idx="0">
                  <c:v>22201</c:v>
                </c:pt>
              </c:numCache>
            </c:numRef>
          </c:yVal>
          <c:smooth val="0"/>
          <c:extLst>
            <c:ext xmlns:c16="http://schemas.microsoft.com/office/drawing/2014/chart" uri="{C3380CC4-5D6E-409C-BE32-E72D297353CC}">
              <c16:uniqueId val="{00000000-619D-334D-82BC-A9EB05CAF836}"/>
            </c:ext>
          </c:extLst>
        </c:ser>
        <c:ser>
          <c:idx val="0"/>
          <c:order val="1"/>
          <c:tx>
            <c:strRef>
              <c:f>Clustering!$F$24</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Clustering!$G$24</c:f>
              <c:numCache>
                <c:formatCode>General</c:formatCode>
                <c:ptCount val="1"/>
                <c:pt idx="0">
                  <c:v>8.7890629999999997E-3</c:v>
                </c:pt>
              </c:numCache>
            </c:numRef>
          </c:xVal>
          <c:yVal>
            <c:numRef>
              <c:f>Clustering!$H$24</c:f>
              <c:numCache>
                <c:formatCode>General</c:formatCode>
                <c:ptCount val="1"/>
                <c:pt idx="0">
                  <c:v>21609</c:v>
                </c:pt>
              </c:numCache>
            </c:numRef>
          </c:yVal>
          <c:smooth val="0"/>
          <c:extLst>
            <c:ext xmlns:c16="http://schemas.microsoft.com/office/drawing/2014/chart" uri="{C3380CC4-5D6E-409C-BE32-E72D297353CC}">
              <c16:uniqueId val="{00000001-619D-334D-82BC-A9EB05CAF836}"/>
            </c:ext>
          </c:extLst>
        </c:ser>
        <c:ser>
          <c:idx val="2"/>
          <c:order val="2"/>
          <c:tx>
            <c:strRef>
              <c:f>Clustering!$F$28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Clustering!$G$28</c:f>
              <c:numCache>
                <c:formatCode>General</c:formatCode>
                <c:ptCount val="1"/>
                <c:pt idx="0">
                  <c:v>1.7578125E-2</c:v>
                </c:pt>
              </c:numCache>
            </c:numRef>
          </c:xVal>
          <c:yVal>
            <c:numRef>
              <c:f>Clustering!$H$28</c:f>
              <c:numCache>
                <c:formatCode>General</c:formatCode>
                <c:ptCount val="1"/>
                <c:pt idx="0">
                  <c:v>11025</c:v>
                </c:pt>
              </c:numCache>
            </c:numRef>
          </c:yVal>
          <c:smooth val="0"/>
          <c:extLst>
            <c:ext xmlns:c16="http://schemas.microsoft.com/office/drawing/2014/chart" uri="{C3380CC4-5D6E-409C-BE32-E72D297353CC}">
              <c16:uniqueId val="{00000002-619D-334D-82BC-A9EB05CAF836}"/>
            </c:ext>
          </c:extLst>
        </c:ser>
        <c:ser>
          <c:idx val="4"/>
          <c:order val="3"/>
          <c:tx>
            <c:strRef>
              <c:f>Clustering!$F$30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Clustering!$G$30</c:f>
              <c:numCache>
                <c:formatCode>General</c:formatCode>
                <c:ptCount val="1"/>
                <c:pt idx="0">
                  <c:v>7.32421875E-2</c:v>
                </c:pt>
              </c:numCache>
            </c:numRef>
          </c:xVal>
          <c:yVal>
            <c:numRef>
              <c:f>Clustering!$H$30</c:f>
              <c:numCache>
                <c:formatCode>General</c:formatCode>
                <c:ptCount val="1"/>
                <c:pt idx="0">
                  <c:v>1225</c:v>
                </c:pt>
              </c:numCache>
            </c:numRef>
          </c:yVal>
          <c:smooth val="0"/>
          <c:extLst>
            <c:ext xmlns:c16="http://schemas.microsoft.com/office/drawing/2014/chart" uri="{C3380CC4-5D6E-409C-BE32-E72D297353CC}">
              <c16:uniqueId val="{00000003-619D-334D-82BC-A9EB05CAF836}"/>
            </c:ext>
          </c:extLst>
        </c:ser>
        <c:ser>
          <c:idx val="3"/>
          <c:order val="4"/>
          <c:tx>
            <c:strRef>
              <c:f>Clustering!$F$47</c:f>
              <c:strCache>
                <c:ptCount val="1"/>
                <c:pt idx="0">
                  <c:v>CNN4</c:v>
                </c:pt>
              </c:strCache>
            </c:strRef>
          </c:tx>
          <c:dPt>
            <c:idx val="0"/>
            <c:marker>
              <c:symbol val="diamond"/>
              <c:size val="10"/>
              <c:spPr>
                <a:solidFill>
                  <a:schemeClr val="accent4"/>
                </a:solidFill>
                <a:ln>
                  <a:solidFill>
                    <a:srgbClr val="000000"/>
                  </a:solidFill>
                </a:ln>
              </c:spPr>
            </c:marker>
            <c:bubble3D val="0"/>
            <c:spPr>
              <a:ln>
                <a:solidFill>
                  <a:srgbClr val="000000"/>
                </a:solidFill>
              </a:ln>
            </c:spPr>
            <c:extLst>
              <c:ext xmlns:c16="http://schemas.microsoft.com/office/drawing/2014/chart" uri="{C3380CC4-5D6E-409C-BE32-E72D297353CC}">
                <c16:uniqueId val="{00000005-619D-334D-82BC-A9EB05CAF836}"/>
              </c:ext>
            </c:extLst>
          </c:dPt>
          <c:xVal>
            <c:numRef>
              <c:f>Clustering!$G$47</c:f>
              <c:numCache>
                <c:formatCode>General</c:formatCode>
                <c:ptCount val="1"/>
                <c:pt idx="0">
                  <c:v>9.765625E-3</c:v>
                </c:pt>
              </c:numCache>
            </c:numRef>
          </c:xVal>
          <c:yVal>
            <c:numRef>
              <c:f>Clustering!$H$47</c:f>
              <c:numCache>
                <c:formatCode>General</c:formatCode>
                <c:ptCount val="1"/>
                <c:pt idx="0">
                  <c:v>5329</c:v>
                </c:pt>
              </c:numCache>
            </c:numRef>
          </c:yVal>
          <c:smooth val="0"/>
          <c:extLst>
            <c:ext xmlns:c16="http://schemas.microsoft.com/office/drawing/2014/chart" uri="{C3380CC4-5D6E-409C-BE32-E72D297353CC}">
              <c16:uniqueId val="{00000006-619D-334D-82BC-A9EB05CAF836}"/>
            </c:ext>
          </c:extLst>
        </c:ser>
        <c:ser>
          <c:idx val="5"/>
          <c:order val="5"/>
          <c:tx>
            <c:strRef>
              <c:f>Clustering!$F$48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Clustering!$G$48</c:f>
              <c:numCache>
                <c:formatCode>General</c:formatCode>
                <c:ptCount val="1"/>
                <c:pt idx="0">
                  <c:v>5.2734375E-2</c:v>
                </c:pt>
              </c:numCache>
            </c:numRef>
          </c:xVal>
          <c:yVal>
            <c:numRef>
              <c:f>Clustering!$H$48</c:f>
              <c:numCache>
                <c:formatCode>General</c:formatCode>
                <c:ptCount val="1"/>
                <c:pt idx="0">
                  <c:v>5041</c:v>
                </c:pt>
              </c:numCache>
            </c:numRef>
          </c:yVal>
          <c:smooth val="0"/>
          <c:extLst>
            <c:ext xmlns:c16="http://schemas.microsoft.com/office/drawing/2014/chart" uri="{C3380CC4-5D6E-409C-BE32-E72D297353CC}">
              <c16:uniqueId val="{00000007-619D-334D-82BC-A9EB05CAF836}"/>
            </c:ext>
          </c:extLst>
        </c:ser>
        <c:ser>
          <c:idx val="6"/>
          <c:order val="6"/>
          <c:tx>
            <c:strRef>
              <c:f>Clustering!$F$49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Clustering!$G$49</c:f>
              <c:numCache>
                <c:formatCode>General</c:formatCode>
                <c:ptCount val="1"/>
                <c:pt idx="0">
                  <c:v>2.734375E-2</c:v>
                </c:pt>
              </c:numCache>
            </c:numRef>
          </c:xVal>
          <c:yVal>
            <c:numRef>
              <c:f>Clustering!$H$49</c:f>
              <c:numCache>
                <c:formatCode>General</c:formatCode>
                <c:ptCount val="1"/>
                <c:pt idx="0">
                  <c:v>5329</c:v>
                </c:pt>
              </c:numCache>
            </c:numRef>
          </c:yVal>
          <c:smooth val="0"/>
          <c:extLst>
            <c:ext xmlns:c16="http://schemas.microsoft.com/office/drawing/2014/chart" uri="{C3380CC4-5D6E-409C-BE32-E72D297353CC}">
              <c16:uniqueId val="{00000008-619D-334D-82BC-A9EB05CAF836}"/>
            </c:ext>
          </c:extLst>
        </c:ser>
        <c:ser>
          <c:idx val="7"/>
          <c:order val="7"/>
          <c:tx>
            <c:strRef>
              <c:f>Clustering!$F$51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Clustering!$G$51</c:f>
              <c:numCache>
                <c:formatCode>General</c:formatCode>
                <c:ptCount val="1"/>
                <c:pt idx="0">
                  <c:v>5.2734375E-2</c:v>
                </c:pt>
              </c:numCache>
            </c:numRef>
          </c:xVal>
          <c:yVal>
            <c:numRef>
              <c:f>Clustering!$H$51</c:f>
              <c:numCache>
                <c:formatCode>General</c:formatCode>
                <c:ptCount val="1"/>
                <c:pt idx="0">
                  <c:v>2628</c:v>
                </c:pt>
              </c:numCache>
            </c:numRef>
          </c:yVal>
          <c:smooth val="0"/>
          <c:extLst>
            <c:ext xmlns:c16="http://schemas.microsoft.com/office/drawing/2014/chart" uri="{C3380CC4-5D6E-409C-BE32-E72D297353CC}">
              <c16:uniqueId val="{00000009-619D-334D-82BC-A9EB05CAF836}"/>
            </c:ext>
          </c:extLst>
        </c:ser>
        <c:ser>
          <c:idx val="8"/>
          <c:order val="8"/>
          <c:tx>
            <c:strRef>
              <c:f>Clustering!$F$39</c:f>
              <c:strCache>
                <c:ptCount val="1"/>
                <c:pt idx="0">
                  <c:v>CNN11</c:v>
                </c:pt>
              </c:strCache>
            </c:strRef>
          </c:tx>
          <c:dPt>
            <c:idx val="0"/>
            <c:marker>
              <c:symbol val="diamond"/>
              <c:size val="10"/>
              <c:spPr>
                <a:solidFill>
                  <a:srgbClr val="660066"/>
                </a:solidFill>
                <a:ln>
                  <a:solidFill>
                    <a:srgbClr val="000000"/>
                  </a:solidFill>
                </a:ln>
              </c:spPr>
            </c:marker>
            <c:bubble3D val="0"/>
            <c:spPr>
              <a:ln>
                <a:solidFill>
                  <a:srgbClr val="000000"/>
                </a:solidFill>
              </a:ln>
            </c:spPr>
            <c:extLst>
              <c:ext xmlns:c16="http://schemas.microsoft.com/office/drawing/2014/chart" uri="{C3380CC4-5D6E-409C-BE32-E72D297353CC}">
                <c16:uniqueId val="{0000000B-619D-334D-82BC-A9EB05CAF836}"/>
              </c:ext>
            </c:extLst>
          </c:dPt>
          <c:xVal>
            <c:numRef>
              <c:f>Clustering!$G$39</c:f>
              <c:numCache>
                <c:formatCode>General</c:formatCode>
                <c:ptCount val="1"/>
                <c:pt idx="0">
                  <c:v>1.5625E-2</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0C-619D-334D-82BC-A9EB05CAF836}"/>
            </c:ext>
          </c:extLst>
        </c:ser>
        <c:ser>
          <c:idx val="9"/>
          <c:order val="9"/>
          <c:tx>
            <c:strRef>
              <c:f>Clustering!$F$34</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Clustering!$G$34</c:f>
              <c:numCache>
                <c:formatCode>General</c:formatCode>
                <c:ptCount val="1"/>
                <c:pt idx="0">
                  <c:v>1.953125E-3</c:v>
                </c:pt>
              </c:numCache>
            </c:numRef>
          </c:xVal>
          <c:yVal>
            <c:numRef>
              <c:f>Clustering!$H$34</c:f>
              <c:numCache>
                <c:formatCode>General</c:formatCode>
                <c:ptCount val="1"/>
                <c:pt idx="0">
                  <c:v>12544</c:v>
                </c:pt>
              </c:numCache>
            </c:numRef>
          </c:yVal>
          <c:smooth val="0"/>
          <c:extLst>
            <c:ext xmlns:c16="http://schemas.microsoft.com/office/drawing/2014/chart" uri="{C3380CC4-5D6E-409C-BE32-E72D297353CC}">
              <c16:uniqueId val="{0000000D-619D-334D-82BC-A9EB05CAF836}"/>
            </c:ext>
          </c:extLst>
        </c:ser>
        <c:ser>
          <c:idx val="10"/>
          <c:order val="10"/>
          <c:tx>
            <c:strRef>
              <c:f>Clustering!$F$16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Clustering!$G$16</c:f>
              <c:numCache>
                <c:formatCode>General</c:formatCode>
                <c:ptCount val="1"/>
                <c:pt idx="0">
                  <c:v>1.953125</c:v>
                </c:pt>
              </c:numCache>
            </c:numRef>
          </c:xVal>
          <c:yVal>
            <c:numRef>
              <c:f>Clustering!$H$16</c:f>
              <c:numCache>
                <c:formatCode>General</c:formatCode>
                <c:ptCount val="1"/>
                <c:pt idx="0">
                  <c:v>1</c:v>
                </c:pt>
              </c:numCache>
            </c:numRef>
          </c:yVal>
          <c:smooth val="0"/>
          <c:extLst>
            <c:ext xmlns:c16="http://schemas.microsoft.com/office/drawing/2014/chart" uri="{C3380CC4-5D6E-409C-BE32-E72D297353CC}">
              <c16:uniqueId val="{0000000E-619D-334D-82BC-A9EB05CAF836}"/>
            </c:ext>
          </c:extLst>
        </c:ser>
        <c:ser>
          <c:idx val="11"/>
          <c:order val="11"/>
          <c:tx>
            <c:strRef>
              <c:f>Clustering!$F$17</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Clustering!$G$17</c:f>
              <c:numCache>
                <c:formatCode>General</c:formatCode>
                <c:ptCount val="1"/>
                <c:pt idx="0">
                  <c:v>1.470703125</c:v>
                </c:pt>
              </c:numCache>
            </c:numRef>
          </c:xVal>
          <c:yVal>
            <c:numRef>
              <c:f>Clustering!$H$17</c:f>
              <c:numCache>
                <c:formatCode>General</c:formatCode>
                <c:ptCount val="1"/>
                <c:pt idx="0">
                  <c:v>1</c:v>
                </c:pt>
              </c:numCache>
            </c:numRef>
          </c:yVal>
          <c:smooth val="0"/>
          <c:extLst>
            <c:ext xmlns:c16="http://schemas.microsoft.com/office/drawing/2014/chart" uri="{C3380CC4-5D6E-409C-BE32-E72D297353CC}">
              <c16:uniqueId val="{0000000F-619D-334D-82BC-A9EB05CAF836}"/>
            </c:ext>
          </c:extLst>
        </c:ser>
        <c:ser>
          <c:idx val="12"/>
          <c:order val="12"/>
          <c:tx>
            <c:strRef>
              <c:f>Clustering!$F$90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Clustering!$G$90</c:f>
              <c:numCache>
                <c:formatCode>General</c:formatCode>
                <c:ptCount val="1"/>
                <c:pt idx="0">
                  <c:v>0.1640625</c:v>
                </c:pt>
              </c:numCache>
            </c:numRef>
          </c:xVal>
          <c:yVal>
            <c:numRef>
              <c:f>Clustering!$H$90</c:f>
              <c:numCache>
                <c:formatCode>General</c:formatCode>
                <c:ptCount val="1"/>
                <c:pt idx="0">
                  <c:v>289</c:v>
                </c:pt>
              </c:numCache>
            </c:numRef>
          </c:yVal>
          <c:smooth val="0"/>
          <c:extLst>
            <c:ext xmlns:c16="http://schemas.microsoft.com/office/drawing/2014/chart" uri="{C3380CC4-5D6E-409C-BE32-E72D297353CC}">
              <c16:uniqueId val="{00000010-619D-334D-82BC-A9EB05CAF836}"/>
            </c:ext>
          </c:extLst>
        </c:ser>
        <c:ser>
          <c:idx val="13"/>
          <c:order val="13"/>
          <c:tx>
            <c:strRef>
              <c:f>Clustering!$F$88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Clustering!$G$88</c:f>
              <c:numCache>
                <c:formatCode>General</c:formatCode>
                <c:ptCount val="1"/>
                <c:pt idx="0">
                  <c:v>0.140625</c:v>
                </c:pt>
              </c:numCache>
            </c:numRef>
          </c:xVal>
          <c:yVal>
            <c:numRef>
              <c:f>Clustering!$H$88</c:f>
              <c:numCache>
                <c:formatCode>General</c:formatCode>
                <c:ptCount val="1"/>
                <c:pt idx="0">
                  <c:v>289</c:v>
                </c:pt>
              </c:numCache>
            </c:numRef>
          </c:yVal>
          <c:smooth val="0"/>
          <c:extLst>
            <c:ext xmlns:c16="http://schemas.microsoft.com/office/drawing/2014/chart" uri="{C3380CC4-5D6E-409C-BE32-E72D297353CC}">
              <c16:uniqueId val="{00000011-619D-334D-82BC-A9EB05CAF836}"/>
            </c:ext>
          </c:extLst>
        </c:ser>
        <c:ser>
          <c:idx val="14"/>
          <c:order val="14"/>
          <c:tx>
            <c:strRef>
              <c:f>Clustering!$F$98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Clustering!$G$98</c:f>
              <c:numCache>
                <c:formatCode>General</c:formatCode>
                <c:ptCount val="1"/>
                <c:pt idx="0">
                  <c:v>0.4921875</c:v>
                </c:pt>
              </c:numCache>
            </c:numRef>
          </c:xVal>
          <c:yVal>
            <c:numRef>
              <c:f>Clustering!$H$98</c:f>
              <c:numCache>
                <c:formatCode>General</c:formatCode>
                <c:ptCount val="1"/>
                <c:pt idx="0">
                  <c:v>289</c:v>
                </c:pt>
              </c:numCache>
            </c:numRef>
          </c:yVal>
          <c:smooth val="0"/>
          <c:extLst>
            <c:ext xmlns:c16="http://schemas.microsoft.com/office/drawing/2014/chart" uri="{C3380CC4-5D6E-409C-BE32-E72D297353CC}">
              <c16:uniqueId val="{00000012-619D-334D-82BC-A9EB05CAF836}"/>
            </c:ext>
          </c:extLst>
        </c:ser>
        <c:ser>
          <c:idx val="15"/>
          <c:order val="15"/>
          <c:tx>
            <c:strRef>
              <c:f>Clustering!$F$99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Clustering!$G$99</c:f>
              <c:numCache>
                <c:formatCode>General</c:formatCode>
                <c:ptCount val="1"/>
                <c:pt idx="0">
                  <c:v>0.375</c:v>
                </c:pt>
              </c:numCache>
            </c:numRef>
          </c:xVal>
          <c:yVal>
            <c:numRef>
              <c:f>Clustering!$H$99</c:f>
              <c:numCache>
                <c:formatCode>General</c:formatCode>
                <c:ptCount val="1"/>
                <c:pt idx="0">
                  <c:v>289</c:v>
                </c:pt>
              </c:numCache>
            </c:numRef>
          </c:yVal>
          <c:smooth val="0"/>
          <c:extLst>
            <c:ext xmlns:c16="http://schemas.microsoft.com/office/drawing/2014/chart" uri="{C3380CC4-5D6E-409C-BE32-E72D297353CC}">
              <c16:uniqueId val="{00000013-619D-334D-82BC-A9EB05CAF836}"/>
            </c:ext>
          </c:extLst>
        </c:ser>
        <c:ser>
          <c:idx val="16"/>
          <c:order val="16"/>
          <c:tx>
            <c:strRef>
              <c:f>Clustering!$F$100</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Clustering!$G$100</c:f>
              <c:numCache>
                <c:formatCode>General</c:formatCode>
                <c:ptCount val="1"/>
                <c:pt idx="0">
                  <c:v>0.1875</c:v>
                </c:pt>
              </c:numCache>
            </c:numRef>
          </c:xVal>
          <c:yVal>
            <c:numRef>
              <c:f>Clustering!$H$100</c:f>
              <c:numCache>
                <c:formatCode>General</c:formatCode>
                <c:ptCount val="1"/>
                <c:pt idx="0">
                  <c:v>289</c:v>
                </c:pt>
              </c:numCache>
            </c:numRef>
          </c:yVal>
          <c:smooth val="0"/>
          <c:extLst>
            <c:ext xmlns:c16="http://schemas.microsoft.com/office/drawing/2014/chart" uri="{C3380CC4-5D6E-409C-BE32-E72D297353CC}">
              <c16:uniqueId val="{00000014-619D-334D-82BC-A9EB05CAF836}"/>
            </c:ext>
          </c:extLst>
        </c:ser>
        <c:ser>
          <c:idx val="17"/>
          <c:order val="17"/>
          <c:tx>
            <c:strRef>
              <c:f>Clustering!$F$101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Clustering!$G$101</c:f>
              <c:numCache>
                <c:formatCode>General</c:formatCode>
                <c:ptCount val="1"/>
                <c:pt idx="0">
                  <c:v>0.287109375</c:v>
                </c:pt>
              </c:numCache>
            </c:numRef>
          </c:xVal>
          <c:yVal>
            <c:numRef>
              <c:f>Clustering!$H$101</c:f>
              <c:numCache>
                <c:formatCode>General</c:formatCode>
                <c:ptCount val="1"/>
                <c:pt idx="0">
                  <c:v>289</c:v>
                </c:pt>
              </c:numCache>
            </c:numRef>
          </c:yVal>
          <c:smooth val="0"/>
          <c:extLst>
            <c:ext xmlns:c16="http://schemas.microsoft.com/office/drawing/2014/chart" uri="{C3380CC4-5D6E-409C-BE32-E72D297353CC}">
              <c16:uniqueId val="{00000015-619D-334D-82BC-A9EB05CAF836}"/>
            </c:ext>
          </c:extLst>
        </c:ser>
        <c:ser>
          <c:idx val="18"/>
          <c:order val="18"/>
          <c:tx>
            <c:strRef>
              <c:f>Clustering!$F$95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Clustering!$G$95</c:f>
              <c:numCache>
                <c:formatCode>General</c:formatCode>
                <c:ptCount val="1"/>
                <c:pt idx="0">
                  <c:v>0.125</c:v>
                </c:pt>
              </c:numCache>
            </c:numRef>
          </c:xVal>
          <c:yVal>
            <c:numRef>
              <c:f>Clustering!$H$95</c:f>
              <c:numCache>
                <c:formatCode>General</c:formatCode>
                <c:ptCount val="1"/>
                <c:pt idx="0">
                  <c:v>361</c:v>
                </c:pt>
              </c:numCache>
            </c:numRef>
          </c:yVal>
          <c:smooth val="0"/>
          <c:extLst>
            <c:ext xmlns:c16="http://schemas.microsoft.com/office/drawing/2014/chart" uri="{C3380CC4-5D6E-409C-BE32-E72D297353CC}">
              <c16:uniqueId val="{00000016-619D-334D-82BC-A9EB05CAF836}"/>
            </c:ext>
          </c:extLst>
        </c:ser>
        <c:ser>
          <c:idx val="19"/>
          <c:order val="19"/>
          <c:tx>
            <c:strRef>
              <c:f>Clustering!$F$96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Clustering!$G$96</c:f>
              <c:numCache>
                <c:formatCode>General</c:formatCode>
                <c:ptCount val="1"/>
                <c:pt idx="0">
                  <c:v>0.25</c:v>
                </c:pt>
              </c:numCache>
            </c:numRef>
          </c:xVal>
          <c:yVal>
            <c:numRef>
              <c:f>Clustering!$H$96</c:f>
              <c:numCache>
                <c:formatCode>General</c:formatCode>
                <c:ptCount val="1"/>
                <c:pt idx="0">
                  <c:v>361</c:v>
                </c:pt>
              </c:numCache>
            </c:numRef>
          </c:yVal>
          <c:smooth val="0"/>
          <c:extLst>
            <c:ext xmlns:c16="http://schemas.microsoft.com/office/drawing/2014/chart" uri="{C3380CC4-5D6E-409C-BE32-E72D297353CC}">
              <c16:uniqueId val="{00000017-619D-334D-82BC-A9EB05CAF836}"/>
            </c:ext>
          </c:extLst>
        </c:ser>
        <c:ser>
          <c:idx val="20"/>
          <c:order val="20"/>
          <c:tx>
            <c:strRef>
              <c:f>Clustering!$F$58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Clustering!$G$58</c:f>
              <c:numCache>
                <c:formatCode>General</c:formatCode>
                <c:ptCount val="1"/>
                <c:pt idx="0">
                  <c:v>1.4765625</c:v>
                </c:pt>
              </c:numCache>
            </c:numRef>
          </c:xVal>
          <c:yVal>
            <c:numRef>
              <c:f>Clustering!$H$58</c:f>
              <c:numCache>
                <c:formatCode>General</c:formatCode>
                <c:ptCount val="1"/>
                <c:pt idx="0">
                  <c:v>64</c:v>
                </c:pt>
              </c:numCache>
            </c:numRef>
          </c:yVal>
          <c:smooth val="0"/>
          <c:extLst>
            <c:ext xmlns:c16="http://schemas.microsoft.com/office/drawing/2014/chart" uri="{C3380CC4-5D6E-409C-BE32-E72D297353CC}">
              <c16:uniqueId val="{00000018-619D-334D-82BC-A9EB05CAF836}"/>
            </c:ext>
          </c:extLst>
        </c:ser>
        <c:ser>
          <c:idx val="21"/>
          <c:order val="21"/>
          <c:tx>
            <c:strRef>
              <c:f>Clustering!$F$59</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Clustering!$G$59</c:f>
              <c:numCache>
                <c:formatCode>General</c:formatCode>
                <c:ptCount val="1"/>
                <c:pt idx="0">
                  <c:v>0.7</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9-619D-334D-82BC-A9EB05CAF836}"/>
            </c:ext>
          </c:extLst>
        </c:ser>
        <c:ser>
          <c:idx val="22"/>
          <c:order val="22"/>
          <c:tx>
            <c:strRef>
              <c:f>Clustering!$F$60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Clustering!$G$60</c:f>
              <c:numCache>
                <c:formatCode>General</c:formatCode>
                <c:ptCount val="1"/>
                <c:pt idx="0">
                  <c:v>0.875</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1A-619D-334D-82BC-A9EB05CAF836}"/>
            </c:ext>
          </c:extLst>
        </c:ser>
        <c:ser>
          <c:idx val="25"/>
          <c:order val="23"/>
          <c:tx>
            <c:strRef>
              <c:f>Clustering!$F$74</c:f>
              <c:strCache>
                <c:ptCount val="1"/>
                <c:pt idx="0">
                  <c:v>CNN4</c:v>
                </c:pt>
              </c:strCache>
            </c:strRef>
          </c:tx>
          <c:spPr>
            <a:ln>
              <a:solidFill>
                <a:srgbClr val="000000"/>
              </a:solidFill>
            </a:ln>
          </c:spPr>
          <c:marker>
            <c:symbol val="diamond"/>
            <c:size val="12"/>
            <c:spPr>
              <a:solidFill>
                <a:schemeClr val="accent4"/>
              </a:solidFill>
              <a:ln>
                <a:solidFill>
                  <a:srgbClr val="000000"/>
                </a:solidFill>
              </a:ln>
            </c:spPr>
          </c:marker>
          <c:xVal>
            <c:numRef>
              <c:f>Clustering!$G$74</c:f>
              <c:numCache>
                <c:formatCode>General</c:formatCode>
                <c:ptCount val="1"/>
                <c:pt idx="0">
                  <c:v>0.65625</c:v>
                </c:pt>
              </c:numCache>
            </c:numRef>
          </c:xVal>
          <c:yVal>
            <c:numRef>
              <c:f>Clustering!$H$74</c:f>
              <c:numCache>
                <c:formatCode>General</c:formatCode>
                <c:ptCount val="1"/>
                <c:pt idx="0">
                  <c:v>40</c:v>
                </c:pt>
              </c:numCache>
            </c:numRef>
          </c:yVal>
          <c:smooth val="0"/>
          <c:extLst>
            <c:ext xmlns:c16="http://schemas.microsoft.com/office/drawing/2014/chart" uri="{C3380CC4-5D6E-409C-BE32-E72D297353CC}">
              <c16:uniqueId val="{0000001B-619D-334D-82BC-A9EB05CAF836}"/>
            </c:ext>
          </c:extLst>
        </c:ser>
        <c:ser>
          <c:idx val="26"/>
          <c:order val="24"/>
          <c:tx>
            <c:strRef>
              <c:f>Clustering!$F$75</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Clustering!$G$75</c:f>
              <c:numCache>
                <c:formatCode>General</c:formatCode>
                <c:ptCount val="1"/>
                <c:pt idx="0">
                  <c:v>0.5625</c:v>
                </c:pt>
              </c:numCache>
            </c:numRef>
          </c:xVal>
          <c:yVal>
            <c:numRef>
              <c:f>Clustering!$H$75</c:f>
              <c:numCache>
                <c:formatCode>General</c:formatCode>
                <c:ptCount val="1"/>
                <c:pt idx="0">
                  <c:v>64</c:v>
                </c:pt>
              </c:numCache>
            </c:numRef>
          </c:yVal>
          <c:smooth val="0"/>
          <c:extLst>
            <c:ext xmlns:c16="http://schemas.microsoft.com/office/drawing/2014/chart" uri="{C3380CC4-5D6E-409C-BE32-E72D297353CC}">
              <c16:uniqueId val="{0000001C-619D-334D-82BC-A9EB05CAF836}"/>
            </c:ext>
          </c:extLst>
        </c:ser>
        <c:ser>
          <c:idx val="27"/>
          <c:order val="25"/>
          <c:tx>
            <c:strRef>
              <c:f>Clustering!$F$76</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Clustering!$G$76</c:f>
              <c:numCache>
                <c:formatCode>General</c:formatCode>
                <c:ptCount val="1"/>
                <c:pt idx="0">
                  <c:v>0.4921875</c:v>
                </c:pt>
              </c:numCache>
            </c:numRef>
          </c:xVal>
          <c:yVal>
            <c:numRef>
              <c:f>Clustering!$H$76</c:f>
              <c:numCache>
                <c:formatCode>General</c:formatCode>
                <c:ptCount val="1"/>
                <c:pt idx="0">
                  <c:v>48</c:v>
                </c:pt>
              </c:numCache>
            </c:numRef>
          </c:yVal>
          <c:smooth val="0"/>
          <c:extLst>
            <c:ext xmlns:c16="http://schemas.microsoft.com/office/drawing/2014/chart" uri="{C3380CC4-5D6E-409C-BE32-E72D297353CC}">
              <c16:uniqueId val="{0000001D-619D-334D-82BC-A9EB05CAF836}"/>
            </c:ext>
          </c:extLst>
        </c:ser>
        <c:ser>
          <c:idx val="23"/>
          <c:order val="26"/>
          <c:tx>
            <c:strRef>
              <c:f>Clustering!$F$69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Clustering!$G$69</c:f>
              <c:numCache>
                <c:formatCode>General</c:formatCode>
                <c:ptCount val="1"/>
                <c:pt idx="0">
                  <c:v>1</c:v>
                </c:pt>
              </c:numCache>
            </c:numRef>
          </c:xVal>
          <c:yVal>
            <c:numRef>
              <c:f>Clustering!$H$69</c:f>
              <c:numCache>
                <c:formatCode>General</c:formatCode>
                <c:ptCount val="1"/>
                <c:pt idx="0">
                  <c:v>49</c:v>
                </c:pt>
              </c:numCache>
            </c:numRef>
          </c:yVal>
          <c:smooth val="0"/>
          <c:extLst>
            <c:ext xmlns:c16="http://schemas.microsoft.com/office/drawing/2014/chart" uri="{C3380CC4-5D6E-409C-BE32-E72D297353CC}">
              <c16:uniqueId val="{0000001E-619D-334D-82BC-A9EB05CAF836}"/>
            </c:ext>
          </c:extLst>
        </c:ser>
        <c:ser>
          <c:idx val="24"/>
          <c:order val="27"/>
          <c:tx>
            <c:strRef>
              <c:f>Clustering!$F$102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Clustering!$G$102</c:f>
              <c:numCache>
                <c:formatCode>General</c:formatCode>
                <c:ptCount val="1"/>
                <c:pt idx="0">
                  <c:v>0.25</c:v>
                </c:pt>
              </c:numCache>
            </c:numRef>
          </c:xVal>
          <c:yVal>
            <c:numRef>
              <c:f>Clustering!$H$102</c:f>
              <c:numCache>
                <c:formatCode>General</c:formatCode>
                <c:ptCount val="1"/>
                <c:pt idx="0">
                  <c:v>196</c:v>
                </c:pt>
              </c:numCache>
            </c:numRef>
          </c:yVal>
          <c:smooth val="0"/>
          <c:extLst>
            <c:ext xmlns:c16="http://schemas.microsoft.com/office/drawing/2014/chart" uri="{C3380CC4-5D6E-409C-BE32-E72D297353CC}">
              <c16:uniqueId val="{0000001F-619D-334D-82BC-A9EB05CAF836}"/>
            </c:ext>
          </c:extLst>
        </c:ser>
        <c:ser>
          <c:idx val="28"/>
          <c:order val="28"/>
          <c:tx>
            <c:strRef>
              <c:f>Clustering!$F$77</c:f>
              <c:strCache>
                <c:ptCount val="1"/>
                <c:pt idx="0">
                  <c:v>CNN11</c:v>
                </c:pt>
              </c:strCache>
            </c:strRef>
          </c:tx>
          <c:spPr>
            <a:ln>
              <a:solidFill>
                <a:srgbClr val="000000"/>
              </a:solidFill>
            </a:ln>
          </c:spPr>
          <c:marker>
            <c:symbol val="diamond"/>
            <c:size val="11"/>
            <c:spPr>
              <a:solidFill>
                <a:srgbClr val="660066"/>
              </a:solidFill>
              <a:ln>
                <a:solidFill>
                  <a:srgbClr val="000000"/>
                </a:solidFill>
              </a:ln>
            </c:spPr>
          </c:marker>
          <c:xVal>
            <c:numRef>
              <c:f>Clustering!$G$77</c:f>
              <c:numCache>
                <c:formatCode>General</c:formatCode>
                <c:ptCount val="1"/>
                <c:pt idx="0">
                  <c:v>0.5</c:v>
                </c:pt>
              </c:numCache>
            </c:numRef>
          </c:xVal>
          <c:yVal>
            <c:numRef>
              <c:f>Clustering!$H$77</c:f>
              <c:numCache>
                <c:formatCode>General</c:formatCode>
                <c:ptCount val="1"/>
                <c:pt idx="0">
                  <c:v>49</c:v>
                </c:pt>
              </c:numCache>
            </c:numRef>
          </c:yVal>
          <c:smooth val="0"/>
          <c:extLst>
            <c:ext xmlns:c16="http://schemas.microsoft.com/office/drawing/2014/chart" uri="{C3380CC4-5D6E-409C-BE32-E72D297353CC}">
              <c16:uniqueId val="{00000020-619D-334D-82BC-A9EB05CAF836}"/>
            </c:ext>
          </c:extLst>
        </c:ser>
        <c:ser>
          <c:idx val="29"/>
          <c:order val="29"/>
          <c:tx>
            <c:strRef>
              <c:f>Clustering!$F$110</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Clustering!$G$110</c:f>
              <c:numCache>
                <c:formatCode>General</c:formatCode>
                <c:ptCount val="1"/>
                <c:pt idx="0">
                  <c:v>2.197265625E-3</c:v>
                </c:pt>
              </c:numCache>
            </c:numRef>
          </c:xVal>
          <c:yVal>
            <c:numRef>
              <c:f>Clustering!$H$110</c:f>
              <c:numCache>
                <c:formatCode>General</c:formatCode>
                <c:ptCount val="1"/>
                <c:pt idx="0">
                  <c:v>196</c:v>
                </c:pt>
              </c:numCache>
            </c:numRef>
          </c:yVal>
          <c:smooth val="0"/>
          <c:extLst>
            <c:ext xmlns:c16="http://schemas.microsoft.com/office/drawing/2014/chart" uri="{C3380CC4-5D6E-409C-BE32-E72D297353CC}">
              <c16:uniqueId val="{00000021-619D-334D-82BC-A9EB05CAF836}"/>
            </c:ext>
          </c:extLst>
        </c:ser>
        <c:ser>
          <c:idx val="30"/>
          <c:order val="30"/>
          <c:tx>
            <c:strRef>
              <c:f>Clustering!$F$111</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Clustering!$G$111</c:f>
              <c:numCache>
                <c:formatCode>General</c:formatCode>
                <c:ptCount val="1"/>
                <c:pt idx="0">
                  <c:v>4.39453125E-3</c:v>
                </c:pt>
              </c:numCache>
            </c:numRef>
          </c:xVal>
          <c:yVal>
            <c:numRef>
              <c:f>Clustering!$H$111</c:f>
              <c:numCache>
                <c:formatCode>General</c:formatCode>
                <c:ptCount val="1"/>
                <c:pt idx="0">
                  <c:v>196</c:v>
                </c:pt>
              </c:numCache>
            </c:numRef>
          </c:yVal>
          <c:smooth val="0"/>
          <c:extLst>
            <c:ext xmlns:c16="http://schemas.microsoft.com/office/drawing/2014/chart" uri="{C3380CC4-5D6E-409C-BE32-E72D297353CC}">
              <c16:uniqueId val="{00000022-619D-334D-82BC-A9EB05CAF836}"/>
            </c:ext>
          </c:extLst>
        </c:ser>
        <c:ser>
          <c:idx val="31"/>
          <c:order val="31"/>
          <c:tx>
            <c:strRef>
              <c:f>Clustering!$F$112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Clustering!$G$112</c:f>
              <c:numCache>
                <c:formatCode>General</c:formatCode>
                <c:ptCount val="1"/>
                <c:pt idx="0">
                  <c:v>4.39453125E-3</c:v>
                </c:pt>
              </c:numCache>
            </c:numRef>
          </c:xVal>
          <c:yVal>
            <c:numRef>
              <c:f>Clustering!$H$112</c:f>
              <c:numCache>
                <c:formatCode>General</c:formatCode>
                <c:ptCount val="1"/>
                <c:pt idx="0">
                  <c:v>49</c:v>
                </c:pt>
              </c:numCache>
            </c:numRef>
          </c:yVal>
          <c:smooth val="0"/>
          <c:extLst>
            <c:ext xmlns:c16="http://schemas.microsoft.com/office/drawing/2014/chart" uri="{C3380CC4-5D6E-409C-BE32-E72D297353CC}">
              <c16:uniqueId val="{00000023-619D-334D-82BC-A9EB05CAF836}"/>
            </c:ext>
          </c:extLst>
        </c:ser>
        <c:ser>
          <c:idx val="32"/>
          <c:order val="32"/>
          <c:tx>
            <c:strRef>
              <c:f>Clustering!$F$113</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Clustering!$G$113</c:f>
              <c:numCache>
                <c:formatCode>General</c:formatCode>
                <c:ptCount val="1"/>
                <c:pt idx="0">
                  <c:v>8.7890625E-3</c:v>
                </c:pt>
              </c:numCache>
            </c:numRef>
          </c:xVal>
          <c:yVal>
            <c:numRef>
              <c:f>Clustering!$H$113</c:f>
              <c:numCache>
                <c:formatCode>General</c:formatCode>
                <c:ptCount val="1"/>
                <c:pt idx="0">
                  <c:v>49</c:v>
                </c:pt>
              </c:numCache>
            </c:numRef>
          </c:yVal>
          <c:smooth val="0"/>
          <c:extLst>
            <c:ext xmlns:c16="http://schemas.microsoft.com/office/drawing/2014/chart" uri="{C3380CC4-5D6E-409C-BE32-E72D297353CC}">
              <c16:uniqueId val="{00000024-619D-334D-82BC-A9EB05CAF836}"/>
            </c:ext>
          </c:extLst>
        </c:ser>
        <c:ser>
          <c:idx val="33"/>
          <c:order val="33"/>
          <c:tx>
            <c:strRef>
              <c:f>Clustering!$F$115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Clustering!$G$115</c:f>
              <c:numCache>
                <c:formatCode>General</c:formatCode>
                <c:ptCount val="1"/>
                <c:pt idx="0">
                  <c:v>8.7890625E-3</c:v>
                </c:pt>
              </c:numCache>
            </c:numRef>
          </c:xVal>
          <c:yVal>
            <c:numRef>
              <c:f>Clustering!$H$115</c:f>
              <c:numCache>
                <c:formatCode>General</c:formatCode>
                <c:ptCount val="1"/>
                <c:pt idx="0">
                  <c:v>100</c:v>
                </c:pt>
              </c:numCache>
            </c:numRef>
          </c:yVal>
          <c:smooth val="0"/>
          <c:extLst>
            <c:ext xmlns:c16="http://schemas.microsoft.com/office/drawing/2014/chart" uri="{C3380CC4-5D6E-409C-BE32-E72D297353CC}">
              <c16:uniqueId val="{00000025-619D-334D-82BC-A9EB05CAF836}"/>
            </c:ext>
          </c:extLst>
        </c:ser>
        <c:ser>
          <c:idx val="34"/>
          <c:order val="34"/>
          <c:tx>
            <c:strRef>
              <c:f>Clustering!$F$116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Clustering!$G$116</c:f>
              <c:numCache>
                <c:formatCode>General</c:formatCode>
                <c:ptCount val="1"/>
                <c:pt idx="0">
                  <c:v>4.39453125E-3</c:v>
                </c:pt>
              </c:numCache>
            </c:numRef>
          </c:xVal>
          <c:yVal>
            <c:numRef>
              <c:f>Clustering!$H$116</c:f>
              <c:numCache>
                <c:formatCode>General</c:formatCode>
                <c:ptCount val="1"/>
                <c:pt idx="0">
                  <c:v>100</c:v>
                </c:pt>
              </c:numCache>
            </c:numRef>
          </c:yVal>
          <c:smooth val="0"/>
          <c:extLst>
            <c:ext xmlns:c16="http://schemas.microsoft.com/office/drawing/2014/chart" uri="{C3380CC4-5D6E-409C-BE32-E72D297353CC}">
              <c16:uniqueId val="{00000026-619D-334D-82BC-A9EB05CAF836}"/>
            </c:ext>
          </c:extLst>
        </c:ser>
        <c:ser>
          <c:idx val="35"/>
          <c:order val="35"/>
          <c:tx>
            <c:strRef>
              <c:f>Clustering!$F$79</c:f>
              <c:strCache>
                <c:ptCount val="1"/>
                <c:pt idx="0">
                  <c:v>CNN9</c:v>
                </c:pt>
              </c:strCache>
            </c:strRef>
          </c:tx>
          <c:spPr>
            <a:ln>
              <a:solidFill>
                <a:srgbClr val="000000"/>
              </a:solidFill>
            </a:ln>
          </c:spPr>
          <c:marker>
            <c:symbol val="diamond"/>
            <c:size val="9"/>
            <c:spPr>
              <a:solidFill>
                <a:srgbClr val="4285F4"/>
              </a:solidFill>
              <a:ln>
                <a:solidFill>
                  <a:srgbClr val="000000"/>
                </a:solidFill>
              </a:ln>
            </c:spPr>
          </c:marker>
          <c:xVal>
            <c:numRef>
              <c:f>Clustering!$G$79</c:f>
              <c:numCache>
                <c:formatCode>General</c:formatCode>
                <c:ptCount val="1"/>
                <c:pt idx="0">
                  <c:v>0.697265625</c:v>
                </c:pt>
              </c:numCache>
            </c:numRef>
          </c:xVal>
          <c:yVal>
            <c:numRef>
              <c:f>Clustering!$H$79</c:f>
              <c:numCache>
                <c:formatCode>General</c:formatCode>
                <c:ptCount val="1"/>
                <c:pt idx="0">
                  <c:v>49</c:v>
                </c:pt>
              </c:numCache>
            </c:numRef>
          </c:yVal>
          <c:smooth val="0"/>
          <c:extLst>
            <c:ext xmlns:c16="http://schemas.microsoft.com/office/drawing/2014/chart" uri="{C3380CC4-5D6E-409C-BE32-E72D297353CC}">
              <c16:uniqueId val="{00000027-619D-334D-82BC-A9EB05CAF836}"/>
            </c:ext>
          </c:extLst>
        </c:ser>
        <c:ser>
          <c:idx val="36"/>
          <c:order val="36"/>
          <c:tx>
            <c:strRef>
              <c:f>Clustering!$F$80</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Clustering!$G$80</c:f>
              <c:numCache>
                <c:formatCode>General</c:formatCode>
                <c:ptCount val="1"/>
                <c:pt idx="0">
                  <c:v>0.546875</c:v>
                </c:pt>
              </c:numCache>
            </c:numRef>
          </c:xVal>
          <c:yVal>
            <c:numRef>
              <c:f>Clustering!$H$80</c:f>
              <c:numCache>
                <c:formatCode>General</c:formatCode>
                <c:ptCount val="1"/>
                <c:pt idx="0">
                  <c:v>49</c:v>
                </c:pt>
              </c:numCache>
            </c:numRef>
          </c:yVal>
          <c:smooth val="0"/>
          <c:extLst>
            <c:ext xmlns:c16="http://schemas.microsoft.com/office/drawing/2014/chart" uri="{C3380CC4-5D6E-409C-BE32-E72D297353CC}">
              <c16:uniqueId val="{00000028-619D-334D-82BC-A9EB05CAF836}"/>
            </c:ext>
          </c:extLst>
        </c:ser>
        <c:ser>
          <c:idx val="37"/>
          <c:order val="37"/>
          <c:tx>
            <c:strRef>
              <c:f>Clustering!$F$114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Clustering!$G$114</c:f>
              <c:numCache>
                <c:formatCode>General</c:formatCode>
                <c:ptCount val="1"/>
                <c:pt idx="0">
                  <c:v>1.94549560546875E-2</c:v>
                </c:pt>
              </c:numCache>
            </c:numRef>
          </c:xVal>
          <c:yVal>
            <c:numRef>
              <c:f>Clustering!$H$114</c:f>
              <c:numCache>
                <c:formatCode>General</c:formatCode>
                <c:ptCount val="1"/>
                <c:pt idx="0">
                  <c:v>49</c:v>
                </c:pt>
              </c:numCache>
            </c:numRef>
          </c:yVal>
          <c:smooth val="0"/>
          <c:extLst>
            <c:ext xmlns:c16="http://schemas.microsoft.com/office/drawing/2014/chart" uri="{C3380CC4-5D6E-409C-BE32-E72D297353CC}">
              <c16:uniqueId val="{00000029-619D-334D-82BC-A9EB05CAF836}"/>
            </c:ext>
          </c:extLst>
        </c:ser>
        <c:ser>
          <c:idx val="38"/>
          <c:order val="38"/>
          <c:tx>
            <c:strRef>
              <c:f>Clustering!$F$122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Clustering!$G$122</c:f>
              <c:numCache>
                <c:formatCode>General</c:formatCode>
                <c:ptCount val="1"/>
                <c:pt idx="0">
                  <c:v>5.3558349609375E-3</c:v>
                </c:pt>
              </c:numCache>
            </c:numRef>
          </c:xVal>
          <c:yVal>
            <c:numRef>
              <c:f>Clustering!$H$122</c:f>
              <c:numCache>
                <c:formatCode>General</c:formatCode>
                <c:ptCount val="1"/>
                <c:pt idx="0">
                  <c:v>196</c:v>
                </c:pt>
              </c:numCache>
            </c:numRef>
          </c:yVal>
          <c:smooth val="0"/>
          <c:extLst>
            <c:ext xmlns:c16="http://schemas.microsoft.com/office/drawing/2014/chart" uri="{C3380CC4-5D6E-409C-BE32-E72D297353CC}">
              <c16:uniqueId val="{0000002A-619D-334D-82BC-A9EB05CAF836}"/>
            </c:ext>
          </c:extLst>
        </c:ser>
        <c:ser>
          <c:idx val="39"/>
          <c:order val="39"/>
          <c:tx>
            <c:strRef>
              <c:f>Clustering!$F$123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Clustering!$G$123</c:f>
              <c:numCache>
                <c:formatCode>General</c:formatCode>
                <c:ptCount val="1"/>
                <c:pt idx="0">
                  <c:v>7.0037841796875E-3</c:v>
                </c:pt>
              </c:numCache>
            </c:numRef>
          </c:xVal>
          <c:yVal>
            <c:numRef>
              <c:f>Clustering!$H$123</c:f>
              <c:numCache>
                <c:formatCode>General</c:formatCode>
                <c:ptCount val="1"/>
                <c:pt idx="0">
                  <c:v>196</c:v>
                </c:pt>
              </c:numCache>
            </c:numRef>
          </c:yVal>
          <c:smooth val="0"/>
          <c:extLst>
            <c:ext xmlns:c16="http://schemas.microsoft.com/office/drawing/2014/chart" uri="{C3380CC4-5D6E-409C-BE32-E72D297353CC}">
              <c16:uniqueId val="{0000002B-619D-334D-82BC-A9EB05CAF836}"/>
            </c:ext>
          </c:extLst>
        </c:ser>
        <c:ser>
          <c:idx val="40"/>
          <c:order val="40"/>
          <c:tx>
            <c:strRef>
              <c:f>Clustering!$F$52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Clustering!$G$52</c:f>
              <c:numCache>
                <c:formatCode>General</c:formatCode>
                <c:ptCount val="1"/>
                <c:pt idx="0">
                  <c:v>1.64794921875E-3</c:v>
                </c:pt>
              </c:numCache>
            </c:numRef>
          </c:xVal>
          <c:yVal>
            <c:numRef>
              <c:f>Clustering!$H$52</c:f>
              <c:numCache>
                <c:formatCode>General</c:formatCode>
                <c:ptCount val="1"/>
                <c:pt idx="0">
                  <c:v>12544</c:v>
                </c:pt>
              </c:numCache>
            </c:numRef>
          </c:yVal>
          <c:smooth val="0"/>
          <c:extLst>
            <c:ext xmlns:c16="http://schemas.microsoft.com/office/drawing/2014/chart" uri="{C3380CC4-5D6E-409C-BE32-E72D297353CC}">
              <c16:uniqueId val="{0000002C-619D-334D-82BC-A9EB05CAF836}"/>
            </c:ext>
          </c:extLst>
        </c:ser>
        <c:ser>
          <c:idx val="41"/>
          <c:order val="41"/>
          <c:tx>
            <c:strRef>
              <c:f>Clustering!$F$105</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Clustering!$G$105</c:f>
              <c:numCache>
                <c:formatCode>General</c:formatCode>
                <c:ptCount val="1"/>
                <c:pt idx="0">
                  <c:v>0.1058349609375</c:v>
                </c:pt>
              </c:numCache>
            </c:numRef>
          </c:xVal>
          <c:yVal>
            <c:numRef>
              <c:f>Clustering!$H$105</c:f>
              <c:numCache>
                <c:formatCode>General</c:formatCode>
                <c:ptCount val="1"/>
                <c:pt idx="0">
                  <c:v>196</c:v>
                </c:pt>
              </c:numCache>
            </c:numRef>
          </c:yVal>
          <c:smooth val="0"/>
          <c:extLst>
            <c:ext xmlns:c16="http://schemas.microsoft.com/office/drawing/2014/chart" uri="{C3380CC4-5D6E-409C-BE32-E72D297353CC}">
              <c16:uniqueId val="{0000002D-619D-334D-82BC-A9EB05CAF836}"/>
            </c:ext>
          </c:extLst>
        </c:ser>
        <c:ser>
          <c:idx val="42"/>
          <c:order val="42"/>
          <c:tx>
            <c:strRef>
              <c:f>Clustering!$F$104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Clustering!$G$104</c:f>
              <c:numCache>
                <c:formatCode>General</c:formatCode>
                <c:ptCount val="1"/>
                <c:pt idx="0">
                  <c:v>8.09326171875E-2</c:v>
                </c:pt>
              </c:numCache>
            </c:numRef>
          </c:xVal>
          <c:yVal>
            <c:numRef>
              <c:f>Clustering!$H$104</c:f>
              <c:numCache>
                <c:formatCode>General</c:formatCode>
                <c:ptCount val="1"/>
                <c:pt idx="0">
                  <c:v>196</c:v>
                </c:pt>
              </c:numCache>
            </c:numRef>
          </c:yVal>
          <c:smooth val="0"/>
          <c:extLst>
            <c:ext xmlns:c16="http://schemas.microsoft.com/office/drawing/2014/chart" uri="{C3380CC4-5D6E-409C-BE32-E72D297353CC}">
              <c16:uniqueId val="{0000002E-619D-334D-82BC-A9EB05CAF836}"/>
            </c:ext>
          </c:extLst>
        </c:ser>
        <c:ser>
          <c:idx val="43"/>
          <c:order val="43"/>
          <c:tx>
            <c:strRef>
              <c:f>Clustering!$F$53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Clustering!$G$53</c:f>
              <c:numCache>
                <c:formatCode>General</c:formatCode>
                <c:ptCount val="1"/>
                <c:pt idx="0">
                  <c:v>1.64794921875E-3</c:v>
                </c:pt>
              </c:numCache>
            </c:numRef>
          </c:xVal>
          <c:yVal>
            <c:numRef>
              <c:f>Clustering!$H$53</c:f>
              <c:numCache>
                <c:formatCode>General</c:formatCode>
                <c:ptCount val="1"/>
                <c:pt idx="0">
                  <c:v>3136</c:v>
                </c:pt>
              </c:numCache>
            </c:numRef>
          </c:yVal>
          <c:smooth val="0"/>
          <c:extLst>
            <c:ext xmlns:c16="http://schemas.microsoft.com/office/drawing/2014/chart" uri="{C3380CC4-5D6E-409C-BE32-E72D297353CC}">
              <c16:uniqueId val="{0000002F-619D-334D-82BC-A9EB05CAF836}"/>
            </c:ext>
          </c:extLst>
        </c:ser>
        <c:ser>
          <c:idx val="44"/>
          <c:order val="44"/>
          <c:tx>
            <c:strRef>
              <c:f>Clustering!$F$117</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Clustering!$G$117</c:f>
              <c:numCache>
                <c:formatCode>General</c:formatCode>
                <c:ptCount val="1"/>
                <c:pt idx="0">
                  <c:v>9.8876953125E-3</c:v>
                </c:pt>
              </c:numCache>
            </c:numRef>
          </c:xVal>
          <c:yVal>
            <c:numRef>
              <c:f>Clustering!$H$117</c:f>
              <c:numCache>
                <c:formatCode>General</c:formatCode>
                <c:ptCount val="1"/>
                <c:pt idx="0">
                  <c:v>16</c:v>
                </c:pt>
              </c:numCache>
            </c:numRef>
          </c:yVal>
          <c:smooth val="0"/>
          <c:extLst>
            <c:ext xmlns:c16="http://schemas.microsoft.com/office/drawing/2014/chart" uri="{C3380CC4-5D6E-409C-BE32-E72D297353CC}">
              <c16:uniqueId val="{00000030-619D-334D-82BC-A9EB05CAF836}"/>
            </c:ext>
          </c:extLst>
        </c:ser>
        <c:ser>
          <c:idx val="45"/>
          <c:order val="45"/>
          <c:tx>
            <c:strRef>
              <c:f>Clustering!$F$118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Clustering!$G$118</c:f>
              <c:numCache>
                <c:formatCode>General</c:formatCode>
                <c:ptCount val="1"/>
                <c:pt idx="0">
                  <c:v>1.64794921875E-2</c:v>
                </c:pt>
              </c:numCache>
            </c:numRef>
          </c:xVal>
          <c:yVal>
            <c:numRef>
              <c:f>Clustering!$H$118</c:f>
              <c:numCache>
                <c:formatCode>General</c:formatCode>
                <c:ptCount val="1"/>
                <c:pt idx="0">
                  <c:v>16</c:v>
                </c:pt>
              </c:numCache>
            </c:numRef>
          </c:yVal>
          <c:smooth val="0"/>
          <c:extLst>
            <c:ext xmlns:c16="http://schemas.microsoft.com/office/drawing/2014/chart" uri="{C3380CC4-5D6E-409C-BE32-E72D297353CC}">
              <c16:uniqueId val="{00000031-619D-334D-82BC-A9EB05CAF836}"/>
            </c:ext>
          </c:extLst>
        </c:ser>
        <c:ser>
          <c:idx val="46"/>
          <c:order val="46"/>
          <c:tx>
            <c:strRef>
              <c:f>Clustering!$F$119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Clustering!$G$119</c:f>
              <c:numCache>
                <c:formatCode>General</c:formatCode>
                <c:ptCount val="1"/>
                <c:pt idx="0">
                  <c:v>3.2958984375E-3</c:v>
                </c:pt>
              </c:numCache>
            </c:numRef>
          </c:xVal>
          <c:yVal>
            <c:numRef>
              <c:f>Clustering!$H$119</c:f>
              <c:numCache>
                <c:formatCode>General</c:formatCode>
                <c:ptCount val="1"/>
                <c:pt idx="0">
                  <c:v>64</c:v>
                </c:pt>
              </c:numCache>
            </c:numRef>
          </c:yVal>
          <c:smooth val="0"/>
          <c:extLst>
            <c:ext xmlns:c16="http://schemas.microsoft.com/office/drawing/2014/chart" uri="{C3380CC4-5D6E-409C-BE32-E72D297353CC}">
              <c16:uniqueId val="{00000032-619D-334D-82BC-A9EB05CAF836}"/>
            </c:ext>
          </c:extLst>
        </c:ser>
        <c:ser>
          <c:idx val="47"/>
          <c:order val="47"/>
          <c:tx>
            <c:strRef>
              <c:f>Clustering!$F$120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Clustering!$G$120</c:f>
              <c:numCache>
                <c:formatCode>General</c:formatCode>
                <c:ptCount val="1"/>
                <c:pt idx="0">
                  <c:v>6.591796875E-3</c:v>
                </c:pt>
              </c:numCache>
            </c:numRef>
          </c:xVal>
          <c:yVal>
            <c:numRef>
              <c:f>Clustering!$H$120</c:f>
              <c:numCache>
                <c:formatCode>General</c:formatCode>
                <c:ptCount val="1"/>
                <c:pt idx="0">
                  <c:v>64</c:v>
                </c:pt>
              </c:numCache>
            </c:numRef>
          </c:yVal>
          <c:smooth val="0"/>
          <c:extLst>
            <c:ext xmlns:c16="http://schemas.microsoft.com/office/drawing/2014/chart" uri="{C3380CC4-5D6E-409C-BE32-E72D297353CC}">
              <c16:uniqueId val="{00000033-619D-334D-82BC-A9EB05CAF836}"/>
            </c:ext>
          </c:extLst>
        </c:ser>
        <c:ser>
          <c:idx val="48"/>
          <c:order val="48"/>
          <c:tx>
            <c:strRef>
              <c:f>Clustering!$F$121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Clustering!$G$121</c:f>
              <c:numCache>
                <c:formatCode>General</c:formatCode>
                <c:ptCount val="1"/>
                <c:pt idx="0">
                  <c:v>9.8876953125E-3</c:v>
                </c:pt>
              </c:numCache>
            </c:numRef>
          </c:xVal>
          <c:yVal>
            <c:numRef>
              <c:f>Clustering!$H$121</c:f>
              <c:numCache>
                <c:formatCode>General</c:formatCode>
                <c:ptCount val="1"/>
                <c:pt idx="0">
                  <c:v>64</c:v>
                </c:pt>
              </c:numCache>
            </c:numRef>
          </c:yVal>
          <c:smooth val="0"/>
          <c:extLst>
            <c:ext xmlns:c16="http://schemas.microsoft.com/office/drawing/2014/chart" uri="{C3380CC4-5D6E-409C-BE32-E72D297353CC}">
              <c16:uniqueId val="{00000034-619D-334D-82BC-A9EB05CAF836}"/>
            </c:ext>
          </c:extLst>
        </c:ser>
        <c:ser>
          <c:idx val="49"/>
          <c:order val="49"/>
          <c:tx>
            <c:strRef>
              <c:f>Clustering!$F$70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Clustering!$G$70</c:f>
              <c:numCache>
                <c:formatCode>General</c:formatCode>
                <c:ptCount val="1"/>
                <c:pt idx="0">
                  <c:v>0.5859375</c:v>
                </c:pt>
              </c:numCache>
            </c:numRef>
          </c:xVal>
          <c:yVal>
            <c:numRef>
              <c:f>Clustering!$H$70</c:f>
              <c:numCache>
                <c:formatCode>General</c:formatCode>
                <c:ptCount val="1"/>
                <c:pt idx="0">
                  <c:v>16</c:v>
                </c:pt>
              </c:numCache>
            </c:numRef>
          </c:yVal>
          <c:smooth val="0"/>
          <c:extLst>
            <c:ext xmlns:c16="http://schemas.microsoft.com/office/drawing/2014/chart" uri="{C3380CC4-5D6E-409C-BE32-E72D297353CC}">
              <c16:uniqueId val="{00000035-619D-334D-82BC-A9EB05CAF836}"/>
            </c:ext>
          </c:extLst>
        </c:ser>
        <c:ser>
          <c:idx val="50"/>
          <c:order val="50"/>
          <c:tx>
            <c:strRef>
              <c:f>Clustering!$F$71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Clustering!$G$71</c:f>
              <c:numCache>
                <c:formatCode>General</c:formatCode>
                <c:ptCount val="1"/>
                <c:pt idx="0">
                  <c:v>1.171875</c:v>
                </c:pt>
              </c:numCache>
            </c:numRef>
          </c:xVal>
          <c:yVal>
            <c:numRef>
              <c:f>Clustering!$H$71</c:f>
              <c:numCache>
                <c:formatCode>General</c:formatCode>
                <c:ptCount val="1"/>
                <c:pt idx="0">
                  <c:v>16</c:v>
                </c:pt>
              </c:numCache>
            </c:numRef>
          </c:yVal>
          <c:smooth val="0"/>
          <c:extLst>
            <c:ext xmlns:c16="http://schemas.microsoft.com/office/drawing/2014/chart" uri="{C3380CC4-5D6E-409C-BE32-E72D297353CC}">
              <c16:uniqueId val="{00000036-619D-334D-82BC-A9EB05CAF836}"/>
            </c:ext>
          </c:extLst>
        </c:ser>
        <c:ser>
          <c:idx val="51"/>
          <c:order val="51"/>
          <c:tx>
            <c:strRef>
              <c:f>Clustering!$F$54</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Clustering!$G$54</c:f>
              <c:numCache>
                <c:formatCode>General</c:formatCode>
                <c:ptCount val="1"/>
                <c:pt idx="0">
                  <c:v>1.318359375E-2</c:v>
                </c:pt>
              </c:numCache>
            </c:numRef>
          </c:xVal>
          <c:yVal>
            <c:numRef>
              <c:f>Clustering!$H$54</c:f>
              <c:numCache>
                <c:formatCode>General</c:formatCode>
                <c:ptCount val="1"/>
                <c:pt idx="0">
                  <c:v>1024</c:v>
                </c:pt>
              </c:numCache>
            </c:numRef>
          </c:yVal>
          <c:smooth val="0"/>
          <c:extLst>
            <c:ext xmlns:c16="http://schemas.microsoft.com/office/drawing/2014/chart" uri="{C3380CC4-5D6E-409C-BE32-E72D297353CC}">
              <c16:uniqueId val="{00000037-619D-334D-82BC-A9EB05CAF836}"/>
            </c:ext>
          </c:extLst>
        </c:ser>
        <c:ser>
          <c:idx val="52"/>
          <c:order val="52"/>
          <c:tx>
            <c:strRef>
              <c:f>Clustering!$F$55</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Clustering!$G$55</c:f>
              <c:numCache>
                <c:formatCode>General</c:formatCode>
                <c:ptCount val="1"/>
                <c:pt idx="0">
                  <c:v>5.859375E-3</c:v>
                </c:pt>
              </c:numCache>
            </c:numRef>
          </c:xVal>
          <c:yVal>
            <c:numRef>
              <c:f>Clustering!$H$55</c:f>
              <c:numCache>
                <c:formatCode>General</c:formatCode>
                <c:ptCount val="1"/>
                <c:pt idx="0">
                  <c:v>4096</c:v>
                </c:pt>
              </c:numCache>
            </c:numRef>
          </c:yVal>
          <c:smooth val="0"/>
          <c:extLst>
            <c:ext xmlns:c16="http://schemas.microsoft.com/office/drawing/2014/chart" uri="{C3380CC4-5D6E-409C-BE32-E72D297353CC}">
              <c16:uniqueId val="{00000038-619D-334D-82BC-A9EB05CAF836}"/>
            </c:ext>
          </c:extLst>
        </c:ser>
        <c:ser>
          <c:idx val="53"/>
          <c:order val="53"/>
          <c:tx>
            <c:strRef>
              <c:f>Clustering!$F$56</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Clustering!$G$56</c:f>
              <c:numCache>
                <c:formatCode>General</c:formatCode>
                <c:ptCount val="1"/>
                <c:pt idx="0">
                  <c:v>2.197265625E-3</c:v>
                </c:pt>
              </c:numCache>
            </c:numRef>
          </c:xVal>
          <c:yVal>
            <c:numRef>
              <c:f>Clustering!$H$56</c:f>
              <c:numCache>
                <c:formatCode>General</c:formatCode>
                <c:ptCount val="1"/>
                <c:pt idx="0">
                  <c:v>4096</c:v>
                </c:pt>
              </c:numCache>
            </c:numRef>
          </c:yVal>
          <c:smooth val="0"/>
          <c:extLst>
            <c:ext xmlns:c16="http://schemas.microsoft.com/office/drawing/2014/chart" uri="{C3380CC4-5D6E-409C-BE32-E72D297353CC}">
              <c16:uniqueId val="{00000039-619D-334D-82BC-A9EB05CAF836}"/>
            </c:ext>
          </c:extLst>
        </c:ser>
        <c:ser>
          <c:idx val="54"/>
          <c:order val="54"/>
          <c:tx>
            <c:strRef>
              <c:f>Clustering!$F$18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Clustering!$G$18</c:f>
              <c:numCache>
                <c:formatCode>General</c:formatCode>
                <c:ptCount val="1"/>
                <c:pt idx="0">
                  <c:v>0.25</c:v>
                </c:pt>
              </c:numCache>
            </c:numRef>
          </c:xVal>
          <c:yVal>
            <c:numRef>
              <c:f>Clustering!$H$18</c:f>
              <c:numCache>
                <c:formatCode>General</c:formatCode>
                <c:ptCount val="1"/>
                <c:pt idx="0">
                  <c:v>1</c:v>
                </c:pt>
              </c:numCache>
            </c:numRef>
          </c:yVal>
          <c:smooth val="0"/>
          <c:extLst>
            <c:ext xmlns:c16="http://schemas.microsoft.com/office/drawing/2014/chart" uri="{C3380CC4-5D6E-409C-BE32-E72D297353CC}">
              <c16:uniqueId val="{0000003A-619D-334D-82BC-A9EB05CAF836}"/>
            </c:ext>
          </c:extLst>
        </c:ser>
        <c:ser>
          <c:idx val="55"/>
          <c:order val="55"/>
          <c:tx>
            <c:strRef>
              <c:f>Clustering!$F$19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Clustering!$G$19</c:f>
              <c:numCache>
                <c:formatCode>General</c:formatCode>
                <c:ptCount val="1"/>
                <c:pt idx="0">
                  <c:v>6.25E-2</c:v>
                </c:pt>
              </c:numCache>
            </c:numRef>
          </c:xVal>
          <c:yVal>
            <c:numRef>
              <c:f>Clustering!$H$19</c:f>
              <c:numCache>
                <c:formatCode>General</c:formatCode>
                <c:ptCount val="1"/>
                <c:pt idx="0">
                  <c:v>1</c:v>
                </c:pt>
              </c:numCache>
            </c:numRef>
          </c:yVal>
          <c:smooth val="0"/>
          <c:extLst>
            <c:ext xmlns:c16="http://schemas.microsoft.com/office/drawing/2014/chart" uri="{C3380CC4-5D6E-409C-BE32-E72D297353CC}">
              <c16:uniqueId val="{0000003B-619D-334D-82BC-A9EB05CAF836}"/>
            </c:ext>
          </c:extLst>
        </c:ser>
        <c:ser>
          <c:idx val="56"/>
          <c:order val="56"/>
          <c:tx>
            <c:strRef>
              <c:f>Clustering!$F$36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Clustering!$G$36</c:f>
              <c:numCache>
                <c:formatCode>General</c:formatCode>
                <c:ptCount val="1"/>
                <c:pt idx="0">
                  <c:v>1.5625E-2</c:v>
                </c:pt>
              </c:numCache>
            </c:numRef>
          </c:xVal>
          <c:yVal>
            <c:numRef>
              <c:f>Clustering!$H$36</c:f>
              <c:numCache>
                <c:formatCode>General</c:formatCode>
                <c:ptCount val="1"/>
                <c:pt idx="0">
                  <c:v>5625</c:v>
                </c:pt>
              </c:numCache>
            </c:numRef>
          </c:yVal>
          <c:smooth val="0"/>
          <c:extLst>
            <c:ext xmlns:c16="http://schemas.microsoft.com/office/drawing/2014/chart" uri="{C3380CC4-5D6E-409C-BE32-E72D297353CC}">
              <c16:uniqueId val="{0000003C-619D-334D-82BC-A9EB05CAF836}"/>
            </c:ext>
          </c:extLst>
        </c:ser>
        <c:ser>
          <c:idx val="57"/>
          <c:order val="57"/>
          <c:tx>
            <c:strRef>
              <c:f>Clustering!$F$37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Clustering!$G$37</c:f>
              <c:numCache>
                <c:formatCode>General</c:formatCode>
                <c:ptCount val="1"/>
                <c:pt idx="0">
                  <c:v>3.125E-2</c:v>
                </c:pt>
              </c:numCache>
            </c:numRef>
          </c:xVal>
          <c:yVal>
            <c:numRef>
              <c:f>Clustering!$H$37</c:f>
              <c:numCache>
                <c:formatCode>General</c:formatCode>
                <c:ptCount val="1"/>
                <c:pt idx="0">
                  <c:v>1444</c:v>
                </c:pt>
              </c:numCache>
            </c:numRef>
          </c:yVal>
          <c:smooth val="0"/>
          <c:extLst>
            <c:ext xmlns:c16="http://schemas.microsoft.com/office/drawing/2014/chart" uri="{C3380CC4-5D6E-409C-BE32-E72D297353CC}">
              <c16:uniqueId val="{0000003D-619D-334D-82BC-A9EB05CAF836}"/>
            </c:ext>
          </c:extLst>
        </c:ser>
        <c:ser>
          <c:idx val="58"/>
          <c:order val="58"/>
          <c:tx>
            <c:strRef>
              <c:f>Clustering!$F$38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Clustering!$G$38</c:f>
              <c:numCache>
                <c:formatCode>General</c:formatCode>
                <c:ptCount val="1"/>
                <c:pt idx="0">
                  <c:v>6.25E-2</c:v>
                </c:pt>
              </c:numCache>
            </c:numRef>
          </c:xVal>
          <c:yVal>
            <c:numRef>
              <c:f>Clustering!$H$38</c:f>
              <c:numCache>
                <c:formatCode>General</c:formatCode>
                <c:ptCount val="1"/>
                <c:pt idx="0">
                  <c:v>1444</c:v>
                </c:pt>
              </c:numCache>
            </c:numRef>
          </c:yVal>
          <c:smooth val="0"/>
          <c:extLst>
            <c:ext xmlns:c16="http://schemas.microsoft.com/office/drawing/2014/chart" uri="{C3380CC4-5D6E-409C-BE32-E72D297353CC}">
              <c16:uniqueId val="{0000003E-619D-334D-82BC-A9EB05CAF836}"/>
            </c:ext>
          </c:extLst>
        </c:ser>
        <c:ser>
          <c:idx val="59"/>
          <c:order val="59"/>
          <c:tx>
            <c:strRef>
              <c:f>Clustering!$F$7</c:f>
              <c:strCache>
                <c:ptCount val="1"/>
                <c:pt idx="0">
                  <c:v>LSTM1</c:v>
                </c:pt>
              </c:strCache>
            </c:strRef>
          </c:tx>
          <c:spPr>
            <a:ln>
              <a:solidFill>
                <a:srgbClr val="000000"/>
              </a:solidFill>
            </a:ln>
          </c:spPr>
          <c:marker>
            <c:symbol val="square"/>
            <c:size val="10"/>
            <c:spPr>
              <a:solidFill>
                <a:schemeClr val="accent1"/>
              </a:solidFill>
              <a:ln>
                <a:solidFill>
                  <a:srgbClr val="000000"/>
                </a:solidFill>
              </a:ln>
            </c:spPr>
          </c:marker>
          <c:xVal>
            <c:numRef>
              <c:f>Clustering!$G$7</c:f>
              <c:numCache>
                <c:formatCode>General</c:formatCode>
                <c:ptCount val="1"/>
                <c:pt idx="0">
                  <c:v>1.1200000000000001</c:v>
                </c:pt>
              </c:numCache>
            </c:numRef>
          </c:xVal>
          <c:yVal>
            <c:numRef>
              <c:f>Clustering!$H$7</c:f>
              <c:numCache>
                <c:formatCode>General</c:formatCode>
                <c:ptCount val="1"/>
                <c:pt idx="0">
                  <c:v>1</c:v>
                </c:pt>
              </c:numCache>
            </c:numRef>
          </c:yVal>
          <c:smooth val="0"/>
          <c:extLst>
            <c:ext xmlns:c16="http://schemas.microsoft.com/office/drawing/2014/chart" uri="{C3380CC4-5D6E-409C-BE32-E72D297353CC}">
              <c16:uniqueId val="{0000003F-619D-334D-82BC-A9EB05CAF836}"/>
            </c:ext>
          </c:extLst>
        </c:ser>
        <c:ser>
          <c:idx val="61"/>
          <c:order val="60"/>
          <c:tx>
            <c:strRef>
              <c:f>Clustering!$F$10</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Clustering!$G$10</c:f>
              <c:numCache>
                <c:formatCode>General</c:formatCode>
                <c:ptCount val="1"/>
                <c:pt idx="0">
                  <c:v>7.5531005859375</c:v>
                </c:pt>
              </c:numCache>
            </c:numRef>
          </c:xVal>
          <c:yVal>
            <c:numRef>
              <c:f>Clustering!$H$10</c:f>
              <c:numCache>
                <c:formatCode>General</c:formatCode>
                <c:ptCount val="1"/>
                <c:pt idx="0">
                  <c:v>1</c:v>
                </c:pt>
              </c:numCache>
            </c:numRef>
          </c:yVal>
          <c:smooth val="0"/>
          <c:extLst>
            <c:ext xmlns:c16="http://schemas.microsoft.com/office/drawing/2014/chart" uri="{C3380CC4-5D6E-409C-BE32-E72D297353CC}">
              <c16:uniqueId val="{00000040-619D-334D-82BC-A9EB05CAF836}"/>
            </c:ext>
          </c:extLst>
        </c:ser>
        <c:ser>
          <c:idx val="62"/>
          <c:order val="61"/>
          <c:tx>
            <c:strRef>
              <c:f>Clustering!$F$11</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Clustering!$G$11</c:f>
              <c:numCache>
                <c:formatCode>General</c:formatCode>
                <c:ptCount val="1"/>
                <c:pt idx="0">
                  <c:v>10.2996826171875</c:v>
                </c:pt>
              </c:numCache>
            </c:numRef>
          </c:xVal>
          <c:yVal>
            <c:numRef>
              <c:f>Clustering!$H$11</c:f>
              <c:numCache>
                <c:formatCode>General</c:formatCode>
                <c:ptCount val="1"/>
                <c:pt idx="0">
                  <c:v>1</c:v>
                </c:pt>
              </c:numCache>
            </c:numRef>
          </c:yVal>
          <c:smooth val="0"/>
          <c:extLst>
            <c:ext xmlns:c16="http://schemas.microsoft.com/office/drawing/2014/chart" uri="{C3380CC4-5D6E-409C-BE32-E72D297353CC}">
              <c16:uniqueId val="{00000041-619D-334D-82BC-A9EB05CAF836}"/>
            </c:ext>
          </c:extLst>
        </c:ser>
        <c:ser>
          <c:idx val="63"/>
          <c:order val="62"/>
          <c:tx>
            <c:strRef>
              <c:f>Clustering!$F$12</c:f>
              <c:strCache>
                <c:ptCount val="1"/>
                <c:pt idx="0">
                  <c:v>Transd.2</c:v>
                </c:pt>
              </c:strCache>
            </c:strRef>
          </c:tx>
          <c:spPr>
            <a:ln>
              <a:solidFill>
                <a:srgbClr val="000000"/>
              </a:solidFill>
            </a:ln>
          </c:spPr>
          <c:marker>
            <c:symbol val="triangle"/>
            <c:size val="10"/>
            <c:spPr>
              <a:solidFill>
                <a:schemeClr val="accent4"/>
              </a:solidFill>
              <a:ln>
                <a:solidFill>
                  <a:srgbClr val="000000"/>
                </a:solidFill>
              </a:ln>
            </c:spPr>
          </c:marker>
          <c:xVal>
            <c:numRef>
              <c:f>Clustering!$G$12</c:f>
              <c:numCache>
                <c:formatCode>General</c:formatCode>
                <c:ptCount val="1"/>
                <c:pt idx="0">
                  <c:v>14.87</c:v>
                </c:pt>
              </c:numCache>
            </c:numRef>
          </c:xVal>
          <c:yVal>
            <c:numRef>
              <c:f>Clustering!$H$12</c:f>
              <c:numCache>
                <c:formatCode>General</c:formatCode>
                <c:ptCount val="1"/>
                <c:pt idx="0">
                  <c:v>1</c:v>
                </c:pt>
              </c:numCache>
            </c:numRef>
          </c:yVal>
          <c:smooth val="0"/>
          <c:extLst>
            <c:ext xmlns:c16="http://schemas.microsoft.com/office/drawing/2014/chart" uri="{C3380CC4-5D6E-409C-BE32-E72D297353CC}">
              <c16:uniqueId val="{00000042-619D-334D-82BC-A9EB05CAF836}"/>
            </c:ext>
          </c:extLst>
        </c:ser>
        <c:ser>
          <c:idx val="64"/>
          <c:order val="63"/>
          <c:tx>
            <c:strRef>
              <c:f>Clustering!$F$9</c:f>
              <c:strCache>
                <c:ptCount val="1"/>
                <c:pt idx="0">
                  <c:v>LSTM2</c:v>
                </c:pt>
              </c:strCache>
            </c:strRef>
          </c:tx>
          <c:spPr>
            <a:ln>
              <a:solidFill>
                <a:srgbClr val="000000"/>
              </a:solidFill>
            </a:ln>
          </c:spPr>
          <c:marker>
            <c:symbol val="square"/>
            <c:size val="10"/>
            <c:spPr>
              <a:solidFill>
                <a:srgbClr val="4285F4"/>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3-619D-334D-82BC-A9EB05CAF836}"/>
            </c:ext>
          </c:extLst>
        </c:ser>
        <c:ser>
          <c:idx val="65"/>
          <c:order val="64"/>
          <c:tx>
            <c:strRef>
              <c:f>Clustering!$F$13</c:f>
              <c:strCache>
                <c:ptCount val="1"/>
                <c:pt idx="0">
                  <c:v>Transd.3</c:v>
                </c:pt>
              </c:strCache>
            </c:strRef>
          </c:tx>
          <c:spPr>
            <a:ln>
              <a:solidFill>
                <a:srgbClr val="000000"/>
              </a:solidFill>
            </a:ln>
          </c:spPr>
          <c:marker>
            <c:symbol val="triangle"/>
            <c:size val="9"/>
            <c:spPr>
              <a:solidFill>
                <a:schemeClr val="accent4"/>
              </a:solidFill>
              <a:ln>
                <a:solidFill>
                  <a:srgbClr val="000000"/>
                </a:solidFill>
              </a:ln>
            </c:spPr>
          </c:marker>
          <c:xVal>
            <c:numRef>
              <c:f>Clustering!$G$13</c:f>
              <c:numCache>
                <c:formatCode>General</c:formatCode>
                <c:ptCount val="1"/>
                <c:pt idx="0">
                  <c:v>6.45</c:v>
                </c:pt>
              </c:numCache>
            </c:numRef>
          </c:xVal>
          <c:yVal>
            <c:numRef>
              <c:f>Clustering!$H$13</c:f>
              <c:numCache>
                <c:formatCode>General</c:formatCode>
                <c:ptCount val="1"/>
                <c:pt idx="0">
                  <c:v>1</c:v>
                </c:pt>
              </c:numCache>
            </c:numRef>
          </c:yVal>
          <c:smooth val="0"/>
          <c:extLst>
            <c:ext xmlns:c16="http://schemas.microsoft.com/office/drawing/2014/chart" uri="{C3380CC4-5D6E-409C-BE32-E72D297353CC}">
              <c16:uniqueId val="{00000044-619D-334D-82BC-A9EB05CAF836}"/>
            </c:ext>
          </c:extLst>
        </c:ser>
        <c:ser>
          <c:idx val="60"/>
          <c:order val="65"/>
          <c:tx>
            <c:strRef>
              <c:f>Clustering!$F$9</c:f>
              <c:strCache>
                <c:ptCount val="1"/>
                <c:pt idx="0">
                  <c:v>LSTM2</c:v>
                </c:pt>
              </c:strCache>
            </c:strRef>
          </c:tx>
          <c:spPr>
            <a:ln>
              <a:solidFill>
                <a:srgbClr val="000000"/>
              </a:solidFill>
            </a:ln>
          </c:spPr>
          <c:marker>
            <c:symbol val="square"/>
            <c:size val="10"/>
            <c:spPr>
              <a:solidFill>
                <a:srgbClr val="FDD768"/>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5-619D-334D-82BC-A9EB05CAF836}"/>
            </c:ext>
          </c:extLst>
        </c:ser>
        <c:ser>
          <c:idx val="67"/>
          <c:order val="66"/>
          <c:tx>
            <c:strRef>
              <c:f>Clustering!$F$14</c:f>
              <c:strCache>
                <c:ptCount val="1"/>
                <c:pt idx="0">
                  <c:v>Transd.3</c:v>
                </c:pt>
              </c:strCache>
            </c:strRef>
          </c:tx>
          <c:spPr>
            <a:ln>
              <a:solidFill>
                <a:srgbClr val="000000"/>
              </a:solidFill>
            </a:ln>
          </c:spPr>
          <c:marker>
            <c:symbol val="triangle"/>
            <c:size val="10"/>
            <c:spPr>
              <a:solidFill>
                <a:schemeClr val="accent3"/>
              </a:solidFill>
              <a:ln>
                <a:solidFill>
                  <a:srgbClr val="000000"/>
                </a:solidFill>
              </a:ln>
            </c:spPr>
          </c:marker>
          <c:xVal>
            <c:numRef>
              <c:f>Clustering!$G$14</c:f>
              <c:numCache>
                <c:formatCode>General</c:formatCode>
                <c:ptCount val="1"/>
                <c:pt idx="0">
                  <c:v>12.5</c:v>
                </c:pt>
              </c:numCache>
            </c:numRef>
          </c:xVal>
          <c:yVal>
            <c:numRef>
              <c:f>Clustering!$H$14</c:f>
              <c:numCache>
                <c:formatCode>General</c:formatCode>
                <c:ptCount val="1"/>
                <c:pt idx="0">
                  <c:v>1</c:v>
                </c:pt>
              </c:numCache>
            </c:numRef>
          </c:yVal>
          <c:smooth val="0"/>
          <c:extLst>
            <c:ext xmlns:c16="http://schemas.microsoft.com/office/drawing/2014/chart" uri="{C3380CC4-5D6E-409C-BE32-E72D297353CC}">
              <c16:uniqueId val="{00000046-619D-334D-82BC-A9EB05CAF836}"/>
            </c:ext>
          </c:extLst>
        </c:ser>
        <c:ser>
          <c:idx val="66"/>
          <c:order val="67"/>
          <c:tx>
            <c:strRef>
              <c:f>Clustering!$F$15</c:f>
              <c:strCache>
                <c:ptCount val="1"/>
                <c:pt idx="0">
                  <c:v>Transd.4</c:v>
                </c:pt>
              </c:strCache>
            </c:strRef>
          </c:tx>
          <c:spPr>
            <a:ln>
              <a:solidFill>
                <a:srgbClr val="000000"/>
              </a:solidFill>
            </a:ln>
          </c:spPr>
          <c:marker>
            <c:symbol val="triangle"/>
            <c:size val="10"/>
            <c:spPr>
              <a:solidFill>
                <a:schemeClr val="accent1"/>
              </a:solidFill>
              <a:ln>
                <a:solidFill>
                  <a:srgbClr val="000000"/>
                </a:solidFill>
              </a:ln>
            </c:spPr>
          </c:marker>
          <c:xVal>
            <c:numRef>
              <c:f>Clustering!$G$15</c:f>
              <c:numCache>
                <c:formatCode>General</c:formatCode>
                <c:ptCount val="1"/>
                <c:pt idx="0">
                  <c:v>17.25</c:v>
                </c:pt>
              </c:numCache>
            </c:numRef>
          </c:xVal>
          <c:yVal>
            <c:numRef>
              <c:f>Clustering!$H$15</c:f>
              <c:numCache>
                <c:formatCode>General</c:formatCode>
                <c:ptCount val="1"/>
                <c:pt idx="0">
                  <c:v>1</c:v>
                </c:pt>
              </c:numCache>
            </c:numRef>
          </c:yVal>
          <c:smooth val="0"/>
          <c:extLst>
            <c:ext xmlns:c16="http://schemas.microsoft.com/office/drawing/2014/chart" uri="{C3380CC4-5D6E-409C-BE32-E72D297353CC}">
              <c16:uniqueId val="{00000047-619D-334D-82BC-A9EB05CAF836}"/>
            </c:ext>
          </c:extLst>
        </c:ser>
        <c:dLbls>
          <c:showLegendKey val="0"/>
          <c:showVal val="0"/>
          <c:showCatName val="0"/>
          <c:showSerName val="0"/>
          <c:showPercent val="0"/>
          <c:showBubbleSize val="0"/>
        </c:dLbls>
        <c:axId val="1787615720"/>
        <c:axId val="1787623480"/>
      </c:scatterChart>
      <c:valAx>
        <c:axId val="1787615720"/>
        <c:scaling>
          <c:logBase val="10"/>
          <c:orientation val="minMax"/>
          <c:max val="100"/>
        </c:scaling>
        <c:delete val="0"/>
        <c:axPos val="b"/>
        <c:title>
          <c:tx>
            <c:rich>
              <a:bodyPr/>
              <a:lstStyle/>
              <a:p>
                <a:pPr>
                  <a:defRPr sz="1800">
                    <a:latin typeface="Gill Sans MT" panose="020B0502020104020203" pitchFamily="34" charset="77"/>
                  </a:defRPr>
                </a:pPr>
                <a:r>
                  <a:rPr lang="en-US" sz="1800">
                    <a:latin typeface="Gill Sans MT" panose="020B0502020104020203" pitchFamily="34" charset="77"/>
                  </a:rPr>
                  <a:t>Parameter Footprint (MB)</a:t>
                </a:r>
              </a:p>
            </c:rich>
          </c:tx>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23480"/>
        <c:crosses val="autoZero"/>
        <c:crossBetween val="midCat"/>
      </c:valAx>
      <c:valAx>
        <c:axId val="1787623480"/>
        <c:scaling>
          <c:logBase val="10"/>
          <c:orientation val="minMax"/>
        </c:scaling>
        <c:delete val="0"/>
        <c:axPos val="l"/>
        <c:majorGridlines/>
        <c:title>
          <c:tx>
            <c:rich>
              <a:bodyPr rot="-5400000" vert="horz"/>
              <a:lstStyle/>
              <a:p>
                <a:pPr>
                  <a:defRPr sz="2000">
                    <a:latin typeface="Gill Sans MT" panose="020B0502020104020203" pitchFamily="34" charset="77"/>
                  </a:defRPr>
                </a:pPr>
                <a:r>
                  <a:rPr lang="en-US" sz="2000" dirty="0">
                    <a:latin typeface="Gill Sans MT" panose="020B0502020104020203" pitchFamily="34" charset="77"/>
                  </a:rPr>
                  <a:t>FLOP/Byte</a:t>
                </a:r>
              </a:p>
            </c:rich>
          </c:tx>
          <c:layout>
            <c:manualLayout>
              <c:xMode val="edge"/>
              <c:yMode val="edge"/>
              <c:x val="9.7133932754298168E-3"/>
              <c:y val="0.1723593254939177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15720"/>
        <c:crossesAt val="1E-3"/>
        <c:crossBetween val="midCat"/>
      </c:valAx>
      <c:spPr>
        <a:ln>
          <a:solidFill>
            <a:schemeClr val="tx1"/>
          </a:solidFill>
        </a:ln>
      </c:spPr>
    </c:plotArea>
    <c:legend>
      <c:legendPos val="r"/>
      <c:legendEntry>
        <c:idx val="1"/>
        <c:delete val="1"/>
      </c:legendEntry>
      <c:legendEntry>
        <c:idx val="2"/>
        <c:delete val="1"/>
      </c:legendEntry>
      <c:legendEntry>
        <c:idx val="3"/>
        <c:delete val="1"/>
      </c:legendEntry>
      <c:legendEntry>
        <c:idx val="4"/>
        <c:delete val="1"/>
      </c:legendEntry>
      <c:legendEntry>
        <c:idx val="5"/>
        <c:delete val="1"/>
      </c:legendEntry>
      <c:legendEntry>
        <c:idx val="7"/>
        <c:delete val="1"/>
      </c:legendEntry>
      <c:legendEntry>
        <c:idx val="8"/>
        <c:delete val="1"/>
      </c:legendEntry>
      <c:legendEntry>
        <c:idx val="10"/>
        <c:delete val="1"/>
      </c:legendEntry>
      <c:legendEntry>
        <c:idx val="11"/>
        <c:delete val="1"/>
      </c:legendEntry>
      <c:legendEntry>
        <c:idx val="12"/>
        <c:delete val="1"/>
      </c:legendEntry>
      <c:legendEntry>
        <c:idx val="13"/>
        <c:delete val="1"/>
      </c:legendEntry>
      <c:legendEntry>
        <c:idx val="14"/>
        <c:delete val="1"/>
      </c:legendEntry>
      <c:legendEntry>
        <c:idx val="15"/>
        <c:delete val="1"/>
      </c:legendEntry>
      <c:legendEntry>
        <c:idx val="16"/>
        <c:delete val="1"/>
      </c:legendEntry>
      <c:legendEntry>
        <c:idx val="17"/>
        <c:delete val="1"/>
      </c:legendEntry>
      <c:legendEntry>
        <c:idx val="18"/>
        <c:delete val="1"/>
      </c:legendEntry>
      <c:legendEntry>
        <c:idx val="19"/>
        <c:delete val="1"/>
      </c:legendEntry>
      <c:legendEntry>
        <c:idx val="20"/>
        <c:delete val="1"/>
      </c:legendEntry>
      <c:legendEntry>
        <c:idx val="21"/>
        <c:delete val="1"/>
      </c:legendEntry>
      <c:legendEntry>
        <c:idx val="22"/>
        <c:delete val="1"/>
      </c:legendEntry>
      <c:legendEntry>
        <c:idx val="23"/>
        <c:delete val="1"/>
      </c:legendEntry>
      <c:legendEntry>
        <c:idx val="24"/>
        <c:delete val="1"/>
      </c:legendEntry>
      <c:legendEntry>
        <c:idx val="25"/>
        <c:delete val="1"/>
      </c:legendEntry>
      <c:legendEntry>
        <c:idx val="26"/>
        <c:delete val="1"/>
      </c:legendEntry>
      <c:legendEntry>
        <c:idx val="27"/>
        <c:delete val="1"/>
      </c:legendEntry>
      <c:legendEntry>
        <c:idx val="28"/>
        <c:delete val="1"/>
      </c:legendEntry>
      <c:legendEntry>
        <c:idx val="29"/>
        <c:delete val="1"/>
      </c:legendEntry>
      <c:legendEntry>
        <c:idx val="30"/>
        <c:delete val="1"/>
      </c:legendEntry>
      <c:legendEntry>
        <c:idx val="31"/>
        <c:delete val="1"/>
      </c:legendEntry>
      <c:legendEntry>
        <c:idx val="32"/>
        <c:delete val="1"/>
      </c:legendEntry>
      <c:legendEntry>
        <c:idx val="33"/>
        <c:delete val="1"/>
      </c:legendEntry>
      <c:legendEntry>
        <c:idx val="34"/>
        <c:delete val="1"/>
      </c:legendEntry>
      <c:legendEntry>
        <c:idx val="35"/>
        <c:delete val="1"/>
      </c:legendEntry>
      <c:legendEntry>
        <c:idx val="36"/>
        <c:delete val="1"/>
      </c:legendEntry>
      <c:legendEntry>
        <c:idx val="37"/>
        <c:delete val="1"/>
      </c:legendEntry>
      <c:legendEntry>
        <c:idx val="38"/>
        <c:delete val="1"/>
      </c:legendEntry>
      <c:legendEntry>
        <c:idx val="40"/>
        <c:delete val="1"/>
      </c:legendEntry>
      <c:legendEntry>
        <c:idx val="41"/>
        <c:delete val="1"/>
      </c:legendEntry>
      <c:legendEntry>
        <c:idx val="42"/>
        <c:delete val="1"/>
      </c:legendEntry>
      <c:legendEntry>
        <c:idx val="43"/>
        <c:delete val="1"/>
      </c:legendEntry>
      <c:legendEntry>
        <c:idx val="44"/>
        <c:delete val="1"/>
      </c:legendEntry>
      <c:legendEntry>
        <c:idx val="45"/>
        <c:delete val="1"/>
      </c:legendEntry>
      <c:legendEntry>
        <c:idx val="46"/>
        <c:delete val="1"/>
      </c:legendEntry>
      <c:legendEntry>
        <c:idx val="47"/>
        <c:delete val="1"/>
      </c:legendEntry>
      <c:legendEntry>
        <c:idx val="48"/>
        <c:delete val="1"/>
      </c:legendEntry>
      <c:legendEntry>
        <c:idx val="49"/>
        <c:delete val="1"/>
      </c:legendEntry>
      <c:legendEntry>
        <c:idx val="50"/>
        <c:delete val="1"/>
      </c:legendEntry>
      <c:legendEntry>
        <c:idx val="51"/>
        <c:delete val="1"/>
      </c:legendEntry>
      <c:legendEntry>
        <c:idx val="52"/>
        <c:delete val="1"/>
      </c:legendEntry>
      <c:legendEntry>
        <c:idx val="53"/>
        <c:delete val="1"/>
      </c:legendEntry>
      <c:legendEntry>
        <c:idx val="54"/>
        <c:delete val="1"/>
      </c:legendEntry>
      <c:legendEntry>
        <c:idx val="56"/>
        <c:delete val="1"/>
      </c:legendEntry>
      <c:legendEntry>
        <c:idx val="57"/>
        <c:delete val="1"/>
      </c:legendEntry>
      <c:legendEntry>
        <c:idx val="58"/>
        <c:delete val="1"/>
      </c:legendEntry>
      <c:legendEntry>
        <c:idx val="60"/>
        <c:delete val="1"/>
      </c:legendEntry>
      <c:legendEntry>
        <c:idx val="63"/>
        <c:delete val="1"/>
      </c:legendEntry>
      <c:legendEntry>
        <c:idx val="64"/>
        <c:delete val="1"/>
      </c:legendEntry>
      <c:layout>
        <c:manualLayout>
          <c:xMode val="edge"/>
          <c:yMode val="edge"/>
          <c:x val="0.84094995383792104"/>
          <c:y val="2.68494148866751E-2"/>
          <c:w val="0.15905004616207899"/>
          <c:h val="0.88361205367284901"/>
        </c:manualLayout>
      </c:layout>
      <c:overlay val="0"/>
      <c:txPr>
        <a:bodyPr/>
        <a:lstStyle/>
        <a:p>
          <a:pPr>
            <a:defRPr sz="1800">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latin typeface="Gill Sans MT" panose="020B0502020104020203" pitchFamily="34" charset="77"/>
              </a:defRPr>
            </a:pPr>
            <a:r>
              <a:rPr lang="en-US">
                <a:latin typeface="Gill Sans MT" panose="020B0502020104020203" pitchFamily="34" charset="77"/>
              </a:rPr>
              <a:t>CNN5</a:t>
            </a:r>
          </a:p>
        </c:rich>
      </c:tx>
      <c:layout>
        <c:manualLayout>
          <c:xMode val="edge"/>
          <c:yMode val="edge"/>
          <c:x val="0.52392257217847771"/>
          <c:y val="7.5437209901542721E-2"/>
        </c:manualLayout>
      </c:layout>
      <c:overlay val="0"/>
    </c:title>
    <c:autoTitleDeleted val="0"/>
    <c:plotArea>
      <c:layout>
        <c:manualLayout>
          <c:layoutTarget val="inner"/>
          <c:xMode val="edge"/>
          <c:yMode val="edge"/>
          <c:x val="0.22670538057742781"/>
          <c:y val="0.19929292003268045"/>
          <c:w val="0.7364470691163606"/>
          <c:h val="0.59693049429768352"/>
        </c:manualLayout>
      </c:layout>
      <c:lineChart>
        <c:grouping val="standard"/>
        <c:varyColors val="0"/>
        <c:ser>
          <c:idx val="0"/>
          <c:order val="0"/>
          <c:spPr>
            <a:ln>
              <a:solidFill>
                <a:srgbClr val="1F497D"/>
              </a:solidFill>
            </a:ln>
          </c:spPr>
          <c:marker>
            <c:symbol val="none"/>
          </c:marker>
          <c:val>
            <c:numRef>
              <c:f>'Noronha-Layer-Analysis'!$M$1132:$M$1191</c:f>
              <c:numCache>
                <c:formatCode>General</c:formatCode>
                <c:ptCount val="60"/>
                <c:pt idx="0">
                  <c:v>150.0625</c:v>
                </c:pt>
                <c:pt idx="1">
                  <c:v>12.25</c:v>
                </c:pt>
                <c:pt idx="2">
                  <c:v>110.25</c:v>
                </c:pt>
                <c:pt idx="3">
                  <c:v>98</c:v>
                </c:pt>
                <c:pt idx="4">
                  <c:v>24.5</c:v>
                </c:pt>
                <c:pt idx="5">
                  <c:v>110.25</c:v>
                </c:pt>
                <c:pt idx="6">
                  <c:v>49</c:v>
                </c:pt>
                <c:pt idx="7">
                  <c:v>49</c:v>
                </c:pt>
                <c:pt idx="8">
                  <c:v>110.25</c:v>
                </c:pt>
                <c:pt idx="9">
                  <c:v>49</c:v>
                </c:pt>
                <c:pt idx="10">
                  <c:v>49</c:v>
                </c:pt>
                <c:pt idx="11">
                  <c:v>110.25</c:v>
                </c:pt>
                <c:pt idx="12">
                  <c:v>49</c:v>
                </c:pt>
                <c:pt idx="13">
                  <c:v>49</c:v>
                </c:pt>
                <c:pt idx="14">
                  <c:v>27.5625</c:v>
                </c:pt>
                <c:pt idx="15">
                  <c:v>12.25</c:v>
                </c:pt>
                <c:pt idx="16">
                  <c:v>98</c:v>
                </c:pt>
                <c:pt idx="17">
                  <c:v>24.5</c:v>
                </c:pt>
                <c:pt idx="18">
                  <c:v>110.25</c:v>
                </c:pt>
                <c:pt idx="19">
                  <c:v>49</c:v>
                </c:pt>
                <c:pt idx="20">
                  <c:v>49</c:v>
                </c:pt>
                <c:pt idx="21">
                  <c:v>110.25</c:v>
                </c:pt>
                <c:pt idx="22">
                  <c:v>49</c:v>
                </c:pt>
                <c:pt idx="23">
                  <c:v>49</c:v>
                </c:pt>
                <c:pt idx="24">
                  <c:v>110.25</c:v>
                </c:pt>
                <c:pt idx="25">
                  <c:v>49</c:v>
                </c:pt>
                <c:pt idx="26">
                  <c:v>49</c:v>
                </c:pt>
                <c:pt idx="27">
                  <c:v>110.25</c:v>
                </c:pt>
                <c:pt idx="28">
                  <c:v>49</c:v>
                </c:pt>
                <c:pt idx="29">
                  <c:v>49</c:v>
                </c:pt>
                <c:pt idx="30">
                  <c:v>110.25</c:v>
                </c:pt>
                <c:pt idx="31">
                  <c:v>49</c:v>
                </c:pt>
                <c:pt idx="32">
                  <c:v>49</c:v>
                </c:pt>
                <c:pt idx="33">
                  <c:v>27.5625</c:v>
                </c:pt>
                <c:pt idx="34">
                  <c:v>12.25</c:v>
                </c:pt>
                <c:pt idx="35">
                  <c:v>98</c:v>
                </c:pt>
                <c:pt idx="36">
                  <c:v>24.5</c:v>
                </c:pt>
                <c:pt idx="37">
                  <c:v>110.25</c:v>
                </c:pt>
                <c:pt idx="38">
                  <c:v>49</c:v>
                </c:pt>
                <c:pt idx="39">
                  <c:v>49</c:v>
                </c:pt>
                <c:pt idx="40">
                  <c:v>110.25</c:v>
                </c:pt>
                <c:pt idx="41">
                  <c:v>49</c:v>
                </c:pt>
                <c:pt idx="42">
                  <c:v>49</c:v>
                </c:pt>
                <c:pt idx="43">
                  <c:v>110.25</c:v>
                </c:pt>
                <c:pt idx="44">
                  <c:v>49</c:v>
                </c:pt>
                <c:pt idx="45">
                  <c:v>95.703125</c:v>
                </c:pt>
                <c:pt idx="46">
                  <c:v>25.375</c:v>
                </c:pt>
                <c:pt idx="47">
                  <c:v>24.5</c:v>
                </c:pt>
                <c:pt idx="48">
                  <c:v>25.375</c:v>
                </c:pt>
                <c:pt idx="49">
                  <c:v>24.5</c:v>
                </c:pt>
                <c:pt idx="50">
                  <c:v>25.375</c:v>
                </c:pt>
                <c:pt idx="51">
                  <c:v>24.5</c:v>
                </c:pt>
                <c:pt idx="52">
                  <c:v>25.375</c:v>
                </c:pt>
                <c:pt idx="53">
                  <c:v>24.5</c:v>
                </c:pt>
                <c:pt idx="54">
                  <c:v>13.78125</c:v>
                </c:pt>
                <c:pt idx="55">
                  <c:v>13.78125</c:v>
                </c:pt>
                <c:pt idx="56">
                  <c:v>24.5</c:v>
                </c:pt>
                <c:pt idx="57">
                  <c:v>24.5</c:v>
                </c:pt>
                <c:pt idx="58">
                  <c:v>12.25</c:v>
                </c:pt>
                <c:pt idx="59">
                  <c:v>110.25</c:v>
                </c:pt>
              </c:numCache>
            </c:numRef>
          </c:val>
          <c:smooth val="1"/>
          <c:extLst>
            <c:ext xmlns:c16="http://schemas.microsoft.com/office/drawing/2014/chart" uri="{C3380CC4-5D6E-409C-BE32-E72D297353CC}">
              <c16:uniqueId val="{00000000-3091-3A42-9506-78DDC02DE3C8}"/>
            </c:ext>
          </c:extLst>
        </c:ser>
        <c:dLbls>
          <c:showLegendKey val="0"/>
          <c:showVal val="0"/>
          <c:showCatName val="0"/>
          <c:showSerName val="0"/>
          <c:showPercent val="0"/>
          <c:showBubbleSize val="0"/>
        </c:dLbls>
        <c:smooth val="0"/>
        <c:axId val="-2084099112"/>
        <c:axId val="-2084117752"/>
      </c:lineChart>
      <c:catAx>
        <c:axId val="-2084099112"/>
        <c:scaling>
          <c:orientation val="minMax"/>
        </c:scaling>
        <c:delete val="0"/>
        <c:axPos val="b"/>
        <c:title>
          <c:tx>
            <c:rich>
              <a:bodyPr/>
              <a:lstStyle/>
              <a:p>
                <a:pPr>
                  <a:defRPr sz="1800" b="1"/>
                </a:pPr>
                <a:r>
                  <a:rPr lang="en-US" sz="1800" b="1" dirty="0">
                    <a:latin typeface="Gill Sans MT" panose="020B0502020104020203" pitchFamily="34" charset="77"/>
                  </a:rPr>
                  <a:t>Layers</a:t>
                </a:r>
              </a:p>
            </c:rich>
          </c:tx>
          <c:layout>
            <c:manualLayout>
              <c:xMode val="edge"/>
              <c:yMode val="edge"/>
              <c:x val="0.49222422547648798"/>
              <c:y val="0.88611111111111096"/>
            </c:manualLayout>
          </c:layout>
          <c:overlay val="0"/>
        </c:title>
        <c:majorTickMark val="out"/>
        <c:minorTickMark val="none"/>
        <c:tickLblPos val="nextTo"/>
        <c:txPr>
          <a:bodyPr/>
          <a:lstStyle/>
          <a:p>
            <a:pPr>
              <a:defRPr sz="1400">
                <a:latin typeface="Gill Sans MT" panose="020B0502020104020203" pitchFamily="34" charset="77"/>
              </a:defRPr>
            </a:pPr>
            <a:endParaRPr lang="en-US"/>
          </a:p>
        </c:txPr>
        <c:crossAx val="-2084117752"/>
        <c:crosses val="autoZero"/>
        <c:auto val="1"/>
        <c:lblAlgn val="ctr"/>
        <c:lblOffset val="100"/>
        <c:tickLblSkip val="10"/>
        <c:tickMarkSkip val="1"/>
        <c:noMultiLvlLbl val="0"/>
      </c:catAx>
      <c:valAx>
        <c:axId val="-2084117752"/>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MACs</a:t>
                </a:r>
                <a:r>
                  <a:rPr lang="en-US" sz="1800" baseline="0" dirty="0">
                    <a:latin typeface="Gill Sans MT" panose="020B0502020104020203" pitchFamily="34" charset="77"/>
                  </a:rPr>
                  <a:t> (M)</a:t>
                </a:r>
                <a:endParaRPr lang="en-US" sz="1800" dirty="0">
                  <a:latin typeface="Gill Sans MT" panose="020B0502020104020203" pitchFamily="34" charset="77"/>
                </a:endParaRPr>
              </a:p>
            </c:rich>
          </c:tx>
          <c:layout>
            <c:manualLayout>
              <c:xMode val="edge"/>
              <c:yMode val="edge"/>
              <c:x val="2.1701388888888899E-2"/>
              <c:y val="0.23796296296296299"/>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84099112"/>
        <c:crossesAt val="-1"/>
        <c:crossBetween val="between"/>
        <c:majorUnit val="50"/>
      </c:valAx>
      <c:spPr>
        <a:ln>
          <a:solidFill>
            <a:schemeClr val="tx1"/>
          </a:solidFill>
        </a:ln>
      </c:spPr>
    </c:plotArea>
    <c:plotVisOnly val="1"/>
    <c:dispBlanksAs val="gap"/>
    <c:showDLblsOverMax val="0"/>
  </c:chart>
  <c:spPr>
    <a:ln>
      <a:noFill/>
    </a:ln>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dirty="0">
                <a:latin typeface="Gill Sans MT" panose="020B0502020104020203" pitchFamily="34" charset="77"/>
              </a:rPr>
              <a:t>CNN13</a:t>
            </a:r>
          </a:p>
        </c:rich>
      </c:tx>
      <c:layout>
        <c:manualLayout>
          <c:xMode val="edge"/>
          <c:yMode val="edge"/>
          <c:x val="0.47725028023840799"/>
          <c:y val="0"/>
        </c:manualLayout>
      </c:layout>
      <c:overlay val="0"/>
    </c:title>
    <c:autoTitleDeleted val="0"/>
    <c:plotArea>
      <c:layout>
        <c:manualLayout>
          <c:layoutTarget val="inner"/>
          <c:xMode val="edge"/>
          <c:yMode val="edge"/>
          <c:x val="0.250455387412511"/>
          <c:y val="0.123637520200805"/>
          <c:w val="0.711465082977909"/>
          <c:h val="0.6063381485936572"/>
        </c:manualLayout>
      </c:layout>
      <c:lineChart>
        <c:grouping val="standard"/>
        <c:varyColors val="0"/>
        <c:ser>
          <c:idx val="0"/>
          <c:order val="0"/>
          <c:spPr>
            <a:ln>
              <a:solidFill>
                <a:srgbClr val="1F497D"/>
              </a:solidFill>
            </a:ln>
          </c:spPr>
          <c:marker>
            <c:symbol val="none"/>
          </c:marker>
          <c:val>
            <c:numRef>
              <c:f>('Noronha-Layer-Analysis-3'!$J$1313:$J$1365,'Noronha-Layer-Analysis-3'!$J$1367:$J$1371,'Noronha-Layer-Analysis-3'!$J$1373:$J$1389)</c:f>
              <c:numCache>
                <c:formatCode>General</c:formatCode>
                <c:ptCount val="75"/>
                <c:pt idx="0">
                  <c:v>4096</c:v>
                </c:pt>
                <c:pt idx="1">
                  <c:v>1024</c:v>
                </c:pt>
                <c:pt idx="2">
                  <c:v>1024</c:v>
                </c:pt>
                <c:pt idx="3">
                  <c:v>256</c:v>
                </c:pt>
                <c:pt idx="4">
                  <c:v>256</c:v>
                </c:pt>
                <c:pt idx="5">
                  <c:v>256</c:v>
                </c:pt>
                <c:pt idx="6">
                  <c:v>64</c:v>
                </c:pt>
                <c:pt idx="7">
                  <c:v>64</c:v>
                </c:pt>
                <c:pt idx="8">
                  <c:v>64</c:v>
                </c:pt>
                <c:pt idx="9">
                  <c:v>64</c:v>
                </c:pt>
                <c:pt idx="10">
                  <c:v>64</c:v>
                </c:pt>
                <c:pt idx="11">
                  <c:v>64</c:v>
                </c:pt>
                <c:pt idx="12">
                  <c:v>64</c:v>
                </c:pt>
                <c:pt idx="13">
                  <c:v>16</c:v>
                </c:pt>
                <c:pt idx="14">
                  <c:v>16</c:v>
                </c:pt>
                <c:pt idx="15">
                  <c:v>16</c:v>
                </c:pt>
                <c:pt idx="16">
                  <c:v>16</c:v>
                </c:pt>
                <c:pt idx="17">
                  <c:v>4096</c:v>
                </c:pt>
                <c:pt idx="18">
                  <c:v>4096</c:v>
                </c:pt>
                <c:pt idx="19">
                  <c:v>4096</c:v>
                </c:pt>
                <c:pt idx="20">
                  <c:v>1024</c:v>
                </c:pt>
                <c:pt idx="21">
                  <c:v>1024</c:v>
                </c:pt>
                <c:pt idx="22">
                  <c:v>1024</c:v>
                </c:pt>
                <c:pt idx="23">
                  <c:v>1024</c:v>
                </c:pt>
                <c:pt idx="24">
                  <c:v>256</c:v>
                </c:pt>
                <c:pt idx="25">
                  <c:v>256</c:v>
                </c:pt>
                <c:pt idx="26">
                  <c:v>256</c:v>
                </c:pt>
                <c:pt idx="27">
                  <c:v>256</c:v>
                </c:pt>
                <c:pt idx="28">
                  <c:v>256</c:v>
                </c:pt>
                <c:pt idx="29">
                  <c:v>256</c:v>
                </c:pt>
                <c:pt idx="30">
                  <c:v>64</c:v>
                </c:pt>
                <c:pt idx="31">
                  <c:v>64</c:v>
                </c:pt>
                <c:pt idx="32">
                  <c:v>64</c:v>
                </c:pt>
                <c:pt idx="33">
                  <c:v>64</c:v>
                </c:pt>
                <c:pt idx="34">
                  <c:v>64</c:v>
                </c:pt>
                <c:pt idx="35">
                  <c:v>64</c:v>
                </c:pt>
                <c:pt idx="36">
                  <c:v>64</c:v>
                </c:pt>
                <c:pt idx="37">
                  <c:v>64</c:v>
                </c:pt>
                <c:pt idx="38">
                  <c:v>64</c:v>
                </c:pt>
                <c:pt idx="39">
                  <c:v>64</c:v>
                </c:pt>
                <c:pt idx="40">
                  <c:v>64</c:v>
                </c:pt>
                <c:pt idx="41">
                  <c:v>64</c:v>
                </c:pt>
                <c:pt idx="42">
                  <c:v>64</c:v>
                </c:pt>
                <c:pt idx="43">
                  <c:v>64</c:v>
                </c:pt>
                <c:pt idx="44">
                  <c:v>16</c:v>
                </c:pt>
                <c:pt idx="45">
                  <c:v>16</c:v>
                </c:pt>
                <c:pt idx="46">
                  <c:v>16</c:v>
                </c:pt>
                <c:pt idx="47">
                  <c:v>16</c:v>
                </c:pt>
                <c:pt idx="48">
                  <c:v>16</c:v>
                </c:pt>
                <c:pt idx="49">
                  <c:v>16</c:v>
                </c:pt>
                <c:pt idx="50">
                  <c:v>16</c:v>
                </c:pt>
                <c:pt idx="51">
                  <c:v>16</c:v>
                </c:pt>
                <c:pt idx="52">
                  <c:v>4</c:v>
                </c:pt>
                <c:pt idx="53">
                  <c:v>1</c:v>
                </c:pt>
                <c:pt idx="54">
                  <c:v>1</c:v>
                </c:pt>
                <c:pt idx="55">
                  <c:v>1</c:v>
                </c:pt>
                <c:pt idx="56">
                  <c:v>1</c:v>
                </c:pt>
                <c:pt idx="57">
                  <c:v>1</c:v>
                </c:pt>
                <c:pt idx="58">
                  <c:v>4096</c:v>
                </c:pt>
                <c:pt idx="59">
                  <c:v>1024</c:v>
                </c:pt>
                <c:pt idx="60">
                  <c:v>1024</c:v>
                </c:pt>
                <c:pt idx="61">
                  <c:v>256</c:v>
                </c:pt>
                <c:pt idx="62">
                  <c:v>256</c:v>
                </c:pt>
                <c:pt idx="63">
                  <c:v>256</c:v>
                </c:pt>
                <c:pt idx="64">
                  <c:v>64</c:v>
                </c:pt>
                <c:pt idx="65">
                  <c:v>64</c:v>
                </c:pt>
                <c:pt idx="66">
                  <c:v>64</c:v>
                </c:pt>
                <c:pt idx="67">
                  <c:v>64</c:v>
                </c:pt>
                <c:pt idx="68">
                  <c:v>64</c:v>
                </c:pt>
                <c:pt idx="69">
                  <c:v>64</c:v>
                </c:pt>
                <c:pt idx="70">
                  <c:v>64</c:v>
                </c:pt>
                <c:pt idx="71">
                  <c:v>16</c:v>
                </c:pt>
                <c:pt idx="72">
                  <c:v>16</c:v>
                </c:pt>
                <c:pt idx="73">
                  <c:v>16</c:v>
                </c:pt>
                <c:pt idx="74">
                  <c:v>16</c:v>
                </c:pt>
              </c:numCache>
            </c:numRef>
          </c:val>
          <c:smooth val="1"/>
          <c:extLst>
            <c:ext xmlns:c16="http://schemas.microsoft.com/office/drawing/2014/chart" uri="{C3380CC4-5D6E-409C-BE32-E72D297353CC}">
              <c16:uniqueId val="{00000000-0C0E-C443-866D-C79FA0EC2262}"/>
            </c:ext>
          </c:extLst>
        </c:ser>
        <c:dLbls>
          <c:showLegendKey val="0"/>
          <c:showVal val="0"/>
          <c:showCatName val="0"/>
          <c:showSerName val="0"/>
          <c:showPercent val="0"/>
          <c:showBubbleSize val="0"/>
        </c:dLbls>
        <c:smooth val="0"/>
        <c:axId val="-2056363032"/>
        <c:axId val="-2057213288"/>
      </c:lineChart>
      <c:catAx>
        <c:axId val="-2056363032"/>
        <c:scaling>
          <c:orientation val="minMax"/>
        </c:scaling>
        <c:delete val="0"/>
        <c:axPos val="b"/>
        <c:title>
          <c:tx>
            <c:rich>
              <a:bodyPr/>
              <a:lstStyle/>
              <a:p>
                <a:pPr>
                  <a:defRPr sz="1800"/>
                </a:pPr>
                <a:r>
                  <a:rPr lang="en-US" sz="1800" dirty="0">
                    <a:latin typeface="Gill Sans MT" panose="020B0502020104020203" pitchFamily="34" charset="77"/>
                  </a:rPr>
                  <a:t>Layers</a:t>
                </a:r>
              </a:p>
            </c:rich>
          </c:tx>
          <c:overlay val="0"/>
        </c:title>
        <c:majorTickMark val="out"/>
        <c:minorTickMark val="none"/>
        <c:tickLblPos val="nextTo"/>
        <c:txPr>
          <a:bodyPr/>
          <a:lstStyle/>
          <a:p>
            <a:pPr>
              <a:defRPr sz="1400">
                <a:latin typeface="Gill Sans MT" panose="020B0502020104020203" pitchFamily="34" charset="77"/>
              </a:defRPr>
            </a:pPr>
            <a:endParaRPr lang="en-US"/>
          </a:p>
        </c:txPr>
        <c:crossAx val="-2057213288"/>
        <c:crosses val="autoZero"/>
        <c:auto val="1"/>
        <c:lblAlgn val="ctr"/>
        <c:lblOffset val="100"/>
        <c:tickLblSkip val="10"/>
        <c:noMultiLvlLbl val="0"/>
      </c:catAx>
      <c:valAx>
        <c:axId val="-2057213288"/>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FLOP/Byte</a:t>
                </a:r>
              </a:p>
            </c:rich>
          </c:tx>
          <c:layout>
            <c:manualLayout>
              <c:xMode val="edge"/>
              <c:yMode val="edge"/>
              <c:x val="2.5348760115922998E-2"/>
              <c:y val="0.181497675083654"/>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56363032"/>
        <c:crosses val="autoZero"/>
        <c:crossBetween val="between"/>
      </c:valAx>
      <c:spPr>
        <a:ln>
          <a:solidFill>
            <a:schemeClr val="tx1"/>
          </a:solidFill>
        </a:ln>
      </c:spPr>
    </c:plotArea>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sz="2400" b="0" i="0" u="none" strike="noStrike" kern="1200" baseline="0">
                    <a:solidFill>
                      <a:schemeClr val="tx1"/>
                    </a:solidFill>
                    <a:latin typeface="+mn-lt"/>
                    <a:ea typeface="+mn-ea"/>
                    <a:cs typeface="+mn-cs"/>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sz="2400" b="0" i="0" u="none" strike="noStrike" kern="1200" baseline="0">
                    <a:solidFill>
                      <a:schemeClr val="tx1"/>
                    </a:solidFill>
                    <a:latin typeface="+mn-lt"/>
                    <a:ea typeface="+mn-ea"/>
                    <a:cs typeface="+mn-cs"/>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sz="2400" b="0" i="0" u="none" strike="noStrike" kern="1200" baseline="0">
                    <a:solidFill>
                      <a:schemeClr val="tx1"/>
                    </a:solidFill>
                    <a:latin typeface="+mn-lt"/>
                    <a:ea typeface="+mn-ea"/>
                    <a:cs typeface="+mn-cs"/>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sz="2400" b="0" i="0" u="none" strike="noStrike" kern="1200" baseline="0">
                    <a:solidFill>
                      <a:schemeClr val="tx1"/>
                    </a:solidFill>
                    <a:latin typeface="+mn-lt"/>
                    <a:ea typeface="+mn-ea"/>
                    <a:cs typeface="+mn-cs"/>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5/9/22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5/9/22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34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34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3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413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8597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56847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0691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5168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2090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I’m Geraldo, a PhD Student at ETH Zurich.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I will present our work “Google Neural Network Models for Edge Devices: Analyzing and Mitigating Machine Learning Inference Bottlenecks”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work was lead by </a:t>
            </a:r>
            <a:r>
              <a:rPr lang="en-US" dirty="0" err="1"/>
              <a:t>Amirali</a:t>
            </a:r>
            <a:r>
              <a:rPr lang="en-US" dirty="0"/>
              <a:t> </a:t>
            </a:r>
            <a:r>
              <a:rPr lang="en-US" dirty="0" err="1"/>
              <a:t>Boroumand</a:t>
            </a:r>
            <a:r>
              <a:rPr lang="en-US" dirty="0"/>
              <a:t> during his internship at Google.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0295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First, I will give an overview of this work. </a:t>
            </a:r>
          </a:p>
          <a:p>
            <a:endParaRPr lang="en-US" dirty="0"/>
          </a:p>
          <a:p>
            <a:r>
              <a:rPr lang="en-US" dirty="0"/>
              <a:t>[CLICK] In this work, we extensively analyze 24 edge NN models from Google while running inference on the Google Edge TPU accelerator for various types of NN models </a:t>
            </a:r>
          </a:p>
          <a:p>
            <a:endParaRPr lang="en-US" dirty="0"/>
          </a:p>
          <a:p>
            <a:r>
              <a:rPr lang="en-US" dirty="0"/>
              <a:t>[CLICK] We identify that while running NN inference, the accelerator suffers from three main challenges </a:t>
            </a:r>
          </a:p>
          <a:p>
            <a:endParaRPr lang="en-US" dirty="0"/>
          </a:p>
          <a:p>
            <a:r>
              <a:rPr lang="en-US" dirty="0"/>
              <a:t>[CLICK] it operates significantly below its peak throughput </a:t>
            </a:r>
          </a:p>
          <a:p>
            <a:endParaRPr lang="en-US" dirty="0"/>
          </a:p>
          <a:p>
            <a:r>
              <a:rPr lang="en-US" dirty="0"/>
              <a:t>[CLICK] it operates significantly below its theorical peak energy efficiency </a:t>
            </a:r>
          </a:p>
          <a:p>
            <a:endParaRPr lang="en-US" dirty="0"/>
          </a:p>
          <a:p>
            <a:r>
              <a:rPr lang="en-US" dirty="0"/>
              <a:t>[CLICK] and its memory system is not efficient </a:t>
            </a:r>
          </a:p>
          <a:p>
            <a:endParaRPr lang="en-US" dirty="0"/>
          </a:p>
          <a:p>
            <a:r>
              <a:rPr lang="en-US" dirty="0"/>
              <a:t>[CLICK] Our analysis leads to the key insight that these challenges arrive due to the monolithic one-size-fit-all design of the accelerators, which does not account for heterogeneity across different NN layers </a:t>
            </a:r>
          </a:p>
          <a:p>
            <a:endParaRPr lang="en-US" dirty="0"/>
          </a:p>
          <a:p>
            <a:r>
              <a:rPr lang="en-US" dirty="0"/>
              <a:t>[CLICK] To solve this issue, we propose Mensa, a framework that maps the execution of a particular NN layer to its most appropriate hardware accelerator </a:t>
            </a:r>
          </a:p>
          <a:p>
            <a:endParaRPr lang="en-US" dirty="0"/>
          </a:p>
          <a:p>
            <a:r>
              <a:rPr lang="en-US" dirty="0"/>
              <a:t>[CLICK] We extensively evaluate Mensa for Google NN models and we observe that it improves performance and energy efficiency by 3.0x and 3.1x compared to the baseline Edge TPU accelerator while reducing area and cost across 24 edge ML models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88107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[CLICK] We analyze inference execution on the accelerator using 24 edge NN models that serve as internal benchmarks for the Google Edge TPU, including</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6 RNN Transducers, used for applications such as automatic speech recognition.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13 convolutional neural networks (CNNs), typically used for applications such as image classification and object detection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dirty="0"/>
              <a:t>[CLICK] 2 long short-term memories (LSTMs), used for applications such as language translation and and handwriting recognition, and</a:t>
            </a:r>
          </a:p>
          <a:p>
            <a:endParaRPr lang="en-US" dirty="0"/>
          </a:p>
          <a:p>
            <a:r>
              <a:rPr lang="en-US" dirty="0"/>
              <a:t>[CLICK] 3 recurrent  convolutional neural networks  (RCNNs), used for applications such as image captioning</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470227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We draw key two insights from our model analysis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First, we observe a large variation in terms of layer characteristics across different models.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To illustrate, the figure  shows the total parameter footprint vs. the FLOP/B ratio (or reuse) across the layers of representative CNNs, LSTMs, and Transducers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We observe from the figure that that layers from LSTMs and Transducers have larger parameter footprints and lower reuse than layers from CNNs.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19964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Second, even within a single model, layers show variation in terms of layer characteristics </a:t>
            </a:r>
          </a:p>
          <a:p>
            <a:endParaRPr lang="en-US" dirty="0"/>
          </a:p>
          <a:p>
            <a:r>
              <a:rPr lang="en-US" dirty="0"/>
              <a:t>[CLICK] For example, we observe that layers in a single CNN models show</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 varying MAC intensity of up to 200x across different layers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[CLICK] a varying flop/byte ratio of up to 244x across  different layers</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14075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 In a baseline system, different machine learning models are execute in a single, monolithic edge accelerator, which leads to performance and energy issues.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On the other hand, Mensa distributes the layers from an NN model using a runtime scheduler across a collection of smaller hardware accelerators that are catered the properties of different layer types. By specializing each accelerator to a subset of layers, Mensa avoids the shortcomings of current monolithic edge ML accelerators, resulting in a highly-efficient and high-performance accelerator with a much smaller area.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I will give an brief overview of Mensa’s </a:t>
            </a:r>
            <a:r>
              <a:rPr lang="en-US" dirty="0" err="1"/>
              <a:t>ruy</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[NEXT]</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46842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To this end we build a  </a:t>
            </a:r>
            <a:r>
              <a:rPr lang="en-US" baseline="0" dirty="0"/>
              <a:t>[CLICK] </a:t>
            </a:r>
            <a:r>
              <a:rPr lang="en-US" b="1" baseline="0" dirty="0"/>
              <a:t>near-HBM FPGA based accelerator which is connected to a server-grade IBM POWER9-based CPU system</a:t>
            </a:r>
            <a:endParaRPr lang="en-US"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1F7F3-9543-40DF-A656-8B6347E0E9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844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70546-422D-4312-AAED-8754555E20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53238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175</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176</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589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75786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[CLICK] Many recent works explore how NDP can benefit various application domains like</a:t>
            </a:r>
          </a:p>
          <a:p>
            <a:endParaRPr lang="en-US" dirty="0"/>
          </a:p>
          <a:p>
            <a:r>
              <a:rPr lang="en-US" dirty="0"/>
              <a:t>[CLICK] Graph processing,</a:t>
            </a:r>
          </a:p>
          <a:p>
            <a:r>
              <a:rPr lang="en-US" dirty="0"/>
              <a:t>[CLICK] mobile consumer workloads </a:t>
            </a:r>
          </a:p>
          <a:p>
            <a:r>
              <a:rPr lang="en-US" dirty="0"/>
              <a:t>[CLICK] neural networks </a:t>
            </a:r>
          </a:p>
          <a:p>
            <a:r>
              <a:rPr lang="en-US" dirty="0"/>
              <a:t>[CLICK] DNA sequence mapping  </a:t>
            </a:r>
          </a:p>
          <a:p>
            <a:r>
              <a:rPr lang="en-US" dirty="0"/>
              <a:t>[CLICK] Databases</a:t>
            </a:r>
          </a:p>
          <a:p>
            <a:r>
              <a:rPr lang="en-US" dirty="0"/>
              <a:t>[CLICK] Time series analysis</a:t>
            </a:r>
          </a:p>
          <a:p>
            <a:r>
              <a:rPr lang="en-US" dirty="0"/>
              <a:t>[CLICK]  and more </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75275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 this work, we analyzed 345 applications from distinct domains, from </a:t>
            </a:r>
          </a:p>
          <a:p>
            <a:endParaRPr lang="en-US" dirty="0"/>
          </a:p>
          <a:p>
            <a:r>
              <a:rPr lang="en-US" dirty="0"/>
              <a:t>[CLICK] GRAPH Processing [CLICK]  Neural Networks</a:t>
            </a:r>
          </a:p>
          <a:p>
            <a:r>
              <a:rPr lang="en-US" dirty="0"/>
              <a:t>[CLICK] Physics  [CLICK] High-performance computing</a:t>
            </a:r>
          </a:p>
          <a:p>
            <a:r>
              <a:rPr lang="en-US" dirty="0"/>
              <a:t>[CLICK]Genomics [CLICK] And more</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2579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With such classification, </a:t>
            </a:r>
            <a:r>
              <a:rPr lang="en-US" dirty="0"/>
              <a:t>we analyze how the functions in each class correlates with different data movement mitigation mechanisms in terms of performance and energy using our scalability analysis. </a:t>
            </a:r>
          </a:p>
          <a:p>
            <a:endParaRPr lang="en-US" b="1" dirty="0"/>
          </a:p>
          <a:p>
            <a:r>
              <a:rPr lang="en-US" b="1" dirty="0"/>
              <a:t>[NEXT] </a:t>
            </a:r>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5677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356715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193</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2433575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213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936847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218</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42793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257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26346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49958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First, I am going to start with an executive summary.</a:t>
            </a:r>
          </a:p>
          <a:p>
            <a:endParaRPr lang="en-US" dirty="0"/>
          </a:p>
          <a:p>
            <a:r>
              <a:rPr lang="en-US" dirty="0"/>
              <a:t>[CLICK] Prefetching is a speculative technique that predicts address of future memory requests by associating patterns in memory addresses with some program context. We call this context a feature.</a:t>
            </a:r>
          </a:p>
          <a:p>
            <a:endParaRPr lang="en-US" dirty="0"/>
          </a:p>
          <a:p>
            <a:r>
              <a:rPr lang="en-US" dirty="0"/>
              <a:t>[CLICK] We observe three key shortcomings in prior prefetchers: </a:t>
            </a:r>
          </a:p>
          <a:p>
            <a:r>
              <a:rPr lang="en-US" dirty="0"/>
              <a:t>First, they mainly use a single program feature for prediction.</a:t>
            </a:r>
          </a:p>
          <a:p>
            <a:r>
              <a:rPr lang="en-US" dirty="0"/>
              <a:t>Second, they lack inherent system awareness</a:t>
            </a:r>
          </a:p>
          <a:p>
            <a:r>
              <a:rPr lang="en-US" dirty="0"/>
              <a:t>Third, they also lack any customizability in silicon</a:t>
            </a:r>
          </a:p>
          <a:p>
            <a:endParaRPr lang="en-US" dirty="0"/>
          </a:p>
          <a:p>
            <a:r>
              <a:rPr lang="en-US" dirty="0"/>
              <a:t>[CLICK] Our goal in this work is to design a prefetching framework that</a:t>
            </a:r>
          </a:p>
          <a:p>
            <a:r>
              <a:rPr lang="en-US" dirty="0"/>
              <a:t>– can learn from multiple program features and inherent system-level feedback</a:t>
            </a:r>
          </a:p>
          <a:p>
            <a:r>
              <a:rPr lang="en-US" dirty="0"/>
              <a:t>-- and can be customized in silicon to change the features or the objective of the prefetcher</a:t>
            </a:r>
          </a:p>
          <a:p>
            <a:endParaRPr lang="en-US" dirty="0"/>
          </a:p>
          <a:p>
            <a:r>
              <a:rPr lang="en-US" dirty="0"/>
              <a:t>[CLICK] Towards this we propose Pythia, that formulates …</a:t>
            </a:r>
          </a:p>
          <a:p>
            <a:r>
              <a:rPr lang="en-US" dirty="0"/>
              <a:t>Pythia makes adaptive and autonomous …</a:t>
            </a:r>
          </a:p>
          <a:p>
            <a:r>
              <a:rPr lang="en-US" dirty="0"/>
              <a:t>Pythia also proposes a realistic and practical …</a:t>
            </a:r>
          </a:p>
          <a:p>
            <a:endParaRPr lang="en-US" dirty="0"/>
          </a:p>
          <a:p>
            <a:r>
              <a:rPr lang="en-US" dirty="0"/>
              <a:t>[CLICK] We extensively evaluate Pythia using …</a:t>
            </a:r>
          </a:p>
          <a:p>
            <a:r>
              <a:rPr lang="en-US" dirty="0"/>
              <a:t>We show that Pythia outperforms prior state-of-the-art …</a:t>
            </a:r>
          </a:p>
          <a:p>
            <a:endParaRPr lang="en-US" dirty="0"/>
          </a:p>
          <a:p>
            <a:r>
              <a:rPr lang="en-US" dirty="0"/>
              <a:t>Pythia is freely available in our GitHub repository.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2265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observe three key shortcomings in prior prefetchers that significantly limits their performance improvement</a:t>
            </a:r>
          </a:p>
          <a:p>
            <a:endParaRPr lang="en-US" dirty="0"/>
          </a:p>
          <a:p>
            <a:r>
              <a:rPr lang="en-US" dirty="0"/>
              <a:t>[CLICK] First, they predict mainly …</a:t>
            </a:r>
          </a:p>
          <a:p>
            <a:r>
              <a:rPr lang="en-US" dirty="0"/>
              <a:t>[CLICK] Second, they lack any inherent …</a:t>
            </a:r>
          </a:p>
          <a:p>
            <a:r>
              <a:rPr lang="en-US" dirty="0"/>
              <a:t>[CLICK] Third, the also lack any online in-silicon customizability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take a closer look at each of these shortcomings.</a:t>
            </a:r>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2968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our goal in this work is to … that </a:t>
            </a:r>
          </a:p>
          <a:p>
            <a:endParaRPr lang="en-US" dirty="0"/>
          </a:p>
          <a:p>
            <a:r>
              <a:rPr lang="en-US" dirty="0"/>
              <a:t>[CLICK] …</a:t>
            </a:r>
          </a:p>
          <a:p>
            <a:endParaRPr lang="en-US" dirty="0"/>
          </a:p>
          <a:p>
            <a:r>
              <a:rPr lang="en-US" dirty="0"/>
              <a:t>[CLICK]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44275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let me briefly describe the basics of reinforcement learning.</a:t>
            </a:r>
          </a:p>
          <a:p>
            <a:endParaRPr lang="en-US" dirty="0"/>
          </a:p>
          <a:p>
            <a:r>
              <a:rPr lang="en-US" dirty="0"/>
              <a:t>Reinforcement learning, in its simplest form, is the ...</a:t>
            </a:r>
          </a:p>
          <a:p>
            <a:endParaRPr lang="en-US" dirty="0"/>
          </a:p>
          <a:p>
            <a:r>
              <a:rPr lang="en-US" dirty="0"/>
              <a:t>A RL system contains two components: [CLICK] the agent and the environment.</a:t>
            </a:r>
          </a:p>
          <a:p>
            <a:endParaRPr lang="en-US" dirty="0"/>
          </a:p>
          <a:p>
            <a:r>
              <a:rPr lang="en-US" dirty="0"/>
              <a:t>The agent observes the state of the environment in every timestep [CLICK], takes an action based on the state [CLICK], and receives a reward for that action [CLICK].</a:t>
            </a:r>
          </a:p>
          <a:p>
            <a:endParaRPr lang="en-US" dirty="0"/>
          </a:p>
          <a:p>
            <a:r>
              <a:rPr lang="en-US" dirty="0"/>
              <a:t>[CLICK] The agent stores …</a:t>
            </a:r>
          </a:p>
          <a:p>
            <a:r>
              <a:rPr lang="en-US" dirty="0"/>
              <a:t>Given a state, the agent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90404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Pythia, we formulate prefetching as a reinforcement learning problem.</a:t>
            </a:r>
          </a:p>
          <a:p>
            <a:endParaRPr lang="en-US" dirty="0"/>
          </a:p>
          <a:p>
            <a:r>
              <a:rPr lang="en-US" dirty="0"/>
              <a:t>[CLICK] The prefetcher acts as the agent, while [CLICK] the processor and memory subsystem acts as the environment.</a:t>
            </a:r>
          </a:p>
          <a:p>
            <a:endParaRPr lang="en-US" dirty="0"/>
          </a:p>
          <a:p>
            <a:r>
              <a:rPr lang="en-US" dirty="0"/>
              <a:t>[CLICK] Pythia extracts the program features from every demand request and use it as a state information to take a prefetch action [CLICK]</a:t>
            </a:r>
          </a:p>
          <a:p>
            <a:endParaRPr lang="en-US" dirty="0"/>
          </a:p>
          <a:p>
            <a:r>
              <a:rPr lang="en-US" dirty="0"/>
              <a:t>[CLICK] For every prefetch action, Pythia receives a numerical reward that evaluates the usefulness of the prefetch request, while considering various system-level feedbacks.</a:t>
            </a:r>
          </a:p>
          <a:p>
            <a:endParaRPr lang="en-US" dirty="0"/>
          </a:p>
          <a:p>
            <a:r>
              <a:rPr lang="en-US" dirty="0"/>
              <a:t>Not let’s concretely define the state, action, and the reward for Pythia.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4970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Pythia consists of two key components:</a:t>
            </a:r>
          </a:p>
          <a:p>
            <a:endParaRPr lang="en-US" dirty="0"/>
          </a:p>
          <a:p>
            <a:r>
              <a:rPr lang="en-US" dirty="0"/>
              <a:t>[CLICK] Q-value store, which is responsible for …</a:t>
            </a:r>
          </a:p>
          <a:p>
            <a:endParaRPr lang="en-US" dirty="0"/>
          </a:p>
          <a:p>
            <a:r>
              <a:rPr lang="en-US" dirty="0"/>
              <a:t>[CLICK] Evaluation queue, which is a first-in-first-out queue that stores the recently taken action. </a:t>
            </a:r>
          </a:p>
          <a:p>
            <a:r>
              <a:rPr lang="en-US" dirty="0"/>
              <a:t>As Pythia cannot always immediately assign a reward to a taken action </a:t>
            </a:r>
          </a:p>
          <a:p>
            <a:r>
              <a:rPr lang="en-US" dirty="0"/>
              <a:t>because the usefulness of the corresponding prefetch request is known, Pythia stores the action</a:t>
            </a:r>
          </a:p>
          <a:p>
            <a:r>
              <a:rPr lang="en-US" dirty="0"/>
              <a:t>in evaluation queue to properly assign rewards to them.</a:t>
            </a:r>
          </a:p>
          <a:p>
            <a:endParaRPr lang="en-US" dirty="0"/>
          </a:p>
          <a:p>
            <a:r>
              <a:rPr lang="en-US" dirty="0"/>
              <a:t>[CLICK] For every demand request, Pythia first checks EQ with </a:t>
            </a:r>
            <a:r>
              <a:rPr lang="en-US" dirty="0" err="1"/>
              <a:t>deamdned</a:t>
            </a:r>
            <a:r>
              <a:rPr lang="en-US" dirty="0"/>
              <a:t> address. If a matching entry is found in EQ, it means the corresponding action in EQ entry has generated a useful prefetch, and Pythia assigns a reward accordingly.</a:t>
            </a:r>
          </a:p>
          <a:p>
            <a:r>
              <a:rPr lang="en-US" dirty="0"/>
              <a:t>[CLICK] Then Pythia extracts features from the attributes of the demand request to create the state-vector and uses the state-vector to lookup </a:t>
            </a:r>
            <a:r>
              <a:rPr lang="en-US" dirty="0" err="1"/>
              <a:t>QVStore</a:t>
            </a:r>
            <a:r>
              <a:rPr lang="en-US" dirty="0"/>
              <a:t> [CLICK]</a:t>
            </a:r>
          </a:p>
          <a:p>
            <a:r>
              <a:rPr lang="en-US" dirty="0"/>
              <a:t>[CLICK] For the given state-vector, Pythia finds the action that has the highest Q-value and generates prefetch request accordingly to the memory hierarchy [CLICK]</a:t>
            </a:r>
          </a:p>
          <a:p>
            <a:r>
              <a:rPr lang="en-US" dirty="0"/>
              <a:t>[CLICK] Next, Pythia inserts the action in the EQ along with the state-action pair.</a:t>
            </a:r>
          </a:p>
          <a:p>
            <a:r>
              <a:rPr lang="en-US" dirty="0"/>
              <a:t>[CLICK] Pythia uses the reward stored in the evicted EQ entry to update the </a:t>
            </a:r>
            <a:r>
              <a:rPr lang="en-US" dirty="0" err="1"/>
              <a:t>QVStore</a:t>
            </a:r>
            <a:r>
              <a:rPr lang="en-US" dirty="0"/>
              <a: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80615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Pythia’s performance benefits comes at a modest cost of 25.5KB of metadata storge, which is invested only in simple storage, without any need to complex structures.</a:t>
            </a:r>
          </a:p>
          <a:p>
            <a:endParaRPr lang="en-US" dirty="0"/>
          </a:p>
          <a:p>
            <a:r>
              <a:rPr lang="en-US" dirty="0"/>
              <a:t>[CLICK] We also model a fully-functionally-accurate Pythia with its full complexity in Chisel and show that, Pythia incurs </a:t>
            </a:r>
          </a:p>
          <a:p>
            <a:endParaRPr lang="en-US" dirty="0"/>
          </a:p>
          <a:p>
            <a:r>
              <a:rPr lang="en-US" dirty="0"/>
              <a:t>[CLICK] a modest area overhead of 1.03%</a:t>
            </a:r>
          </a:p>
          <a:p>
            <a:endParaRPr lang="en-US" dirty="0"/>
          </a:p>
          <a:p>
            <a:r>
              <a:rPr lang="en-US" dirty="0"/>
              <a:t>[CLICK] a power overhead of half-a-percent</a:t>
            </a:r>
          </a:p>
          <a:p>
            <a:endParaRPr lang="en-US" dirty="0"/>
          </a:p>
          <a:p>
            <a:r>
              <a:rPr lang="en-US" dirty="0"/>
              <a:t>[CLICK] while simultaneously satisfying the prediction latency at L2 cache frequency</a:t>
            </a:r>
          </a:p>
          <a:p>
            <a:endParaRPr lang="en-US" dirty="0"/>
          </a:p>
          <a:p>
            <a:r>
              <a:rPr lang="en-US" dirty="0"/>
              <a:t>Of a desktop-class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36837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many more exciting results including, ….</a:t>
            </a:r>
          </a:p>
          <a:p>
            <a:endParaRPr lang="en-US" dirty="0"/>
          </a:p>
          <a:p>
            <a:endParaRPr lang="en-US" dirty="0"/>
          </a:p>
          <a:p>
            <a:r>
              <a:rPr lang="en-US" dirty="0"/>
              <a:t>We encourage everyone to read it.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878945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01468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a lot of this information that HW is trying to infer is easily available to SW and with a richer interface that conveys a higher-level program information we can enable the system and architecture to distinguish between data structures,  inform it about how these data structures are accessed, the data types they contain, etc. and many other things. This could help in HW optimization, for example the knowledge of data structures and their access semantics could help avoid bank conflicts in data placement or help hardware prefetchers. Knowledge of data types could help in data compression engines.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07587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59816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380805-08FE-4A2B-82FB-E444880E417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099186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mn-lt"/>
                <a:ea typeface="+mn-ea"/>
                <a:cs typeface="+mn-cs"/>
              </a:rPr>
              <a:t>Expressive Memory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[41] shows that conveying higher-level data structure </a:t>
            </a:r>
            <a:r>
              <a:rPr lang="en-CA" sz="1200" b="0" i="0" kern="1200" dirty="0" err="1">
                <a:solidFill>
                  <a:schemeClr val="tx1"/>
                </a:solidFill>
                <a:effectLst/>
                <a:latin typeface="+mn-lt"/>
                <a:ea typeface="+mn-ea"/>
                <a:cs typeface="+mn-cs"/>
              </a:rPr>
              <a:t>seman</a:t>
            </a:r>
            <a:r>
              <a:rPr lang="en-CA" sz="1200" b="0" i="0" kern="1200" dirty="0">
                <a:solidFill>
                  <a:schemeClr val="tx1"/>
                </a:solidFill>
                <a:effectLst/>
                <a:latin typeface="+mn-lt"/>
                <a:ea typeface="+mn-ea"/>
                <a:cs typeface="+mn-cs"/>
              </a:rPr>
              <a:t>-tics to various system components including hardware enables the system to better </a:t>
            </a:r>
            <a:r>
              <a:rPr lang="en-CA" sz="1200" b="0" i="0" kern="1200" dirty="0" err="1">
                <a:solidFill>
                  <a:schemeClr val="tx1"/>
                </a:solidFill>
                <a:effectLst/>
                <a:latin typeface="+mn-lt"/>
                <a:ea typeface="+mn-ea"/>
                <a:cs typeface="+mn-cs"/>
              </a:rPr>
              <a:t>managethe</a:t>
            </a:r>
            <a:r>
              <a:rPr lang="en-CA" sz="1200" b="0" i="0" kern="1200" dirty="0">
                <a:solidFill>
                  <a:schemeClr val="tx1"/>
                </a:solidFill>
                <a:effectLst/>
                <a:latin typeface="+mn-lt"/>
                <a:ea typeface="+mn-ea"/>
                <a:cs typeface="+mn-cs"/>
              </a:rPr>
              <a:t> underlying resources.</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do this,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extends existing virtual memory frameworks to support a new abstraction, called Atom.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convey access properties of a virtual address region, the application is expected to create a new Atom for the region and associate the Atom with the corresponding properties.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here is an example of how an application uses atom to express program semantics. After malloc, the atom is created with the desired properties, and then, the atom is mapped to the allocated region in the virtual memory</a:t>
            </a:r>
          </a:p>
          <a:p>
            <a:endParaRPr lang="en-CA" sz="1200" b="0" i="0" kern="1200" dirty="0">
              <a:solidFill>
                <a:schemeClr val="tx1"/>
              </a:solidFill>
              <a:effectLst/>
              <a:latin typeface="+mn-lt"/>
              <a:ea typeface="+mn-ea"/>
              <a:cs typeface="+mn-cs"/>
            </a:endParaRPr>
          </a:p>
          <a:p>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creates a separate pathway to communicate information about Atoms to the OS and the hardware.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F252F-34D5-EC4A-B5D5-954A2A89AB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31659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3D22C-E660-4C8A-A2B8-0C29DC9C0C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39501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77238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Now</a:t>
            </a:r>
            <a:r>
              <a:rPr lang="en-US" baseline="0" dirty="0"/>
              <a:t> we have described the key idea </a:t>
            </a:r>
            <a:r>
              <a:rPr lang="en-US" dirty="0"/>
              <a:t>of HRM and </a:t>
            </a:r>
            <a:r>
              <a:rPr lang="en-US" dirty="0" err="1"/>
              <a:t>Par+R</a:t>
            </a:r>
            <a:r>
              <a:rPr lang="en-US" baseline="0" dirty="0"/>
              <a:t>, let’s look at our mechanism to put them together.</a:t>
            </a:r>
          </a:p>
          <a:p>
            <a:pPr marL="171450" indent="-171450">
              <a:buFontTx/>
              <a:buChar char="-"/>
            </a:pPr>
            <a:r>
              <a:rPr lang="en-US" baseline="0" dirty="0"/>
              <a:t>First, we characterize and classify application data in terms of their memory error tolerance, rank them from vulnerable to tolerant.</a:t>
            </a:r>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recoverable data</a:t>
            </a:r>
            <a:r>
              <a:rPr lang="en-US" dirty="0"/>
              <a:t> </a:t>
            </a:r>
            <a:r>
              <a:rPr lang="en-US" baseline="0" dirty="0"/>
              <a:t>is mapped to </a:t>
            </a:r>
            <a:r>
              <a:rPr lang="en-US" dirty="0"/>
              <a:t>parity </a:t>
            </a:r>
            <a:r>
              <a:rPr lang="en-US" baseline="0" dirty="0"/>
              <a:t>memory with </a:t>
            </a:r>
            <a:r>
              <a:rPr lang="en-US" baseline="0" dirty="0" err="1"/>
              <a:t>Par+R</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09804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32258508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64ef98b623_0_4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64ef98b623_0_4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To exploit these two insights, we propose EDEN: a framework to enable accurate DNN inference on approximate DRAM through three key steps;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1) boosting DNN error tolerance, 2) DNN and DRAM error tolerance characterization, and 3) DNN-DRAM mapping.</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 sz="1200" dirty="0">
                <a:solidFill>
                  <a:schemeClr val="dk1"/>
                </a:solidFill>
                <a:latin typeface="Calibri"/>
                <a:ea typeface="Calibri"/>
                <a:cs typeface="Calibri"/>
                <a:sym typeface="Calibri"/>
              </a:rPr>
              <a:t>These steps are repeated iteratively until EDEN finds the most aggressive configuration that meets the target accuracy requirements</a:t>
            </a:r>
            <a:endParaRPr dirty="0"/>
          </a:p>
        </p:txBody>
      </p:sp>
    </p:spTree>
    <p:extLst>
      <p:ext uri="{BB962C8B-B14F-4D97-AF65-F5344CB8AC3E}">
        <p14:creationId xmlns:p14="http://schemas.microsoft.com/office/powerpoint/2010/main" val="14854439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g6191cbb8f4_1_9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1" name="Google Shape;811;g6191cbb8f4_1_9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982381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6191cbb8f4_1_9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0" name="Google Shape;820;g6191cbb8f4_1_9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804275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6191cbb8f4_1_9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8" name="Google Shape;838;g6191cbb8f4_1_9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4556842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344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345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2262865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796523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8.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6.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7.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9.xml"/></Relationships>
</file>

<file path=ppt/slideLayouts/_rels/slideLayout8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9.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3.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5/9/22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5/9/22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5/9/22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5/9/22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5/9/22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5/9/22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5/9/22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5/9/22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5/9/22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5/9/22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5/9/22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5/9/22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2022. 5. 9.</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2022. 5. 9.</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2022. 5. 9.</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2022. 5. 9.</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5/9/22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5/9/22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5/9/22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5/9/22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5/9/22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5/9/22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5/9/22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5/9/22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5/9/22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5/9/22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5/9/22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5/9/22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5/9/22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5/9/22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5/9/22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5/9/22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5/9/22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5/9/22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5/9/22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5/9/22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5/9/22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5/9/22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5/9/22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5/9/22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5/9/22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5/9/22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5/9/22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5/9/22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5/9/22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5/9/22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5/9/22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5/9/22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5/9/22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5/9/22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5/9/22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5/9/22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5/9/22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5/9/22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5/9/22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5/9/22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5/9/22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5/9/22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5/9/22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5/9/22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5/9/22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5/9/22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5/9/22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5/9/22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5/9/22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5/9/22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5/9/22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5/9/22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5/9/22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5/9/22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5/9/22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5/9/22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5/9/22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96108178"/>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5/9/22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10984745"/>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5/9/22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52750206"/>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5/9/22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79339614"/>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5/9/22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272494996"/>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5/9/22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6120637"/>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5/9/22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0838106"/>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5/9/22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81501313"/>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5/9/22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916513094"/>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5/9/22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53576459"/>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5/9/22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73999604"/>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1926379301"/>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3887994603"/>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083778801"/>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309291151"/>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667195961"/>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4279668005"/>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4144253915"/>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697673626"/>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263830155"/>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003269670"/>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124387686"/>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3901614098"/>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19398"/>
      </p:ext>
    </p:extLst>
  </p:cSld>
  <p:clrMapOvr>
    <a:masterClrMapping/>
  </p:clrMapOvr>
</p:sldLayout>
</file>

<file path=ppt/slideLayouts/slideLayout7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989149324"/>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41631205"/>
      </p:ext>
    </p:extLst>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9469044"/>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74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5/9/22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773.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5/9/22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77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5/9/22</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7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5/9/22</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7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5/9/22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77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5/9/22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7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5/9/22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7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5/9/22</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7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5/9/22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78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5/9/22</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5/9/22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7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5/9/22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7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1070578482"/>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380498551"/>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2842300859"/>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704176024"/>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1391142666"/>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771534073"/>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1776676437"/>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1398444785"/>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726192138"/>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1607606529"/>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495334145"/>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4091680657"/>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0C8C929E-28D9-A841-B8CA-FC3027FDB36A}"/>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6564B97F-161A-D54C-808B-F3F916EFED6B}"/>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AAC5913C-196A-0247-8DD1-1FA6DB92536B}"/>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7A83FE5-DCB7-644D-A455-D19C7BEC10F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2A417AE-95FE-8F4C-8E63-6FDC3E78F068}"/>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08D3888-D486-C848-B450-BD582C72A73A}"/>
              </a:ext>
            </a:extLst>
          </p:cNvPr>
          <p:cNvSpPr>
            <a:spLocks noGrp="1" noChangeArrowheads="1"/>
          </p:cNvSpPr>
          <p:nvPr>
            <p:ph type="sldNum" sz="quarter" idx="12"/>
          </p:nvPr>
        </p:nvSpPr>
        <p:spPr/>
        <p:txBody>
          <a:bodyPr/>
          <a:lstStyle>
            <a:lvl1pPr>
              <a:defRPr sz="1200"/>
            </a:lvl1pPr>
          </a:lstStyle>
          <a:p>
            <a:pPr>
              <a:defRPr/>
            </a:pPr>
            <a:fld id="{871A1AF6-C29A-3A49-AA01-42F32EB73108}" type="slidenum">
              <a:rPr lang="en-US" altLang="en-US"/>
              <a:pPr>
                <a:defRPr/>
              </a:pPr>
              <a:t>‹#›</a:t>
            </a:fld>
            <a:endParaRPr lang="en-US" altLang="en-US"/>
          </a:p>
        </p:txBody>
      </p:sp>
    </p:spTree>
    <p:extLst>
      <p:ext uri="{BB962C8B-B14F-4D97-AF65-F5344CB8AC3E}">
        <p14:creationId xmlns:p14="http://schemas.microsoft.com/office/powerpoint/2010/main" val="816064743"/>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4B96156-E2A2-7147-AB6D-65FBC4DBD0A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7F09E6-2AF5-2A4F-ABE8-548BBCAFDE2E}"/>
              </a:ext>
            </a:extLst>
          </p:cNvPr>
          <p:cNvSpPr>
            <a:spLocks noGrp="1" noChangeArrowheads="1"/>
          </p:cNvSpPr>
          <p:nvPr>
            <p:ph type="sldNum" sz="quarter" idx="11"/>
          </p:nvPr>
        </p:nvSpPr>
        <p:spPr>
          <a:ln/>
        </p:spPr>
        <p:txBody>
          <a:bodyPr/>
          <a:lstStyle>
            <a:lvl1pPr>
              <a:defRPr/>
            </a:lvl1pPr>
          </a:lstStyle>
          <a:p>
            <a:pPr>
              <a:defRPr/>
            </a:pPr>
            <a:fld id="{5AE8A6BA-C088-9441-9826-2C0854D7F910}" type="slidenum">
              <a:rPr lang="en-US" altLang="en-US"/>
              <a:pPr>
                <a:defRPr/>
              </a:pPr>
              <a:t>‹#›</a:t>
            </a:fld>
            <a:endParaRPr lang="en-US" altLang="en-US"/>
          </a:p>
        </p:txBody>
      </p:sp>
    </p:spTree>
    <p:extLst>
      <p:ext uri="{BB962C8B-B14F-4D97-AF65-F5344CB8AC3E}">
        <p14:creationId xmlns:p14="http://schemas.microsoft.com/office/powerpoint/2010/main" val="3929974850"/>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C681852-FB9F-314D-A270-CA1A64B63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03247E-42B6-794D-826B-9C94F89AB759}"/>
              </a:ext>
            </a:extLst>
          </p:cNvPr>
          <p:cNvSpPr>
            <a:spLocks noGrp="1" noChangeArrowheads="1"/>
          </p:cNvSpPr>
          <p:nvPr>
            <p:ph type="sldNum" sz="quarter" idx="11"/>
          </p:nvPr>
        </p:nvSpPr>
        <p:spPr>
          <a:ln/>
        </p:spPr>
        <p:txBody>
          <a:bodyPr/>
          <a:lstStyle>
            <a:lvl1pPr>
              <a:defRPr/>
            </a:lvl1pPr>
          </a:lstStyle>
          <a:p>
            <a:pPr>
              <a:defRPr/>
            </a:pPr>
            <a:fld id="{5F9CE593-9420-3945-9878-BC99587A47DD}" type="slidenum">
              <a:rPr lang="en-US" altLang="en-US"/>
              <a:pPr>
                <a:defRPr/>
              </a:pPr>
              <a:t>‹#›</a:t>
            </a:fld>
            <a:endParaRPr lang="en-US" altLang="en-US"/>
          </a:p>
        </p:txBody>
      </p:sp>
    </p:spTree>
    <p:extLst>
      <p:ext uri="{BB962C8B-B14F-4D97-AF65-F5344CB8AC3E}">
        <p14:creationId xmlns:p14="http://schemas.microsoft.com/office/powerpoint/2010/main" val="4121396729"/>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F312C2C-ABBC-3549-B0D7-D9DA757D28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68A422CE-8B8B-C247-973A-2CC423A82E76}"/>
              </a:ext>
            </a:extLst>
          </p:cNvPr>
          <p:cNvSpPr>
            <a:spLocks noGrp="1" noChangeArrowheads="1"/>
          </p:cNvSpPr>
          <p:nvPr>
            <p:ph type="sldNum" sz="quarter" idx="11"/>
          </p:nvPr>
        </p:nvSpPr>
        <p:spPr>
          <a:ln/>
        </p:spPr>
        <p:txBody>
          <a:bodyPr/>
          <a:lstStyle>
            <a:lvl1pPr>
              <a:defRPr/>
            </a:lvl1pPr>
          </a:lstStyle>
          <a:p>
            <a:pPr>
              <a:defRPr/>
            </a:pPr>
            <a:fld id="{96B8EAE1-AABF-8048-B71C-71DBD38CCF0A}" type="slidenum">
              <a:rPr lang="en-US" altLang="en-US"/>
              <a:pPr>
                <a:defRPr/>
              </a:pPr>
              <a:t>‹#›</a:t>
            </a:fld>
            <a:endParaRPr lang="en-US" altLang="en-US"/>
          </a:p>
        </p:txBody>
      </p:sp>
    </p:spTree>
    <p:extLst>
      <p:ext uri="{BB962C8B-B14F-4D97-AF65-F5344CB8AC3E}">
        <p14:creationId xmlns:p14="http://schemas.microsoft.com/office/powerpoint/2010/main" val="3409590619"/>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F2BACE98-82C2-DA4F-BAFE-79DACFB31A2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1C3C3AFB-1D2D-1642-8A0D-BC56BC6AC915}"/>
              </a:ext>
            </a:extLst>
          </p:cNvPr>
          <p:cNvSpPr>
            <a:spLocks noGrp="1" noChangeArrowheads="1"/>
          </p:cNvSpPr>
          <p:nvPr>
            <p:ph type="sldNum" sz="quarter" idx="11"/>
          </p:nvPr>
        </p:nvSpPr>
        <p:spPr>
          <a:ln/>
        </p:spPr>
        <p:txBody>
          <a:bodyPr/>
          <a:lstStyle>
            <a:lvl1pPr>
              <a:defRPr/>
            </a:lvl1pPr>
          </a:lstStyle>
          <a:p>
            <a:pPr>
              <a:defRPr/>
            </a:pPr>
            <a:fld id="{2E73ED02-06CD-7448-B59F-41E374859A4A}" type="slidenum">
              <a:rPr lang="en-US" altLang="en-US"/>
              <a:pPr>
                <a:defRPr/>
              </a:pPr>
              <a:t>‹#›</a:t>
            </a:fld>
            <a:endParaRPr lang="en-US" altLang="en-US"/>
          </a:p>
        </p:txBody>
      </p:sp>
    </p:spTree>
    <p:extLst>
      <p:ext uri="{BB962C8B-B14F-4D97-AF65-F5344CB8AC3E}">
        <p14:creationId xmlns:p14="http://schemas.microsoft.com/office/powerpoint/2010/main" val="2037730715"/>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74218F4-92E0-D04C-BB27-25849AB017E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3ADA5DEB-2219-E04E-B3F6-9CEF3E38799B}"/>
              </a:ext>
            </a:extLst>
          </p:cNvPr>
          <p:cNvSpPr>
            <a:spLocks noGrp="1" noChangeArrowheads="1"/>
          </p:cNvSpPr>
          <p:nvPr>
            <p:ph type="sldNum" sz="quarter" idx="11"/>
          </p:nvPr>
        </p:nvSpPr>
        <p:spPr>
          <a:ln/>
        </p:spPr>
        <p:txBody>
          <a:bodyPr/>
          <a:lstStyle>
            <a:lvl1pPr>
              <a:defRPr/>
            </a:lvl1pPr>
          </a:lstStyle>
          <a:p>
            <a:pPr>
              <a:defRPr/>
            </a:pPr>
            <a:fld id="{A7275B1E-1F0C-8347-8A2D-F7FF8FA3E1F1}" type="slidenum">
              <a:rPr lang="en-US" altLang="en-US"/>
              <a:pPr>
                <a:defRPr/>
              </a:pPr>
              <a:t>‹#›</a:t>
            </a:fld>
            <a:endParaRPr lang="en-US" altLang="en-US"/>
          </a:p>
        </p:txBody>
      </p:sp>
    </p:spTree>
    <p:extLst>
      <p:ext uri="{BB962C8B-B14F-4D97-AF65-F5344CB8AC3E}">
        <p14:creationId xmlns:p14="http://schemas.microsoft.com/office/powerpoint/2010/main" val="3673601223"/>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77076116-9A8E-DD43-BB96-FF74C521A57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C6453045-3278-114F-9B94-E3CCF6BA765D}"/>
              </a:ext>
            </a:extLst>
          </p:cNvPr>
          <p:cNvSpPr>
            <a:spLocks noGrp="1" noChangeArrowheads="1"/>
          </p:cNvSpPr>
          <p:nvPr>
            <p:ph type="sldNum" sz="quarter" idx="11"/>
          </p:nvPr>
        </p:nvSpPr>
        <p:spPr>
          <a:ln/>
        </p:spPr>
        <p:txBody>
          <a:bodyPr/>
          <a:lstStyle>
            <a:lvl1pPr>
              <a:defRPr/>
            </a:lvl1pPr>
          </a:lstStyle>
          <a:p>
            <a:pPr>
              <a:defRPr/>
            </a:pPr>
            <a:fld id="{B0A63811-0C88-424D-807E-72BFC158FD04}" type="slidenum">
              <a:rPr lang="en-US" altLang="en-US"/>
              <a:pPr>
                <a:defRPr/>
              </a:pPr>
              <a:t>‹#›</a:t>
            </a:fld>
            <a:endParaRPr lang="en-US" altLang="en-US"/>
          </a:p>
        </p:txBody>
      </p:sp>
    </p:spTree>
    <p:extLst>
      <p:ext uri="{BB962C8B-B14F-4D97-AF65-F5344CB8AC3E}">
        <p14:creationId xmlns:p14="http://schemas.microsoft.com/office/powerpoint/2010/main" val="1865964792"/>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CCB6FE-6843-6C43-9199-F29F5DA9153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D7F3DB-ED82-EF49-AE0E-16C445D66EBA}"/>
              </a:ext>
            </a:extLst>
          </p:cNvPr>
          <p:cNvSpPr>
            <a:spLocks noGrp="1" noChangeArrowheads="1"/>
          </p:cNvSpPr>
          <p:nvPr>
            <p:ph type="sldNum" sz="quarter" idx="11"/>
          </p:nvPr>
        </p:nvSpPr>
        <p:spPr>
          <a:ln/>
        </p:spPr>
        <p:txBody>
          <a:bodyPr/>
          <a:lstStyle>
            <a:lvl1pPr>
              <a:defRPr/>
            </a:lvl1pPr>
          </a:lstStyle>
          <a:p>
            <a:pPr>
              <a:defRPr/>
            </a:pPr>
            <a:fld id="{3727BDC7-4286-0348-B3E3-35EBC125A67C}" type="slidenum">
              <a:rPr lang="en-US" altLang="en-US"/>
              <a:pPr>
                <a:defRPr/>
              </a:pPr>
              <a:t>‹#›</a:t>
            </a:fld>
            <a:endParaRPr lang="en-US" altLang="en-US"/>
          </a:p>
        </p:txBody>
      </p:sp>
    </p:spTree>
    <p:extLst>
      <p:ext uri="{BB962C8B-B14F-4D97-AF65-F5344CB8AC3E}">
        <p14:creationId xmlns:p14="http://schemas.microsoft.com/office/powerpoint/2010/main" val="224056542"/>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C501A7E-E808-2A4D-A294-3FE38ED883D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5CA164-8BFD-454B-98A1-8883538D6EA8}"/>
              </a:ext>
            </a:extLst>
          </p:cNvPr>
          <p:cNvSpPr>
            <a:spLocks noGrp="1" noChangeArrowheads="1"/>
          </p:cNvSpPr>
          <p:nvPr>
            <p:ph type="sldNum" sz="quarter" idx="11"/>
          </p:nvPr>
        </p:nvSpPr>
        <p:spPr>
          <a:ln/>
        </p:spPr>
        <p:txBody>
          <a:bodyPr/>
          <a:lstStyle>
            <a:lvl1pPr>
              <a:defRPr/>
            </a:lvl1pPr>
          </a:lstStyle>
          <a:p>
            <a:pPr>
              <a:defRPr/>
            </a:pPr>
            <a:fld id="{203E3525-7C23-FA4A-84E9-CD20986B9C3D}" type="slidenum">
              <a:rPr lang="en-US" altLang="en-US"/>
              <a:pPr>
                <a:defRPr/>
              </a:pPr>
              <a:t>‹#›</a:t>
            </a:fld>
            <a:endParaRPr lang="en-US" altLang="en-US"/>
          </a:p>
        </p:txBody>
      </p:sp>
    </p:spTree>
    <p:extLst>
      <p:ext uri="{BB962C8B-B14F-4D97-AF65-F5344CB8AC3E}">
        <p14:creationId xmlns:p14="http://schemas.microsoft.com/office/powerpoint/2010/main" val="3727952080"/>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4C5C39E-8AAC-984A-99D0-C96378C34CC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2EAD916-AFF0-5040-8789-7A5150BE3DA5}"/>
              </a:ext>
            </a:extLst>
          </p:cNvPr>
          <p:cNvSpPr>
            <a:spLocks noGrp="1" noChangeArrowheads="1"/>
          </p:cNvSpPr>
          <p:nvPr>
            <p:ph type="sldNum" sz="quarter" idx="11"/>
          </p:nvPr>
        </p:nvSpPr>
        <p:spPr>
          <a:ln/>
        </p:spPr>
        <p:txBody>
          <a:bodyPr/>
          <a:lstStyle>
            <a:lvl1pPr>
              <a:defRPr/>
            </a:lvl1pPr>
          </a:lstStyle>
          <a:p>
            <a:pPr>
              <a:defRPr/>
            </a:pPr>
            <a:fld id="{C9F34B8E-6385-4148-B32C-E4FF21BA5340}" type="slidenum">
              <a:rPr lang="en-US" altLang="en-US"/>
              <a:pPr>
                <a:defRPr/>
              </a:pPr>
              <a:t>‹#›</a:t>
            </a:fld>
            <a:endParaRPr lang="en-US" altLang="en-US"/>
          </a:p>
        </p:txBody>
      </p:sp>
    </p:spTree>
    <p:extLst>
      <p:ext uri="{BB962C8B-B14F-4D97-AF65-F5344CB8AC3E}">
        <p14:creationId xmlns:p14="http://schemas.microsoft.com/office/powerpoint/2010/main" val="2075983477"/>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38DED25-2CDF-1945-8893-6959FB69CF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3DC90B0-FB99-1C4D-A9D6-A99F30E87A88}"/>
              </a:ext>
            </a:extLst>
          </p:cNvPr>
          <p:cNvSpPr>
            <a:spLocks noGrp="1" noChangeArrowheads="1"/>
          </p:cNvSpPr>
          <p:nvPr>
            <p:ph type="sldNum" sz="quarter" idx="11"/>
          </p:nvPr>
        </p:nvSpPr>
        <p:spPr>
          <a:ln/>
        </p:spPr>
        <p:txBody>
          <a:bodyPr/>
          <a:lstStyle>
            <a:lvl1pPr>
              <a:defRPr/>
            </a:lvl1pPr>
          </a:lstStyle>
          <a:p>
            <a:pPr>
              <a:defRPr/>
            </a:pPr>
            <a:fld id="{7C58E949-C242-A64E-A739-C1B5ADFC6D10}" type="slidenum">
              <a:rPr lang="en-US" altLang="en-US"/>
              <a:pPr>
                <a:defRPr/>
              </a:pPr>
              <a:t>‹#›</a:t>
            </a:fld>
            <a:endParaRPr lang="en-US" altLang="en-US"/>
          </a:p>
        </p:txBody>
      </p:sp>
    </p:spTree>
    <p:extLst>
      <p:ext uri="{BB962C8B-B14F-4D97-AF65-F5344CB8AC3E}">
        <p14:creationId xmlns:p14="http://schemas.microsoft.com/office/powerpoint/2010/main" val="504664582"/>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EE55F241-12A6-A04E-BE21-E2FB81C9E0B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97070D8-8DAD-7241-9957-9EFC528BD426}"/>
              </a:ext>
            </a:extLst>
          </p:cNvPr>
          <p:cNvSpPr>
            <a:spLocks noGrp="1" noChangeArrowheads="1"/>
          </p:cNvSpPr>
          <p:nvPr>
            <p:ph type="sldNum" sz="quarter" idx="11"/>
          </p:nvPr>
        </p:nvSpPr>
        <p:spPr>
          <a:ln/>
        </p:spPr>
        <p:txBody>
          <a:bodyPr/>
          <a:lstStyle>
            <a:lvl1pPr>
              <a:defRPr/>
            </a:lvl1pPr>
          </a:lstStyle>
          <a:p>
            <a:pPr>
              <a:defRPr/>
            </a:pPr>
            <a:fld id="{C963C093-3ACA-694F-A135-17D0BEB3F4A5}" type="slidenum">
              <a:rPr lang="en-US" altLang="en-US"/>
              <a:pPr>
                <a:defRPr/>
              </a:pPr>
              <a:t>‹#›</a:t>
            </a:fld>
            <a:endParaRPr lang="en-US" altLang="en-US"/>
          </a:p>
        </p:txBody>
      </p:sp>
    </p:spTree>
    <p:extLst>
      <p:ext uri="{BB962C8B-B14F-4D97-AF65-F5344CB8AC3E}">
        <p14:creationId xmlns:p14="http://schemas.microsoft.com/office/powerpoint/2010/main" val="1068045670"/>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385096"/>
      </p:ext>
    </p:extLst>
  </p:cSld>
  <p:clrMapOvr>
    <a:masterClrMapping/>
  </p:clrMapOvr>
</p:sldLayout>
</file>

<file path=ppt/slideLayouts/slideLayout8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967229371"/>
      </p:ext>
    </p:extLst>
  </p:cSld>
  <p:clrMapOvr>
    <a:masterClrMapping/>
  </p:clrMapOvr>
</p:sldLayout>
</file>

<file path=ppt/slideLayouts/slideLayout8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4196126"/>
      </p:ext>
    </p:extLst>
  </p:cSld>
  <p:clrMapOvr>
    <a:masterClrMapping/>
  </p:clrMapOvr>
</p:sldLayout>
</file>

<file path=ppt/slideLayouts/slideLayout8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D989BB-6B22-6F4F-A2DB-495D1361DBE3}"/>
              </a:ext>
            </a:extLst>
          </p:cNvPr>
          <p:cNvSpPr/>
          <p:nvPr userDrawn="1"/>
        </p:nvSpPr>
        <p:spPr>
          <a:xfrm>
            <a:off x="0" y="-23584"/>
            <a:ext cx="9144000" cy="685800"/>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991" y="73723"/>
            <a:ext cx="8987622" cy="740193"/>
          </a:xfrm>
          <a:prstGeom prst="rect">
            <a:avLst/>
          </a:prstGeom>
        </p:spPr>
        <p:txBody>
          <a:bodyPr/>
          <a:lstStyle>
            <a:lvl1pPr algn="l">
              <a:defRPr sz="3600" b="1">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813916"/>
            <a:ext cx="8987622" cy="5416061"/>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826016507"/>
      </p:ext>
    </p:extLst>
  </p:cSld>
  <p:clrMapOvr>
    <a:masterClrMapping/>
  </p:clrMapOvr>
</p:sldLayout>
</file>

<file path=ppt/slideLayouts/slideLayout8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617582"/>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257509"/>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662162"/>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185493"/>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9682941"/>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5294882"/>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988996"/>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1250370"/>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860778"/>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4112"/>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68815"/>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4255879790"/>
      </p:ext>
    </p:extLst>
  </p:cSld>
  <p:clrMapOvr>
    <a:masterClrMapping/>
  </p:clrMapOvr>
</p:sldLayout>
</file>

<file path=ppt/slideLayouts/slideLayout8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363259"/>
      </p:ext>
    </p:extLst>
  </p:cSld>
  <p:clrMapOvr>
    <a:masterClrMapping/>
  </p:clrMapOvr>
</p:sldLayout>
</file>

<file path=ppt/slideLayouts/slideLayout8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1172316345"/>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3864428345"/>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2741554101"/>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173400386"/>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249980054"/>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3909970159"/>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667655766"/>
      </p:ext>
    </p:extLst>
  </p:cSld>
  <p:clrMapOvr>
    <a:masterClrMapping/>
  </p:clrMapOvr>
  <p:transition/>
</p:sldLayout>
</file>

<file path=ppt/slideLayouts/slideLayout8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2456802514"/>
      </p:ext>
    </p:extLst>
  </p:cSld>
  <p:clrMapOvr>
    <a:masterClrMapping/>
  </p:clrMapOvr>
  <p:transition/>
</p:sldLayout>
</file>

<file path=ppt/slideLayouts/slideLayout8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423976022"/>
      </p:ext>
    </p:extLst>
  </p:cSld>
  <p:clrMapOvr>
    <a:masterClrMapping/>
  </p:clrMapOvr>
  <p:transition/>
</p:sldLayout>
</file>

<file path=ppt/slideLayouts/slideLayout8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1457700787"/>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2850360790"/>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1448994278"/>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033175743"/>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875140316"/>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593909193"/>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775769250"/>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925262687"/>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747580221"/>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602896071"/>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1513302669"/>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164354378"/>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1211296647"/>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936069390"/>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116524221"/>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3718015199"/>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406770333"/>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582148389"/>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983874236"/>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2834001420"/>
      </p:ext>
    </p:extLst>
  </p:cSld>
  <p:clrMapOvr>
    <a:masterClrMapping/>
  </p:clrMapOvr>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1775775776"/>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3058545123"/>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2936658775"/>
      </p:ext>
    </p:extLst>
  </p:cSld>
  <p:clrMapOvr>
    <a:masterClrMapping/>
  </p:clrMapOvr>
  <p:transition/>
</p:sldLayout>
</file>

<file path=ppt/slideLayouts/slideLayout8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3094252578"/>
      </p:ext>
    </p:extLst>
  </p:cSld>
  <p:clrMapOvr>
    <a:masterClrMapping/>
  </p:clrMapOvr>
  <p:transition/>
</p:sldLayout>
</file>

<file path=ppt/slideLayouts/slideLayout8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537281912"/>
      </p:ext>
    </p:extLst>
  </p:cSld>
  <p:clrMapOvr>
    <a:masterClrMapping/>
  </p:clrMapOvr>
  <p:transition/>
</p:sldLayout>
</file>

<file path=ppt/slideLayouts/slideLayout8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1051279134"/>
      </p:ext>
    </p:extLst>
  </p:cSld>
  <p:clrMapOvr>
    <a:masterClrMapping/>
  </p:clrMapOvr>
  <p:transition/>
</p:sldLayout>
</file>

<file path=ppt/slideLayouts/slideLayout86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682673342"/>
      </p:ext>
    </p:extLst>
  </p:cSld>
  <p:clrMapOvr>
    <a:masterClrMapping/>
  </p:clrMapOvr>
  <p:transition/>
</p:sldLayout>
</file>

<file path=ppt/slideLayouts/slideLayout86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9011" y="132334"/>
            <a:ext cx="8894602" cy="606084"/>
          </a:xfrm>
          <a:prstGeom prst="rect">
            <a:avLst/>
          </a:prstGeom>
        </p:spPr>
        <p:txBody>
          <a:bodyPr>
            <a:noAutofit/>
          </a:bodyPr>
          <a:lstStyle>
            <a:lvl1pPr>
              <a:defRPr sz="4200" b="1" i="0">
                <a:latin typeface="Lato Black" panose="020F0502020204030203" pitchFamily="34" charset="77"/>
                <a:cs typeface="Segoe UI" panose="020B0502040204020203" pitchFamily="34" charset="0"/>
              </a:defRPr>
            </a:lvl1pPr>
          </a:lstStyle>
          <a:p>
            <a:r>
              <a:rPr lang="en-GB"/>
              <a:t>Click to edit Master title style</a:t>
            </a:r>
            <a:endParaRPr lang="en-US" dirty="0"/>
          </a:p>
        </p:txBody>
      </p:sp>
      <p:sp>
        <p:nvSpPr>
          <p:cNvPr id="3" name="Content Placeholder 2"/>
          <p:cNvSpPr>
            <a:spLocks noGrp="1"/>
          </p:cNvSpPr>
          <p:nvPr>
            <p:ph idx="1"/>
          </p:nvPr>
        </p:nvSpPr>
        <p:spPr>
          <a:xfrm>
            <a:off x="169011" y="936172"/>
            <a:ext cx="8894602" cy="5419543"/>
          </a:xfrm>
          <a:prstGeom prst="rect">
            <a:avLst/>
          </a:prstGeom>
        </p:spPr>
        <p:txBody>
          <a:bodyPr/>
          <a:lstStyle>
            <a:lvl1pPr>
              <a:defRPr sz="2800">
                <a:latin typeface="Lato" panose="020F0502020204030203" pitchFamily="34" charset="77"/>
                <a:cs typeface="Segoe UI" panose="020B0502040204020203" pitchFamily="34" charset="0"/>
              </a:defRPr>
            </a:lvl1pPr>
            <a:lvl2pPr marL="685800" indent="-228600">
              <a:buFont typeface="Cambria" panose="02040503050406030204" pitchFamily="18" charset="0"/>
              <a:buChar char="-"/>
              <a:defRPr sz="2400">
                <a:latin typeface="Lato" panose="020F0502020204030203" pitchFamily="34" charset="77"/>
                <a:cs typeface="Segoe UI" panose="020B0502040204020203" pitchFamily="34" charset="0"/>
              </a:defRPr>
            </a:lvl2pPr>
            <a:lvl3pPr>
              <a:defRPr sz="2000">
                <a:latin typeface="Lato" panose="020F0502020204030203" pitchFamily="34" charset="77"/>
                <a:cs typeface="Segoe UI" panose="020B0502040204020203" pitchFamily="34" charset="0"/>
              </a:defRPr>
            </a:lvl3pPr>
            <a:lvl4pPr>
              <a:defRPr sz="2000">
                <a:latin typeface="Lato" panose="020F0502020204030203" pitchFamily="34" charset="77"/>
                <a:cs typeface="Segoe UI" panose="020B0502040204020203" pitchFamily="34" charset="0"/>
              </a:defRPr>
            </a:lvl4pPr>
            <a:lvl5pPr>
              <a:defRPr sz="2000">
                <a:latin typeface="Lato" panose="020F0502020204030203" pitchFamily="34" charset="77"/>
                <a:cs typeface="Segoe UI" panose="020B050204020402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Slide Number Placeholder 5"/>
          <p:cNvSpPr txBox="1">
            <a:spLocks/>
          </p:cNvSpPr>
          <p:nvPr userDrawn="1"/>
        </p:nvSpPr>
        <p:spPr>
          <a:xfrm>
            <a:off x="7977054"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400" smtClean="0">
                <a:latin typeface="Lato" panose="020F0502020204030203" pitchFamily="34" charset="77"/>
                <a:cs typeface="Segoe UI" panose="020B0502040204020203" pitchFamily="34" charset="0"/>
              </a:rPr>
              <a:pPr/>
              <a:t>‹#›</a:t>
            </a:fld>
            <a:endParaRPr lang="en-US" dirty="0">
              <a:latin typeface="Lato" panose="020F0502020204030203" pitchFamily="34" charset="77"/>
              <a:cs typeface="Segoe UI" panose="020B0502040204020203" pitchFamily="34" charset="0"/>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6" name="Straight Connector 5">
            <a:extLst>
              <a:ext uri="{FF2B5EF4-FFF2-40B4-BE49-F238E27FC236}">
                <a16:creationId xmlns:a16="http://schemas.microsoft.com/office/drawing/2014/main" id="{13D6C95C-F5A1-47A0-B338-935B91ACFEDF}"/>
              </a:ext>
            </a:extLst>
          </p:cNvPr>
          <p:cNvCxnSpPr>
            <a:cxnSpLocks/>
          </p:cNvCxnSpPr>
          <p:nvPr userDrawn="1"/>
        </p:nvCxnSpPr>
        <p:spPr>
          <a:xfrm>
            <a:off x="117021" y="831498"/>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1733812"/>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5/9/22</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3392684974"/>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5/9/22</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2512271658"/>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00363"/>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solidFill>
                  <a:srgbClr val="C00000"/>
                </a:solidFill>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p:txBody>
          <a:bodyPr/>
          <a:lstStyle/>
          <a:p>
            <a:fld id="{A40A767E-AEE4-460C-925C-09B56CD94AC7}" type="datetime1">
              <a:rPr lang="en-US" smtClean="0"/>
              <a:t>5/9/22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2660285668"/>
      </p:ext>
    </p:extLst>
  </p:cSld>
  <p:clrMapOvr>
    <a:masterClrMapping/>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955675"/>
          </a:xfrm>
        </p:spPr>
        <p:txBody>
          <a:bodyPr/>
          <a:lstStyle>
            <a:lvl1pPr>
              <a:defRPr>
                <a:solidFill>
                  <a:schemeClr val="accent3"/>
                </a:solidFill>
              </a:defRPr>
            </a:lvl1pPr>
          </a:lstStyle>
          <a:p>
            <a:r>
              <a:rPr lang="en-US" dirty="0"/>
              <a:t>Click to edit Master title style</a:t>
            </a:r>
          </a:p>
        </p:txBody>
      </p:sp>
      <p:sp>
        <p:nvSpPr>
          <p:cNvPr id="3" name="Content Placeholder 2"/>
          <p:cNvSpPr>
            <a:spLocks noGrp="1"/>
          </p:cNvSpPr>
          <p:nvPr>
            <p:ph idx="1"/>
          </p:nvPr>
        </p:nvSpPr>
        <p:spPr>
          <a:xfrm>
            <a:off x="628650" y="1560945"/>
            <a:ext cx="7886700" cy="4616018"/>
          </a:xfrm>
        </p:spPr>
        <p:txBody>
          <a:bodyPr/>
          <a:lstStyle>
            <a:lvl1pPr marL="171450" indent="-171450">
              <a:buFont typeface="Wingdings" panose="05000000000000000000" pitchFamily="2" charset="2"/>
              <a:buChar char="§"/>
              <a:defRPr/>
            </a:lvl1pPr>
            <a:lvl2pPr marL="514350" indent="-171450">
              <a:buFontTx/>
              <a:buChar char="−"/>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C16DFAE-86FD-443D-803F-BD9F119A6357}" type="datetime1">
              <a:rPr lang="en-US" smtClean="0"/>
              <a:t>5/9/22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403595069"/>
      </p:ext>
    </p:extLst>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73F6E132-3200-40E5-B88F-9645628A7DA7}" type="datetime1">
              <a:rPr lang="en-US" smtClean="0"/>
              <a:t>5/9/22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293629824"/>
      </p:ext>
    </p:extLst>
  </p:cSld>
  <p:clrMapOvr>
    <a:masterClrMapping/>
  </p:clrMapOvr>
</p:sldLayout>
</file>

<file path=ppt/slideLayouts/slideLayout8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8268CF-893E-4A9A-BD8A-DBDA3FADF8A1}" type="datetime1">
              <a:rPr lang="en-US" smtClean="0"/>
              <a:t>5/9/22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076040822"/>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FD0879-F2BC-42F4-A4D6-0C65BCF03718}" type="datetime1">
              <a:rPr lang="en-US" smtClean="0"/>
              <a:t>5/9/22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690117939"/>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F27251-A192-48DC-8713-15973C92DF78}" type="datetime1">
              <a:rPr lang="en-US" smtClean="0"/>
              <a:t>5/9/22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925639921"/>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239BD8-FF51-4090-B0B5-C6B47937851C}" type="datetime1">
              <a:rPr lang="en-US" smtClean="0"/>
              <a:t>5/9/22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373290855"/>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353E770-745B-45D1-AA8D-237ED6E44ED9}" type="datetime1">
              <a:rPr lang="en-US" smtClean="0"/>
              <a:t>5/9/22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871903488"/>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D4B97A4-2A07-47EF-9A00-4886366C7C45}" type="datetime1">
              <a:rPr lang="en-US" smtClean="0"/>
              <a:t>5/9/22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210382127"/>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F33734-022E-4152-9CBB-70166AD2E165}" type="datetime1">
              <a:rPr lang="en-US" smtClean="0"/>
              <a:t>5/9/22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706122978"/>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94E59A-AF5A-42E8-A2E8-DA78FD2C9995}" type="datetime1">
              <a:rPr lang="en-US" smtClean="0"/>
              <a:t>5/9/22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148104787"/>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5/9/22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169322514"/>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5/9/22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49120498"/>
      </p:ext>
    </p:extLst>
  </p:cSld>
  <p:clrMapOvr>
    <a:masterClrMapping/>
  </p:clrMapOvr>
</p:sldLayout>
</file>

<file path=ppt/slideLayouts/slideLayout8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5/9/22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843591645"/>
      </p:ext>
    </p:extLst>
  </p:cSld>
  <p:clrMapOvr>
    <a:masterClrMapping/>
  </p:clrMapOvr>
</p:sldLayout>
</file>

<file path=ppt/slideLayouts/slideLayout8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5/9/22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246344373"/>
      </p:ext>
    </p:extLst>
  </p:cSld>
  <p:clrMapOvr>
    <a:masterClrMapping/>
  </p:clrMapOvr>
</p:sldLayout>
</file>

<file path=ppt/slideLayouts/slideLayout8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5/9/22</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915995385"/>
      </p:ext>
    </p:extLst>
  </p:cSld>
  <p:clrMapOvr>
    <a:masterClrMapping/>
  </p:clrMapOvr>
</p:sldLayout>
</file>

<file path=ppt/slideLayouts/slideLayout8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5/9/22</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45975296"/>
      </p:ext>
    </p:extLst>
  </p:cSld>
  <p:clrMapOvr>
    <a:masterClrMapping/>
  </p:clrMapOvr>
</p:sldLayout>
</file>

<file path=ppt/slideLayouts/slideLayout8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5/9/22</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681389219"/>
      </p:ext>
    </p:extLst>
  </p:cSld>
  <p:clrMapOvr>
    <a:masterClrMapping/>
  </p:clrMapOvr>
</p:sldLayout>
</file>

<file path=ppt/slideLayouts/slideLayout8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5/9/22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306260141"/>
      </p:ext>
    </p:extLst>
  </p:cSld>
  <p:clrMapOvr>
    <a:masterClrMapping/>
  </p:clrMapOvr>
</p:sldLayout>
</file>

<file path=ppt/slideLayouts/slideLayout8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5/9/22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430173168"/>
      </p:ext>
    </p:extLst>
  </p:cSld>
  <p:clrMapOvr>
    <a:masterClrMapping/>
  </p:clrMapOvr>
</p:sldLayout>
</file>

<file path=ppt/slideLayouts/slideLayout8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5/9/22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85577000"/>
      </p:ext>
    </p:extLst>
  </p:cSld>
  <p:clrMapOvr>
    <a:masterClrMapping/>
  </p:clrMapOvr>
</p:sldLayout>
</file>

<file path=ppt/slideLayouts/slideLayout8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5/9/22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592880051"/>
      </p:ext>
    </p:extLst>
  </p:cSld>
  <p:clrMapOvr>
    <a:masterClrMapping/>
  </p:clrMapOvr>
</p:sldLayout>
</file>

<file path=ppt/slideLayouts/slideLayout88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474844"/>
      </p:ext>
    </p:extLst>
  </p:cSld>
  <p:clrMapOvr>
    <a:masterClrMapping/>
  </p:clrMapOvr>
</p:sldLayout>
</file>

<file path=ppt/slideLayouts/slideLayout8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45C0-6189-45F9-A8E4-849CD1DF2EC8}"/>
              </a:ext>
            </a:extLst>
          </p:cNvPr>
          <p:cNvSpPr>
            <a:spLocks noGrp="1"/>
          </p:cNvSpPr>
          <p:nvPr>
            <p:ph type="ctrTitle"/>
          </p:nvPr>
        </p:nvSpPr>
        <p:spPr>
          <a:xfrm>
            <a:off x="1143000" y="1122363"/>
            <a:ext cx="6858000" cy="2387600"/>
          </a:xfrm>
        </p:spPr>
        <p:txBody>
          <a:bodyPr anchor="b"/>
          <a:lstStyle>
            <a:lvl1pPr algn="ctr">
              <a:defRPr sz="4500"/>
            </a:lvl1pPr>
          </a:lstStyle>
          <a:p>
            <a:r>
              <a:rPr lang="en-US" dirty="0"/>
              <a:t>Click to edit Master title style</a:t>
            </a:r>
          </a:p>
        </p:txBody>
      </p:sp>
      <p:sp>
        <p:nvSpPr>
          <p:cNvPr id="3" name="Subtitle 2">
            <a:extLst>
              <a:ext uri="{FF2B5EF4-FFF2-40B4-BE49-F238E27FC236}">
                <a16:creationId xmlns:a16="http://schemas.microsoft.com/office/drawing/2014/main" id="{9AE678AC-468B-4020-B66A-F26093C6C3C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85063D3-AC3D-4E76-A78A-B51591A90B5E}"/>
              </a:ext>
            </a:extLst>
          </p:cNvPr>
          <p:cNvSpPr>
            <a:spLocks noGrp="1"/>
          </p:cNvSpPr>
          <p:nvPr>
            <p:ph type="dt" sz="half" idx="10"/>
          </p:nvPr>
        </p:nvSpPr>
        <p:spPr/>
        <p:txBody>
          <a:bodyPr/>
          <a:lstStyle/>
          <a:p>
            <a:fld id="{EED55A64-A1A7-4311-9820-88C9ECC830DB}" type="datetime1">
              <a:rPr lang="en-US" smtClean="0"/>
              <a:t>5/9/22</a:t>
            </a:fld>
            <a:endParaRPr lang="en-US"/>
          </a:p>
        </p:txBody>
      </p:sp>
      <p:sp>
        <p:nvSpPr>
          <p:cNvPr id="5" name="Footer Placeholder 4">
            <a:extLst>
              <a:ext uri="{FF2B5EF4-FFF2-40B4-BE49-F238E27FC236}">
                <a16:creationId xmlns:a16="http://schemas.microsoft.com/office/drawing/2014/main" id="{B1A38CE1-BA36-4FB2-88E1-7E09F3AB92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58B6EB-C060-4924-9B34-88A9864EAA9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030951747"/>
      </p:ext>
    </p:extLst>
  </p:cSld>
  <p:clrMapOvr>
    <a:masterClrMapping/>
  </p:clrMapOvr>
</p:sldLayout>
</file>

<file path=ppt/slideLayouts/slideLayout8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38A2E-E498-4BCD-947B-EFD8C5D78457}"/>
              </a:ext>
            </a:extLst>
          </p:cNvPr>
          <p:cNvSpPr>
            <a:spLocks noGrp="1"/>
          </p:cNvSpPr>
          <p:nvPr>
            <p:ph type="title"/>
          </p:nvPr>
        </p:nvSpPr>
        <p:spPr/>
        <p:txBody>
          <a:bodyPr/>
          <a:lstStyle>
            <a:lvl1pPr>
              <a:defRPr b="1">
                <a:latin typeface="Myriad Pro Cond" panose="020B0506030403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1FBCCAA5-BEA7-4B42-A5C2-FBC93371BFF7}"/>
              </a:ext>
            </a:extLst>
          </p:cNvPr>
          <p:cNvSpPr>
            <a:spLocks noGrp="1"/>
          </p:cNvSpPr>
          <p:nvPr>
            <p:ph idx="1"/>
          </p:nvPr>
        </p:nvSpPr>
        <p:spPr/>
        <p:txBody>
          <a:bodyPr/>
          <a:lstStyle>
            <a:lvl1pPr>
              <a:defRPr b="1">
                <a:latin typeface="Myriad Pro Cond" panose="020B0506030403020204" pitchFamily="34" charset="0"/>
              </a:defRPr>
            </a:lvl1pPr>
            <a:lvl2pPr>
              <a:defRPr b="1">
                <a:latin typeface="Myriad Pro Cond" panose="020B0506030403020204" pitchFamily="34" charset="0"/>
              </a:defRPr>
            </a:lvl2pPr>
            <a:lvl3pPr>
              <a:defRPr b="1">
                <a:latin typeface="Myriad Pro Cond" panose="020B0506030403020204" pitchFamily="34" charset="0"/>
              </a:defRPr>
            </a:lvl3pPr>
            <a:lvl4pPr>
              <a:defRPr b="1">
                <a:latin typeface="Myriad Pro Cond" panose="020B0506030403020204" pitchFamily="34" charset="0"/>
              </a:defRPr>
            </a:lvl4pPr>
            <a:lvl5pPr>
              <a:defRPr b="1">
                <a:latin typeface="Myriad Pro Cond" panose="020B0506030403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D2F03B-B56E-4DD2-ABA2-715658E533A5}"/>
              </a:ext>
            </a:extLst>
          </p:cNvPr>
          <p:cNvSpPr>
            <a:spLocks noGrp="1"/>
          </p:cNvSpPr>
          <p:nvPr>
            <p:ph type="dt" sz="half" idx="10"/>
          </p:nvPr>
        </p:nvSpPr>
        <p:spPr/>
        <p:txBody>
          <a:bodyPr/>
          <a:lstStyle/>
          <a:p>
            <a:fld id="{6B17AEC4-674B-404B-BD94-FD6D9808E6DE}" type="datetime1">
              <a:rPr lang="en-US" smtClean="0"/>
              <a:t>5/9/22</a:t>
            </a:fld>
            <a:endParaRPr lang="en-US"/>
          </a:p>
        </p:txBody>
      </p:sp>
      <p:sp>
        <p:nvSpPr>
          <p:cNvPr id="5" name="Footer Placeholder 4">
            <a:extLst>
              <a:ext uri="{FF2B5EF4-FFF2-40B4-BE49-F238E27FC236}">
                <a16:creationId xmlns:a16="http://schemas.microsoft.com/office/drawing/2014/main" id="{C3F6711E-CC1D-458A-92D8-6F660BA8D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C9852C-DF95-435C-B2E7-2E5B7793EE71}"/>
              </a:ext>
            </a:extLst>
          </p:cNvPr>
          <p:cNvSpPr>
            <a:spLocks noGrp="1"/>
          </p:cNvSpPr>
          <p:nvPr>
            <p:ph type="sldNum" sz="quarter" idx="12"/>
          </p:nvPr>
        </p:nvSpPr>
        <p:spPr/>
        <p:txBody>
          <a:bodyPr/>
          <a:lstStyle>
            <a:lvl1pPr>
              <a:defRPr sz="2100"/>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559982869"/>
      </p:ext>
    </p:extLst>
  </p:cSld>
  <p:clrMapOvr>
    <a:masterClrMapping/>
  </p:clrMapOvr>
</p:sldLayout>
</file>

<file path=ppt/slideLayouts/slideLayout8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712F3-7128-47A5-A901-A4ACA2FD0D4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E91C3FA-7C62-46A7-889B-BAAF2989A7E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1C76295-0E82-4E7D-A4DF-61967F4D683F}"/>
              </a:ext>
            </a:extLst>
          </p:cNvPr>
          <p:cNvSpPr>
            <a:spLocks noGrp="1"/>
          </p:cNvSpPr>
          <p:nvPr>
            <p:ph type="dt" sz="half" idx="10"/>
          </p:nvPr>
        </p:nvSpPr>
        <p:spPr/>
        <p:txBody>
          <a:bodyPr/>
          <a:lstStyle/>
          <a:p>
            <a:fld id="{EE06B6A0-53E4-46BE-B7EB-8C109DB24BE1}" type="datetime1">
              <a:rPr lang="en-US" smtClean="0"/>
              <a:t>5/9/22</a:t>
            </a:fld>
            <a:endParaRPr lang="en-US"/>
          </a:p>
        </p:txBody>
      </p:sp>
      <p:sp>
        <p:nvSpPr>
          <p:cNvPr id="5" name="Footer Placeholder 4">
            <a:extLst>
              <a:ext uri="{FF2B5EF4-FFF2-40B4-BE49-F238E27FC236}">
                <a16:creationId xmlns:a16="http://schemas.microsoft.com/office/drawing/2014/main" id="{F31FB585-9159-484F-B86C-E399141CE4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AD0D0F-9310-4D13-96CB-221E769D56A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3799030846"/>
      </p:ext>
    </p:extLst>
  </p:cSld>
  <p:clrMapOvr>
    <a:masterClrMapping/>
  </p:clrMapOvr>
</p:sldLayout>
</file>

<file path=ppt/slideLayouts/slideLayout8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1E01-B7CF-447C-A24B-903A8ECE36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EEBDE5-9085-4E58-8199-DA390C8A671E}"/>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C06C08-827D-40DE-A323-1B69BD0D765F}"/>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6B6AFD-AE7D-4C80-B660-19FA11AC5AA3}"/>
              </a:ext>
            </a:extLst>
          </p:cNvPr>
          <p:cNvSpPr>
            <a:spLocks noGrp="1"/>
          </p:cNvSpPr>
          <p:nvPr>
            <p:ph type="dt" sz="half" idx="10"/>
          </p:nvPr>
        </p:nvSpPr>
        <p:spPr/>
        <p:txBody>
          <a:bodyPr/>
          <a:lstStyle/>
          <a:p>
            <a:fld id="{456C68CF-6361-4B6F-96E5-B6DE7111586E}" type="datetime1">
              <a:rPr lang="en-US" smtClean="0"/>
              <a:t>5/9/22</a:t>
            </a:fld>
            <a:endParaRPr lang="en-US"/>
          </a:p>
        </p:txBody>
      </p:sp>
      <p:sp>
        <p:nvSpPr>
          <p:cNvPr id="6" name="Footer Placeholder 5">
            <a:extLst>
              <a:ext uri="{FF2B5EF4-FFF2-40B4-BE49-F238E27FC236}">
                <a16:creationId xmlns:a16="http://schemas.microsoft.com/office/drawing/2014/main" id="{DD1AA9C8-3795-4A4C-B978-CC4FC2715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17D1B4-EC34-44B5-870E-4916AAE3F3CC}"/>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3959231734"/>
      </p:ext>
    </p:extLst>
  </p:cSld>
  <p:clrMapOvr>
    <a:masterClrMapping/>
  </p:clrMapOvr>
</p:sldLayout>
</file>

<file path=ppt/slideLayouts/slideLayout8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42F32-BF12-4E6E-9D0E-8DEB5ED790E9}"/>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19FB2A-6E70-451C-AE42-6361AC8B217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D2EC8E6D-A0CC-4B7C-A3B8-A4092AE88027}"/>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61A02B-11BC-4A8E-88B7-2E7B26D6328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B355BE3-71E0-41FD-8082-2533166CE536}"/>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6165C3-2FD7-4F62-8147-54EEABCFBC69}"/>
              </a:ext>
            </a:extLst>
          </p:cNvPr>
          <p:cNvSpPr>
            <a:spLocks noGrp="1"/>
          </p:cNvSpPr>
          <p:nvPr>
            <p:ph type="dt" sz="half" idx="10"/>
          </p:nvPr>
        </p:nvSpPr>
        <p:spPr/>
        <p:txBody>
          <a:bodyPr/>
          <a:lstStyle/>
          <a:p>
            <a:fld id="{AA6DCAE1-8880-4CED-8D84-4A472FE9B7DD}" type="datetime1">
              <a:rPr lang="en-US" smtClean="0"/>
              <a:t>5/9/22</a:t>
            </a:fld>
            <a:endParaRPr lang="en-US"/>
          </a:p>
        </p:txBody>
      </p:sp>
      <p:sp>
        <p:nvSpPr>
          <p:cNvPr id="8" name="Footer Placeholder 7">
            <a:extLst>
              <a:ext uri="{FF2B5EF4-FFF2-40B4-BE49-F238E27FC236}">
                <a16:creationId xmlns:a16="http://schemas.microsoft.com/office/drawing/2014/main" id="{03FB7643-3F0C-413F-A6FF-CE7E52B70B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A1A58E-5CF6-4E60-8348-CDC976DF928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522846291"/>
      </p:ext>
    </p:extLst>
  </p:cSld>
  <p:clrMapOvr>
    <a:masterClrMapping/>
  </p:clrMapOvr>
</p:sldLayout>
</file>

<file path=ppt/slideLayouts/slideLayout8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EA521-D0ED-4F32-9C05-1CED72364A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4B80FF-8F21-4A93-9A9D-1D24CC62EA6C}"/>
              </a:ext>
            </a:extLst>
          </p:cNvPr>
          <p:cNvSpPr>
            <a:spLocks noGrp="1"/>
          </p:cNvSpPr>
          <p:nvPr>
            <p:ph type="dt" sz="half" idx="10"/>
          </p:nvPr>
        </p:nvSpPr>
        <p:spPr/>
        <p:txBody>
          <a:bodyPr/>
          <a:lstStyle/>
          <a:p>
            <a:fld id="{86D44A67-F383-4CC9-826E-3C5047A652BF}" type="datetime1">
              <a:rPr lang="en-US" smtClean="0"/>
              <a:t>5/9/22</a:t>
            </a:fld>
            <a:endParaRPr lang="en-US"/>
          </a:p>
        </p:txBody>
      </p:sp>
      <p:sp>
        <p:nvSpPr>
          <p:cNvPr id="4" name="Footer Placeholder 3">
            <a:extLst>
              <a:ext uri="{FF2B5EF4-FFF2-40B4-BE49-F238E27FC236}">
                <a16:creationId xmlns:a16="http://schemas.microsoft.com/office/drawing/2014/main" id="{76FB90A6-7A3E-460F-809B-E7AC23C58C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802378-A3CD-4657-ABB1-FAA6F52CEC2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274273838"/>
      </p:ext>
    </p:extLst>
  </p:cSld>
  <p:clrMapOvr>
    <a:masterClrMapping/>
  </p:clrMapOvr>
</p:sldLayout>
</file>

<file path=ppt/slideLayouts/slideLayout8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CC2E51-5953-4DA5-93BC-41DBE0718035}"/>
              </a:ext>
            </a:extLst>
          </p:cNvPr>
          <p:cNvSpPr>
            <a:spLocks noGrp="1"/>
          </p:cNvSpPr>
          <p:nvPr>
            <p:ph type="dt" sz="half" idx="10"/>
          </p:nvPr>
        </p:nvSpPr>
        <p:spPr/>
        <p:txBody>
          <a:bodyPr/>
          <a:lstStyle/>
          <a:p>
            <a:fld id="{7F3D46DC-A844-4AF4-92BE-CD29DB61E1D4}" type="datetime1">
              <a:rPr lang="en-US" smtClean="0"/>
              <a:t>5/9/22</a:t>
            </a:fld>
            <a:endParaRPr lang="en-US"/>
          </a:p>
        </p:txBody>
      </p:sp>
      <p:sp>
        <p:nvSpPr>
          <p:cNvPr id="3" name="Footer Placeholder 2">
            <a:extLst>
              <a:ext uri="{FF2B5EF4-FFF2-40B4-BE49-F238E27FC236}">
                <a16:creationId xmlns:a16="http://schemas.microsoft.com/office/drawing/2014/main" id="{9AD99423-AB3B-43D6-9DA0-1D68F96F70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E77AB9-06C5-47D0-9AB2-EB19C77814E7}"/>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661757663"/>
      </p:ext>
    </p:extLst>
  </p:cSld>
  <p:clrMapOvr>
    <a:masterClrMapping/>
  </p:clrMapOvr>
</p:sldLayout>
</file>

<file path=ppt/slideLayouts/slideLayout8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E011D-2F27-45D9-A75D-718F4CE6A97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215BE6F-BC5F-4FC4-8CA4-B3EB6FFF2CA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0973DF-CDBB-4F17-AF9B-65387D38BCB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C951773F-1E93-4D17-8AF6-4567B907764D}"/>
              </a:ext>
            </a:extLst>
          </p:cNvPr>
          <p:cNvSpPr>
            <a:spLocks noGrp="1"/>
          </p:cNvSpPr>
          <p:nvPr>
            <p:ph type="dt" sz="half" idx="10"/>
          </p:nvPr>
        </p:nvSpPr>
        <p:spPr/>
        <p:txBody>
          <a:bodyPr/>
          <a:lstStyle/>
          <a:p>
            <a:fld id="{81FC8FD4-D350-45CD-8669-52ABB5E2D0B5}" type="datetime1">
              <a:rPr lang="en-US" smtClean="0"/>
              <a:t>5/9/22</a:t>
            </a:fld>
            <a:endParaRPr lang="en-US"/>
          </a:p>
        </p:txBody>
      </p:sp>
      <p:sp>
        <p:nvSpPr>
          <p:cNvPr id="6" name="Footer Placeholder 5">
            <a:extLst>
              <a:ext uri="{FF2B5EF4-FFF2-40B4-BE49-F238E27FC236}">
                <a16:creationId xmlns:a16="http://schemas.microsoft.com/office/drawing/2014/main" id="{F918B7AC-6A7C-49AF-8E05-18CD798304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256CA0-2AD6-4CB0-A263-63A063D17F3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51028429"/>
      </p:ext>
    </p:extLst>
  </p:cSld>
  <p:clrMapOvr>
    <a:masterClrMapping/>
  </p:clrMapOvr>
</p:sldLayout>
</file>

<file path=ppt/slideLayouts/slideLayout8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44E9-475D-45F1-87FC-221F0ACA8E8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DAC85F34-77D8-4238-A2AD-61D9FB6E05F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2767E0C8-F160-4535-888B-CF534C91092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41B52E6D-D87E-4833-A79F-F4E3A1F19AE0}"/>
              </a:ext>
            </a:extLst>
          </p:cNvPr>
          <p:cNvSpPr>
            <a:spLocks noGrp="1"/>
          </p:cNvSpPr>
          <p:nvPr>
            <p:ph type="dt" sz="half" idx="10"/>
          </p:nvPr>
        </p:nvSpPr>
        <p:spPr/>
        <p:txBody>
          <a:bodyPr/>
          <a:lstStyle/>
          <a:p>
            <a:fld id="{32C21CBC-A120-4339-9349-8DA6ADB24C47}" type="datetime1">
              <a:rPr lang="en-US" smtClean="0"/>
              <a:t>5/9/22</a:t>
            </a:fld>
            <a:endParaRPr lang="en-US"/>
          </a:p>
        </p:txBody>
      </p:sp>
      <p:sp>
        <p:nvSpPr>
          <p:cNvPr id="6" name="Footer Placeholder 5">
            <a:extLst>
              <a:ext uri="{FF2B5EF4-FFF2-40B4-BE49-F238E27FC236}">
                <a16:creationId xmlns:a16="http://schemas.microsoft.com/office/drawing/2014/main" id="{63C6BF33-4AAE-4AFB-8216-0C45F35AE7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1A5AF4-3F17-429F-9C73-B93D82120A2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38924081"/>
      </p:ext>
    </p:extLst>
  </p:cSld>
  <p:clrMapOvr>
    <a:masterClrMapping/>
  </p:clrMapOvr>
</p:sldLayout>
</file>

<file path=ppt/slideLayouts/slideLayout8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6459E-BE5E-491B-AEF7-CCC35653F8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85A17B-10C3-4BC3-896E-F4A7480A3C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1A13C5-9D68-4087-94B1-CEAD73FEE5CE}"/>
              </a:ext>
            </a:extLst>
          </p:cNvPr>
          <p:cNvSpPr>
            <a:spLocks noGrp="1"/>
          </p:cNvSpPr>
          <p:nvPr>
            <p:ph type="dt" sz="half" idx="10"/>
          </p:nvPr>
        </p:nvSpPr>
        <p:spPr/>
        <p:txBody>
          <a:bodyPr/>
          <a:lstStyle/>
          <a:p>
            <a:fld id="{5AA05AD3-EA63-48CD-B0D0-8A9B64D98C5F}" type="datetime1">
              <a:rPr lang="en-US" smtClean="0"/>
              <a:t>5/9/22</a:t>
            </a:fld>
            <a:endParaRPr lang="en-US"/>
          </a:p>
        </p:txBody>
      </p:sp>
      <p:sp>
        <p:nvSpPr>
          <p:cNvPr id="5" name="Footer Placeholder 4">
            <a:extLst>
              <a:ext uri="{FF2B5EF4-FFF2-40B4-BE49-F238E27FC236}">
                <a16:creationId xmlns:a16="http://schemas.microsoft.com/office/drawing/2014/main" id="{F19E33D7-DBC3-4872-A104-16CD8C71B8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5B39CF-823E-448C-8E9C-E8F8436968F0}"/>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00959692"/>
      </p:ext>
    </p:extLst>
  </p:cSld>
  <p:clrMapOvr>
    <a:masterClrMapping/>
  </p:clrMapOvr>
</p:sldLayout>
</file>

<file path=ppt/slideLayouts/slideLayout8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E8218-3921-4591-9CEB-1E93553B8D68}"/>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A1F1C2-8E82-4C14-AC81-B0F87B274281}"/>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C563B6-21C8-4604-99A3-8D4882C83D30}"/>
              </a:ext>
            </a:extLst>
          </p:cNvPr>
          <p:cNvSpPr>
            <a:spLocks noGrp="1"/>
          </p:cNvSpPr>
          <p:nvPr>
            <p:ph type="dt" sz="half" idx="10"/>
          </p:nvPr>
        </p:nvSpPr>
        <p:spPr/>
        <p:txBody>
          <a:bodyPr/>
          <a:lstStyle/>
          <a:p>
            <a:fld id="{55899882-172B-42F4-A6E0-F35CF045E667}" type="datetime1">
              <a:rPr lang="en-US" smtClean="0"/>
              <a:t>5/9/22</a:t>
            </a:fld>
            <a:endParaRPr lang="en-US"/>
          </a:p>
        </p:txBody>
      </p:sp>
      <p:sp>
        <p:nvSpPr>
          <p:cNvPr id="5" name="Footer Placeholder 4">
            <a:extLst>
              <a:ext uri="{FF2B5EF4-FFF2-40B4-BE49-F238E27FC236}">
                <a16:creationId xmlns:a16="http://schemas.microsoft.com/office/drawing/2014/main" id="{AA7C49B4-F7EE-423B-A741-B6749DD8A2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91E3C1-79D2-45C4-BE80-5F170BA4DF3D}"/>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015960257"/>
      </p:ext>
    </p:extLst>
  </p:cSld>
  <p:clrMapOvr>
    <a:masterClrMapping/>
  </p:clrMapOvr>
</p:sldLayout>
</file>

<file path=ppt/slideLayouts/slideLayout89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62998939"/>
      </p:ext>
    </p:extLst>
  </p:cSld>
  <p:clrMapOvr>
    <a:masterClrMapping/>
  </p:clrMapOvr>
</p:sldLayout>
</file>

<file path=ppt/slideLayouts/slideLayout90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77182158"/>
      </p:ext>
    </p:extLst>
  </p:cSld>
  <p:clrMapOvr>
    <a:masterClrMapping/>
  </p:clrMapOvr>
</p:sldLayout>
</file>

<file path=ppt/slideLayouts/slideLayout90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77198717"/>
      </p:ext>
    </p:extLst>
  </p:cSld>
  <p:clrMapOvr>
    <a:masterClrMapping/>
  </p:clrMapOvr>
</p:sldLayout>
</file>

<file path=ppt/slideLayouts/slideLayout90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61948374"/>
      </p:ext>
    </p:extLst>
  </p:cSld>
  <p:clrMapOvr>
    <a:masterClrMapping/>
  </p:clrMapOvr>
</p:sldLayout>
</file>

<file path=ppt/slideLayouts/slideLayout90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71321998"/>
      </p:ext>
    </p:extLst>
  </p:cSld>
  <p:clrMapOvr>
    <a:masterClrMapping/>
  </p:clrMapOvr>
</p:sldLayout>
</file>

<file path=ppt/slideLayouts/slideLayout90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37367744"/>
      </p:ext>
    </p:extLst>
  </p:cSld>
  <p:clrMapOvr>
    <a:masterClrMapping/>
  </p:clrMapOvr>
</p:sldLayout>
</file>

<file path=ppt/slideLayouts/slideLayout90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9987463"/>
      </p:ext>
    </p:extLst>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38577259"/>
      </p:ext>
    </p:extLst>
  </p:cSld>
  <p:clrMapOvr>
    <a:masterClrMapping/>
  </p:clrMapOvr>
</p:sldLayout>
</file>

<file path=ppt/slideLayouts/slideLayout90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35131565"/>
      </p:ext>
    </p:extLst>
  </p:cSld>
  <p:clrMapOvr>
    <a:masterClrMapping/>
  </p:clrMapOvr>
</p:sldLayout>
</file>

<file path=ppt/slideLayouts/slideLayout90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46761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theme" Target="../theme/theme40.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slideLayout" Target="../slideLayouts/slideLayout433.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image" Target="../media/image1.png"/><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image" Target="../media/image1.png"/><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image" Target="../media/image1.png"/><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theme" Target="../theme/theme48.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9.xml"/><Relationship Id="rId13" Type="http://schemas.openxmlformats.org/officeDocument/2006/relationships/theme" Target="../theme/theme49.xml"/><Relationship Id="rId3" Type="http://schemas.openxmlformats.org/officeDocument/2006/relationships/slideLayout" Target="../slideLayouts/slideLayout524.xml"/><Relationship Id="rId7" Type="http://schemas.openxmlformats.org/officeDocument/2006/relationships/slideLayout" Target="../slideLayouts/slideLayout528.xml"/><Relationship Id="rId12" Type="http://schemas.openxmlformats.org/officeDocument/2006/relationships/slideLayout" Target="../slideLayouts/slideLayout533.xml"/><Relationship Id="rId2" Type="http://schemas.openxmlformats.org/officeDocument/2006/relationships/slideLayout" Target="../slideLayouts/slideLayout523.xml"/><Relationship Id="rId1" Type="http://schemas.openxmlformats.org/officeDocument/2006/relationships/slideLayout" Target="../slideLayouts/slideLayout522.xml"/><Relationship Id="rId6" Type="http://schemas.openxmlformats.org/officeDocument/2006/relationships/slideLayout" Target="../slideLayouts/slideLayout527.xml"/><Relationship Id="rId11" Type="http://schemas.openxmlformats.org/officeDocument/2006/relationships/slideLayout" Target="../slideLayouts/slideLayout532.xml"/><Relationship Id="rId5" Type="http://schemas.openxmlformats.org/officeDocument/2006/relationships/slideLayout" Target="../slideLayouts/slideLayout526.xml"/><Relationship Id="rId10" Type="http://schemas.openxmlformats.org/officeDocument/2006/relationships/slideLayout" Target="../slideLayouts/slideLayout531.xml"/><Relationship Id="rId4" Type="http://schemas.openxmlformats.org/officeDocument/2006/relationships/slideLayout" Target="../slideLayouts/slideLayout525.xml"/><Relationship Id="rId9" Type="http://schemas.openxmlformats.org/officeDocument/2006/relationships/slideLayout" Target="../slideLayouts/slideLayout530.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image" Target="../media/image1.png"/><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theme" Target="../theme/theme50.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2.xml"/><Relationship Id="rId13" Type="http://schemas.openxmlformats.org/officeDocument/2006/relationships/image" Target="../media/image1.png"/><Relationship Id="rId3" Type="http://schemas.openxmlformats.org/officeDocument/2006/relationships/slideLayout" Target="../slideLayouts/slideLayout547.xml"/><Relationship Id="rId7" Type="http://schemas.openxmlformats.org/officeDocument/2006/relationships/slideLayout" Target="../slideLayouts/slideLayout551.xml"/><Relationship Id="rId12" Type="http://schemas.openxmlformats.org/officeDocument/2006/relationships/theme" Target="../theme/theme51.xml"/><Relationship Id="rId2" Type="http://schemas.openxmlformats.org/officeDocument/2006/relationships/slideLayout" Target="../slideLayouts/slideLayout546.xml"/><Relationship Id="rId1" Type="http://schemas.openxmlformats.org/officeDocument/2006/relationships/slideLayout" Target="../slideLayouts/slideLayout545.xml"/><Relationship Id="rId6" Type="http://schemas.openxmlformats.org/officeDocument/2006/relationships/slideLayout" Target="../slideLayouts/slideLayout550.xml"/><Relationship Id="rId11" Type="http://schemas.openxmlformats.org/officeDocument/2006/relationships/slideLayout" Target="../slideLayouts/slideLayout555.xml"/><Relationship Id="rId5" Type="http://schemas.openxmlformats.org/officeDocument/2006/relationships/slideLayout" Target="../slideLayouts/slideLayout549.xml"/><Relationship Id="rId10" Type="http://schemas.openxmlformats.org/officeDocument/2006/relationships/slideLayout" Target="../slideLayouts/slideLayout554.xml"/><Relationship Id="rId4" Type="http://schemas.openxmlformats.org/officeDocument/2006/relationships/slideLayout" Target="../slideLayouts/slideLayout548.xml"/><Relationship Id="rId9" Type="http://schemas.openxmlformats.org/officeDocument/2006/relationships/slideLayout" Target="../slideLayouts/slideLayout553.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3.xml"/><Relationship Id="rId13" Type="http://schemas.openxmlformats.org/officeDocument/2006/relationships/theme" Target="../theme/theme52.xml"/><Relationship Id="rId3" Type="http://schemas.openxmlformats.org/officeDocument/2006/relationships/slideLayout" Target="../slideLayouts/slideLayout558.xml"/><Relationship Id="rId7" Type="http://schemas.openxmlformats.org/officeDocument/2006/relationships/slideLayout" Target="../slideLayouts/slideLayout562.xml"/><Relationship Id="rId12" Type="http://schemas.openxmlformats.org/officeDocument/2006/relationships/slideLayout" Target="../slideLayouts/slideLayout567.xml"/><Relationship Id="rId2" Type="http://schemas.openxmlformats.org/officeDocument/2006/relationships/slideLayout" Target="../slideLayouts/slideLayout557.xml"/><Relationship Id="rId1" Type="http://schemas.openxmlformats.org/officeDocument/2006/relationships/slideLayout" Target="../slideLayouts/slideLayout556.xml"/><Relationship Id="rId6" Type="http://schemas.openxmlformats.org/officeDocument/2006/relationships/slideLayout" Target="../slideLayouts/slideLayout561.xml"/><Relationship Id="rId11" Type="http://schemas.openxmlformats.org/officeDocument/2006/relationships/slideLayout" Target="../slideLayouts/slideLayout566.xml"/><Relationship Id="rId5" Type="http://schemas.openxmlformats.org/officeDocument/2006/relationships/slideLayout" Target="../slideLayouts/slideLayout560.xml"/><Relationship Id="rId10" Type="http://schemas.openxmlformats.org/officeDocument/2006/relationships/slideLayout" Target="../slideLayouts/slideLayout565.xml"/><Relationship Id="rId4" Type="http://schemas.openxmlformats.org/officeDocument/2006/relationships/slideLayout" Target="../slideLayouts/slideLayout559.xml"/><Relationship Id="rId9" Type="http://schemas.openxmlformats.org/officeDocument/2006/relationships/slideLayout" Target="../slideLayouts/slideLayout564.xml"/><Relationship Id="rId14" Type="http://schemas.openxmlformats.org/officeDocument/2006/relationships/image" Target="../media/image1.png"/></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13" Type="http://schemas.openxmlformats.org/officeDocument/2006/relationships/image" Target="../media/image1.png"/><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image" Target="../media/image1.png"/><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theme" Target="../theme/theme54.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7.xml"/><Relationship Id="rId13" Type="http://schemas.openxmlformats.org/officeDocument/2006/relationships/image" Target="../media/image1.png"/><Relationship Id="rId3" Type="http://schemas.openxmlformats.org/officeDocument/2006/relationships/slideLayout" Target="../slideLayouts/slideLayout592.xml"/><Relationship Id="rId7" Type="http://schemas.openxmlformats.org/officeDocument/2006/relationships/slideLayout" Target="../slideLayouts/slideLayout596.xml"/><Relationship Id="rId12" Type="http://schemas.openxmlformats.org/officeDocument/2006/relationships/theme" Target="../theme/theme55.xml"/><Relationship Id="rId2" Type="http://schemas.openxmlformats.org/officeDocument/2006/relationships/slideLayout" Target="../slideLayouts/slideLayout591.xml"/><Relationship Id="rId1" Type="http://schemas.openxmlformats.org/officeDocument/2006/relationships/slideLayout" Target="../slideLayouts/slideLayout590.xml"/><Relationship Id="rId6" Type="http://schemas.openxmlformats.org/officeDocument/2006/relationships/slideLayout" Target="../slideLayouts/slideLayout595.xml"/><Relationship Id="rId11" Type="http://schemas.openxmlformats.org/officeDocument/2006/relationships/slideLayout" Target="../slideLayouts/slideLayout600.xml"/><Relationship Id="rId5" Type="http://schemas.openxmlformats.org/officeDocument/2006/relationships/slideLayout" Target="../slideLayouts/slideLayout594.xml"/><Relationship Id="rId10" Type="http://schemas.openxmlformats.org/officeDocument/2006/relationships/slideLayout" Target="../slideLayouts/slideLayout599.xml"/><Relationship Id="rId4" Type="http://schemas.openxmlformats.org/officeDocument/2006/relationships/slideLayout" Target="../slideLayouts/slideLayout593.xml"/><Relationship Id="rId9" Type="http://schemas.openxmlformats.org/officeDocument/2006/relationships/slideLayout" Target="../slideLayouts/slideLayout598.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8.xml"/><Relationship Id="rId13" Type="http://schemas.openxmlformats.org/officeDocument/2006/relationships/theme" Target="../theme/theme56.xml"/><Relationship Id="rId3" Type="http://schemas.openxmlformats.org/officeDocument/2006/relationships/slideLayout" Target="../slideLayouts/slideLayout603.xml"/><Relationship Id="rId7" Type="http://schemas.openxmlformats.org/officeDocument/2006/relationships/slideLayout" Target="../slideLayouts/slideLayout607.xml"/><Relationship Id="rId12" Type="http://schemas.openxmlformats.org/officeDocument/2006/relationships/slideLayout" Target="../slideLayouts/slideLayout612.xml"/><Relationship Id="rId2" Type="http://schemas.openxmlformats.org/officeDocument/2006/relationships/slideLayout" Target="../slideLayouts/slideLayout602.xml"/><Relationship Id="rId1" Type="http://schemas.openxmlformats.org/officeDocument/2006/relationships/slideLayout" Target="../slideLayouts/slideLayout601.xml"/><Relationship Id="rId6" Type="http://schemas.openxmlformats.org/officeDocument/2006/relationships/slideLayout" Target="../slideLayouts/slideLayout606.xml"/><Relationship Id="rId11" Type="http://schemas.openxmlformats.org/officeDocument/2006/relationships/slideLayout" Target="../slideLayouts/slideLayout611.xml"/><Relationship Id="rId5" Type="http://schemas.openxmlformats.org/officeDocument/2006/relationships/slideLayout" Target="../slideLayouts/slideLayout605.xml"/><Relationship Id="rId10" Type="http://schemas.openxmlformats.org/officeDocument/2006/relationships/slideLayout" Target="../slideLayouts/slideLayout610.xml"/><Relationship Id="rId4" Type="http://schemas.openxmlformats.org/officeDocument/2006/relationships/slideLayout" Target="../slideLayouts/slideLayout604.xml"/><Relationship Id="rId9" Type="http://schemas.openxmlformats.org/officeDocument/2006/relationships/slideLayout" Target="../slideLayouts/slideLayout609.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0.xml"/><Relationship Id="rId13" Type="http://schemas.openxmlformats.org/officeDocument/2006/relationships/image" Target="../media/image1.png"/><Relationship Id="rId3" Type="http://schemas.openxmlformats.org/officeDocument/2006/relationships/slideLayout" Target="../slideLayouts/slideLayout615.xml"/><Relationship Id="rId7" Type="http://schemas.openxmlformats.org/officeDocument/2006/relationships/slideLayout" Target="../slideLayouts/slideLayout619.xml"/><Relationship Id="rId12" Type="http://schemas.openxmlformats.org/officeDocument/2006/relationships/theme" Target="../theme/theme57.xml"/><Relationship Id="rId2" Type="http://schemas.openxmlformats.org/officeDocument/2006/relationships/slideLayout" Target="../slideLayouts/slideLayout614.xml"/><Relationship Id="rId1" Type="http://schemas.openxmlformats.org/officeDocument/2006/relationships/slideLayout" Target="../slideLayouts/slideLayout613.xml"/><Relationship Id="rId6" Type="http://schemas.openxmlformats.org/officeDocument/2006/relationships/slideLayout" Target="../slideLayouts/slideLayout618.xml"/><Relationship Id="rId11" Type="http://schemas.openxmlformats.org/officeDocument/2006/relationships/slideLayout" Target="../slideLayouts/slideLayout623.xml"/><Relationship Id="rId5" Type="http://schemas.openxmlformats.org/officeDocument/2006/relationships/slideLayout" Target="../slideLayouts/slideLayout617.xml"/><Relationship Id="rId10" Type="http://schemas.openxmlformats.org/officeDocument/2006/relationships/slideLayout" Target="../slideLayouts/slideLayout622.xml"/><Relationship Id="rId4" Type="http://schemas.openxmlformats.org/officeDocument/2006/relationships/slideLayout" Target="../slideLayouts/slideLayout616.xml"/><Relationship Id="rId9" Type="http://schemas.openxmlformats.org/officeDocument/2006/relationships/slideLayout" Target="../slideLayouts/slideLayout621.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1.xml"/><Relationship Id="rId13" Type="http://schemas.openxmlformats.org/officeDocument/2006/relationships/image" Target="../media/image1.png"/><Relationship Id="rId3" Type="http://schemas.openxmlformats.org/officeDocument/2006/relationships/slideLayout" Target="../slideLayouts/slideLayout626.xml"/><Relationship Id="rId7" Type="http://schemas.openxmlformats.org/officeDocument/2006/relationships/slideLayout" Target="../slideLayouts/slideLayout630.xml"/><Relationship Id="rId12" Type="http://schemas.openxmlformats.org/officeDocument/2006/relationships/theme" Target="../theme/theme58.xml"/><Relationship Id="rId2" Type="http://schemas.openxmlformats.org/officeDocument/2006/relationships/slideLayout" Target="../slideLayouts/slideLayout625.xml"/><Relationship Id="rId1" Type="http://schemas.openxmlformats.org/officeDocument/2006/relationships/slideLayout" Target="../slideLayouts/slideLayout624.xml"/><Relationship Id="rId6" Type="http://schemas.openxmlformats.org/officeDocument/2006/relationships/slideLayout" Target="../slideLayouts/slideLayout629.xml"/><Relationship Id="rId11" Type="http://schemas.openxmlformats.org/officeDocument/2006/relationships/slideLayout" Target="../slideLayouts/slideLayout634.xml"/><Relationship Id="rId5" Type="http://schemas.openxmlformats.org/officeDocument/2006/relationships/slideLayout" Target="../slideLayouts/slideLayout628.xml"/><Relationship Id="rId10" Type="http://schemas.openxmlformats.org/officeDocument/2006/relationships/slideLayout" Target="../slideLayouts/slideLayout633.xml"/><Relationship Id="rId4" Type="http://schemas.openxmlformats.org/officeDocument/2006/relationships/slideLayout" Target="../slideLayouts/slideLayout627.xml"/><Relationship Id="rId9" Type="http://schemas.openxmlformats.org/officeDocument/2006/relationships/slideLayout" Target="../slideLayouts/slideLayout632.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2.xml"/><Relationship Id="rId13" Type="http://schemas.openxmlformats.org/officeDocument/2006/relationships/theme" Target="../theme/theme59.xml"/><Relationship Id="rId3" Type="http://schemas.openxmlformats.org/officeDocument/2006/relationships/slideLayout" Target="../slideLayouts/slideLayout637.xml"/><Relationship Id="rId7" Type="http://schemas.openxmlformats.org/officeDocument/2006/relationships/slideLayout" Target="../slideLayouts/slideLayout641.xml"/><Relationship Id="rId12" Type="http://schemas.openxmlformats.org/officeDocument/2006/relationships/slideLayout" Target="../slideLayouts/slideLayout646.xml"/><Relationship Id="rId2" Type="http://schemas.openxmlformats.org/officeDocument/2006/relationships/slideLayout" Target="../slideLayouts/slideLayout636.xml"/><Relationship Id="rId1" Type="http://schemas.openxmlformats.org/officeDocument/2006/relationships/slideLayout" Target="../slideLayouts/slideLayout635.xml"/><Relationship Id="rId6" Type="http://schemas.openxmlformats.org/officeDocument/2006/relationships/slideLayout" Target="../slideLayouts/slideLayout640.xml"/><Relationship Id="rId11" Type="http://schemas.openxmlformats.org/officeDocument/2006/relationships/slideLayout" Target="../slideLayouts/slideLayout645.xml"/><Relationship Id="rId5" Type="http://schemas.openxmlformats.org/officeDocument/2006/relationships/slideLayout" Target="../slideLayouts/slideLayout639.xml"/><Relationship Id="rId10" Type="http://schemas.openxmlformats.org/officeDocument/2006/relationships/slideLayout" Target="../slideLayouts/slideLayout644.xml"/><Relationship Id="rId4" Type="http://schemas.openxmlformats.org/officeDocument/2006/relationships/slideLayout" Target="../slideLayouts/slideLayout638.xml"/><Relationship Id="rId9" Type="http://schemas.openxmlformats.org/officeDocument/2006/relationships/slideLayout" Target="../slideLayouts/slideLayout643.xml"/><Relationship Id="rId14" Type="http://schemas.openxmlformats.org/officeDocument/2006/relationships/image" Target="../media/image1.png"/></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4.xml"/><Relationship Id="rId13" Type="http://schemas.openxmlformats.org/officeDocument/2006/relationships/image" Target="../media/image1.png"/><Relationship Id="rId3" Type="http://schemas.openxmlformats.org/officeDocument/2006/relationships/slideLayout" Target="../slideLayouts/slideLayout649.xml"/><Relationship Id="rId7" Type="http://schemas.openxmlformats.org/officeDocument/2006/relationships/slideLayout" Target="../slideLayouts/slideLayout653.xml"/><Relationship Id="rId12" Type="http://schemas.openxmlformats.org/officeDocument/2006/relationships/theme" Target="../theme/theme60.xml"/><Relationship Id="rId2" Type="http://schemas.openxmlformats.org/officeDocument/2006/relationships/slideLayout" Target="../slideLayouts/slideLayout648.xml"/><Relationship Id="rId1" Type="http://schemas.openxmlformats.org/officeDocument/2006/relationships/slideLayout" Target="../slideLayouts/slideLayout647.xml"/><Relationship Id="rId6" Type="http://schemas.openxmlformats.org/officeDocument/2006/relationships/slideLayout" Target="../slideLayouts/slideLayout652.xml"/><Relationship Id="rId11" Type="http://schemas.openxmlformats.org/officeDocument/2006/relationships/slideLayout" Target="../slideLayouts/slideLayout657.xml"/><Relationship Id="rId5" Type="http://schemas.openxmlformats.org/officeDocument/2006/relationships/slideLayout" Target="../slideLayouts/slideLayout651.xml"/><Relationship Id="rId10" Type="http://schemas.openxmlformats.org/officeDocument/2006/relationships/slideLayout" Target="../slideLayouts/slideLayout656.xml"/><Relationship Id="rId4" Type="http://schemas.openxmlformats.org/officeDocument/2006/relationships/slideLayout" Target="../slideLayouts/slideLayout650.xml"/><Relationship Id="rId9" Type="http://schemas.openxmlformats.org/officeDocument/2006/relationships/slideLayout" Target="../slideLayouts/slideLayout655.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5.xml"/><Relationship Id="rId13" Type="http://schemas.openxmlformats.org/officeDocument/2006/relationships/image" Target="../media/image1.png"/><Relationship Id="rId3" Type="http://schemas.openxmlformats.org/officeDocument/2006/relationships/slideLayout" Target="../slideLayouts/slideLayout660.xml"/><Relationship Id="rId7" Type="http://schemas.openxmlformats.org/officeDocument/2006/relationships/slideLayout" Target="../slideLayouts/slideLayout664.xml"/><Relationship Id="rId12" Type="http://schemas.openxmlformats.org/officeDocument/2006/relationships/theme" Target="../theme/theme61.xml"/><Relationship Id="rId2" Type="http://schemas.openxmlformats.org/officeDocument/2006/relationships/slideLayout" Target="../slideLayouts/slideLayout659.xml"/><Relationship Id="rId1" Type="http://schemas.openxmlformats.org/officeDocument/2006/relationships/slideLayout" Target="../slideLayouts/slideLayout658.xml"/><Relationship Id="rId6" Type="http://schemas.openxmlformats.org/officeDocument/2006/relationships/slideLayout" Target="../slideLayouts/slideLayout663.xml"/><Relationship Id="rId11" Type="http://schemas.openxmlformats.org/officeDocument/2006/relationships/slideLayout" Target="../slideLayouts/slideLayout668.xml"/><Relationship Id="rId5" Type="http://schemas.openxmlformats.org/officeDocument/2006/relationships/slideLayout" Target="../slideLayouts/slideLayout662.xml"/><Relationship Id="rId10" Type="http://schemas.openxmlformats.org/officeDocument/2006/relationships/slideLayout" Target="../slideLayouts/slideLayout667.xml"/><Relationship Id="rId4" Type="http://schemas.openxmlformats.org/officeDocument/2006/relationships/slideLayout" Target="../slideLayouts/slideLayout661.xml"/><Relationship Id="rId9" Type="http://schemas.openxmlformats.org/officeDocument/2006/relationships/slideLayout" Target="../slideLayouts/slideLayout66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6.xml"/><Relationship Id="rId13" Type="http://schemas.openxmlformats.org/officeDocument/2006/relationships/theme" Target="../theme/theme62.xml"/><Relationship Id="rId3" Type="http://schemas.openxmlformats.org/officeDocument/2006/relationships/slideLayout" Target="../slideLayouts/slideLayout671.xml"/><Relationship Id="rId7" Type="http://schemas.openxmlformats.org/officeDocument/2006/relationships/slideLayout" Target="../slideLayouts/slideLayout675.xml"/><Relationship Id="rId12" Type="http://schemas.openxmlformats.org/officeDocument/2006/relationships/slideLayout" Target="../slideLayouts/slideLayout680.xml"/><Relationship Id="rId2" Type="http://schemas.openxmlformats.org/officeDocument/2006/relationships/slideLayout" Target="../slideLayouts/slideLayout670.xml"/><Relationship Id="rId1" Type="http://schemas.openxmlformats.org/officeDocument/2006/relationships/slideLayout" Target="../slideLayouts/slideLayout669.xml"/><Relationship Id="rId6" Type="http://schemas.openxmlformats.org/officeDocument/2006/relationships/slideLayout" Target="../slideLayouts/slideLayout674.xml"/><Relationship Id="rId11" Type="http://schemas.openxmlformats.org/officeDocument/2006/relationships/slideLayout" Target="../slideLayouts/slideLayout679.xml"/><Relationship Id="rId5" Type="http://schemas.openxmlformats.org/officeDocument/2006/relationships/slideLayout" Target="../slideLayouts/slideLayout673.xml"/><Relationship Id="rId10" Type="http://schemas.openxmlformats.org/officeDocument/2006/relationships/slideLayout" Target="../slideLayouts/slideLayout678.xml"/><Relationship Id="rId4" Type="http://schemas.openxmlformats.org/officeDocument/2006/relationships/slideLayout" Target="../slideLayouts/slideLayout672.xml"/><Relationship Id="rId9" Type="http://schemas.openxmlformats.org/officeDocument/2006/relationships/slideLayout" Target="../slideLayouts/slideLayout677.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3" Type="http://schemas.openxmlformats.org/officeDocument/2006/relationships/slideLayout" Target="../slideLayouts/slideLayout683.xml"/><Relationship Id="rId2" Type="http://schemas.openxmlformats.org/officeDocument/2006/relationships/slideLayout" Target="../slideLayouts/slideLayout682.xml"/><Relationship Id="rId1" Type="http://schemas.openxmlformats.org/officeDocument/2006/relationships/slideLayout" Target="../slideLayouts/slideLayout681.xml"/><Relationship Id="rId5" Type="http://schemas.openxmlformats.org/officeDocument/2006/relationships/theme" Target="../theme/theme63.xml"/><Relationship Id="rId4" Type="http://schemas.openxmlformats.org/officeDocument/2006/relationships/slideLayout" Target="../slideLayouts/slideLayout684.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2.xml"/><Relationship Id="rId13" Type="http://schemas.openxmlformats.org/officeDocument/2006/relationships/theme" Target="../theme/theme64.xml"/><Relationship Id="rId3" Type="http://schemas.openxmlformats.org/officeDocument/2006/relationships/slideLayout" Target="../slideLayouts/slideLayout687.xml"/><Relationship Id="rId7" Type="http://schemas.openxmlformats.org/officeDocument/2006/relationships/slideLayout" Target="../slideLayouts/slideLayout691.xml"/><Relationship Id="rId12" Type="http://schemas.openxmlformats.org/officeDocument/2006/relationships/slideLayout" Target="../slideLayouts/slideLayout696.xml"/><Relationship Id="rId2" Type="http://schemas.openxmlformats.org/officeDocument/2006/relationships/slideLayout" Target="../slideLayouts/slideLayout686.xml"/><Relationship Id="rId1" Type="http://schemas.openxmlformats.org/officeDocument/2006/relationships/slideLayout" Target="../slideLayouts/slideLayout685.xml"/><Relationship Id="rId6" Type="http://schemas.openxmlformats.org/officeDocument/2006/relationships/slideLayout" Target="../slideLayouts/slideLayout690.xml"/><Relationship Id="rId11" Type="http://schemas.openxmlformats.org/officeDocument/2006/relationships/slideLayout" Target="../slideLayouts/slideLayout695.xml"/><Relationship Id="rId5" Type="http://schemas.openxmlformats.org/officeDocument/2006/relationships/slideLayout" Target="../slideLayouts/slideLayout689.xml"/><Relationship Id="rId10" Type="http://schemas.openxmlformats.org/officeDocument/2006/relationships/slideLayout" Target="../slideLayouts/slideLayout694.xml"/><Relationship Id="rId4" Type="http://schemas.openxmlformats.org/officeDocument/2006/relationships/slideLayout" Target="../slideLayouts/slideLayout688.xml"/><Relationship Id="rId9" Type="http://schemas.openxmlformats.org/officeDocument/2006/relationships/slideLayout" Target="../slideLayouts/slideLayout693.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4.xml"/><Relationship Id="rId13" Type="http://schemas.openxmlformats.org/officeDocument/2006/relationships/theme" Target="../theme/theme65.xml"/><Relationship Id="rId3" Type="http://schemas.openxmlformats.org/officeDocument/2006/relationships/slideLayout" Target="../slideLayouts/slideLayout699.xml"/><Relationship Id="rId7" Type="http://schemas.openxmlformats.org/officeDocument/2006/relationships/slideLayout" Target="../slideLayouts/slideLayout703.xml"/><Relationship Id="rId12" Type="http://schemas.openxmlformats.org/officeDocument/2006/relationships/slideLayout" Target="../slideLayouts/slideLayout708.xml"/><Relationship Id="rId2" Type="http://schemas.openxmlformats.org/officeDocument/2006/relationships/slideLayout" Target="../slideLayouts/slideLayout698.xml"/><Relationship Id="rId1" Type="http://schemas.openxmlformats.org/officeDocument/2006/relationships/slideLayout" Target="../slideLayouts/slideLayout697.xml"/><Relationship Id="rId6" Type="http://schemas.openxmlformats.org/officeDocument/2006/relationships/slideLayout" Target="../slideLayouts/slideLayout702.xml"/><Relationship Id="rId11" Type="http://schemas.openxmlformats.org/officeDocument/2006/relationships/slideLayout" Target="../slideLayouts/slideLayout707.xml"/><Relationship Id="rId5" Type="http://schemas.openxmlformats.org/officeDocument/2006/relationships/slideLayout" Target="../slideLayouts/slideLayout701.xml"/><Relationship Id="rId10" Type="http://schemas.openxmlformats.org/officeDocument/2006/relationships/slideLayout" Target="../slideLayouts/slideLayout706.xml"/><Relationship Id="rId4" Type="http://schemas.openxmlformats.org/officeDocument/2006/relationships/slideLayout" Target="../slideLayouts/slideLayout700.xml"/><Relationship Id="rId9" Type="http://schemas.openxmlformats.org/officeDocument/2006/relationships/slideLayout" Target="../slideLayouts/slideLayout705.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16.xml"/><Relationship Id="rId3" Type="http://schemas.openxmlformats.org/officeDocument/2006/relationships/slideLayout" Target="../slideLayouts/slideLayout711.xml"/><Relationship Id="rId7" Type="http://schemas.openxmlformats.org/officeDocument/2006/relationships/slideLayout" Target="../slideLayouts/slideLayout715.xml"/><Relationship Id="rId12" Type="http://schemas.openxmlformats.org/officeDocument/2006/relationships/theme" Target="../theme/theme66.xml"/><Relationship Id="rId2" Type="http://schemas.openxmlformats.org/officeDocument/2006/relationships/slideLayout" Target="../slideLayouts/slideLayout710.xml"/><Relationship Id="rId1" Type="http://schemas.openxmlformats.org/officeDocument/2006/relationships/slideLayout" Target="../slideLayouts/slideLayout709.xml"/><Relationship Id="rId6" Type="http://schemas.openxmlformats.org/officeDocument/2006/relationships/slideLayout" Target="../slideLayouts/slideLayout714.xml"/><Relationship Id="rId11" Type="http://schemas.openxmlformats.org/officeDocument/2006/relationships/slideLayout" Target="../slideLayouts/slideLayout719.xml"/><Relationship Id="rId5" Type="http://schemas.openxmlformats.org/officeDocument/2006/relationships/slideLayout" Target="../slideLayouts/slideLayout713.xml"/><Relationship Id="rId10" Type="http://schemas.openxmlformats.org/officeDocument/2006/relationships/slideLayout" Target="../slideLayouts/slideLayout718.xml"/><Relationship Id="rId4" Type="http://schemas.openxmlformats.org/officeDocument/2006/relationships/slideLayout" Target="../slideLayouts/slideLayout712.xml"/><Relationship Id="rId9" Type="http://schemas.openxmlformats.org/officeDocument/2006/relationships/slideLayout" Target="../slideLayouts/slideLayout717.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27.xml"/><Relationship Id="rId13" Type="http://schemas.openxmlformats.org/officeDocument/2006/relationships/theme" Target="../theme/theme67.xml"/><Relationship Id="rId3" Type="http://schemas.openxmlformats.org/officeDocument/2006/relationships/slideLayout" Target="../slideLayouts/slideLayout722.xml"/><Relationship Id="rId7" Type="http://schemas.openxmlformats.org/officeDocument/2006/relationships/slideLayout" Target="../slideLayouts/slideLayout726.xml"/><Relationship Id="rId12" Type="http://schemas.openxmlformats.org/officeDocument/2006/relationships/slideLayout" Target="../slideLayouts/slideLayout731.xml"/><Relationship Id="rId2" Type="http://schemas.openxmlformats.org/officeDocument/2006/relationships/slideLayout" Target="../slideLayouts/slideLayout721.xml"/><Relationship Id="rId1" Type="http://schemas.openxmlformats.org/officeDocument/2006/relationships/slideLayout" Target="../slideLayouts/slideLayout720.xml"/><Relationship Id="rId6" Type="http://schemas.openxmlformats.org/officeDocument/2006/relationships/slideLayout" Target="../slideLayouts/slideLayout725.xml"/><Relationship Id="rId11" Type="http://schemas.openxmlformats.org/officeDocument/2006/relationships/slideLayout" Target="../slideLayouts/slideLayout730.xml"/><Relationship Id="rId5" Type="http://schemas.openxmlformats.org/officeDocument/2006/relationships/slideLayout" Target="../slideLayouts/slideLayout724.xml"/><Relationship Id="rId10" Type="http://schemas.openxmlformats.org/officeDocument/2006/relationships/slideLayout" Target="../slideLayouts/slideLayout729.xml"/><Relationship Id="rId4" Type="http://schemas.openxmlformats.org/officeDocument/2006/relationships/slideLayout" Target="../slideLayouts/slideLayout723.xml"/><Relationship Id="rId9" Type="http://schemas.openxmlformats.org/officeDocument/2006/relationships/slideLayout" Target="../slideLayouts/slideLayout728.xml"/></Relationships>
</file>

<file path=ppt/slideMasters/_rels/slideMaster68.xml.rels><?xml version="1.0" encoding="UTF-8" standalone="yes"?>
<Relationships xmlns="http://schemas.openxmlformats.org/package/2006/relationships"><Relationship Id="rId3" Type="http://schemas.openxmlformats.org/officeDocument/2006/relationships/slideLayout" Target="../slideLayouts/slideLayout734.xml"/><Relationship Id="rId2" Type="http://schemas.openxmlformats.org/officeDocument/2006/relationships/slideLayout" Target="../slideLayouts/slideLayout733.xml"/><Relationship Id="rId1" Type="http://schemas.openxmlformats.org/officeDocument/2006/relationships/slideLayout" Target="../slideLayouts/slideLayout732.xml"/><Relationship Id="rId5" Type="http://schemas.openxmlformats.org/officeDocument/2006/relationships/theme" Target="../theme/theme68.xml"/><Relationship Id="rId4" Type="http://schemas.openxmlformats.org/officeDocument/2006/relationships/slideLayout" Target="../slideLayouts/slideLayout735.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3.xml"/><Relationship Id="rId13" Type="http://schemas.openxmlformats.org/officeDocument/2006/relationships/theme" Target="../theme/theme69.xml"/><Relationship Id="rId3" Type="http://schemas.openxmlformats.org/officeDocument/2006/relationships/slideLayout" Target="../slideLayouts/slideLayout738.xml"/><Relationship Id="rId7" Type="http://schemas.openxmlformats.org/officeDocument/2006/relationships/slideLayout" Target="../slideLayouts/slideLayout742.xml"/><Relationship Id="rId12" Type="http://schemas.openxmlformats.org/officeDocument/2006/relationships/slideLayout" Target="../slideLayouts/slideLayout747.xml"/><Relationship Id="rId2" Type="http://schemas.openxmlformats.org/officeDocument/2006/relationships/slideLayout" Target="../slideLayouts/slideLayout737.xml"/><Relationship Id="rId1" Type="http://schemas.openxmlformats.org/officeDocument/2006/relationships/slideLayout" Target="../slideLayouts/slideLayout736.xml"/><Relationship Id="rId6" Type="http://schemas.openxmlformats.org/officeDocument/2006/relationships/slideLayout" Target="../slideLayouts/slideLayout741.xml"/><Relationship Id="rId11" Type="http://schemas.openxmlformats.org/officeDocument/2006/relationships/slideLayout" Target="../slideLayouts/slideLayout746.xml"/><Relationship Id="rId5" Type="http://schemas.openxmlformats.org/officeDocument/2006/relationships/slideLayout" Target="../slideLayouts/slideLayout740.xml"/><Relationship Id="rId10" Type="http://schemas.openxmlformats.org/officeDocument/2006/relationships/slideLayout" Target="../slideLayouts/slideLayout745.xml"/><Relationship Id="rId4" Type="http://schemas.openxmlformats.org/officeDocument/2006/relationships/slideLayout" Target="../slideLayouts/slideLayout739.xml"/><Relationship Id="rId9" Type="http://schemas.openxmlformats.org/officeDocument/2006/relationships/slideLayout" Target="../slideLayouts/slideLayout744.xml"/><Relationship Id="rId14" Type="http://schemas.openxmlformats.org/officeDocument/2006/relationships/image" Target="../media/image1.png"/></Relationships>
</file>

<file path=ppt/slideMasters/_rels/slideMaster70.xml.rels><?xml version="1.0" encoding="UTF-8" standalone="yes"?>
<Relationships xmlns="http://schemas.openxmlformats.org/package/2006/relationships"><Relationship Id="rId3" Type="http://schemas.openxmlformats.org/officeDocument/2006/relationships/theme" Target="../theme/theme70.xml"/><Relationship Id="rId2" Type="http://schemas.openxmlformats.org/officeDocument/2006/relationships/slideLayout" Target="../slideLayouts/slideLayout749.xml"/><Relationship Id="rId1" Type="http://schemas.openxmlformats.org/officeDocument/2006/relationships/slideLayout" Target="../slideLayouts/slideLayout748.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57.xml"/><Relationship Id="rId13" Type="http://schemas.openxmlformats.org/officeDocument/2006/relationships/image" Target="../media/image1.png"/><Relationship Id="rId3" Type="http://schemas.openxmlformats.org/officeDocument/2006/relationships/slideLayout" Target="../slideLayouts/slideLayout752.xml"/><Relationship Id="rId7" Type="http://schemas.openxmlformats.org/officeDocument/2006/relationships/slideLayout" Target="../slideLayouts/slideLayout756.xml"/><Relationship Id="rId12" Type="http://schemas.openxmlformats.org/officeDocument/2006/relationships/theme" Target="../theme/theme71.xml"/><Relationship Id="rId2" Type="http://schemas.openxmlformats.org/officeDocument/2006/relationships/slideLayout" Target="../slideLayouts/slideLayout751.xml"/><Relationship Id="rId1" Type="http://schemas.openxmlformats.org/officeDocument/2006/relationships/slideLayout" Target="../slideLayouts/slideLayout750.xml"/><Relationship Id="rId6" Type="http://schemas.openxmlformats.org/officeDocument/2006/relationships/slideLayout" Target="../slideLayouts/slideLayout755.xml"/><Relationship Id="rId11" Type="http://schemas.openxmlformats.org/officeDocument/2006/relationships/slideLayout" Target="../slideLayouts/slideLayout760.xml"/><Relationship Id="rId5" Type="http://schemas.openxmlformats.org/officeDocument/2006/relationships/slideLayout" Target="../slideLayouts/slideLayout754.xml"/><Relationship Id="rId10" Type="http://schemas.openxmlformats.org/officeDocument/2006/relationships/slideLayout" Target="../slideLayouts/slideLayout759.xml"/><Relationship Id="rId4" Type="http://schemas.openxmlformats.org/officeDocument/2006/relationships/slideLayout" Target="../slideLayouts/slideLayout753.xml"/><Relationship Id="rId9" Type="http://schemas.openxmlformats.org/officeDocument/2006/relationships/slideLayout" Target="../slideLayouts/slideLayout758.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68.xml"/><Relationship Id="rId13" Type="http://schemas.openxmlformats.org/officeDocument/2006/relationships/image" Target="../media/image1.png"/><Relationship Id="rId3" Type="http://schemas.openxmlformats.org/officeDocument/2006/relationships/slideLayout" Target="../slideLayouts/slideLayout763.xml"/><Relationship Id="rId7" Type="http://schemas.openxmlformats.org/officeDocument/2006/relationships/slideLayout" Target="../slideLayouts/slideLayout767.xml"/><Relationship Id="rId12" Type="http://schemas.openxmlformats.org/officeDocument/2006/relationships/theme" Target="../theme/theme72.xml"/><Relationship Id="rId2" Type="http://schemas.openxmlformats.org/officeDocument/2006/relationships/slideLayout" Target="../slideLayouts/slideLayout762.xml"/><Relationship Id="rId1" Type="http://schemas.openxmlformats.org/officeDocument/2006/relationships/slideLayout" Target="../slideLayouts/slideLayout761.xml"/><Relationship Id="rId6" Type="http://schemas.openxmlformats.org/officeDocument/2006/relationships/slideLayout" Target="../slideLayouts/slideLayout766.xml"/><Relationship Id="rId11" Type="http://schemas.openxmlformats.org/officeDocument/2006/relationships/slideLayout" Target="../slideLayouts/slideLayout771.xml"/><Relationship Id="rId5" Type="http://schemas.openxmlformats.org/officeDocument/2006/relationships/slideLayout" Target="../slideLayouts/slideLayout765.xml"/><Relationship Id="rId10" Type="http://schemas.openxmlformats.org/officeDocument/2006/relationships/slideLayout" Target="../slideLayouts/slideLayout770.xml"/><Relationship Id="rId4" Type="http://schemas.openxmlformats.org/officeDocument/2006/relationships/slideLayout" Target="../slideLayouts/slideLayout764.xml"/><Relationship Id="rId9" Type="http://schemas.openxmlformats.org/officeDocument/2006/relationships/slideLayout" Target="../slideLayouts/slideLayout769.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79.xml"/><Relationship Id="rId13" Type="http://schemas.openxmlformats.org/officeDocument/2006/relationships/theme" Target="../theme/theme73.xml"/><Relationship Id="rId3" Type="http://schemas.openxmlformats.org/officeDocument/2006/relationships/slideLayout" Target="../slideLayouts/slideLayout774.xml"/><Relationship Id="rId7" Type="http://schemas.openxmlformats.org/officeDocument/2006/relationships/slideLayout" Target="../slideLayouts/slideLayout778.xml"/><Relationship Id="rId12" Type="http://schemas.openxmlformats.org/officeDocument/2006/relationships/slideLayout" Target="../slideLayouts/slideLayout783.xml"/><Relationship Id="rId2" Type="http://schemas.openxmlformats.org/officeDocument/2006/relationships/slideLayout" Target="../slideLayouts/slideLayout773.xml"/><Relationship Id="rId1" Type="http://schemas.openxmlformats.org/officeDocument/2006/relationships/slideLayout" Target="../slideLayouts/slideLayout772.xml"/><Relationship Id="rId6" Type="http://schemas.openxmlformats.org/officeDocument/2006/relationships/slideLayout" Target="../slideLayouts/slideLayout777.xml"/><Relationship Id="rId11" Type="http://schemas.openxmlformats.org/officeDocument/2006/relationships/slideLayout" Target="../slideLayouts/slideLayout782.xml"/><Relationship Id="rId5" Type="http://schemas.openxmlformats.org/officeDocument/2006/relationships/slideLayout" Target="../slideLayouts/slideLayout776.xml"/><Relationship Id="rId10" Type="http://schemas.openxmlformats.org/officeDocument/2006/relationships/slideLayout" Target="../slideLayouts/slideLayout781.xml"/><Relationship Id="rId4" Type="http://schemas.openxmlformats.org/officeDocument/2006/relationships/slideLayout" Target="../slideLayouts/slideLayout775.xml"/><Relationship Id="rId9" Type="http://schemas.openxmlformats.org/officeDocument/2006/relationships/slideLayout" Target="../slideLayouts/slideLayout780.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1.xml"/><Relationship Id="rId13" Type="http://schemas.openxmlformats.org/officeDocument/2006/relationships/theme" Target="../theme/theme74.xml"/><Relationship Id="rId3" Type="http://schemas.openxmlformats.org/officeDocument/2006/relationships/slideLayout" Target="../slideLayouts/slideLayout786.xml"/><Relationship Id="rId7" Type="http://schemas.openxmlformats.org/officeDocument/2006/relationships/slideLayout" Target="../slideLayouts/slideLayout790.xml"/><Relationship Id="rId12" Type="http://schemas.openxmlformats.org/officeDocument/2006/relationships/slideLayout" Target="../slideLayouts/slideLayout795.xml"/><Relationship Id="rId2" Type="http://schemas.openxmlformats.org/officeDocument/2006/relationships/slideLayout" Target="../slideLayouts/slideLayout785.xml"/><Relationship Id="rId1" Type="http://schemas.openxmlformats.org/officeDocument/2006/relationships/slideLayout" Target="../slideLayouts/slideLayout784.xml"/><Relationship Id="rId6" Type="http://schemas.openxmlformats.org/officeDocument/2006/relationships/slideLayout" Target="../slideLayouts/slideLayout789.xml"/><Relationship Id="rId11" Type="http://schemas.openxmlformats.org/officeDocument/2006/relationships/slideLayout" Target="../slideLayouts/slideLayout794.xml"/><Relationship Id="rId5" Type="http://schemas.openxmlformats.org/officeDocument/2006/relationships/slideLayout" Target="../slideLayouts/slideLayout788.xml"/><Relationship Id="rId10" Type="http://schemas.openxmlformats.org/officeDocument/2006/relationships/slideLayout" Target="../slideLayouts/slideLayout793.xml"/><Relationship Id="rId4" Type="http://schemas.openxmlformats.org/officeDocument/2006/relationships/slideLayout" Target="../slideLayouts/slideLayout787.xml"/><Relationship Id="rId9" Type="http://schemas.openxmlformats.org/officeDocument/2006/relationships/slideLayout" Target="../slideLayouts/slideLayout792.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03.xml"/><Relationship Id="rId13" Type="http://schemas.openxmlformats.org/officeDocument/2006/relationships/theme" Target="../theme/theme75.xml"/><Relationship Id="rId3" Type="http://schemas.openxmlformats.org/officeDocument/2006/relationships/slideLayout" Target="../slideLayouts/slideLayout798.xml"/><Relationship Id="rId7" Type="http://schemas.openxmlformats.org/officeDocument/2006/relationships/slideLayout" Target="../slideLayouts/slideLayout802.xml"/><Relationship Id="rId12" Type="http://schemas.openxmlformats.org/officeDocument/2006/relationships/slideLayout" Target="../slideLayouts/slideLayout807.xml"/><Relationship Id="rId2" Type="http://schemas.openxmlformats.org/officeDocument/2006/relationships/slideLayout" Target="../slideLayouts/slideLayout797.xml"/><Relationship Id="rId1" Type="http://schemas.openxmlformats.org/officeDocument/2006/relationships/slideLayout" Target="../slideLayouts/slideLayout796.xml"/><Relationship Id="rId6" Type="http://schemas.openxmlformats.org/officeDocument/2006/relationships/slideLayout" Target="../slideLayouts/slideLayout801.xml"/><Relationship Id="rId11" Type="http://schemas.openxmlformats.org/officeDocument/2006/relationships/slideLayout" Target="../slideLayouts/slideLayout806.xml"/><Relationship Id="rId5" Type="http://schemas.openxmlformats.org/officeDocument/2006/relationships/slideLayout" Target="../slideLayouts/slideLayout800.xml"/><Relationship Id="rId10" Type="http://schemas.openxmlformats.org/officeDocument/2006/relationships/slideLayout" Target="../slideLayouts/slideLayout805.xml"/><Relationship Id="rId4" Type="http://schemas.openxmlformats.org/officeDocument/2006/relationships/slideLayout" Target="../slideLayouts/slideLayout799.xml"/><Relationship Id="rId9" Type="http://schemas.openxmlformats.org/officeDocument/2006/relationships/slideLayout" Target="../slideLayouts/slideLayout804.xml"/></Relationships>
</file>

<file path=ppt/slideMasters/_rels/slideMaster76.xml.rels><?xml version="1.0" encoding="UTF-8" standalone="yes"?>
<Relationships xmlns="http://schemas.openxmlformats.org/package/2006/relationships"><Relationship Id="rId3" Type="http://schemas.openxmlformats.org/officeDocument/2006/relationships/theme" Target="../theme/theme76.xml"/><Relationship Id="rId2" Type="http://schemas.openxmlformats.org/officeDocument/2006/relationships/slideLayout" Target="../slideLayouts/slideLayout809.xml"/><Relationship Id="rId1" Type="http://schemas.openxmlformats.org/officeDocument/2006/relationships/slideLayout" Target="../slideLayouts/slideLayout808.xml"/></Relationships>
</file>

<file path=ppt/slideMasters/_rels/slideMaster77.xml.rels><?xml version="1.0" encoding="UTF-8" standalone="yes"?>
<Relationships xmlns="http://schemas.openxmlformats.org/package/2006/relationships"><Relationship Id="rId3" Type="http://schemas.openxmlformats.org/officeDocument/2006/relationships/theme" Target="../theme/theme77.xml"/><Relationship Id="rId2" Type="http://schemas.openxmlformats.org/officeDocument/2006/relationships/slideLayout" Target="../slideLayouts/slideLayout811.xml"/><Relationship Id="rId1" Type="http://schemas.openxmlformats.org/officeDocument/2006/relationships/slideLayout" Target="../slideLayouts/slideLayout810.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19.xml"/><Relationship Id="rId13" Type="http://schemas.openxmlformats.org/officeDocument/2006/relationships/image" Target="../media/image1.png"/><Relationship Id="rId3" Type="http://schemas.openxmlformats.org/officeDocument/2006/relationships/slideLayout" Target="../slideLayouts/slideLayout814.xml"/><Relationship Id="rId7" Type="http://schemas.openxmlformats.org/officeDocument/2006/relationships/slideLayout" Target="../slideLayouts/slideLayout818.xml"/><Relationship Id="rId12" Type="http://schemas.openxmlformats.org/officeDocument/2006/relationships/theme" Target="../theme/theme78.xml"/><Relationship Id="rId2" Type="http://schemas.openxmlformats.org/officeDocument/2006/relationships/slideLayout" Target="../slideLayouts/slideLayout813.xml"/><Relationship Id="rId1" Type="http://schemas.openxmlformats.org/officeDocument/2006/relationships/slideLayout" Target="../slideLayouts/slideLayout812.xml"/><Relationship Id="rId6" Type="http://schemas.openxmlformats.org/officeDocument/2006/relationships/slideLayout" Target="../slideLayouts/slideLayout817.xml"/><Relationship Id="rId11" Type="http://schemas.openxmlformats.org/officeDocument/2006/relationships/slideLayout" Target="../slideLayouts/slideLayout822.xml"/><Relationship Id="rId5" Type="http://schemas.openxmlformats.org/officeDocument/2006/relationships/slideLayout" Target="../slideLayouts/slideLayout816.xml"/><Relationship Id="rId10" Type="http://schemas.openxmlformats.org/officeDocument/2006/relationships/slideLayout" Target="../slideLayouts/slideLayout821.xml"/><Relationship Id="rId4" Type="http://schemas.openxmlformats.org/officeDocument/2006/relationships/slideLayout" Target="../slideLayouts/slideLayout815.xml"/><Relationship Id="rId9" Type="http://schemas.openxmlformats.org/officeDocument/2006/relationships/slideLayout" Target="../slideLayouts/slideLayout820.xml"/></Relationships>
</file>

<file path=ppt/slideMasters/_rels/slideMaster79.xml.rels><?xml version="1.0" encoding="UTF-8" standalone="yes"?>
<Relationships xmlns="http://schemas.openxmlformats.org/package/2006/relationships"><Relationship Id="rId3" Type="http://schemas.openxmlformats.org/officeDocument/2006/relationships/theme" Target="../theme/theme79.xml"/><Relationship Id="rId2" Type="http://schemas.openxmlformats.org/officeDocument/2006/relationships/slideLayout" Target="../slideLayouts/slideLayout824.xml"/><Relationship Id="rId1" Type="http://schemas.openxmlformats.org/officeDocument/2006/relationships/slideLayout" Target="../slideLayouts/slideLayout823.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32.xml"/><Relationship Id="rId13" Type="http://schemas.openxmlformats.org/officeDocument/2006/relationships/theme" Target="../theme/theme80.xml"/><Relationship Id="rId3" Type="http://schemas.openxmlformats.org/officeDocument/2006/relationships/slideLayout" Target="../slideLayouts/slideLayout827.xml"/><Relationship Id="rId7" Type="http://schemas.openxmlformats.org/officeDocument/2006/relationships/slideLayout" Target="../slideLayouts/slideLayout831.xml"/><Relationship Id="rId12" Type="http://schemas.openxmlformats.org/officeDocument/2006/relationships/slideLayout" Target="../slideLayouts/slideLayout836.xml"/><Relationship Id="rId2" Type="http://schemas.openxmlformats.org/officeDocument/2006/relationships/slideLayout" Target="../slideLayouts/slideLayout826.xml"/><Relationship Id="rId1" Type="http://schemas.openxmlformats.org/officeDocument/2006/relationships/slideLayout" Target="../slideLayouts/slideLayout825.xml"/><Relationship Id="rId6" Type="http://schemas.openxmlformats.org/officeDocument/2006/relationships/slideLayout" Target="../slideLayouts/slideLayout830.xml"/><Relationship Id="rId11" Type="http://schemas.openxmlformats.org/officeDocument/2006/relationships/slideLayout" Target="../slideLayouts/slideLayout835.xml"/><Relationship Id="rId5" Type="http://schemas.openxmlformats.org/officeDocument/2006/relationships/slideLayout" Target="../slideLayouts/slideLayout829.xml"/><Relationship Id="rId10" Type="http://schemas.openxmlformats.org/officeDocument/2006/relationships/slideLayout" Target="../slideLayouts/slideLayout834.xml"/><Relationship Id="rId4" Type="http://schemas.openxmlformats.org/officeDocument/2006/relationships/slideLayout" Target="../slideLayouts/slideLayout828.xml"/><Relationship Id="rId9" Type="http://schemas.openxmlformats.org/officeDocument/2006/relationships/slideLayout" Target="../slideLayouts/slideLayout833.xml"/></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44.xml"/><Relationship Id="rId13" Type="http://schemas.openxmlformats.org/officeDocument/2006/relationships/theme" Target="../theme/theme81.xml"/><Relationship Id="rId3" Type="http://schemas.openxmlformats.org/officeDocument/2006/relationships/slideLayout" Target="../slideLayouts/slideLayout839.xml"/><Relationship Id="rId7" Type="http://schemas.openxmlformats.org/officeDocument/2006/relationships/slideLayout" Target="../slideLayouts/slideLayout843.xml"/><Relationship Id="rId12" Type="http://schemas.openxmlformats.org/officeDocument/2006/relationships/slideLayout" Target="../slideLayouts/slideLayout848.xml"/><Relationship Id="rId2" Type="http://schemas.openxmlformats.org/officeDocument/2006/relationships/slideLayout" Target="../slideLayouts/slideLayout838.xml"/><Relationship Id="rId1" Type="http://schemas.openxmlformats.org/officeDocument/2006/relationships/slideLayout" Target="../slideLayouts/slideLayout837.xml"/><Relationship Id="rId6" Type="http://schemas.openxmlformats.org/officeDocument/2006/relationships/slideLayout" Target="../slideLayouts/slideLayout842.xml"/><Relationship Id="rId11" Type="http://schemas.openxmlformats.org/officeDocument/2006/relationships/slideLayout" Target="../slideLayouts/slideLayout847.xml"/><Relationship Id="rId5" Type="http://schemas.openxmlformats.org/officeDocument/2006/relationships/slideLayout" Target="../slideLayouts/slideLayout841.xml"/><Relationship Id="rId10" Type="http://schemas.openxmlformats.org/officeDocument/2006/relationships/slideLayout" Target="../slideLayouts/slideLayout846.xml"/><Relationship Id="rId4" Type="http://schemas.openxmlformats.org/officeDocument/2006/relationships/slideLayout" Target="../slideLayouts/slideLayout840.xml"/><Relationship Id="rId9" Type="http://schemas.openxmlformats.org/officeDocument/2006/relationships/slideLayout" Target="../slideLayouts/slideLayout845.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56.xml"/><Relationship Id="rId13" Type="http://schemas.openxmlformats.org/officeDocument/2006/relationships/theme" Target="../theme/theme82.xml"/><Relationship Id="rId3" Type="http://schemas.openxmlformats.org/officeDocument/2006/relationships/slideLayout" Target="../slideLayouts/slideLayout851.xml"/><Relationship Id="rId7" Type="http://schemas.openxmlformats.org/officeDocument/2006/relationships/slideLayout" Target="../slideLayouts/slideLayout855.xml"/><Relationship Id="rId12" Type="http://schemas.openxmlformats.org/officeDocument/2006/relationships/slideLayout" Target="../slideLayouts/slideLayout860.xml"/><Relationship Id="rId2" Type="http://schemas.openxmlformats.org/officeDocument/2006/relationships/slideLayout" Target="../slideLayouts/slideLayout850.xml"/><Relationship Id="rId1" Type="http://schemas.openxmlformats.org/officeDocument/2006/relationships/slideLayout" Target="../slideLayouts/slideLayout849.xml"/><Relationship Id="rId6" Type="http://schemas.openxmlformats.org/officeDocument/2006/relationships/slideLayout" Target="../slideLayouts/slideLayout854.xml"/><Relationship Id="rId11" Type="http://schemas.openxmlformats.org/officeDocument/2006/relationships/slideLayout" Target="../slideLayouts/slideLayout859.xml"/><Relationship Id="rId5" Type="http://schemas.openxmlformats.org/officeDocument/2006/relationships/slideLayout" Target="../slideLayouts/slideLayout853.xml"/><Relationship Id="rId10" Type="http://schemas.openxmlformats.org/officeDocument/2006/relationships/slideLayout" Target="../slideLayouts/slideLayout858.xml"/><Relationship Id="rId4" Type="http://schemas.openxmlformats.org/officeDocument/2006/relationships/slideLayout" Target="../slideLayouts/slideLayout852.xml"/><Relationship Id="rId9" Type="http://schemas.openxmlformats.org/officeDocument/2006/relationships/slideLayout" Target="../slideLayouts/slideLayout857.xml"/></Relationships>
</file>

<file path=ppt/slideMasters/_rels/slideMaster83.xml.rels><?xml version="1.0" encoding="UTF-8" standalone="yes"?>
<Relationships xmlns="http://schemas.openxmlformats.org/package/2006/relationships"><Relationship Id="rId3" Type="http://schemas.openxmlformats.org/officeDocument/2006/relationships/slideLayout" Target="../slideLayouts/slideLayout863.xml"/><Relationship Id="rId2" Type="http://schemas.openxmlformats.org/officeDocument/2006/relationships/slideLayout" Target="../slideLayouts/slideLayout862.xml"/><Relationship Id="rId1" Type="http://schemas.openxmlformats.org/officeDocument/2006/relationships/slideLayout" Target="../slideLayouts/slideLayout861.xml"/><Relationship Id="rId5" Type="http://schemas.openxmlformats.org/officeDocument/2006/relationships/theme" Target="../theme/theme83.xml"/><Relationship Id="rId4" Type="http://schemas.openxmlformats.org/officeDocument/2006/relationships/slideLayout" Target="../slideLayouts/slideLayout864.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872.xml"/><Relationship Id="rId3" Type="http://schemas.openxmlformats.org/officeDocument/2006/relationships/slideLayout" Target="../slideLayouts/slideLayout867.xml"/><Relationship Id="rId7" Type="http://schemas.openxmlformats.org/officeDocument/2006/relationships/slideLayout" Target="../slideLayouts/slideLayout871.xml"/><Relationship Id="rId12" Type="http://schemas.openxmlformats.org/officeDocument/2006/relationships/theme" Target="../theme/theme84.xml"/><Relationship Id="rId2" Type="http://schemas.openxmlformats.org/officeDocument/2006/relationships/slideLayout" Target="../slideLayouts/slideLayout866.xml"/><Relationship Id="rId1" Type="http://schemas.openxmlformats.org/officeDocument/2006/relationships/slideLayout" Target="../slideLayouts/slideLayout865.xml"/><Relationship Id="rId6" Type="http://schemas.openxmlformats.org/officeDocument/2006/relationships/slideLayout" Target="../slideLayouts/slideLayout870.xml"/><Relationship Id="rId11" Type="http://schemas.openxmlformats.org/officeDocument/2006/relationships/slideLayout" Target="../slideLayouts/slideLayout875.xml"/><Relationship Id="rId5" Type="http://schemas.openxmlformats.org/officeDocument/2006/relationships/slideLayout" Target="../slideLayouts/slideLayout869.xml"/><Relationship Id="rId10" Type="http://schemas.openxmlformats.org/officeDocument/2006/relationships/slideLayout" Target="../slideLayouts/slideLayout874.xml"/><Relationship Id="rId4" Type="http://schemas.openxmlformats.org/officeDocument/2006/relationships/slideLayout" Target="../slideLayouts/slideLayout868.xml"/><Relationship Id="rId9" Type="http://schemas.openxmlformats.org/officeDocument/2006/relationships/slideLayout" Target="../slideLayouts/slideLayout873.xml"/></Relationships>
</file>

<file path=ppt/slideMasters/_rels/slideMaster85.xml.rels><?xml version="1.0" encoding="UTF-8" standalone="yes"?>
<Relationships xmlns="http://schemas.openxmlformats.org/package/2006/relationships"><Relationship Id="rId8" Type="http://schemas.openxmlformats.org/officeDocument/2006/relationships/slideLayout" Target="../slideLayouts/slideLayout883.xml"/><Relationship Id="rId13" Type="http://schemas.openxmlformats.org/officeDocument/2006/relationships/theme" Target="../theme/theme85.xml"/><Relationship Id="rId3" Type="http://schemas.openxmlformats.org/officeDocument/2006/relationships/slideLayout" Target="../slideLayouts/slideLayout878.xml"/><Relationship Id="rId7" Type="http://schemas.openxmlformats.org/officeDocument/2006/relationships/slideLayout" Target="../slideLayouts/slideLayout882.xml"/><Relationship Id="rId12" Type="http://schemas.openxmlformats.org/officeDocument/2006/relationships/slideLayout" Target="../slideLayouts/slideLayout887.xml"/><Relationship Id="rId2" Type="http://schemas.openxmlformats.org/officeDocument/2006/relationships/slideLayout" Target="../slideLayouts/slideLayout877.xml"/><Relationship Id="rId1" Type="http://schemas.openxmlformats.org/officeDocument/2006/relationships/slideLayout" Target="../slideLayouts/slideLayout876.xml"/><Relationship Id="rId6" Type="http://schemas.openxmlformats.org/officeDocument/2006/relationships/slideLayout" Target="../slideLayouts/slideLayout881.xml"/><Relationship Id="rId11" Type="http://schemas.openxmlformats.org/officeDocument/2006/relationships/slideLayout" Target="../slideLayouts/slideLayout886.xml"/><Relationship Id="rId5" Type="http://schemas.openxmlformats.org/officeDocument/2006/relationships/slideLayout" Target="../slideLayouts/slideLayout880.xml"/><Relationship Id="rId10" Type="http://schemas.openxmlformats.org/officeDocument/2006/relationships/slideLayout" Target="../slideLayouts/slideLayout885.xml"/><Relationship Id="rId4" Type="http://schemas.openxmlformats.org/officeDocument/2006/relationships/slideLayout" Target="../slideLayouts/slideLayout879.xml"/><Relationship Id="rId9" Type="http://schemas.openxmlformats.org/officeDocument/2006/relationships/slideLayout" Target="../slideLayouts/slideLayout884.xml"/></Relationships>
</file>

<file path=ppt/slideMasters/_rels/slideMaster86.xml.rels><?xml version="1.0" encoding="UTF-8" standalone="yes"?>
<Relationships xmlns="http://schemas.openxmlformats.org/package/2006/relationships"><Relationship Id="rId8" Type="http://schemas.openxmlformats.org/officeDocument/2006/relationships/slideLayout" Target="../slideLayouts/slideLayout895.xml"/><Relationship Id="rId3" Type="http://schemas.openxmlformats.org/officeDocument/2006/relationships/slideLayout" Target="../slideLayouts/slideLayout890.xml"/><Relationship Id="rId7" Type="http://schemas.openxmlformats.org/officeDocument/2006/relationships/slideLayout" Target="../slideLayouts/slideLayout894.xml"/><Relationship Id="rId12" Type="http://schemas.openxmlformats.org/officeDocument/2006/relationships/theme" Target="../theme/theme86.xml"/><Relationship Id="rId2" Type="http://schemas.openxmlformats.org/officeDocument/2006/relationships/slideLayout" Target="../slideLayouts/slideLayout889.xml"/><Relationship Id="rId1" Type="http://schemas.openxmlformats.org/officeDocument/2006/relationships/slideLayout" Target="../slideLayouts/slideLayout888.xml"/><Relationship Id="rId6" Type="http://schemas.openxmlformats.org/officeDocument/2006/relationships/slideLayout" Target="../slideLayouts/slideLayout893.xml"/><Relationship Id="rId11" Type="http://schemas.openxmlformats.org/officeDocument/2006/relationships/slideLayout" Target="../slideLayouts/slideLayout898.xml"/><Relationship Id="rId5" Type="http://schemas.openxmlformats.org/officeDocument/2006/relationships/slideLayout" Target="../slideLayouts/slideLayout892.xml"/><Relationship Id="rId10" Type="http://schemas.openxmlformats.org/officeDocument/2006/relationships/slideLayout" Target="../slideLayouts/slideLayout897.xml"/><Relationship Id="rId4" Type="http://schemas.openxmlformats.org/officeDocument/2006/relationships/slideLayout" Target="../slideLayouts/slideLayout891.xml"/><Relationship Id="rId9" Type="http://schemas.openxmlformats.org/officeDocument/2006/relationships/slideLayout" Target="../slideLayouts/slideLayout896.xml"/></Relationships>
</file>

<file path=ppt/slideMasters/_rels/slideMaster87.xml.rels><?xml version="1.0" encoding="UTF-8" standalone="yes"?>
<Relationships xmlns="http://schemas.openxmlformats.org/package/2006/relationships"><Relationship Id="rId8" Type="http://schemas.openxmlformats.org/officeDocument/2006/relationships/slideLayout" Target="../slideLayouts/slideLayout906.xml"/><Relationship Id="rId3" Type="http://schemas.openxmlformats.org/officeDocument/2006/relationships/slideLayout" Target="../slideLayouts/slideLayout901.xml"/><Relationship Id="rId7" Type="http://schemas.openxmlformats.org/officeDocument/2006/relationships/slideLayout" Target="../slideLayouts/slideLayout905.xml"/><Relationship Id="rId2" Type="http://schemas.openxmlformats.org/officeDocument/2006/relationships/slideLayout" Target="../slideLayouts/slideLayout900.xml"/><Relationship Id="rId1" Type="http://schemas.openxmlformats.org/officeDocument/2006/relationships/slideLayout" Target="../slideLayouts/slideLayout899.xml"/><Relationship Id="rId6" Type="http://schemas.openxmlformats.org/officeDocument/2006/relationships/slideLayout" Target="../slideLayouts/slideLayout904.xml"/><Relationship Id="rId11" Type="http://schemas.openxmlformats.org/officeDocument/2006/relationships/theme" Target="../theme/theme87.xml"/><Relationship Id="rId5" Type="http://schemas.openxmlformats.org/officeDocument/2006/relationships/slideLayout" Target="../slideLayouts/slideLayout903.xml"/><Relationship Id="rId10" Type="http://schemas.openxmlformats.org/officeDocument/2006/relationships/slideLayout" Target="../slideLayouts/slideLayout908.xml"/><Relationship Id="rId4" Type="http://schemas.openxmlformats.org/officeDocument/2006/relationships/slideLayout" Target="../slideLayouts/slideLayout902.xml"/><Relationship Id="rId9" Type="http://schemas.openxmlformats.org/officeDocument/2006/relationships/slideLayout" Target="../slideLayouts/slideLayout90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5/9/22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2022. 5. 9.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5/9/22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5/9/22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5/9/22</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88421453"/>
      </p:ext>
    </p:extLst>
  </p:cSld>
  <p:clrMap bg1="lt1" tx1="dk1" bg2="lt2" tx2="dk2" accent1="accent1" accent2="accent2" accent3="accent3" accent4="accent4" accent5="accent5" accent6="accent6" hlink="hlink" folHlink="folHlink"/>
  <p:sldLayoutIdLst>
    <p:sldLayoutId id="2147489453" r:id="rId1"/>
    <p:sldLayoutId id="2147489454" r:id="rId2"/>
    <p:sldLayoutId id="2147489455" r:id="rId3"/>
    <p:sldLayoutId id="2147489456" r:id="rId4"/>
    <p:sldLayoutId id="2147489457" r:id="rId5"/>
    <p:sldLayoutId id="2147489458" r:id="rId6"/>
    <p:sldLayoutId id="2147489459" r:id="rId7"/>
    <p:sldLayoutId id="2147489460" r:id="rId8"/>
    <p:sldLayoutId id="2147489461" r:id="rId9"/>
    <p:sldLayoutId id="2147489462" r:id="rId10"/>
    <p:sldLayoutId id="2147489463"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601476882"/>
      </p:ext>
    </p:extLst>
  </p:cSld>
  <p:clrMap bg1="lt1" tx1="dk1" bg2="lt2" tx2="dk2" accent1="accent1" accent2="accent2" accent3="accent3" accent4="accent4" accent5="accent5" accent6="accent6" hlink="hlink" folHlink="folHlink"/>
  <p:sldLayoutIdLst>
    <p:sldLayoutId id="2147489465" r:id="rId1"/>
    <p:sldLayoutId id="2147489466" r:id="rId2"/>
    <p:sldLayoutId id="2147489467" r:id="rId3"/>
    <p:sldLayoutId id="2147489468" r:id="rId4"/>
    <p:sldLayoutId id="2147489469" r:id="rId5"/>
    <p:sldLayoutId id="2147489470" r:id="rId6"/>
    <p:sldLayoutId id="2147489471" r:id="rId7"/>
    <p:sldLayoutId id="2147489472" r:id="rId8"/>
    <p:sldLayoutId id="2147489473" r:id="rId9"/>
    <p:sldLayoutId id="2147489474" r:id="rId10"/>
    <p:sldLayoutId id="2147489475" r:id="rId11"/>
    <p:sldLayoutId id="214748947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733472"/>
      </p:ext>
    </p:extLst>
  </p:cSld>
  <p:clrMap bg1="lt1" tx1="dk1" bg2="lt2" tx2="dk2" accent1="accent1" accent2="accent2" accent3="accent3" accent4="accent4" accent5="accent5" accent6="accent6" hlink="hlink" folHlink="folHlink"/>
  <p:sldLayoutIdLst>
    <p:sldLayoutId id="2147489478" r:id="rId1"/>
    <p:sldLayoutId id="2147489479" r:id="rId2"/>
    <p:sldLayoutId id="2147489480" r:id="rId3"/>
    <p:sldLayoutId id="2147489481"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5/9/22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5/9/22</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04617165"/>
      </p:ext>
    </p:extLst>
  </p:cSld>
  <p:clrMap bg1="lt1" tx1="dk1" bg2="lt2" tx2="dk2" accent1="accent1" accent2="accent2" accent3="accent3" accent4="accent4" accent5="accent5" accent6="accent6" hlink="hlink" folHlink="folHlink"/>
  <p:sldLayoutIdLst>
    <p:sldLayoutId id="2147489612" r:id="rId1"/>
    <p:sldLayoutId id="2147489613" r:id="rId2"/>
    <p:sldLayoutId id="2147489614" r:id="rId3"/>
    <p:sldLayoutId id="2147489615" r:id="rId4"/>
    <p:sldLayoutId id="2147489616" r:id="rId5"/>
    <p:sldLayoutId id="2147489617" r:id="rId6"/>
    <p:sldLayoutId id="2147489618" r:id="rId7"/>
    <p:sldLayoutId id="2147489619" r:id="rId8"/>
    <p:sldLayoutId id="2147489620" r:id="rId9"/>
    <p:sldLayoutId id="2147489621" r:id="rId10"/>
    <p:sldLayoutId id="2147489622" r:id="rId11"/>
    <p:sldLayoutId id="214748962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4193922-6134-7948-9137-2E5B8D9C291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F539B65D-748C-974F-A932-F79F35E252D6}"/>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77CA2CB9-F24C-5E45-831A-419127340138}" type="slidenum">
              <a:rPr lang="en-US" altLang="en-US"/>
              <a:pPr>
                <a:defRPr/>
              </a:pPr>
              <a:t>‹#›</a:t>
            </a:fld>
            <a:endParaRPr lang="en-US" altLang="en-US"/>
          </a:p>
        </p:txBody>
      </p:sp>
      <p:sp>
        <p:nvSpPr>
          <p:cNvPr id="1030" name="Line 1032">
            <a:extLst>
              <a:ext uri="{FF2B5EF4-FFF2-40B4-BE49-F238E27FC236}">
                <a16:creationId xmlns:a16="http://schemas.microsoft.com/office/drawing/2014/main" id="{81ED38AC-4E34-6E46-B9C1-7D880424671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3094ABAD-0C8B-604E-94E7-BFA539131366}"/>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400652357"/>
      </p:ext>
    </p:extLst>
  </p:cSld>
  <p:clrMap bg1="lt1" tx1="dk1" bg2="lt2" tx2="dk2" accent1="accent1" accent2="accent2" accent3="accent3" accent4="accent4" accent5="accent5" accent6="accent6" hlink="hlink" folHlink="folHlink"/>
  <p:sldLayoutIdLst>
    <p:sldLayoutId id="2147489625" r:id="rId1"/>
    <p:sldLayoutId id="2147489626" r:id="rId2"/>
    <p:sldLayoutId id="2147489627" r:id="rId3"/>
    <p:sldLayoutId id="2147489628" r:id="rId4"/>
    <p:sldLayoutId id="2147489629" r:id="rId5"/>
    <p:sldLayoutId id="2147489630" r:id="rId6"/>
    <p:sldLayoutId id="2147489631" r:id="rId7"/>
    <p:sldLayoutId id="2147489632" r:id="rId8"/>
    <p:sldLayoutId id="2147489633" r:id="rId9"/>
    <p:sldLayoutId id="2147489634" r:id="rId10"/>
    <p:sldLayoutId id="2147489635" r:id="rId11"/>
    <p:sldLayoutId id="2147489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444271"/>
      </p:ext>
    </p:extLst>
  </p:cSld>
  <p:clrMap bg1="lt1" tx1="dk1" bg2="lt2" tx2="dk2" accent1="accent1" accent2="accent2" accent3="accent3" accent4="accent4" accent5="accent5" accent6="accent6" hlink="hlink" folHlink="folHlink"/>
  <p:sldLayoutIdLst>
    <p:sldLayoutId id="2147489638" r:id="rId1"/>
    <p:sldLayoutId id="214748963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4380610"/>
      </p:ext>
    </p:extLst>
  </p:cSld>
  <p:clrMap bg1="lt1" tx1="dk1" bg2="lt2" tx2="dk2" accent1="accent1" accent2="accent2" accent3="accent3" accent4="accent4" accent5="accent5" accent6="accent6" hlink="hlink" folHlink="folHlink"/>
  <p:sldLayoutIdLst>
    <p:sldLayoutId id="2147489641" r:id="rId1"/>
    <p:sldLayoutId id="2147489642"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5794477"/>
      </p:ext>
    </p:extLst>
  </p:cSld>
  <p:clrMap bg1="lt1" tx1="dk1" bg2="lt2" tx2="dk2" accent1="accent1" accent2="accent2" accent3="accent3" accent4="accent4" accent5="accent5" accent6="accent6" hlink="hlink" folHlink="folHlink"/>
  <p:sldLayoutIdLst>
    <p:sldLayoutId id="2147489644" r:id="rId1"/>
    <p:sldLayoutId id="2147489645" r:id="rId2"/>
    <p:sldLayoutId id="2147489646" r:id="rId3"/>
    <p:sldLayoutId id="2147489647" r:id="rId4"/>
    <p:sldLayoutId id="2147489648" r:id="rId5"/>
    <p:sldLayoutId id="2147489649" r:id="rId6"/>
    <p:sldLayoutId id="2147489650" r:id="rId7"/>
    <p:sldLayoutId id="2147489651" r:id="rId8"/>
    <p:sldLayoutId id="2147489652" r:id="rId9"/>
    <p:sldLayoutId id="2147489653" r:id="rId10"/>
    <p:sldLayoutId id="214748965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5/9/22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4277918477"/>
      </p:ext>
    </p:extLst>
  </p:cSld>
  <p:clrMap bg1="lt1" tx1="dk1" bg2="lt2" tx2="dk2" accent1="accent1" accent2="accent2" accent3="accent3" accent4="accent4" accent5="accent5" accent6="accent6" hlink="hlink" folHlink="folHlink"/>
  <p:sldLayoutIdLst>
    <p:sldLayoutId id="2147489656" r:id="rId1"/>
    <p:sldLayoutId id="2147489657"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884826651"/>
      </p:ext>
    </p:extLst>
  </p:cSld>
  <p:clrMap bg1="lt1" tx1="dk1" bg2="lt2" tx2="dk2" accent1="accent1" accent2="accent2" accent3="accent3" accent4="accent4" accent5="accent5" accent6="accent6" hlink="hlink" folHlink="folHlink"/>
  <p:sldLayoutIdLst>
    <p:sldLayoutId id="2147489714" r:id="rId1"/>
    <p:sldLayoutId id="2147489715" r:id="rId2"/>
    <p:sldLayoutId id="2147489716" r:id="rId3"/>
    <p:sldLayoutId id="2147489717" r:id="rId4"/>
    <p:sldLayoutId id="2147489718" r:id="rId5"/>
    <p:sldLayoutId id="2147489719" r:id="rId6"/>
    <p:sldLayoutId id="2147489720" r:id="rId7"/>
    <p:sldLayoutId id="2147489721" r:id="rId8"/>
    <p:sldLayoutId id="2147489722" r:id="rId9"/>
    <p:sldLayoutId id="2147489723" r:id="rId10"/>
    <p:sldLayoutId id="2147489724" r:id="rId11"/>
    <p:sldLayoutId id="214748972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226548076"/>
      </p:ext>
    </p:extLst>
  </p:cSld>
  <p:clrMap bg1="lt1" tx1="dk1" bg2="lt2" tx2="dk2" accent1="accent1" accent2="accent2" accent3="accent3" accent4="accent4" accent5="accent5" accent6="accent6" hlink="hlink" folHlink="folHlink"/>
  <p:sldLayoutIdLst>
    <p:sldLayoutId id="2147489727" r:id="rId1"/>
    <p:sldLayoutId id="2147489728" r:id="rId2"/>
    <p:sldLayoutId id="2147489729" r:id="rId3"/>
    <p:sldLayoutId id="2147489730" r:id="rId4"/>
    <p:sldLayoutId id="2147489731" r:id="rId5"/>
    <p:sldLayoutId id="2147489732" r:id="rId6"/>
    <p:sldLayoutId id="2147489733" r:id="rId7"/>
    <p:sldLayoutId id="2147489734" r:id="rId8"/>
    <p:sldLayoutId id="2147489735" r:id="rId9"/>
    <p:sldLayoutId id="2147489736" r:id="rId10"/>
    <p:sldLayoutId id="2147489737" r:id="rId11"/>
    <p:sldLayoutId id="21474897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924156540"/>
      </p:ext>
    </p:extLst>
  </p:cSld>
  <p:clrMap bg1="lt1" tx1="dk1" bg2="lt2" tx2="dk2" accent1="accent1" accent2="accent2" accent3="accent3" accent4="accent4" accent5="accent5" accent6="accent6" hlink="hlink" folHlink="folHlink"/>
  <p:sldLayoutIdLst>
    <p:sldLayoutId id="2147489740" r:id="rId1"/>
    <p:sldLayoutId id="2147489741" r:id="rId2"/>
    <p:sldLayoutId id="2147489742" r:id="rId3"/>
    <p:sldLayoutId id="2147489743" r:id="rId4"/>
    <p:sldLayoutId id="2147489744" r:id="rId5"/>
    <p:sldLayoutId id="2147489745" r:id="rId6"/>
    <p:sldLayoutId id="2147489746" r:id="rId7"/>
    <p:sldLayoutId id="2147489747" r:id="rId8"/>
    <p:sldLayoutId id="2147489748" r:id="rId9"/>
    <p:sldLayoutId id="2147489749" r:id="rId10"/>
    <p:sldLayoutId id="2147489750" r:id="rId11"/>
    <p:sldLayoutId id="21474897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78990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253331"/>
            <a:ext cx="7886700" cy="500309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AF3772-9A14-4310-AA97-ADA9BE0847FC}" type="datetimeFigureOut">
              <a:rPr lang="en-CH" smtClean="0"/>
              <a:t>5/9/22</a:t>
            </a:fld>
            <a:endParaRPr lang="en-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571078-45FA-4BA5-9BE9-4C6ADE012FE3}" type="slidenum">
              <a:rPr lang="en-CH" smtClean="0"/>
              <a:t>‹#›</a:t>
            </a:fld>
            <a:endParaRPr lang="en-CH"/>
          </a:p>
        </p:txBody>
      </p:sp>
    </p:spTree>
    <p:extLst>
      <p:ext uri="{BB962C8B-B14F-4D97-AF65-F5344CB8AC3E}">
        <p14:creationId xmlns:p14="http://schemas.microsoft.com/office/powerpoint/2010/main" val="2501748045"/>
      </p:ext>
    </p:extLst>
  </p:cSld>
  <p:clrMap bg1="lt1" tx1="dk1" bg2="lt2" tx2="dk2" accent1="accent1" accent2="accent2" accent3="accent3" accent4="accent4" accent5="accent5" accent6="accent6" hlink="hlink" folHlink="folHlink"/>
  <p:sldLayoutIdLst>
    <p:sldLayoutId id="2147489753" r:id="rId1"/>
    <p:sldLayoutId id="2147489754" r:id="rId2"/>
    <p:sldLayoutId id="2147489755" r:id="rId3"/>
    <p:sldLayoutId id="2147489756" r:id="rId4"/>
  </p:sldLayoutIdLst>
  <p:txStyles>
    <p:titleStyle>
      <a:lvl1pPr algn="l" defTabSz="914400" rtl="0" eaLnBrk="1" latinLnBrk="0" hangingPunct="1">
        <a:lnSpc>
          <a:spcPct val="90000"/>
        </a:lnSpc>
        <a:spcBef>
          <a:spcPct val="0"/>
        </a:spcBef>
        <a:buNone/>
        <a:defRPr sz="4400" b="1" i="0" kern="1200">
          <a:solidFill>
            <a:schemeClr val="tx1"/>
          </a:solidFill>
          <a:latin typeface="Lato Black"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8C5157D-B167-4892-B7EA-1A653CDB78F5}" type="datetime1">
              <a:rPr lang="en-US" smtClean="0"/>
              <a:t>5/9/22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800" b="1">
                <a:solidFill>
                  <a:srgbClr val="C00000"/>
                </a:solidFill>
                <a:latin typeface="Myriad Pro Cond" panose="020B0506030403020204" pitchFamily="34" charset="0"/>
              </a:defRPr>
            </a:lvl1p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1427198597"/>
      </p:ext>
    </p:extLst>
  </p:cSld>
  <p:clrMap bg1="lt1" tx1="dk1" bg2="lt2" tx2="dk2" accent1="accent1" accent2="accent2" accent3="accent3" accent4="accent4" accent5="accent5" accent6="accent6" hlink="hlink" folHlink="folHlink"/>
  <p:sldLayoutIdLst>
    <p:sldLayoutId id="2147489758" r:id="rId1"/>
    <p:sldLayoutId id="2147489759" r:id="rId2"/>
    <p:sldLayoutId id="2147489760" r:id="rId3"/>
    <p:sldLayoutId id="2147489761" r:id="rId4"/>
    <p:sldLayoutId id="2147489762" r:id="rId5"/>
    <p:sldLayoutId id="2147489763" r:id="rId6"/>
    <p:sldLayoutId id="2147489764" r:id="rId7"/>
    <p:sldLayoutId id="2147489765" r:id="rId8"/>
    <p:sldLayoutId id="2147489766" r:id="rId9"/>
    <p:sldLayoutId id="2147489767" r:id="rId10"/>
    <p:sldLayoutId id="2147489768" r:id="rId11"/>
  </p:sldLayoutIdLst>
  <p:hf hdr="0" ftr="0" dt="0"/>
  <p:txStyles>
    <p:titleStyle>
      <a:lvl1pPr algn="l" defTabSz="685800" rtl="0" eaLnBrk="1" latinLnBrk="0" hangingPunct="1">
        <a:lnSpc>
          <a:spcPct val="90000"/>
        </a:lnSpc>
        <a:spcBef>
          <a:spcPct val="0"/>
        </a:spcBef>
        <a:buNone/>
        <a:defRPr sz="3300" b="1" kern="1200">
          <a:solidFill>
            <a:schemeClr val="accent3"/>
          </a:solidFill>
          <a:latin typeface="Myriad Pro Cond" panose="020B0506030403020204" pitchFamily="34" charset="0"/>
          <a:ea typeface="+mj-ea"/>
          <a:cs typeface="+mj-cs"/>
        </a:defRPr>
      </a:lvl1pPr>
    </p:titleStyle>
    <p:bodyStyle>
      <a:lvl1pPr marL="175022" indent="-175022" algn="l" defTabSz="685800" rtl="0" eaLnBrk="1" latinLnBrk="0" hangingPunct="1">
        <a:lnSpc>
          <a:spcPct val="90000"/>
        </a:lnSpc>
        <a:spcBef>
          <a:spcPts val="750"/>
        </a:spcBef>
        <a:buFont typeface="Wingdings" panose="05000000000000000000" pitchFamily="2" charset="2"/>
        <a:buChar char="§"/>
        <a:defRPr sz="2100" b="1" i="0"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Myriad Pro Cond" panose="020B0706030403020204" pitchFamily="34" charset="0"/>
        <a:buChar char="−"/>
        <a:defRPr sz="1800" b="1" i="0"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i="0"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17970696"/>
      </p:ext>
    </p:extLst>
  </p:cSld>
  <p:clrMap bg1="lt1" tx1="dk1" bg2="lt2" tx2="dk2" accent1="accent1" accent2="accent2" accent3="accent3" accent4="accent4" accent5="accent5" accent6="accent6" hlink="hlink" folHlink="folHlink"/>
  <p:sldLayoutIdLst>
    <p:sldLayoutId id="2147489770" r:id="rId1"/>
    <p:sldLayoutId id="2147489771" r:id="rId2"/>
    <p:sldLayoutId id="2147489772" r:id="rId3"/>
    <p:sldLayoutId id="2147489773" r:id="rId4"/>
    <p:sldLayoutId id="2147489774" r:id="rId5"/>
    <p:sldLayoutId id="2147489775" r:id="rId6"/>
    <p:sldLayoutId id="2147489776" r:id="rId7"/>
    <p:sldLayoutId id="2147489777" r:id="rId8"/>
    <p:sldLayoutId id="2147489778" r:id="rId9"/>
    <p:sldLayoutId id="2147489779" r:id="rId10"/>
    <p:sldLayoutId id="2147489780" r:id="rId11"/>
    <p:sldLayoutId id="2147489781" r:id="rId12"/>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51D48D-9BA1-4D8A-9201-0E58407A6C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047B755-18A1-4B6D-A51A-27521AA42E0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873F0FF-2B6F-426B-BDD4-8DDA6BBA5BF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2AF5001-1906-4894-A983-E8B7F7A63AA9}" type="datetime1">
              <a:rPr lang="en-US" smtClean="0"/>
              <a:t>5/9/22</a:t>
            </a:fld>
            <a:endParaRPr lang="en-US"/>
          </a:p>
        </p:txBody>
      </p:sp>
      <p:sp>
        <p:nvSpPr>
          <p:cNvPr id="5" name="Footer Placeholder 4">
            <a:extLst>
              <a:ext uri="{FF2B5EF4-FFF2-40B4-BE49-F238E27FC236}">
                <a16:creationId xmlns:a16="http://schemas.microsoft.com/office/drawing/2014/main" id="{7E2C5BFE-9F91-4309-9B29-3AA41155A65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30FDED7-CE46-445B-8945-762C97F24824}"/>
              </a:ext>
            </a:extLst>
          </p:cNvPr>
          <p:cNvSpPr>
            <a:spLocks noGrp="1"/>
          </p:cNvSpPr>
          <p:nvPr>
            <p:ph type="sldNum" sz="quarter" idx="4"/>
          </p:nvPr>
        </p:nvSpPr>
        <p:spPr>
          <a:xfrm>
            <a:off x="6457950" y="6341603"/>
            <a:ext cx="2057400" cy="365125"/>
          </a:xfrm>
          <a:prstGeom prst="rect">
            <a:avLst/>
          </a:prstGeom>
        </p:spPr>
        <p:txBody>
          <a:bodyPr vert="horz" lIns="91440" tIns="45720" rIns="91440" bIns="45720" rtlCol="0" anchor="ctr"/>
          <a:lstStyle>
            <a:lvl1pPr algn="r">
              <a:defRPr sz="2100" b="1">
                <a:solidFill>
                  <a:srgbClr val="009900"/>
                </a:solidFill>
                <a:latin typeface="Myriad Pro Cond" panose="020B0506030403020204" pitchFamily="34" charset="0"/>
              </a:defRPr>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2406893916"/>
      </p:ext>
    </p:extLst>
  </p:cSld>
  <p:clrMap bg1="lt1" tx1="dk1" bg2="lt2" tx2="dk2" accent1="accent1" accent2="accent2" accent3="accent3" accent4="accent4" accent5="accent5" accent6="accent6" hlink="hlink" folHlink="folHlink"/>
  <p:sldLayoutIdLst>
    <p:sldLayoutId id="2147489783" r:id="rId1"/>
    <p:sldLayoutId id="2147489784" r:id="rId2"/>
    <p:sldLayoutId id="2147489785" r:id="rId3"/>
    <p:sldLayoutId id="2147489786" r:id="rId4"/>
    <p:sldLayoutId id="2147489787" r:id="rId5"/>
    <p:sldLayoutId id="2147489788" r:id="rId6"/>
    <p:sldLayoutId id="2147489789" r:id="rId7"/>
    <p:sldLayoutId id="2147489790" r:id="rId8"/>
    <p:sldLayoutId id="2147489791" r:id="rId9"/>
    <p:sldLayoutId id="2147489792" r:id="rId10"/>
    <p:sldLayoutId id="2147489793" r:id="rId11"/>
  </p:sldLayoutIdLst>
  <p:hf hdr="0" ftr="0" dt="0"/>
  <p:txStyles>
    <p:titleStyle>
      <a:lvl1pPr algn="l" defTabSz="685800" rtl="0" eaLnBrk="1" latinLnBrk="0" hangingPunct="1">
        <a:lnSpc>
          <a:spcPct val="90000"/>
        </a:lnSpc>
        <a:spcBef>
          <a:spcPct val="0"/>
        </a:spcBef>
        <a:buNone/>
        <a:defRPr sz="3300" b="1" kern="1200">
          <a:solidFill>
            <a:srgbClr val="00547E"/>
          </a:solidFill>
          <a:latin typeface="Myriad Pro Cond" panose="020B0506030403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1"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39030759"/>
      </p:ext>
    </p:extLst>
  </p:cSld>
  <p:clrMap bg1="lt1" tx1="dk1" bg2="dk2" tx2="lt2" accent1="accent1" accent2="accent2" accent3="accent3" accent4="accent4" accent5="accent5" accent6="accent6" hlink="hlink" folHlink="folHlink"/>
  <p:sldLayoutIdLst>
    <p:sldLayoutId id="2147489795" r:id="rId1"/>
    <p:sldLayoutId id="2147489796" r:id="rId2"/>
    <p:sldLayoutId id="2147489797" r:id="rId3"/>
    <p:sldLayoutId id="2147489798" r:id="rId4"/>
    <p:sldLayoutId id="2147489799" r:id="rId5"/>
    <p:sldLayoutId id="2147489800" r:id="rId6"/>
    <p:sldLayoutId id="2147489801" r:id="rId7"/>
    <p:sldLayoutId id="2147489802" r:id="rId8"/>
    <p:sldLayoutId id="2147489803" r:id="rId9"/>
    <p:sldLayoutId id="2147489804"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7.pn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28.emf"/><Relationship Id="rId2" Type="http://schemas.openxmlformats.org/officeDocument/2006/relationships/slideLayout" Target="../slideLayouts/slideLayout440.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1.jpeg"/><Relationship Id="rId4" Type="http://schemas.openxmlformats.org/officeDocument/2006/relationships/image" Target="../media/image30.png"/><Relationship Id="rId9" Type="http://schemas.openxmlformats.org/officeDocument/2006/relationships/image" Target="../media/image29.emf"/></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25.xm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www.youtube.com/watch?v=Vi1af8KY0g8"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GenStore_asplos22-lightning-talk.pdf" TargetMode="External"/><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Store_asplos22-lightning-talk.pptx" TargetMode="External"/><Relationship Id="rId5" Type="http://schemas.openxmlformats.org/officeDocument/2006/relationships/hyperlink" Target="https://people.inf.ethz.ch/omutlu/pub/GenStore_asplos22-talk.pdf" TargetMode="External"/><Relationship Id="rId10" Type="http://schemas.openxmlformats.org/officeDocument/2006/relationships/image" Target="../media/image37.png"/><Relationship Id="rId4" Type="http://schemas.openxmlformats.org/officeDocument/2006/relationships/hyperlink" Target="https://people.inf.ethz.ch/omutlu/pub/GenStore_asplos22-talk.pptx" TargetMode="External"/><Relationship Id="rId9" Type="http://schemas.openxmlformats.org/officeDocument/2006/relationships/hyperlink" Target="https://www.youtube.com/watch?v=bv7hgXOOMjk"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79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hyperlink" Target="https://arxiv.org/pdf/2008.00961.pdf"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42.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48.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36.xml"/></Relationships>
</file>

<file path=ppt/slides/_rels/slide2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7.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48.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doi.org/10.1109/T-C.1969.222754" TargetMode="External"/><Relationship Id="rId1" Type="http://schemas.openxmlformats.org/officeDocument/2006/relationships/slideLayout" Target="../slideLayouts/slideLayout785.xml"/><Relationship Id="rId5" Type="http://schemas.openxmlformats.org/officeDocument/2006/relationships/image" Target="../media/image51.png"/><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openxmlformats.org/officeDocument/2006/relationships/hyperlink" Target="https://safari.ethz.ch/architecture/fall2020/lib/exe/fetch.php?media=stone_logic_in_memory_1970.pdf" TargetMode="External"/><Relationship Id="rId2" Type="http://schemas.openxmlformats.org/officeDocument/2006/relationships/image" Target="../media/image52.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38.xml.rels><?xml version="1.0" encoding="UTF-8" standalone="yes"?>
<Relationships xmlns="http://schemas.openxmlformats.org/package/2006/relationships"><Relationship Id="rId8" Type="http://schemas.openxmlformats.org/officeDocument/2006/relationships/image" Target="../media/image59.tiff"/><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236.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png"/></Relationships>
</file>

<file path=ppt/slides/_rels/slide39.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60.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25.xml"/></Relationships>
</file>

<file path=ppt/slides/_rels/slide41.xml.rels><?xml version="1.0" encoding="UTF-8" standalone="yes"?>
<Relationships xmlns="http://schemas.openxmlformats.org/package/2006/relationships"><Relationship Id="rId2" Type="http://schemas.openxmlformats.org/officeDocument/2006/relationships/hyperlink" Target="https://people.inf.ethz.ch/omutlu/pub/dram-row-hammer_isca14.pdf" TargetMode="External"/><Relationship Id="rId1" Type="http://schemas.openxmlformats.org/officeDocument/2006/relationships/slideLayout" Target="../slideLayouts/slideLayout625.xml"/></Relationships>
</file>

<file path=ppt/slides/_rels/slide4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236.xml"/></Relationships>
</file>

<file path=ppt/slides/_rels/slide43.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63.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36.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64.png"/><Relationship Id="rId1" Type="http://schemas.openxmlformats.org/officeDocument/2006/relationships/slideLayout" Target="../slideLayouts/slideLayout6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45.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636.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5.png"/></Relationships>
</file>

<file path=ppt/slides/_rels/slide46.xml.rels><?xml version="1.0" encoding="UTF-8" standalone="yes"?>
<Relationships xmlns="http://schemas.openxmlformats.org/package/2006/relationships"><Relationship Id="rId3" Type="http://schemas.openxmlformats.org/officeDocument/2006/relationships/hyperlink" Target="https://rss2workshop.github.io/" TargetMode="External"/><Relationship Id="rId7" Type="http://schemas.openxmlformats.org/officeDocument/2006/relationships/hyperlink" Target="https://www.youtube.com/watch?v=ctKTRyi96Bk" TargetMode="External"/><Relationship Id="rId2" Type="http://schemas.openxmlformats.org/officeDocument/2006/relationships/hyperlink" Target="https://people.inf.ethz.ch/omutlu/pub/onur-RowHammer-RSS2-ASPLOS-February-28-2022.pptx" TargetMode="External"/><Relationship Id="rId1" Type="http://schemas.openxmlformats.org/officeDocument/2006/relationships/slideLayout" Target="../slideLayouts/slideLayout236.xml"/><Relationship Id="rId6" Type="http://schemas.openxmlformats.org/officeDocument/2006/relationships/image" Target="../media/image66.png"/><Relationship Id="rId5" Type="http://schemas.openxmlformats.org/officeDocument/2006/relationships/hyperlink" Target="https://people.inf.ethz.ch/omutlu/pub/onur-RowHammer-RSS2-ASPLOS-February-28-2022.pdf" TargetMode="External"/><Relationship Id="rId4" Type="http://schemas.openxmlformats.org/officeDocument/2006/relationships/hyperlink" Target="https://asplos-conference.org/"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5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9.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67.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5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36.xml"/></Relationships>
</file>

<file path=ppt/slides/_rels/slide5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636.xml"/></Relationships>
</file>

<file path=ppt/slides/_rels/slide52.xml.rels><?xml version="1.0" encoding="UTF-8" standalone="yes"?>
<Relationships xmlns="http://schemas.openxmlformats.org/package/2006/relationships"><Relationship Id="rId8" Type="http://schemas.openxmlformats.org/officeDocument/2006/relationships/hyperlink" Target="https://people.inf.ethz.ch/omutlu/pub/HARP-memory-error-profiling_micro21-lightning-talk.pptx" TargetMode="External"/><Relationship Id="rId13" Type="http://schemas.openxmlformats.org/officeDocument/2006/relationships/image" Target="../media/image70.png"/><Relationship Id="rId3" Type="http://schemas.openxmlformats.org/officeDocument/2006/relationships/hyperlink" Target="http://www.microarch.org/micro54/" TargetMode="External"/><Relationship Id="rId7" Type="http://schemas.openxmlformats.org/officeDocument/2006/relationships/hyperlink" Target="https://people.inf.ethz.ch/omutlu/pub/HARP-memory-error-profiling_micro21-short-talk.pdf" TargetMode="External"/><Relationship Id="rId12" Type="http://schemas.openxmlformats.org/officeDocument/2006/relationships/hyperlink" Target="https://github.com/CMU-SAFARI/HARP" TargetMode="External"/><Relationship Id="rId2" Type="http://schemas.openxmlformats.org/officeDocument/2006/relationships/hyperlink" Target="https://people.inf.ethz.ch/omutlu/pub/HARP-memory-error-profiling_micro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HARP-memory-error-profiling_micro21-short-talk.pptx" TargetMode="External"/><Relationship Id="rId11" Type="http://schemas.openxmlformats.org/officeDocument/2006/relationships/hyperlink" Target="https://www.youtube.com/watch?v=2OtBNO4YRyY&amp;list=PL5Q2soXY2Zi--0LrXSQ9sST3N0k0bXp51&amp;index=1" TargetMode="External"/><Relationship Id="rId5" Type="http://schemas.openxmlformats.org/officeDocument/2006/relationships/hyperlink" Target="https://people.inf.ethz.ch/omutlu/pub/HARP-memory-error-profiling_micro21-talk.pdf" TargetMode="External"/><Relationship Id="rId10" Type="http://schemas.openxmlformats.org/officeDocument/2006/relationships/hyperlink" Target="https://www.youtube.com/watch?v=w9OlOYKncKM&amp;list=PL5Q2soXY2Zi--0LrXSQ9sST3N0k0bXp51&amp;index=8" TargetMode="External"/><Relationship Id="rId4" Type="http://schemas.openxmlformats.org/officeDocument/2006/relationships/hyperlink" Target="https://people.inf.ethz.ch/omutlu/pub/HARP-memory-error-profiling_micro21-talk.pptx" TargetMode="External"/><Relationship Id="rId9" Type="http://schemas.openxmlformats.org/officeDocument/2006/relationships/hyperlink" Target="https://people.inf.ethz.ch/omutlu/pub/HARP-memory-error-profiling_micro21-lightning-talk.pdf" TargetMode="External"/></Relationships>
</file>

<file path=ppt/slides/_rels/slide5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36.xml"/></Relationships>
</file>

<file path=ppt/slides/_rels/slide54.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72.jpeg"/><Relationship Id="rId1" Type="http://schemas.openxmlformats.org/officeDocument/2006/relationships/slideLayout" Target="../slideLayouts/slideLayout236.xml"/><Relationship Id="rId4" Type="http://schemas.openxmlformats.org/officeDocument/2006/relationships/image" Target="../media/image7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5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image" Target="../media/image43.png"/><Relationship Id="rId1" Type="http://schemas.openxmlformats.org/officeDocument/2006/relationships/slideLayout" Target="../slideLayouts/slideLayout236.xml"/></Relationships>
</file>

<file path=ppt/slides/_rels/slide6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43.png"/><Relationship Id="rId1" Type="http://schemas.openxmlformats.org/officeDocument/2006/relationships/slideLayout" Target="../slideLayouts/slideLayout236.xml"/><Relationship Id="rId6" Type="http://schemas.openxmlformats.org/officeDocument/2006/relationships/image" Target="../media/image44.tiff"/><Relationship Id="rId5" Type="http://schemas.openxmlformats.org/officeDocument/2006/relationships/image" Target="../media/image46.jpeg"/><Relationship Id="rId4" Type="http://schemas.openxmlformats.org/officeDocument/2006/relationships/image" Target="../media/image77.png"/></Relationships>
</file>

<file path=ppt/slides/_rels/slide6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36.xml"/></Relationships>
</file>

<file path=ppt/slides/_rels/slide6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36.xml"/></Relationships>
</file>

<file path=ppt/slides/_rels/slide68.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23.xml"/><Relationship Id="rId5" Type="http://schemas.openxmlformats.org/officeDocument/2006/relationships/image" Target="../media/image80.tiff"/><Relationship Id="rId4" Type="http://schemas.openxmlformats.org/officeDocument/2006/relationships/hyperlink" Target="https://people.inf.ethz.ch/omutlu/pub/mutlu_hpca03_talk.pdf" TargetMode="External"/></Relationships>
</file>

<file path=ppt/slides/_rels/slide69.xml.rels><?xml version="1.0" encoding="UTF-8" standalone="yes"?>
<Relationships xmlns="http://schemas.openxmlformats.org/package/2006/relationships"><Relationship Id="rId2" Type="http://schemas.openxmlformats.org/officeDocument/2006/relationships/image" Target="../media/image81.tiff"/><Relationship Id="rId1" Type="http://schemas.openxmlformats.org/officeDocument/2006/relationships/slideLayout" Target="../slideLayouts/slideLayout236.xml"/></Relationships>
</file>

<file path=ppt/slides/_rels/slide70.xml.rels><?xml version="1.0" encoding="UTF-8" standalone="yes"?>
<Relationships xmlns="http://schemas.openxmlformats.org/package/2006/relationships"><Relationship Id="rId2" Type="http://schemas.openxmlformats.org/officeDocument/2006/relationships/image" Target="../media/image82.tiff"/><Relationship Id="rId1" Type="http://schemas.openxmlformats.org/officeDocument/2006/relationships/slideLayout" Target="../slideLayouts/slideLayout23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36.xml"/></Relationships>
</file>

<file path=ppt/slides/_rels/slide7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84.tiff"/><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7.tiff"/></Relationships>
</file>

<file path=ppt/slides/_rels/slide7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0.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85.png"/><Relationship Id="rId4" Type="http://schemas.openxmlformats.org/officeDocument/2006/relationships/hyperlink" Target="https://arxiv.org/pdf/1903.03988.pdf" TargetMode="External"/></Relationships>
</file>

<file path=ppt/slides/_rels/slide8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81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85.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813.xml"/><Relationship Id="rId5" Type="http://schemas.openxmlformats.org/officeDocument/2006/relationships/image" Target="../media/image88.png"/><Relationship Id="rId4" Type="http://schemas.openxmlformats.org/officeDocument/2006/relationships/hyperlink" Target="https://www.youtube.com/watch?v=H3sEaINPBOE"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8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68.xml"/></Relationships>
</file>

<file path=ppt/slides/_rels/slide9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91.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90.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92.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4" Type="http://schemas.openxmlformats.org/officeDocument/2006/relationships/image" Target="../media/image91.png"/></Relationships>
</file>

<file path=ppt/slides/_rels/slide9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hyperlink" Target="https://www.youtube.com/watch?v=n6Pwg1qax_E&amp;list=PL5Q2soXY2Zi_7UBNmC9B8Yr5JSwTG9yH4&amp;index=4" TargetMode="External"/><Relationship Id="rId1" Type="http://schemas.openxmlformats.org/officeDocument/2006/relationships/slideLayout" Target="../slideLayouts/slideLayout23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93.tiff"/><Relationship Id="rId1" Type="http://schemas.openxmlformats.org/officeDocument/2006/relationships/slideLayout" Target="../slideLayouts/slideLayout279.xml"/></Relationships>
</file>

<file path=ppt/slides/_rels/slide98.xml.rels><?xml version="1.0" encoding="UTF-8" standalone="yes"?>
<Relationships xmlns="http://schemas.openxmlformats.org/package/2006/relationships"><Relationship Id="rId3" Type="http://schemas.openxmlformats.org/officeDocument/2006/relationships/image" Target="../media/image95.tiff"/><Relationship Id="rId2" Type="http://schemas.openxmlformats.org/officeDocument/2006/relationships/image" Target="../media/image94.tiff"/><Relationship Id="rId1" Type="http://schemas.openxmlformats.org/officeDocument/2006/relationships/slideLayout" Target="../slideLayouts/slideLayout625.xml"/></Relationships>
</file>

<file path=ppt/slides/_rels/slide99.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96.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0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01.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98.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02.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12.xml"/><Relationship Id="rId1" Type="http://schemas.openxmlformats.org/officeDocument/2006/relationships/slideLayout" Target="../slideLayouts/slideLayout809.xml"/><Relationship Id="rId6" Type="http://schemas.openxmlformats.org/officeDocument/2006/relationships/image" Target="../media/image1000.png"/><Relationship Id="rId5" Type="http://schemas.openxmlformats.org/officeDocument/2006/relationships/image" Target="../media/image144.png"/><Relationship Id="rId4" Type="http://schemas.openxmlformats.org/officeDocument/2006/relationships/image" Target="../media/image1360.png"/></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09.xml"/></Relationships>
</file>

<file path=ppt/slides/_rels/slide104.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98.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05.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99.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06.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07.xml.rels><?xml version="1.0" encoding="UTF-8" standalone="yes"?>
<Relationships xmlns="http://schemas.openxmlformats.org/package/2006/relationships"><Relationship Id="rId8" Type="http://schemas.openxmlformats.org/officeDocument/2006/relationships/hyperlink" Target="https://www.youtube.com/watch?v=QtBrq0WVOmQ&amp;list=PL5Q2soXY2Zi8_VVChACnON4sfh2bJ5IrD&amp;index=132" TargetMode="External"/><Relationship Id="rId3" Type="http://schemas.openxmlformats.org/officeDocument/2006/relationships/hyperlink" Target="http://iscaconf.org/isca2021/" TargetMode="External"/><Relationship Id="rId7" Type="http://schemas.openxmlformats.org/officeDocument/2006/relationships/hyperlink" Target="https://people.inf.ethz.ch/omutlu/pub/QUAC-TRNG-DRAM_isca21-short-talk.pdf" TargetMode="External"/><Relationship Id="rId2" Type="http://schemas.openxmlformats.org/officeDocument/2006/relationships/hyperlink" Target="https://people.inf.ethz.ch/omutlu/pub/QUAC-TRNG-DRAM_is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QUAC-TRNG-DRAM_isca21-short-talk.pptx" TargetMode="External"/><Relationship Id="rId5" Type="http://schemas.openxmlformats.org/officeDocument/2006/relationships/hyperlink" Target="https://people.inf.ethz.ch/omutlu/pub/QUAC-TRNG-DRAM_isca21-talk.pdf" TargetMode="External"/><Relationship Id="rId10" Type="http://schemas.openxmlformats.org/officeDocument/2006/relationships/image" Target="../media/image101.png"/><Relationship Id="rId4" Type="http://schemas.openxmlformats.org/officeDocument/2006/relationships/hyperlink" Target="https://people.inf.ethz.ch/omutlu/pub/QUAC-TRNG-DRAM_isca21-talk.pptx" TargetMode="External"/><Relationship Id="rId9" Type="http://schemas.openxmlformats.org/officeDocument/2006/relationships/hyperlink" Target="https://www.youtube.com/watch?v=snvF3g3GfkI&amp;list=PL5Q2soXY2Zi_tOTAYm--dYByNPL7JhwR9&amp;index=6" TargetMode="External"/></Relationships>
</file>

<file path=ppt/slides/_rels/slide108.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hyperlink" Target="https://www.hpca-conf.org/2022/" TargetMode="External"/><Relationship Id="rId7" Type="http://schemas.openxmlformats.org/officeDocument/2006/relationships/hyperlink" Target="https://people.inf.ethz.ch/omutlu/pub/DR_STRANGE_EndtoEnd-DRAM-TRNG_hpca22-shorttalk.pdf" TargetMode="External"/><Relationship Id="rId2" Type="http://schemas.openxmlformats.org/officeDocument/2006/relationships/hyperlink" Target="https://people.inf.ethz.ch/omutlu/pub/DR_STRANGE_EndtoEnd-DRAM-TRNG_hpca22.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DR_STRANGE_EndtoEnd-DRAM-TRNG_hpca22-shorttalk.pptx" TargetMode="External"/><Relationship Id="rId5" Type="http://schemas.openxmlformats.org/officeDocument/2006/relationships/hyperlink" Target="https://people.inf.ethz.ch/omutlu/pub/DR_STRANGE_EndtoEnd-DRAM-TRNG_hpca22-talk.pdf" TargetMode="External"/><Relationship Id="rId4" Type="http://schemas.openxmlformats.org/officeDocument/2006/relationships/hyperlink" Target="https://people.inf.ethz.ch/omutlu/pub/DR_STRANGE_EndtoEnd-DRAM-TRNG_hpca22-talk.pptx" TargetMode="External"/><Relationship Id="rId9" Type="http://schemas.openxmlformats.org/officeDocument/2006/relationships/hyperlink" Target="https://arxiv.org/pdf/2201.01385.pdf" TargetMode="Externa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1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236.xml"/><Relationship Id="rId6" Type="http://schemas.openxmlformats.org/officeDocument/2006/relationships/chart" Target="../charts/chart2.xml"/><Relationship Id="rId5" Type="http://schemas.openxmlformats.org/officeDocument/2006/relationships/image" Target="../media/image106.png"/><Relationship Id="rId4" Type="http://schemas.openxmlformats.org/officeDocument/2006/relationships/image" Target="../media/image105.jpe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07.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20.xml.rels><?xml version="1.0" encoding="UTF-8" standalone="yes"?>
<Relationships xmlns="http://schemas.openxmlformats.org/package/2006/relationships"><Relationship Id="rId3" Type="http://schemas.openxmlformats.org/officeDocument/2006/relationships/image" Target="../media/image109.png"/><Relationship Id="rId7" Type="http://schemas.openxmlformats.org/officeDocument/2006/relationships/image" Target="../media/image112.jpg"/><Relationship Id="rId2" Type="http://schemas.openxmlformats.org/officeDocument/2006/relationships/image" Target="../media/image108.png"/><Relationship Id="rId1" Type="http://schemas.openxmlformats.org/officeDocument/2006/relationships/slideLayout" Target="../slideLayouts/slideLayout709.xml"/><Relationship Id="rId6" Type="http://schemas.openxmlformats.org/officeDocument/2006/relationships/image" Target="../media/image111.png"/><Relationship Id="rId5" Type="http://schemas.openxmlformats.org/officeDocument/2006/relationships/image" Target="../media/image1.png"/><Relationship Id="rId4" Type="http://schemas.openxmlformats.org/officeDocument/2006/relationships/image" Target="../media/image110.png"/></Relationships>
</file>

<file path=ppt/slides/_rels/slide12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6.png"/><Relationship Id="rId2" Type="http://schemas.openxmlformats.org/officeDocument/2006/relationships/notesSlide" Target="../notesSlides/notesSlide14.xml"/><Relationship Id="rId1" Type="http://schemas.openxmlformats.org/officeDocument/2006/relationships/slideLayout" Target="../slideLayouts/slideLayout710.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_rels/slide122.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1.png"/><Relationship Id="rId7" Type="http://schemas.openxmlformats.org/officeDocument/2006/relationships/image" Target="../media/image120.png"/><Relationship Id="rId2" Type="http://schemas.openxmlformats.org/officeDocument/2006/relationships/notesSlide" Target="../notesSlides/notesSlide15.xml"/><Relationship Id="rId1" Type="http://schemas.openxmlformats.org/officeDocument/2006/relationships/slideLayout" Target="../slideLayouts/slideLayout710.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1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10.xml"/></Relationships>
</file>

<file path=ppt/slides/_rels/slide1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10.xml"/></Relationships>
</file>

<file path=ppt/slides/_rels/slide12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457.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457.xml"/><Relationship Id="rId5" Type="http://schemas.openxmlformats.org/officeDocument/2006/relationships/image" Target="../media/image123.png"/><Relationship Id="rId4" Type="http://schemas.openxmlformats.org/officeDocument/2006/relationships/image" Target="../media/image122.png"/></Relationships>
</file>

<file path=ppt/slides/_rels/slide127.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7.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28.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379.xml"/></Relationships>
</file>

<file path=ppt/slides/_rels/slide129.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30.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26.png"/></Relationships>
</file>

<file path=ppt/slides/_rels/slide131.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27.png"/></Relationships>
</file>

<file path=ppt/slides/_rels/slide132.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29.png"/></Relationships>
</file>

<file path=ppt/slides/_rels/slide133.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30.png"/></Relationships>
</file>

<file path=ppt/slides/_rels/slide134.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31.png"/></Relationships>
</file>

<file path=ppt/slides/_rels/slide135.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36.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648.xml"/></Relationships>
</file>

<file path=ppt/slides/_rels/slide137.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38.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hyperlink" Target="http://www.microarch.org/micro54/" TargetMode="External"/><Relationship Id="rId7" Type="http://schemas.openxmlformats.org/officeDocument/2006/relationships/hyperlink" Target="https://arxiv.org/abs/2104.07582" TargetMode="External"/><Relationship Id="rId2" Type="http://schemas.openxmlformats.org/officeDocument/2006/relationships/hyperlink" Target="https://people.inf.ethz.ch/omutlu/pub/SISA-GraphMining-on-PIM_micro21.pdf" TargetMode="External"/><Relationship Id="rId1" Type="http://schemas.openxmlformats.org/officeDocument/2006/relationships/slideLayout" Target="../slideLayouts/slideLayout13.xml"/><Relationship Id="rId6" Type="http://schemas.openxmlformats.org/officeDocument/2006/relationships/hyperlink" Target="https://www.youtube.com/watch?v=6k89Ph2qgRA&amp;list=PL5Q2soXY2Zi--0LrXSQ9sST3N0k0bXp51&amp;index=4" TargetMode="External"/><Relationship Id="rId5" Type="http://schemas.openxmlformats.org/officeDocument/2006/relationships/hyperlink" Target="https://www.youtube.com/watch?v=VL5K1t2qTDU&amp;list=PL5Q2soXY2Zi--0LrXSQ9sST3N0k0bXp51&amp;index=9" TargetMode="External"/><Relationship Id="rId4" Type="http://schemas.openxmlformats.org/officeDocument/2006/relationships/hyperlink" Target="https://people.inf.ethz.ch/omutlu/pub/SISA-GraphMining-on-PIM_micro21-talk.pdf" TargetMode="External"/></Relationships>
</file>

<file path=ppt/slides/_rels/slide139.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36.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41.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image" Target="../media/image137.png"/><Relationship Id="rId7"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709.xml"/><Relationship Id="rId6" Type="http://schemas.openxmlformats.org/officeDocument/2006/relationships/image" Target="../media/image139.png"/><Relationship Id="rId5" Type="http://schemas.openxmlformats.org/officeDocument/2006/relationships/image" Target="../media/image111.png"/><Relationship Id="rId4" Type="http://schemas.openxmlformats.org/officeDocument/2006/relationships/image" Target="../media/image138.svg"/></Relationships>
</file>

<file path=ppt/slides/_rels/slide1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10.xml"/></Relationships>
</file>

<file path=ppt/slides/_rels/slide143.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image" Target="../media/image141.png"/><Relationship Id="rId7"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10.xml"/><Relationship Id="rId6" Type="http://schemas.openxmlformats.org/officeDocument/2006/relationships/image" Target="../media/image145.png"/><Relationship Id="rId5" Type="http://schemas.openxmlformats.org/officeDocument/2006/relationships/image" Target="../media/image143.png"/><Relationship Id="rId4" Type="http://schemas.openxmlformats.org/officeDocument/2006/relationships/image" Target="../media/image142.png"/></Relationships>
</file>

<file path=ppt/slides/_rels/slide14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3.xml"/><Relationship Id="rId1" Type="http://schemas.openxmlformats.org/officeDocument/2006/relationships/slideLayout" Target="../slideLayouts/slideLayout710.xml"/><Relationship Id="rId4" Type="http://schemas.openxmlformats.org/officeDocument/2006/relationships/image" Target="../media/image1.png"/></Relationships>
</file>

<file path=ppt/slides/_rels/slide1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10.xml"/><Relationship Id="rId5" Type="http://schemas.openxmlformats.org/officeDocument/2006/relationships/chart" Target="../charts/chart7.xml"/><Relationship Id="rId4" Type="http://schemas.openxmlformats.org/officeDocument/2006/relationships/chart" Target="../charts/chart6.xml"/></Relationships>
</file>

<file path=ppt/slides/_rels/slide146.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25.xml"/><Relationship Id="rId1" Type="http://schemas.openxmlformats.org/officeDocument/2006/relationships/slideLayout" Target="../slideLayouts/slideLayout710.xml"/><Relationship Id="rId6" Type="http://schemas.openxmlformats.org/officeDocument/2006/relationships/image" Target="../media/image1.png"/><Relationship Id="rId5" Type="http://schemas.openxmlformats.org/officeDocument/2006/relationships/image" Target="../media/image149.emf"/><Relationship Id="rId4" Type="http://schemas.openxmlformats.org/officeDocument/2006/relationships/image" Target="../media/image148.png"/></Relationships>
</file>

<file path=ppt/slides/_rels/slide147.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36.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48.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25.xml"/><Relationship Id="rId4" Type="http://schemas.openxmlformats.org/officeDocument/2006/relationships/image" Target="../media/image35.png"/></Relationships>
</file>

<file path=ppt/slides/_rels/slide149.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26.xml"/><Relationship Id="rId1" Type="http://schemas.openxmlformats.org/officeDocument/2006/relationships/slideLayout" Target="../slideLayouts/slideLayout625.xml"/><Relationship Id="rId4" Type="http://schemas.openxmlformats.org/officeDocument/2006/relationships/image" Target="../media/image151.jpeg"/></Relationships>
</file>

<file path=ppt/slides/_rels/slide150.xml.rels><?xml version="1.0" encoding="UTF-8" standalone="yes"?>
<Relationships xmlns="http://schemas.openxmlformats.org/package/2006/relationships"><Relationship Id="rId3" Type="http://schemas.openxmlformats.org/officeDocument/2006/relationships/image" Target="../media/image152.tiff"/><Relationship Id="rId2" Type="http://schemas.openxmlformats.org/officeDocument/2006/relationships/notesSlide" Target="../notesSlides/notesSlide27.xml"/><Relationship Id="rId1" Type="http://schemas.openxmlformats.org/officeDocument/2006/relationships/slideLayout" Target="../slideLayouts/slideLayout625.xml"/><Relationship Id="rId4" Type="http://schemas.openxmlformats.org/officeDocument/2006/relationships/image" Target="../media/image153.tiff"/></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85.png"/><Relationship Id="rId4" Type="http://schemas.openxmlformats.org/officeDocument/2006/relationships/hyperlink" Target="https://arxiv.org/pdf/1903.03988.pdf" TargetMode="External"/></Relationships>
</file>

<file path=ppt/slides/_rels/slide153.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54.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58.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37.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48.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159.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07.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60.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hyperlink" Target="http://www.microarch.org/micro54/" TargetMode="External"/><Relationship Id="rId7" Type="http://schemas.openxmlformats.org/officeDocument/2006/relationships/hyperlink" Target="https://arxiv.org/abs/2104.07582" TargetMode="External"/><Relationship Id="rId2" Type="http://schemas.openxmlformats.org/officeDocument/2006/relationships/hyperlink" Target="https://people.inf.ethz.ch/omutlu/pub/SISA-GraphMining-on-PIM_micro21.pdf" TargetMode="External"/><Relationship Id="rId1" Type="http://schemas.openxmlformats.org/officeDocument/2006/relationships/slideLayout" Target="../slideLayouts/slideLayout13.xml"/><Relationship Id="rId6" Type="http://schemas.openxmlformats.org/officeDocument/2006/relationships/hyperlink" Target="https://www.youtube.com/watch?v=6k89Ph2qgRA&amp;list=PL5Q2soXY2Zi--0LrXSQ9sST3N0k0bXp51&amp;index=4" TargetMode="External"/><Relationship Id="rId5" Type="http://schemas.openxmlformats.org/officeDocument/2006/relationships/hyperlink" Target="https://www.youtube.com/watch?v=VL5K1t2qTDU&amp;list=PL5Q2soXY2Zi--0LrXSQ9sST3N0k0bXp51&amp;index=9" TargetMode="External"/><Relationship Id="rId4" Type="http://schemas.openxmlformats.org/officeDocument/2006/relationships/hyperlink" Target="https://people.inf.ethz.ch/omutlu/pub/SISA-GraphMining-on-PIM_micro21-talk.pdf" TargetMode="External"/></Relationships>
</file>

<file path=ppt/slides/_rels/slide161.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36.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62.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31.png"/></Relationships>
</file>

<file path=ppt/slides/_rels/slide163.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64.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65.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648.xml"/></Relationships>
</file>

<file path=ppt/slides/_rels/slide166.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13.xml"/></Relationships>
</file>

<file path=ppt/slides/_rels/slide167.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813.xml"/><Relationship Id="rId6" Type="http://schemas.openxmlformats.org/officeDocument/2006/relationships/image" Target="../media/image155.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68.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56.png"/></Relationships>
</file>

<file path=ppt/slides/_rels/slide169.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648.xml"/></Relationships>
</file>

<file path=ppt/slides/_rels/slide170.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158.png"/></Relationships>
</file>

<file path=ppt/slides/_rels/slide171.xml.rels><?xml version="1.0" encoding="UTF-8" standalone="yes"?>
<Relationships xmlns="http://schemas.openxmlformats.org/package/2006/relationships"><Relationship Id="rId8" Type="http://schemas.openxmlformats.org/officeDocument/2006/relationships/hyperlink" Target="https://www.youtube.com/watch?v=2DNDjQjNDTw"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SynCron-synchronization-for-near-data-processing-systems_hpca21-short-talk.pdf" TargetMode="External"/><Relationship Id="rId2" Type="http://schemas.openxmlformats.org/officeDocument/2006/relationships/hyperlink" Target="https://people.inf.ethz.ch/omutlu/pub/SynCron-synchronization-for-near-data-processing-systems_hpca21.pdf" TargetMode="External"/><Relationship Id="rId1" Type="http://schemas.openxmlformats.org/officeDocument/2006/relationships/slideLayout" Target="../slideLayouts/slideLayout13.xml"/><Relationship Id="rId6" Type="http://schemas.openxmlformats.org/officeDocument/2006/relationships/hyperlink" Target="https://people.inf.ethz.ch/omutlu/pub/SynCron-synchronization-for-near-data-processing-systems_hpca21-short-talk.pptx" TargetMode="External"/><Relationship Id="rId5" Type="http://schemas.openxmlformats.org/officeDocument/2006/relationships/hyperlink" Target="https://people.inf.ethz.ch/omutlu/pub/SynCron-synchronization-for-near-data-processing-systems_hpca21-talk.pdf" TargetMode="External"/><Relationship Id="rId10" Type="http://schemas.openxmlformats.org/officeDocument/2006/relationships/image" Target="../media/image159.tiff"/><Relationship Id="rId4" Type="http://schemas.openxmlformats.org/officeDocument/2006/relationships/hyperlink" Target="https://people.inf.ethz.ch/omutlu/pub/SynCron-synchronization-for-near-data-processing-systems_hpca21-talk.pptx" TargetMode="External"/><Relationship Id="rId9" Type="http://schemas.openxmlformats.org/officeDocument/2006/relationships/hyperlink" Target="https://www.youtube.com/watch?v=kGiN-YjeUUA" TargetMode="External"/></Relationships>
</file>

<file path=ppt/slides/_rels/slide172.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27.pn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4.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60.tiff"/><Relationship Id="rId1" Type="http://schemas.openxmlformats.org/officeDocument/2006/relationships/slideLayout" Target="../slideLayouts/slideLayout523.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61.tiff"/></Relationships>
</file>

<file path=ppt/slides/_rels/slide175.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28.xml"/><Relationship Id="rId1" Type="http://schemas.openxmlformats.org/officeDocument/2006/relationships/slideLayout" Target="../slideLayouts/slideLayout749.xml"/><Relationship Id="rId4" Type="http://schemas.openxmlformats.org/officeDocument/2006/relationships/hyperlink" Target="http://www.upmem.com/" TargetMode="External"/></Relationships>
</file>

<file path=ppt/slides/_rels/slide176.xml.rels><?xml version="1.0" encoding="UTF-8" standalone="yes"?>
<Relationships xmlns="http://schemas.openxmlformats.org/package/2006/relationships"><Relationship Id="rId8" Type="http://schemas.openxmlformats.org/officeDocument/2006/relationships/image" Target="../media/image168.emf"/><Relationship Id="rId13" Type="http://schemas.openxmlformats.org/officeDocument/2006/relationships/hyperlink" Target="https://arxiv.org/pdf/2105.03814.pdf" TargetMode="External"/><Relationship Id="rId3" Type="http://schemas.openxmlformats.org/officeDocument/2006/relationships/image" Target="../media/image163.emf"/><Relationship Id="rId7" Type="http://schemas.openxmlformats.org/officeDocument/2006/relationships/image" Target="../media/image167.emf"/><Relationship Id="rId12" Type="http://schemas.openxmlformats.org/officeDocument/2006/relationships/image" Target="../media/image172.emf"/><Relationship Id="rId2" Type="http://schemas.openxmlformats.org/officeDocument/2006/relationships/notesSlide" Target="../notesSlides/notesSlide29.xml"/><Relationship Id="rId1" Type="http://schemas.openxmlformats.org/officeDocument/2006/relationships/slideLayout" Target="../slideLayouts/slideLayout523.xml"/><Relationship Id="rId6" Type="http://schemas.openxmlformats.org/officeDocument/2006/relationships/image" Target="../media/image166.emf"/><Relationship Id="rId11" Type="http://schemas.openxmlformats.org/officeDocument/2006/relationships/image" Target="../media/image171.emf"/><Relationship Id="rId5" Type="http://schemas.openxmlformats.org/officeDocument/2006/relationships/image" Target="../media/image165.emf"/><Relationship Id="rId10" Type="http://schemas.openxmlformats.org/officeDocument/2006/relationships/image" Target="../media/image170.emf"/><Relationship Id="rId4" Type="http://schemas.openxmlformats.org/officeDocument/2006/relationships/image" Target="../media/image164.emf"/><Relationship Id="rId9" Type="http://schemas.openxmlformats.org/officeDocument/2006/relationships/image" Target="../media/image169.emf"/><Relationship Id="rId14" Type="http://schemas.openxmlformats.org/officeDocument/2006/relationships/image" Target="../media/image173.png"/></Relationships>
</file>

<file path=ppt/slides/_rels/slide177.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178.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hyperlink" Target="https://arxiv.org/pdf/2105.03814.pdf" TargetMode="External"/><Relationship Id="rId1" Type="http://schemas.openxmlformats.org/officeDocument/2006/relationships/slideLayout" Target="../slideLayouts/slideLayout523.xml"/></Relationships>
</file>

<file path=ppt/slides/_rels/slide179.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23.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175.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824.xml"/></Relationships>
</file>

<file path=ppt/slides/_rels/slide181.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30.xml"/><Relationship Id="rId1" Type="http://schemas.openxmlformats.org/officeDocument/2006/relationships/slideLayout" Target="../slideLayouts/slideLayout824.xml"/><Relationship Id="rId4" Type="http://schemas.openxmlformats.org/officeDocument/2006/relationships/image" Target="../media/image176.png"/></Relationships>
</file>

<file path=ppt/slides/_rels/slide182.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31.xml"/><Relationship Id="rId1" Type="http://schemas.openxmlformats.org/officeDocument/2006/relationships/slideLayout" Target="../slideLayouts/slideLayout824.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183.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178.png"/><Relationship Id="rId1" Type="http://schemas.openxmlformats.org/officeDocument/2006/relationships/slideLayout" Target="../slideLayouts/slideLayout523.xml"/></Relationships>
</file>

<file path=ppt/slides/_rels/slide184.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185.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36.xml"/></Relationships>
</file>

<file path=ppt/slides/_rels/slide186.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23.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175.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187.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88.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181.pn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11.xml"/></Relationships>
</file>

<file path=ppt/slides/_rels/slide190.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33.xml"/><Relationship Id="rId1" Type="http://schemas.openxmlformats.org/officeDocument/2006/relationships/slideLayout" Target="../slideLayouts/slideLayout811.xml"/><Relationship Id="rId4" Type="http://schemas.microsoft.com/office/2007/relationships/hdphoto" Target="../media/hdphoto1.wdp"/></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11.xml"/></Relationships>
</file>

<file path=ppt/slides/_rels/slide192.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35.xml"/><Relationship Id="rId1" Type="http://schemas.openxmlformats.org/officeDocument/2006/relationships/slideLayout" Target="../slideLayouts/slideLayout811.xml"/></Relationships>
</file>

<file path=ppt/slides/_rels/slide193.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36.xml"/><Relationship Id="rId1" Type="http://schemas.openxmlformats.org/officeDocument/2006/relationships/slideLayout" Target="../slideLayouts/slideLayout811.xml"/><Relationship Id="rId4" Type="http://schemas.openxmlformats.org/officeDocument/2006/relationships/hyperlink" Target="https://github.com/CMU-SAFARI/DAMOV" TargetMode="External"/></Relationships>
</file>

<file path=ppt/slides/_rels/slide194.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hyperlink" Target="https://www.youtube.com/watch?v=GWideVyo0nM&amp;list=PL5Q2soXY2Zi_tOTAYm--dYByNPL7JhwR9&amp;index=3" TargetMode="External"/><Relationship Id="rId1" Type="http://schemas.openxmlformats.org/officeDocument/2006/relationships/slideLayout" Target="../slideLayouts/slideLayout236.xml"/></Relationships>
</file>

<file path=ppt/slides/_rels/slide195.xml.rels><?xml version="1.0" encoding="UTF-8" standalone="yes"?>
<Relationships xmlns="http://schemas.openxmlformats.org/package/2006/relationships"><Relationship Id="rId8" Type="http://schemas.openxmlformats.org/officeDocument/2006/relationships/hyperlink" Target="https://www.youtube.com/watch?v=HkMYuYMuZOg&amp;list=PL5Q2soXY2Zi8_VVChACnON4sfh2bJ5IrD&amp;index=161" TargetMode="External"/><Relationship Id="rId3" Type="http://schemas.openxmlformats.org/officeDocument/2006/relationships/hyperlink" Target="https://doi.org/10.1109/ACCESS.2021.3110993" TargetMode="External"/><Relationship Id="rId7" Type="http://schemas.openxmlformats.org/officeDocument/2006/relationships/hyperlink" Target="https://www.youtube.com/watch?v=GWideVyo0nM&amp;list=PL5Q2soXY2Zi8_VVChACnON4sfh2bJ5IrD&amp;index=156" TargetMode="External"/><Relationship Id="rId2" Type="http://schemas.openxmlformats.org/officeDocument/2006/relationships/hyperlink" Target="https://people.inf.ethz.ch/omutlu/pub/DAMOV-Bottleneck-Analysis-and-DataMovement-Benchmarks_arxiv21.pdf" TargetMode="External"/><Relationship Id="rId1" Type="http://schemas.openxmlformats.org/officeDocument/2006/relationships/slideLayout" Target="../slideLayouts/slideLayout2.xml"/><Relationship Id="rId6" Type="http://schemas.openxmlformats.org/officeDocument/2006/relationships/hyperlink" Target="https://github.com/CMU-SAFARI/DAMOV" TargetMode="External"/><Relationship Id="rId5" Type="http://schemas.openxmlformats.org/officeDocument/2006/relationships/hyperlink" Target="https://arxiv.org/pdf/2105.03725.pdf" TargetMode="External"/><Relationship Id="rId4" Type="http://schemas.openxmlformats.org/officeDocument/2006/relationships/hyperlink" Target="https://arxiv.org/abs/2105.03725" TargetMode="External"/><Relationship Id="rId9" Type="http://schemas.openxmlformats.org/officeDocument/2006/relationships/image" Target="../media/image185.png"/></Relationships>
</file>

<file path=ppt/slides/_rels/slide196.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186.png"/><Relationship Id="rId1" Type="http://schemas.openxmlformats.org/officeDocument/2006/relationships/slideLayout" Target="../slideLayouts/slideLayout523.xml"/></Relationships>
</file>

<file path=ppt/slides/_rels/slide197.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7.png"/><Relationship Id="rId1" Type="http://schemas.openxmlformats.org/officeDocument/2006/relationships/slideLayout" Target="../slideLayouts/slideLayout523.xml"/></Relationships>
</file>

<file path=ppt/slides/_rels/slide198.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9.png"/><Relationship Id="rId1" Type="http://schemas.openxmlformats.org/officeDocument/2006/relationships/slideLayout" Target="../slideLayouts/slideLayout523.xml"/></Relationships>
</file>

<file path=ppt/slides/_rels/slide199.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8.png"/><Relationship Id="rId1" Type="http://schemas.openxmlformats.org/officeDocument/2006/relationships/slideLayout" Target="../slideLayouts/slideLayout523.xml"/></Relationships>
</file>

<file path=ppt/slides/_rels/slide200.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91.png"/><Relationship Id="rId1" Type="http://schemas.openxmlformats.org/officeDocument/2006/relationships/slideLayout" Target="../slideLayouts/slideLayout523.xml"/></Relationships>
</file>

<file path=ppt/slides/_rels/slide201.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92.png"/><Relationship Id="rId1" Type="http://schemas.openxmlformats.org/officeDocument/2006/relationships/slideLayout" Target="../slideLayouts/slideLayout523.xml"/><Relationship Id="rId5" Type="http://schemas.openxmlformats.org/officeDocument/2006/relationships/image" Target="../media/image59.tiff"/><Relationship Id="rId4" Type="http://schemas.openxmlformats.org/officeDocument/2006/relationships/image" Target="../media/image194.png"/></Relationships>
</file>

<file path=ppt/slides/_rels/slide202.xml.rels><?xml version="1.0" encoding="UTF-8" standalone="yes"?>
<Relationships xmlns="http://schemas.openxmlformats.org/package/2006/relationships"><Relationship Id="rId3" Type="http://schemas.openxmlformats.org/officeDocument/2006/relationships/hyperlink" Target="https://news.skhynix.com/sk-hynix-develops-pim-next-generation-ai-accelerator/" TargetMode="External"/><Relationship Id="rId2" Type="http://schemas.openxmlformats.org/officeDocument/2006/relationships/image" Target="../media/image195.png"/><Relationship Id="rId1" Type="http://schemas.openxmlformats.org/officeDocument/2006/relationships/slideLayout" Target="../slideLayouts/slideLayout523.xml"/><Relationship Id="rId5" Type="http://schemas.openxmlformats.org/officeDocument/2006/relationships/image" Target="../media/image196.png"/><Relationship Id="rId4" Type="http://schemas.openxmlformats.org/officeDocument/2006/relationships/image" Target="../media/image58.png"/></Relationships>
</file>

<file path=ppt/slides/_rels/slide203.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7.png"/><Relationship Id="rId1" Type="http://schemas.openxmlformats.org/officeDocument/2006/relationships/slideLayout" Target="../slideLayouts/slideLayout523.xml"/><Relationship Id="rId4" Type="http://schemas.openxmlformats.org/officeDocument/2006/relationships/image" Target="../media/image199.png"/></Relationships>
</file>

<file path=ppt/slides/_rels/slide20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648.xml"/><Relationship Id="rId4" Type="http://schemas.openxmlformats.org/officeDocument/2006/relationships/image" Target="../media/image200.png"/></Relationships>
</file>

<file path=ppt/slides/_rels/slide20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79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hyperlink" Target="https://arxiv.org/pdf/2008.00961.pdf" TargetMode="External"/></Relationships>
</file>

<file path=ppt/slides/_rels/slide206.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07.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208.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09.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13" Type="http://schemas.openxmlformats.org/officeDocument/2006/relationships/hyperlink" Target="https://www.youtube.com/watch?v=N1Ac1ov1JOM"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12" Type="http://schemas.openxmlformats.org/officeDocument/2006/relationships/image" Target="../media/image201.png"/><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amp;list=PL5Q2soXY2Zi8D_5MGV6EnXEJHnV2YFBJl&amp;index=65"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6.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17.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02.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36.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1.xml.rels><?xml version="1.0" encoding="UTF-8" standalone="yes"?>
<Relationships xmlns="http://schemas.openxmlformats.org/package/2006/relationships"><Relationship Id="rId2" Type="http://schemas.openxmlformats.org/officeDocument/2006/relationships/image" Target="../media/image203.jpeg"/><Relationship Id="rId1" Type="http://schemas.openxmlformats.org/officeDocument/2006/relationships/slideLayout" Target="../slideLayouts/slideLayout13.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24.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48.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26.xml.rels><?xml version="1.0" encoding="UTF-8" standalone="yes"?>
<Relationships xmlns="http://schemas.openxmlformats.org/package/2006/relationships"><Relationship Id="rId3" Type="http://schemas.openxmlformats.org/officeDocument/2006/relationships/image" Target="../media/image204.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5.png"/><Relationship Id="rId1" Type="http://schemas.openxmlformats.org/officeDocument/2006/relationships/slideLayout" Target="../slideLayouts/slideLayout682.xml"/><Relationship Id="rId6" Type="http://schemas.openxmlformats.org/officeDocument/2006/relationships/hyperlink" Target="https://safari.ethz.ch/safari-newsletter-january-2021/" TargetMode="External"/><Relationship Id="rId5" Type="http://schemas.openxmlformats.org/officeDocument/2006/relationships/image" Target="../media/image206.jpeg"/><Relationship Id="rId4" Type="http://schemas.openxmlformats.org/officeDocument/2006/relationships/hyperlink" Target="http://www.safari.ethz.ch/" TargetMode="External"/></Relationships>
</file>

<file path=ppt/slides/_rels/slide228.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02.xml"/></Relationships>
</file>

<file path=ppt/slides/_rels/slide229.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37.xml"/></Relationships>
</file>

<file path=ppt/slides/_rels/slide230.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hyperlink" Target="https://github.com/CMU-SAFARI/" TargetMode="External"/><Relationship Id="rId1" Type="http://schemas.openxmlformats.org/officeDocument/2006/relationships/slideLayout" Target="../slideLayouts/slideLayout602.xml"/></Relationships>
</file>

<file path=ppt/slides/_rels/slide231.xml.rels><?xml version="1.0" encoding="UTF-8" standalone="yes"?>
<Relationships xmlns="http://schemas.openxmlformats.org/package/2006/relationships"><Relationship Id="rId3" Type="http://schemas.openxmlformats.org/officeDocument/2006/relationships/hyperlink" Target="https://safari.ethz.ch/architecture/fall2020/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209.png"/><Relationship Id="rId5" Type="http://schemas.openxmlformats.org/officeDocument/2006/relationships/hyperlink" Target="https://www.youtube.com/watch?v=c3mPdZA-Fmc&amp;list=PL5Q2soXY2Zi9xidyIgBxUz7xRPS-wisBN" TargetMode="External"/><Relationship Id="rId4" Type="http://schemas.openxmlformats.org/officeDocument/2006/relationships/hyperlink" Target="https://www.youtube.com/watch?v=4yfkM_5EFgo&amp;list=PL5Q2soXY2Zi-Mnk1PxjEIG32HAGILkTOF" TargetMode="External"/></Relationships>
</file>

<file path=ppt/slides/_rels/slide232.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210.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33.xml.rels><?xml version="1.0" encoding="UTF-8" standalone="yes"?>
<Relationships xmlns="http://schemas.openxmlformats.org/package/2006/relationships"><Relationship Id="rId3" Type="http://schemas.openxmlformats.org/officeDocument/2006/relationships/hyperlink" Target="https://safari.ethz.ch/projects_and_seminars/spring2022/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211.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34.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36.xml"/></Relationships>
</file>

<file path=ppt/slides/_rels/slide237.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72.jpeg"/><Relationship Id="rId1" Type="http://schemas.openxmlformats.org/officeDocument/2006/relationships/slideLayout" Target="../slideLayouts/slideLayout236.xml"/><Relationship Id="rId4" Type="http://schemas.openxmlformats.org/officeDocument/2006/relationships/image" Target="../media/image73.png"/></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240.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02.xml"/></Relationships>
</file>

<file path=ppt/slides/_rels/slide241.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02.xml"/></Relationships>
</file>

<file path=ppt/slides/_rels/slide242.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02.xml"/></Relationships>
</file>

<file path=ppt/slides/_rels/slide243.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46.xml"/></Relationships>
</file>

<file path=ppt/slides/_rels/slide244.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215.png"/><Relationship Id="rId1" Type="http://schemas.openxmlformats.org/officeDocument/2006/relationships/slideLayout" Target="../slideLayouts/slideLayout648.xml"/></Relationships>
</file>

<file path=ppt/slides/_rels/slide245.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46.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13" Type="http://schemas.openxmlformats.org/officeDocument/2006/relationships/hyperlink" Target="https://www.youtube.com/watch?v=N1Ac1ov1JOM"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12" Type="http://schemas.openxmlformats.org/officeDocument/2006/relationships/image" Target="../media/image201.png"/><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amp;list=PL5Q2soXY2Zi8D_5MGV6EnXEJHnV2YFBJl&amp;index=65"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47.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48.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260.xml"/></Relationships>
</file>

<file path=ppt/slides/_rels/slide249.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4" Type="http://schemas.openxmlformats.org/officeDocument/2006/relationships/image" Target="../media/image209.png"/></Relationships>
</file>

<file path=ppt/slides/_rels/slide250.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210.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51.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16.png"/><Relationship Id="rId1" Type="http://schemas.openxmlformats.org/officeDocument/2006/relationships/slideLayout" Target="../slideLayouts/slideLayout60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89.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260.xml.rels><?xml version="1.0" encoding="UTF-8" standalone="yes"?>
<Relationships xmlns="http://schemas.openxmlformats.org/package/2006/relationships"><Relationship Id="rId2" Type="http://schemas.openxmlformats.org/officeDocument/2006/relationships/image" Target="../media/image217.png"/><Relationship Id="rId1" Type="http://schemas.openxmlformats.org/officeDocument/2006/relationships/slideLayout" Target="../slideLayouts/slideLayout838.xml"/></Relationships>
</file>

<file path=ppt/slides/_rels/slide261.xml.rels><?xml version="1.0" encoding="UTF-8" standalone="yes"?>
<Relationships xmlns="http://schemas.openxmlformats.org/package/2006/relationships"><Relationship Id="rId2" Type="http://schemas.openxmlformats.org/officeDocument/2006/relationships/image" Target="../media/image218.png"/><Relationship Id="rId1" Type="http://schemas.openxmlformats.org/officeDocument/2006/relationships/slideLayout" Target="../slideLayouts/slideLayout838.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265.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50.xml"/><Relationship Id="rId4" Type="http://schemas.openxmlformats.org/officeDocument/2006/relationships/image" Target="../media/image219.png"/></Relationships>
</file>

<file path=ppt/slides/_rels/slide266.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850.xml"/></Relationships>
</file>

<file path=ppt/slides/_rels/slide267.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50.xml"/><Relationship Id="rId4" Type="http://schemas.openxmlformats.org/officeDocument/2006/relationships/image" Target="../media/image221.png"/></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269.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image" Target="../media/image222.png"/><Relationship Id="rId1" Type="http://schemas.openxmlformats.org/officeDocument/2006/relationships/slideLayout" Target="../slideLayouts/slideLayout850.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271.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50.xml"/><Relationship Id="rId4" Type="http://schemas.openxmlformats.org/officeDocument/2006/relationships/image" Target="../media/image224.png"/></Relationships>
</file>

<file path=ppt/slides/_rels/slide272.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hyperlink" Target="https://arxiv.org/pdf/2109.12021.pdf" TargetMode="External"/><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image" Target="../media/image225.png"/></Relationships>
</file>

<file path=ppt/slides/_rels/slide273.xml.rels><?xml version="1.0" encoding="UTF-8" standalone="yes"?>
<Relationships xmlns="http://schemas.openxmlformats.org/package/2006/relationships"><Relationship Id="rId8" Type="http://schemas.openxmlformats.org/officeDocument/2006/relationships/image" Target="../media/image231.png"/><Relationship Id="rId3" Type="http://schemas.openxmlformats.org/officeDocument/2006/relationships/image" Target="../media/image226.jpeg"/><Relationship Id="rId7" Type="http://schemas.openxmlformats.org/officeDocument/2006/relationships/image" Target="../media/image230.png"/><Relationship Id="rId2" Type="http://schemas.openxmlformats.org/officeDocument/2006/relationships/notesSlide" Target="../notesSlides/notesSlide42.xml"/><Relationship Id="rId1" Type="http://schemas.openxmlformats.org/officeDocument/2006/relationships/slideLayout" Target="../slideLayouts/slideLayout864.xml"/><Relationship Id="rId6" Type="http://schemas.openxmlformats.org/officeDocument/2006/relationships/image" Target="../media/image229.png"/><Relationship Id="rId5" Type="http://schemas.openxmlformats.org/officeDocument/2006/relationships/image" Target="../media/image228.tiff"/><Relationship Id="rId10" Type="http://schemas.openxmlformats.org/officeDocument/2006/relationships/hyperlink" Target="https://github.com/CMU-SAFARI/Pythia" TargetMode="External"/><Relationship Id="rId4" Type="http://schemas.openxmlformats.org/officeDocument/2006/relationships/image" Target="../media/image227.png"/><Relationship Id="rId9" Type="http://schemas.openxmlformats.org/officeDocument/2006/relationships/image" Target="../media/image232.png"/></Relationships>
</file>

<file path=ppt/slides/_rels/slide274.xml.rels><?xml version="1.0" encoding="UTF-8" standalone="yes"?>
<Relationships xmlns="http://schemas.openxmlformats.org/package/2006/relationships"><Relationship Id="rId3" Type="http://schemas.openxmlformats.org/officeDocument/2006/relationships/hyperlink" Target="https://github.com/CMU-SAFARI/Pythia" TargetMode="External"/><Relationship Id="rId2" Type="http://schemas.openxmlformats.org/officeDocument/2006/relationships/notesSlide" Target="../notesSlides/notesSlide43.xml"/><Relationship Id="rId1" Type="http://schemas.openxmlformats.org/officeDocument/2006/relationships/slideLayout" Target="../slideLayouts/slideLayout861.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61.xml"/></Relationships>
</file>

<file path=ppt/slides/_rels/slide27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61.xml"/></Relationships>
</file>

<file path=ppt/slides/_rels/slide277.xml.rels><?xml version="1.0" encoding="UTF-8" standalone="yes"?>
<Relationships xmlns="http://schemas.openxmlformats.org/package/2006/relationships"><Relationship Id="rId2" Type="http://schemas.openxmlformats.org/officeDocument/2006/relationships/image" Target="../media/image233.jpeg"/><Relationship Id="rId1" Type="http://schemas.openxmlformats.org/officeDocument/2006/relationships/slideLayout" Target="../slideLayouts/slideLayout861.xml"/></Relationships>
</file>

<file path=ppt/slides/_rels/slide278.xml.rels><?xml version="1.0" encoding="UTF-8" standalone="yes"?>
<Relationships xmlns="http://schemas.openxmlformats.org/package/2006/relationships"><Relationship Id="rId3" Type="http://schemas.openxmlformats.org/officeDocument/2006/relationships/image" Target="../media/image234.emf"/><Relationship Id="rId2" Type="http://schemas.openxmlformats.org/officeDocument/2006/relationships/notesSlide" Target="../notesSlides/notesSlide46.xml"/><Relationship Id="rId1" Type="http://schemas.openxmlformats.org/officeDocument/2006/relationships/slideLayout" Target="../slideLayouts/slideLayout861.xml"/></Relationships>
</file>

<file path=ppt/slides/_rels/slide279.xml.rels><?xml version="1.0" encoding="UTF-8" standalone="yes"?>
<Relationships xmlns="http://schemas.openxmlformats.org/package/2006/relationships"><Relationship Id="rId3" Type="http://schemas.openxmlformats.org/officeDocument/2006/relationships/image" Target="../media/image235.emf"/><Relationship Id="rId2" Type="http://schemas.openxmlformats.org/officeDocument/2006/relationships/notesSlide" Target="../notesSlides/notesSlide47.xml"/><Relationship Id="rId1" Type="http://schemas.openxmlformats.org/officeDocument/2006/relationships/slideLayout" Target="../slideLayouts/slideLayout861.xml"/><Relationship Id="rId4" Type="http://schemas.openxmlformats.org/officeDocument/2006/relationships/image" Target="../media/image236.emf"/></Relationships>
</file>

<file path=ppt/slides/_rels/slide28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61.xml"/></Relationships>
</file>

<file path=ppt/slides/_rels/slide281.xml.rels><?xml version="1.0" encoding="UTF-8" standalone="yes"?>
<Relationships xmlns="http://schemas.openxmlformats.org/package/2006/relationships"><Relationship Id="rId2" Type="http://schemas.openxmlformats.org/officeDocument/2006/relationships/hyperlink" Target="https://github.com/ChampSim/ChampSim" TargetMode="External"/><Relationship Id="rId1" Type="http://schemas.openxmlformats.org/officeDocument/2006/relationships/slideLayout" Target="../slideLayouts/slideLayout861.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861.xml"/></Relationships>
</file>

<file path=ppt/slides/_rels/slide28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861.xml"/></Relationships>
</file>

<file path=ppt/slides/_rels/slide28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861.xml"/></Relationships>
</file>

<file path=ppt/slides/_rels/slide28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861.xml"/></Relationships>
</file>

<file path=ppt/slides/_rels/slide28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861.xml"/></Relationships>
</file>

<file path=ppt/slides/_rels/slide287.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notesSlide" Target="../notesSlides/notesSlide49.xml"/><Relationship Id="rId1" Type="http://schemas.openxmlformats.org/officeDocument/2006/relationships/slideLayout" Target="../slideLayouts/slideLayout861.xml"/><Relationship Id="rId4" Type="http://schemas.openxmlformats.org/officeDocument/2006/relationships/hyperlink" Target="https://www.chisel-lang.org/" TargetMode="External"/></Relationships>
</file>

<file path=ppt/slides/_rels/slide288.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notesSlide" Target="../notesSlides/notesSlide50.xml"/><Relationship Id="rId1" Type="http://schemas.openxmlformats.org/officeDocument/2006/relationships/slideLayout" Target="../slideLayouts/slideLayout861.xml"/><Relationship Id="rId4" Type="http://schemas.openxmlformats.org/officeDocument/2006/relationships/hyperlink" Target="https://arxiv.org/pdf/2109.12021.pdf" TargetMode="External"/></Relationships>
</file>

<file path=ppt/slides/_rels/slide289.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hyperlink" Target="https://github.com/CMU-SAFARI/Pythia" TargetMode="External"/><Relationship Id="rId1" Type="http://schemas.openxmlformats.org/officeDocument/2006/relationships/slideLayout" Target="../slideLayouts/slideLayout861.xml"/><Relationship Id="rId6" Type="http://schemas.openxmlformats.org/officeDocument/2006/relationships/image" Target="../media/image238.png"/><Relationship Id="rId5" Type="http://schemas.openxmlformats.org/officeDocument/2006/relationships/image" Target="../media/image232.png"/><Relationship Id="rId4" Type="http://schemas.openxmlformats.org/officeDocument/2006/relationships/image" Target="../media/image231.png"/></Relationships>
</file>

<file path=ppt/slides/_rels/slide290.xml.rels><?xml version="1.0" encoding="UTF-8" standalone="yes"?>
<Relationships xmlns="http://schemas.openxmlformats.org/package/2006/relationships"><Relationship Id="rId8" Type="http://schemas.openxmlformats.org/officeDocument/2006/relationships/image" Target="../media/image231.png"/><Relationship Id="rId3" Type="http://schemas.openxmlformats.org/officeDocument/2006/relationships/image" Target="../media/image226.jpeg"/><Relationship Id="rId7" Type="http://schemas.openxmlformats.org/officeDocument/2006/relationships/image" Target="../media/image230.png"/><Relationship Id="rId2" Type="http://schemas.openxmlformats.org/officeDocument/2006/relationships/notesSlide" Target="../notesSlides/notesSlide51.xml"/><Relationship Id="rId1" Type="http://schemas.openxmlformats.org/officeDocument/2006/relationships/slideLayout" Target="../slideLayouts/slideLayout864.xml"/><Relationship Id="rId6" Type="http://schemas.openxmlformats.org/officeDocument/2006/relationships/image" Target="../media/image229.png"/><Relationship Id="rId5" Type="http://schemas.openxmlformats.org/officeDocument/2006/relationships/image" Target="../media/image228.tiff"/><Relationship Id="rId10" Type="http://schemas.openxmlformats.org/officeDocument/2006/relationships/hyperlink" Target="https://github.com/CMU-SAFARI/Pythia" TargetMode="External"/><Relationship Id="rId4" Type="http://schemas.openxmlformats.org/officeDocument/2006/relationships/image" Target="../media/image227.png"/><Relationship Id="rId9" Type="http://schemas.openxmlformats.org/officeDocument/2006/relationships/image" Target="../media/image232.png"/></Relationships>
</file>

<file path=ppt/slides/_rels/slide291.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hyperlink" Target="https://arxiv.org/pdf/2109.12021.pdf" TargetMode="External"/><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image" Target="../media/image225.png"/></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297.xml.rels><?xml version="1.0" encoding="UTF-8" standalone="yes"?>
<Relationships xmlns="http://schemas.openxmlformats.org/package/2006/relationships"><Relationship Id="rId2" Type="http://schemas.openxmlformats.org/officeDocument/2006/relationships/image" Target="../media/image239.png"/><Relationship Id="rId1" Type="http://schemas.openxmlformats.org/officeDocument/2006/relationships/slideLayout" Target="../slideLayouts/slideLayout850.xml"/></Relationships>
</file>

<file path=ppt/slides/_rels/slide298.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850.xml"/></Relationships>
</file>

<file path=ppt/slides/_rels/slide299.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41.png"/></Relationships>
</file>

<file path=ppt/slides/_rels/slide300.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866.xml"/><Relationship Id="rId1" Type="http://schemas.openxmlformats.org/officeDocument/2006/relationships/tags" Target="../tags/tag1.xml"/><Relationship Id="rId6" Type="http://schemas.openxmlformats.org/officeDocument/2006/relationships/image" Target="../media/image244.jpeg"/><Relationship Id="rId5" Type="http://schemas.openxmlformats.org/officeDocument/2006/relationships/image" Target="../media/image243.png"/><Relationship Id="rId4" Type="http://schemas.openxmlformats.org/officeDocument/2006/relationships/image" Target="../media/image242.jpg"/></Relationships>
</file>

<file path=ppt/slides/_rels/slide301.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866.xml"/><Relationship Id="rId1" Type="http://schemas.openxmlformats.org/officeDocument/2006/relationships/tags" Target="../tags/tag2.xml"/></Relationships>
</file>

<file path=ppt/slides/_rels/slide30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866.xml"/></Relationships>
</file>

<file path=ppt/slides/_rels/slide30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887.xml"/></Relationships>
</file>

<file path=ppt/slides/_rels/slide304.xml.rels><?xml version="1.0" encoding="UTF-8" standalone="yes"?>
<Relationships xmlns="http://schemas.openxmlformats.org/package/2006/relationships"><Relationship Id="rId2" Type="http://schemas.openxmlformats.org/officeDocument/2006/relationships/image" Target="../media/image245.png"/><Relationship Id="rId1" Type="http://schemas.openxmlformats.org/officeDocument/2006/relationships/slideLayout" Target="../slideLayouts/slideLayout850.xml"/></Relationships>
</file>

<file path=ppt/slides/_rels/slide305.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41.png"/></Relationships>
</file>

<file path=ppt/slides/_rels/slide306.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246.png"/></Relationships>
</file>

<file path=ppt/slides/_rels/slide30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889.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09.xml.rels><?xml version="1.0" encoding="UTF-8" standalone="yes"?>
<Relationships xmlns="http://schemas.openxmlformats.org/package/2006/relationships"><Relationship Id="rId8" Type="http://schemas.openxmlformats.org/officeDocument/2006/relationships/image" Target="../media/image247.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310.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57.xml"/><Relationship Id="rId1" Type="http://schemas.openxmlformats.org/officeDocument/2006/relationships/slideLayout" Target="../slideLayouts/slideLayout253.xml"/><Relationship Id="rId4" Type="http://schemas.openxmlformats.org/officeDocument/2006/relationships/image" Target="../media/image248.jpeg"/></Relationships>
</file>

<file path=ppt/slides/_rels/slide31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78.xml"/></Relationships>
</file>

<file path=ppt/slides/_rels/slide312.xml.rels><?xml version="1.0" encoding="UTF-8" standalone="yes"?>
<Relationships xmlns="http://schemas.openxmlformats.org/package/2006/relationships"><Relationship Id="rId8" Type="http://schemas.openxmlformats.org/officeDocument/2006/relationships/image" Target="../media/image247.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315.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notesSlide" Target="../notesSlides/notesSlide59.xml"/><Relationship Id="rId1" Type="http://schemas.openxmlformats.org/officeDocument/2006/relationships/slideLayout" Target="../slideLayouts/slideLayout900.xml"/><Relationship Id="rId4" Type="http://schemas.openxmlformats.org/officeDocument/2006/relationships/image" Target="../media/image250.png"/></Relationships>
</file>

<file path=ppt/slides/_rels/slide316.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notesSlide" Target="../notesSlides/notesSlide60.xml"/><Relationship Id="rId1" Type="http://schemas.openxmlformats.org/officeDocument/2006/relationships/slideLayout" Target="../slideLayouts/slideLayout900.xml"/><Relationship Id="rId4" Type="http://schemas.openxmlformats.org/officeDocument/2006/relationships/image" Target="../media/image252.png"/></Relationships>
</file>

<file path=ppt/slides/_rels/slide317.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notesSlide" Target="../notesSlides/notesSlide61.xml"/><Relationship Id="rId1" Type="http://schemas.openxmlformats.org/officeDocument/2006/relationships/slideLayout" Target="../slideLayouts/slideLayout900.xml"/><Relationship Id="rId4" Type="http://schemas.openxmlformats.org/officeDocument/2006/relationships/image" Target="../media/image253.png"/></Relationships>
</file>

<file path=ppt/slides/_rels/slide318.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notesSlide" Target="../notesSlides/notesSlide62.xml"/><Relationship Id="rId1" Type="http://schemas.openxmlformats.org/officeDocument/2006/relationships/slideLayout" Target="../slideLayouts/slideLayout900.xml"/><Relationship Id="rId4" Type="http://schemas.openxmlformats.org/officeDocument/2006/relationships/image" Target="../media/image251.png"/></Relationships>
</file>

<file path=ppt/slides/_rels/slide319.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notesSlide" Target="../notesSlides/notesSlide63.xml"/><Relationship Id="rId1" Type="http://schemas.openxmlformats.org/officeDocument/2006/relationships/slideLayout" Target="../slideLayouts/slideLayout900.xml"/></Relationships>
</file>

<file path=ppt/slides/_rels/slide320.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255.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321.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256.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322.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257.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323.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625.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31.png"/></Relationships>
</file>

<file path=ppt/slides/_rels/slide324.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625.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325.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25.xml"/><Relationship Id="rId4" Type="http://schemas.openxmlformats.org/officeDocument/2006/relationships/image" Target="../media/image35.png"/></Relationships>
</file>

<file path=ppt/slides/_rels/slide326.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625.xml"/><Relationship Id="rId4" Type="http://schemas.openxmlformats.org/officeDocument/2006/relationships/image" Target="../media/image127.png"/></Relationships>
</file>

<file path=ppt/slides/_rels/slide327.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328.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2.xml.rels><?xml version="1.0" encoding="UTF-8" standalone="yes"?>
<Relationships xmlns="http://schemas.openxmlformats.org/package/2006/relationships"><Relationship Id="rId2" Type="http://schemas.openxmlformats.org/officeDocument/2006/relationships/image" Target="../media/image258.png"/><Relationship Id="rId1" Type="http://schemas.openxmlformats.org/officeDocument/2006/relationships/slideLayout" Target="../slideLayouts/slideLayout236.xml"/></Relationships>
</file>

<file path=ppt/slides/_rels/slide333.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image" Target="../media/image258.png"/><Relationship Id="rId1" Type="http://schemas.openxmlformats.org/officeDocument/2006/relationships/slideLayout" Target="../slideLayouts/slideLayout236.xml"/></Relationships>
</file>

<file path=ppt/slides/_rels/slide334.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image" Target="../media/image258.png"/><Relationship Id="rId1" Type="http://schemas.openxmlformats.org/officeDocument/2006/relationships/slideLayout" Target="../slideLayouts/slideLayout236.xml"/><Relationship Id="rId4" Type="http://schemas.openxmlformats.org/officeDocument/2006/relationships/image" Target="../media/image260.png"/></Relationships>
</file>

<file path=ppt/slides/_rels/slide335.xml.rels><?xml version="1.0" encoding="UTF-8" standalone="yes"?>
<Relationships xmlns="http://schemas.openxmlformats.org/package/2006/relationships"><Relationship Id="rId2" Type="http://schemas.openxmlformats.org/officeDocument/2006/relationships/image" Target="../media/image261.png"/><Relationship Id="rId1" Type="http://schemas.openxmlformats.org/officeDocument/2006/relationships/slideLayout" Target="../slideLayouts/slideLayout686.xml"/></Relationships>
</file>

<file path=ppt/slides/_rels/slide336.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image" Target="../media/image262.png"/><Relationship Id="rId1" Type="http://schemas.openxmlformats.org/officeDocument/2006/relationships/slideLayout" Target="../slideLayouts/slideLayout686.xml"/></Relationships>
</file>

<file path=ppt/slides/_rels/slide337.xml.rels><?xml version="1.0" encoding="UTF-8" standalone="yes"?>
<Relationships xmlns="http://schemas.openxmlformats.org/package/2006/relationships"><Relationship Id="rId2" Type="http://schemas.openxmlformats.org/officeDocument/2006/relationships/image" Target="../media/image264.jpeg"/><Relationship Id="rId1" Type="http://schemas.openxmlformats.org/officeDocument/2006/relationships/slideLayout" Target="../slideLayouts/slideLayout236.xml"/></Relationships>
</file>

<file path=ppt/slides/_rels/slide338.xml.rels><?xml version="1.0" encoding="UTF-8" standalone="yes"?>
<Relationships xmlns="http://schemas.openxmlformats.org/package/2006/relationships"><Relationship Id="rId2" Type="http://schemas.openxmlformats.org/officeDocument/2006/relationships/image" Target="../media/image265.jpeg"/><Relationship Id="rId1" Type="http://schemas.openxmlformats.org/officeDocument/2006/relationships/slideLayout" Target="../slideLayouts/slideLayout236.xml"/></Relationships>
</file>

<file path=ppt/slides/_rels/slide339.xml.rels><?xml version="1.0" encoding="UTF-8" standalone="yes"?>
<Relationships xmlns="http://schemas.openxmlformats.org/package/2006/relationships"><Relationship Id="rId3" Type="http://schemas.openxmlformats.org/officeDocument/2006/relationships/image" Target="../media/image267.jpeg"/><Relationship Id="rId2" Type="http://schemas.openxmlformats.org/officeDocument/2006/relationships/image" Target="../media/image266.jpeg"/><Relationship Id="rId1" Type="http://schemas.openxmlformats.org/officeDocument/2006/relationships/slideLayout" Target="../slideLayouts/slideLayout686.xml"/></Relationships>
</file>

<file path=ppt/slides/_rels/slide340.xml.rels><?xml version="1.0" encoding="UTF-8" standalone="yes"?>
<Relationships xmlns="http://schemas.openxmlformats.org/package/2006/relationships"><Relationship Id="rId2" Type="http://schemas.openxmlformats.org/officeDocument/2006/relationships/image" Target="../media/image268.jpeg"/><Relationship Id="rId1" Type="http://schemas.openxmlformats.org/officeDocument/2006/relationships/slideLayout" Target="../slideLayouts/slideLayout698.xml"/></Relationships>
</file>

<file path=ppt/slides/_rels/slide341.xml.rels><?xml version="1.0" encoding="UTF-8" standalone="yes"?>
<Relationships xmlns="http://schemas.openxmlformats.org/package/2006/relationships"><Relationship Id="rId3" Type="http://schemas.openxmlformats.org/officeDocument/2006/relationships/image" Target="../media/image270.jpeg"/><Relationship Id="rId2" Type="http://schemas.openxmlformats.org/officeDocument/2006/relationships/image" Target="../media/image269.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342.xml.rels><?xml version="1.0" encoding="UTF-8" standalone="yes"?>
<Relationships xmlns="http://schemas.openxmlformats.org/package/2006/relationships"><Relationship Id="rId3" Type="http://schemas.openxmlformats.org/officeDocument/2006/relationships/image" Target="../media/image272.png"/><Relationship Id="rId2" Type="http://schemas.openxmlformats.org/officeDocument/2006/relationships/image" Target="../media/image271.png"/><Relationship Id="rId1" Type="http://schemas.openxmlformats.org/officeDocument/2006/relationships/slideLayout" Target="../slideLayouts/slideLayout686.xml"/></Relationships>
</file>

<file path=ppt/slides/_rels/slide343.xml.rels><?xml version="1.0" encoding="UTF-8" standalone="yes"?>
<Relationships xmlns="http://schemas.openxmlformats.org/package/2006/relationships"><Relationship Id="rId2" Type="http://schemas.openxmlformats.org/officeDocument/2006/relationships/image" Target="../media/image203.jpeg"/><Relationship Id="rId1" Type="http://schemas.openxmlformats.org/officeDocument/2006/relationships/slideLayout" Target="../slideLayouts/slideLayout686.xml"/></Relationships>
</file>

<file path=ppt/slides/_rels/slide34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24.xml"/></Relationships>
</file>

<file path=ppt/slides/_rels/slide34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58.xml"/></Relationships>
</file>

<file path=ppt/slides/_rels/slide346.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21.xml"/><Relationship Id="rId5" Type="http://schemas.openxmlformats.org/officeDocument/2006/relationships/image" Target="../media/image273.png"/><Relationship Id="rId4" Type="http://schemas.openxmlformats.org/officeDocument/2006/relationships/hyperlink" Target="https://people.inf.ethz.ch/omutlu/projects.htm" TargetMode="External"/></Relationships>
</file>

<file path=ppt/slides/_rels/slide347.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274.png"/><Relationship Id="rId7" Type="http://schemas.openxmlformats.org/officeDocument/2006/relationships/image" Target="../media/image277.jpeg"/><Relationship Id="rId2" Type="http://schemas.openxmlformats.org/officeDocument/2006/relationships/notesSlide" Target="../notesSlides/notesSlide66.xml"/><Relationship Id="rId1" Type="http://schemas.openxmlformats.org/officeDocument/2006/relationships/slideLayout" Target="../slideLayouts/slideLayout6.xml"/><Relationship Id="rId6" Type="http://schemas.openxmlformats.org/officeDocument/2006/relationships/image" Target="../media/image276.png"/><Relationship Id="rId5" Type="http://schemas.openxmlformats.org/officeDocument/2006/relationships/image" Target="../media/image275.jpeg"/><Relationship Id="rId10" Type="http://schemas.openxmlformats.org/officeDocument/2006/relationships/image" Target="../media/image278.png"/><Relationship Id="rId4" Type="http://schemas.microsoft.com/office/2007/relationships/hdphoto" Target="../media/hdphoto3.wdp"/><Relationship Id="rId9" Type="http://schemas.openxmlformats.org/officeDocument/2006/relationships/image" Target="../media/image77.png"/></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79.png"/><Relationship Id="rId1" Type="http://schemas.openxmlformats.org/officeDocument/2006/relationships/slideLayout" Target="../slideLayouts/slideLayout733.xml"/><Relationship Id="rId6" Type="http://schemas.openxmlformats.org/officeDocument/2006/relationships/hyperlink" Target="https://safari.ethz.ch/safari-newsletter-april-2020/" TargetMode="External"/><Relationship Id="rId5" Type="http://schemas.openxmlformats.org/officeDocument/2006/relationships/image" Target="../media/image280.jpeg"/><Relationship Id="rId4" Type="http://schemas.openxmlformats.org/officeDocument/2006/relationships/hyperlink" Target="http://www.safari.ethz.ch/" TargetMode="External"/></Relationships>
</file>

<file path=ppt/slides/_rels/slide353.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02.xml"/></Relationships>
</file>

<file path=ppt/slides/_rels/slide354.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02.xml"/></Relationships>
</file>

<file path=ppt/slides/_rels/slide355.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02.xml"/></Relationships>
</file>

<file path=ppt/slides/_rels/slide356.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37.xml"/></Relationships>
</file>

<file path=ppt/slides/_rels/slide357.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hyperlink" Target="https://github.com/CMU-SAFARI/" TargetMode="External"/><Relationship Id="rId1" Type="http://schemas.openxmlformats.org/officeDocument/2006/relationships/slideLayout" Target="../slideLayouts/slideLayout602.xml"/></Relationships>
</file>

<file path=ppt/slides/_rels/slide358.xml.rels><?xml version="1.0" encoding="UTF-8" standalone="yes"?>
<Relationships xmlns="http://schemas.openxmlformats.org/package/2006/relationships"><Relationship Id="rId2" Type="http://schemas.openxmlformats.org/officeDocument/2006/relationships/hyperlink" Target="https://safari.ethz.ch/safari-alumni/" TargetMode="External"/><Relationship Id="rId1" Type="http://schemas.openxmlformats.org/officeDocument/2006/relationships/slideLayout" Target="../slideLayouts/slideLayout751.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751.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826.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762.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762.xml"/></Relationships>
</file>

<file path=ppt/slides/_rels/slide364.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12.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365.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www.youtube.com/watch?v=LbC0EZY8yw4&amp;list=PL5Q2soXY2Zi_uej3aY39YB5pfW4SJ7LlN" TargetMode="External"/><Relationship Id="rId1" Type="http://schemas.openxmlformats.org/officeDocument/2006/relationships/slideLayout" Target="../slideLayouts/slideLayout512.xml"/><Relationship Id="rId5" Type="http://schemas.openxmlformats.org/officeDocument/2006/relationships/hyperlink" Target="https://www.youtube.com/onurmutlulectures" TargetMode="External"/><Relationship Id="rId4" Type="http://schemas.openxmlformats.org/officeDocument/2006/relationships/hyperlink" Target="https://www.youtube.com/watch?v=4yfkM_5EFgo&amp;list=PL5Q2soXY2Zi-Mnk1PxjEIG32HAGILkTOF" TargetMode="External"/></Relationships>
</file>

<file path=ppt/slides/_rels/slide366.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16.png"/><Relationship Id="rId1" Type="http://schemas.openxmlformats.org/officeDocument/2006/relationships/slideLayout" Target="../slideLayouts/slideLayout512.xml"/></Relationships>
</file>

<file path=ppt/slides/_rels/slide367.xml.rels><?xml version="1.0" encoding="UTF-8" standalone="yes"?>
<Relationships xmlns="http://schemas.openxmlformats.org/package/2006/relationships"><Relationship Id="rId3"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281.png"/></Relationships>
</file>

<file path=ppt/slides/_rels/slide368.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safari.ethz.ch/architecture/fall2020/doku.php?id=schedule" TargetMode="External"/><Relationship Id="rId1" Type="http://schemas.openxmlformats.org/officeDocument/2006/relationships/slideLayout" Target="../slideLayouts/slideLayout512.xml"/><Relationship Id="rId4" Type="http://schemas.openxmlformats.org/officeDocument/2006/relationships/image" Target="../media/image282.png"/></Relationships>
</file>

<file path=ppt/slides/_rels/slide369.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4" Type="http://schemas.openxmlformats.org/officeDocument/2006/relationships/image" Target="../media/image209.png"/></Relationships>
</file>

<file path=ppt/slides/_rels/slide370.xml.rels><?xml version="1.0" encoding="UTF-8" standalone="yes"?>
<Relationships xmlns="http://schemas.openxmlformats.org/package/2006/relationships"><Relationship Id="rId3" Type="http://schemas.openxmlformats.org/officeDocument/2006/relationships/hyperlink" Target="https://www.youtube.com/watch?v=t3m93ZpLOyw&amp;list=PL5Q2soXY2Zi_awYdjmWVIUegsbY7TPGW4" TargetMode="External"/><Relationship Id="rId2" Type="http://schemas.openxmlformats.org/officeDocument/2006/relationships/hyperlink" Target="https://safari.ethz.ch/architecture_seminar/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283.png"/></Relationships>
</file>

<file path=ppt/slides/_rels/slide371.xml.rels><?xml version="1.0" encoding="UTF-8" standalone="yes"?>
<Relationships xmlns="http://schemas.openxmlformats.org/package/2006/relationships"><Relationship Id="rId3" Type="http://schemas.openxmlformats.org/officeDocument/2006/relationships/hyperlink" Target="https://www.youtube.com/watch?v=4TcP297mdsI&amp;list=PL5Q2soXY2Zi_7UBNmC9B8Yr5JSwTG9yH4" TargetMode="External"/><Relationship Id="rId2" Type="http://schemas.openxmlformats.org/officeDocument/2006/relationships/hyperlink" Target="https://safari.ethz.ch/architecture_seminar/fall2021/doku.php?id=schedule" TargetMode="External"/><Relationship Id="rId1" Type="http://schemas.openxmlformats.org/officeDocument/2006/relationships/slideLayout" Target="../slideLayouts/slideLayout512.xml"/><Relationship Id="rId4" Type="http://schemas.openxmlformats.org/officeDocument/2006/relationships/image" Target="../media/image284.png"/></Relationships>
</file>

<file path=ppt/slides/_rels/slide372.xml.rels><?xml version="1.0" encoding="UTF-8" standalone="yes"?>
<Relationships xmlns="http://schemas.openxmlformats.org/package/2006/relationships"><Relationship Id="rId3" Type="http://schemas.openxmlformats.org/officeDocument/2006/relationships/image" Target="../media/image285.png"/><Relationship Id="rId2" Type="http://schemas.openxmlformats.org/officeDocument/2006/relationships/hyperlink" Target="https://safari.ethz.ch/projects_and_seminars/doku.php" TargetMode="External"/><Relationship Id="rId1" Type="http://schemas.openxmlformats.org/officeDocument/2006/relationships/slideLayout" Target="../slideLayouts/slideLayout512.xml"/></Relationships>
</file>

<file path=ppt/slides/_rels/slide373.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210.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374.xml.rels><?xml version="1.0" encoding="UTF-8" standalone="yes"?>
<Relationships xmlns="http://schemas.openxmlformats.org/package/2006/relationships"><Relationship Id="rId8" Type="http://schemas.openxmlformats.org/officeDocument/2006/relationships/image" Target="../media/image291.tiff"/><Relationship Id="rId3" Type="http://schemas.openxmlformats.org/officeDocument/2006/relationships/image" Target="../media/image287.tiff"/><Relationship Id="rId7" Type="http://schemas.openxmlformats.org/officeDocument/2006/relationships/hyperlink" Target="https://safari.ethz.ch/safari-seminar-series/" TargetMode="External"/><Relationship Id="rId2" Type="http://schemas.openxmlformats.org/officeDocument/2006/relationships/image" Target="../media/image286.tiff"/><Relationship Id="rId1" Type="http://schemas.openxmlformats.org/officeDocument/2006/relationships/slideLayout" Target="../slideLayouts/slideLayout785.xml"/><Relationship Id="rId6" Type="http://schemas.openxmlformats.org/officeDocument/2006/relationships/image" Target="../media/image290.tiff"/><Relationship Id="rId11" Type="http://schemas.openxmlformats.org/officeDocument/2006/relationships/image" Target="../media/image294.png"/><Relationship Id="rId5" Type="http://schemas.openxmlformats.org/officeDocument/2006/relationships/image" Target="../media/image289.tiff"/><Relationship Id="rId10" Type="http://schemas.openxmlformats.org/officeDocument/2006/relationships/image" Target="../media/image293.tiff"/><Relationship Id="rId4" Type="http://schemas.openxmlformats.org/officeDocument/2006/relationships/image" Target="../media/image288.tiff"/><Relationship Id="rId9" Type="http://schemas.openxmlformats.org/officeDocument/2006/relationships/image" Target="../media/image292.tiff"/></Relationships>
</file>

<file path=ppt/slides/_rels/slide375.xml.rels><?xml version="1.0" encoding="UTF-8" standalone="yes"?>
<Relationships xmlns="http://schemas.openxmlformats.org/package/2006/relationships"><Relationship Id="rId3" Type="http://schemas.openxmlformats.org/officeDocument/2006/relationships/image" Target="../media/image295.png"/><Relationship Id="rId2" Type="http://schemas.openxmlformats.org/officeDocument/2006/relationships/hyperlink" Target="https://www.youtube.com/watch?v=D8Hjy2iU9l4&amp;list=PL5Q2soXY2Zi_tOTAYm--dYByNPL7JhwR9&amp;index=1" TargetMode="External"/><Relationship Id="rId1" Type="http://schemas.openxmlformats.org/officeDocument/2006/relationships/slideLayout" Target="../slideLayouts/slideLayout785.xml"/><Relationship Id="rId6" Type="http://schemas.openxmlformats.org/officeDocument/2006/relationships/image" Target="../media/image298.png"/><Relationship Id="rId5" Type="http://schemas.openxmlformats.org/officeDocument/2006/relationships/image" Target="../media/image297.png"/><Relationship Id="rId4" Type="http://schemas.openxmlformats.org/officeDocument/2006/relationships/image" Target="../media/image296.png"/></Relationships>
</file>

<file path=ppt/slides/_rels/slide376.xml.rels><?xml version="1.0" encoding="UTF-8" standalone="yes"?>
<Relationships xmlns="http://schemas.openxmlformats.org/package/2006/relationships"><Relationship Id="rId2" Type="http://schemas.openxmlformats.org/officeDocument/2006/relationships/hyperlink" Target="https://github.com/CMU-SAFARI" TargetMode="External"/><Relationship Id="rId1" Type="http://schemas.openxmlformats.org/officeDocument/2006/relationships/slideLayout" Target="../slideLayouts/slideLayout647.xml"/></Relationships>
</file>

<file path=ppt/slides/_rels/slide377.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hyperlink" Target="https://github.com/CMU-SAFARI/" TargetMode="External"/><Relationship Id="rId1" Type="http://schemas.openxmlformats.org/officeDocument/2006/relationships/slideLayout" Target="../slideLayouts/slideLayout602.xml"/></Relationships>
</file>

<file path=ppt/slides/_rels/slide378.xml.rels><?xml version="1.0" encoding="UTF-8" standalone="yes"?>
<Relationships xmlns="http://schemas.openxmlformats.org/package/2006/relationships"><Relationship Id="rId3" Type="http://schemas.openxmlformats.org/officeDocument/2006/relationships/hyperlink" Target="https://github.com/CMU-SAFARI" TargetMode="External"/><Relationship Id="rId2" Type="http://schemas.openxmlformats.org/officeDocument/2006/relationships/image" Target="../media/image299.png"/><Relationship Id="rId1" Type="http://schemas.openxmlformats.org/officeDocument/2006/relationships/slideLayout" Target="../slideLayouts/slideLayout648.xml"/></Relationships>
</file>

<file path=ppt/slides/_rels/slide379.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380.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4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381.xml.rels><?xml version="1.0" encoding="UTF-8" standalone="yes"?>
<Relationships xmlns="http://schemas.openxmlformats.org/package/2006/relationships"><Relationship Id="rId8" Type="http://schemas.openxmlformats.org/officeDocument/2006/relationships/hyperlink" Target="https://iscaconf.org/isca2021/" TargetMode="External"/><Relationship Id="rId3" Type="http://schemas.openxmlformats.org/officeDocument/2006/relationships/hyperlink" Target="https://en.iyte.edu.tr/" TargetMode="External"/><Relationship Id="rId7" Type="http://schemas.openxmlformats.org/officeDocument/2006/relationships/hyperlink" Target="https://sites.google.com/wisc.edu/uarch2021" TargetMode="External"/><Relationship Id="rId2" Type="http://schemas.openxmlformats.org/officeDocument/2006/relationships/hyperlink" Target="https://people.inf.ethz.ch/omutlu/pub/onur-IYTE-Guest-Lecture-16-October-2020-afterlecture.pptx" TargetMode="External"/><Relationship Id="rId1" Type="http://schemas.openxmlformats.org/officeDocument/2006/relationships/slideLayout" Target="../slideLayouts/slideLayout546.xml"/><Relationship Id="rId6" Type="http://schemas.openxmlformats.org/officeDocument/2006/relationships/hyperlink" Target="https://people.inf.ethz.ch/omutlu/pub/onur-ISCA-UndergraduateMentoringWorkshopPanel-ApplyingToGradSchool-June-13-2021.pptx" TargetMode="External"/><Relationship Id="rId5" Type="http://schemas.openxmlformats.org/officeDocument/2006/relationships/hyperlink" Target="https://www.youtube.com/watch?v=xPzhXsFRxuw" TargetMode="External"/><Relationship Id="rId10" Type="http://schemas.openxmlformats.org/officeDocument/2006/relationships/hyperlink" Target="https://www.youtube.com/watch?v=83tlorht7Mc&amp;list=PL5Q2soXY2Zi8D_5MGV6EnXEJHnV2YFBJl&amp;index=54" TargetMode="External"/><Relationship Id="rId4" Type="http://schemas.openxmlformats.org/officeDocument/2006/relationships/hyperlink" Target="https://people.inf.ethz.ch/omutlu/pub/onur-IYTE-Guest-Lecture-16-October-2020-afterlecture.pdf" TargetMode="External"/><Relationship Id="rId9" Type="http://schemas.openxmlformats.org/officeDocument/2006/relationships/hyperlink" Target="https://people.inf.ethz.ch/omutlu/pub/onur-ISCA-UndergraduateMentoringWorkshopPanel-ApplyingToGradSchool-June-13-2021.pdf" TargetMode="External"/></Relationships>
</file>

<file path=ppt/slides/_rels/slide382.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46.xml"/></Relationships>
</file>

<file path=ppt/slides/_rels/slide383.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215.png"/><Relationship Id="rId1" Type="http://schemas.openxmlformats.org/officeDocument/2006/relationships/slideLayout" Target="../slideLayouts/slideLayout648.xml"/></Relationships>
</file>

<file path=ppt/slides/_rels/slide384.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37.xml"/><Relationship Id="rId4" Type="http://schemas.openxmlformats.org/officeDocument/2006/relationships/hyperlink" Target="https://www.youtube.com/onurmutlulectures" TargetMode="Externa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386.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300.png"/><Relationship Id="rId1" Type="http://schemas.openxmlformats.org/officeDocument/2006/relationships/slideLayout" Target="../slideLayouts/slideLayout523.xml"/></Relationships>
</file>

<file path=ppt/slides/_rels/slide387.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300.png"/><Relationship Id="rId1" Type="http://schemas.openxmlformats.org/officeDocument/2006/relationships/slideLayout" Target="../slideLayouts/slideLayout523.xml"/><Relationship Id="rId4" Type="http://schemas.openxmlformats.org/officeDocument/2006/relationships/image" Target="../media/image301.png"/></Relationships>
</file>

<file path=ppt/slides/_rels/slide388.xml.rels><?xml version="1.0" encoding="UTF-8" standalone="yes"?>
<Relationships xmlns="http://schemas.openxmlformats.org/package/2006/relationships"><Relationship Id="rId3" Type="http://schemas.openxmlformats.org/officeDocument/2006/relationships/image" Target="../media/image303.png"/><Relationship Id="rId2" Type="http://schemas.openxmlformats.org/officeDocument/2006/relationships/image" Target="../media/image302.png"/><Relationship Id="rId1" Type="http://schemas.openxmlformats.org/officeDocument/2006/relationships/slideLayout" Target="../slideLayouts/slideLayout523.xml"/><Relationship Id="rId4" Type="http://schemas.openxmlformats.org/officeDocument/2006/relationships/hyperlink" Target="https://science.sciencemag.org/content/368/6495/eaam9744" TargetMode="Externa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523.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10 May 2022</a:t>
            </a:r>
          </a:p>
          <a:p>
            <a:r>
              <a:rPr lang="en-US" sz="2200" dirty="0"/>
              <a:t>NVMW Keynote Talk</a:t>
            </a:r>
          </a:p>
          <a:p>
            <a:pPr algn="l"/>
            <a:endParaRPr lang="en-US" sz="2200" dirty="0"/>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2658763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508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508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Near-Memory Analytics</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51801398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p:txBody>
          <a:bodyPr/>
          <a:lstStyle/>
          <a:p>
            <a:r>
              <a:rPr lang="en-US" dirty="0"/>
              <a:t>In-Storage Genome Filtering </a:t>
            </a:r>
            <a:r>
              <a:rPr lang="en-US" sz="3000" b="1" dirty="0">
                <a:solidFill>
                  <a:srgbClr val="006633"/>
                </a:solidFill>
              </a:rPr>
              <a:t>[ASPLOS 2022]</a:t>
            </a:r>
            <a:r>
              <a:rPr lang="en-US"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980728"/>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Video</a:t>
            </a:r>
            <a:r>
              <a:rPr lang="en-US" sz="1600" dirty="0"/>
              <a:t> (90 seconds)]</a:t>
            </a:r>
            <a:br>
              <a:rPr lang="en-US" sz="1600" dirty="0"/>
            </a:br>
            <a:r>
              <a:rPr lang="en-US" sz="1600" dirty="0"/>
              <a:t>[</a:t>
            </a:r>
            <a:r>
              <a:rPr lang="en-US" sz="1600" dirty="0">
                <a:hlinkClick r:id="rId9"/>
              </a:rPr>
              <a:t>Talk Video</a:t>
            </a:r>
            <a:r>
              <a:rPr lang="en-US" sz="1600" dirty="0"/>
              <a:t> (17 minutes)]</a:t>
            </a:r>
          </a:p>
          <a:p>
            <a:pPr marL="0" indent="0">
              <a:buNone/>
            </a:pP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10"/>
          <a:stretch>
            <a:fillRect/>
          </a:stretch>
        </p:blipFill>
        <p:spPr>
          <a:xfrm>
            <a:off x="0" y="4293096"/>
            <a:ext cx="9144000" cy="2009981"/>
          </a:xfrm>
          <a:prstGeom prst="rect">
            <a:avLst/>
          </a:prstGeom>
        </p:spPr>
      </p:pic>
    </p:spTree>
    <p:extLst>
      <p:ext uri="{BB962C8B-B14F-4D97-AF65-F5344CB8AC3E}">
        <p14:creationId xmlns:p14="http://schemas.microsoft.com/office/powerpoint/2010/main" val="362093580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4220078545"/>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r>
              <a:rPr lang="en-US" sz="1200" dirty="0">
                <a:solidFill>
                  <a:srgbClr val="0432FF"/>
                </a:solidFill>
                <a:hlinkClick r:id="rId5">
                  <a:extLst>
                    <a:ext uri="{A12FA001-AC4F-418D-AE19-62706E023703}">
                      <ahyp:hlinkClr xmlns:ahyp="http://schemas.microsoft.com/office/drawing/2018/hyperlinkcolor" val="tx"/>
                    </a:ext>
                  </a:extLst>
                </a:hlinkClick>
              </a:rPr>
              <a:t>https://www.youtube.com/watch?v=r7sn41lH-4A</a:t>
            </a:r>
            <a:r>
              <a:rPr lang="en-US" sz="1200" dirty="0">
                <a:solidFill>
                  <a:srgbClr val="0432FF"/>
                </a:solidFill>
              </a:rPr>
              <a:t> </a:t>
            </a:r>
          </a:p>
        </p:txBody>
      </p:sp>
    </p:spTree>
    <p:extLst>
      <p:ext uri="{BB962C8B-B14F-4D97-AF65-F5344CB8AC3E}">
        <p14:creationId xmlns:p14="http://schemas.microsoft.com/office/powerpoint/2010/main" val="181577621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17441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20</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9" name="TextBox 8">
            <a:extLst>
              <a:ext uri="{FF2B5EF4-FFF2-40B4-BE49-F238E27FC236}">
                <a16:creationId xmlns:a16="http://schemas.microsoft.com/office/drawing/2014/main" id="{A1460DFD-7FBB-C847-BDB7-45C727A8D8F6}"/>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212154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25</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26</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5407870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83942022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an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4255824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2165050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595209906"/>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32</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 perf.</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D0DC6A04-D80E-184D-BC07-63C1F510EF16}"/>
              </a:ext>
            </a:extLst>
          </p:cNvPr>
          <p:cNvSpPr>
            <a:spLocks noGrp="1"/>
          </p:cNvSpPr>
          <p:nvPr>
            <p:ph idx="1"/>
          </p:nvPr>
        </p:nvSpPr>
        <p:spPr>
          <a:xfrm>
            <a:off x="169011" y="936172"/>
            <a:ext cx="8894602" cy="5293805"/>
          </a:xfrm>
        </p:spPr>
        <p:txBody>
          <a:bodyPr/>
          <a:lstStyle/>
          <a:p>
            <a:r>
              <a:rPr lang="en-US" dirty="0"/>
              <a:t>Kautz, “</a:t>
            </a:r>
            <a:r>
              <a:rPr lang="en-US" dirty="0">
                <a:solidFill>
                  <a:srgbClr val="0000FF"/>
                </a:solidFill>
              </a:rPr>
              <a:t>Cellular Logic-in-Memory Arrays</a:t>
            </a:r>
            <a:r>
              <a:rPr lang="en-US" dirty="0"/>
              <a:t>”, IEEE TC 1969.</a:t>
            </a:r>
          </a:p>
        </p:txBody>
      </p:sp>
      <p:sp>
        <p:nvSpPr>
          <p:cNvPr id="8" name="TextBox 7">
            <a:extLst>
              <a:ext uri="{FF2B5EF4-FFF2-40B4-BE49-F238E27FC236}">
                <a16:creationId xmlns:a16="http://schemas.microsoft.com/office/drawing/2014/main" id="{B249EA16-0367-EB43-921A-3C42949CA66E}"/>
              </a:ext>
            </a:extLst>
          </p:cNvPr>
          <p:cNvSpPr txBox="1"/>
          <p:nvPr/>
        </p:nvSpPr>
        <p:spPr>
          <a:xfrm>
            <a:off x="3384816" y="6557759"/>
            <a:ext cx="2374368"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https://doi.org/10.1109/T-C.1969.222754</a:t>
            </a:r>
            <a:endPar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628C4192-E29D-E24F-8502-741864FE95A5}"/>
              </a:ext>
            </a:extLst>
          </p:cNvPr>
          <p:cNvPicPr>
            <a:picLocks noChangeAspect="1"/>
          </p:cNvPicPr>
          <p:nvPr/>
        </p:nvPicPr>
        <p:blipFill>
          <a:blip r:embed="rId3"/>
          <a:stretch>
            <a:fillRect/>
          </a:stretch>
        </p:blipFill>
        <p:spPr>
          <a:xfrm>
            <a:off x="93840" y="1545034"/>
            <a:ext cx="7422488" cy="1614853"/>
          </a:xfrm>
          <a:prstGeom prst="rect">
            <a:avLst/>
          </a:prstGeom>
          <a:ln>
            <a:noFill/>
          </a:ln>
        </p:spPr>
      </p:pic>
      <p:pic>
        <p:nvPicPr>
          <p:cNvPr id="4" name="Picture 3">
            <a:extLst>
              <a:ext uri="{FF2B5EF4-FFF2-40B4-BE49-F238E27FC236}">
                <a16:creationId xmlns:a16="http://schemas.microsoft.com/office/drawing/2014/main" id="{415F294C-7C0D-9C40-83D9-362BA2329E1C}"/>
              </a:ext>
            </a:extLst>
          </p:cNvPr>
          <p:cNvPicPr>
            <a:picLocks noChangeAspect="1"/>
          </p:cNvPicPr>
          <p:nvPr/>
        </p:nvPicPr>
        <p:blipFill>
          <a:blip r:embed="rId4"/>
          <a:stretch>
            <a:fillRect/>
          </a:stretch>
        </p:blipFill>
        <p:spPr>
          <a:xfrm>
            <a:off x="750743" y="3159887"/>
            <a:ext cx="3821257" cy="3260576"/>
          </a:xfrm>
          <a:prstGeom prst="rect">
            <a:avLst/>
          </a:prstGeom>
          <a:ln>
            <a:noFill/>
          </a:ln>
        </p:spPr>
      </p:pic>
      <p:pic>
        <p:nvPicPr>
          <p:cNvPr id="5" name="Picture 4">
            <a:extLst>
              <a:ext uri="{FF2B5EF4-FFF2-40B4-BE49-F238E27FC236}">
                <a16:creationId xmlns:a16="http://schemas.microsoft.com/office/drawing/2014/main" id="{B83F4E44-82BE-F649-AE47-8490FABD910C}"/>
              </a:ext>
            </a:extLst>
          </p:cNvPr>
          <p:cNvPicPr>
            <a:picLocks noChangeAspect="1"/>
          </p:cNvPicPr>
          <p:nvPr/>
        </p:nvPicPr>
        <p:blipFill>
          <a:blip r:embed="rId5"/>
          <a:stretch>
            <a:fillRect/>
          </a:stretch>
        </p:blipFill>
        <p:spPr>
          <a:xfrm>
            <a:off x="5127130" y="3594249"/>
            <a:ext cx="3289819" cy="2460750"/>
          </a:xfrm>
          <a:prstGeom prst="rect">
            <a:avLst/>
          </a:prstGeom>
          <a:noFill/>
          <a:ln>
            <a:noFill/>
          </a:ln>
        </p:spPr>
      </p:pic>
      <p:sp>
        <p:nvSpPr>
          <p:cNvPr id="9" name="Title 1">
            <a:extLst>
              <a:ext uri="{FF2B5EF4-FFF2-40B4-BE49-F238E27FC236}">
                <a16:creationId xmlns:a16="http://schemas.microsoft.com/office/drawing/2014/main" id="{5EFFEB3E-E419-4F42-ACDC-B356AE150896}"/>
              </a:ext>
            </a:extLst>
          </p:cNvPr>
          <p:cNvSpPr>
            <a:spLocks noGrp="1"/>
          </p:cNvSpPr>
          <p:nvPr>
            <p:ph type="title"/>
          </p:nvPr>
        </p:nvSpPr>
        <p:spPr>
          <a:xfrm>
            <a:off x="228600" y="152400"/>
            <a:ext cx="8610600" cy="1066800"/>
          </a:xfrm>
        </p:spPr>
        <p:txBody>
          <a:bodyPr/>
          <a:lstStyle/>
          <a:p>
            <a:r>
              <a:rPr lang="en-US" dirty="0"/>
              <a:t>Processing in/near Memory: An Old Idea</a:t>
            </a:r>
          </a:p>
        </p:txBody>
      </p:sp>
    </p:spTree>
    <p:extLst>
      <p:ext uri="{BB962C8B-B14F-4D97-AF65-F5344CB8AC3E}">
        <p14:creationId xmlns:p14="http://schemas.microsoft.com/office/powerpoint/2010/main" val="457640188"/>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27DE9C9-2D44-EB4D-B6C3-44873EE82368}"/>
              </a:ext>
            </a:extLst>
          </p:cNvPr>
          <p:cNvSpPr txBox="1"/>
          <p:nvPr/>
        </p:nvSpPr>
        <p:spPr>
          <a:xfrm>
            <a:off x="1475656" y="6467135"/>
            <a:ext cx="663194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https://safari.ethz.ch/architecture/fall2020/lib/exe/fetch.php?media=stone_logic_in_memory_1970.pdf</a:t>
            </a:r>
            <a:r>
              <a:rPr kumimoji="0" lang="en-US" sz="11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695535859"/>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Tree>
    <p:extLst>
      <p:ext uri="{BB962C8B-B14F-4D97-AF65-F5344CB8AC3E}">
        <p14:creationId xmlns:p14="http://schemas.microsoft.com/office/powerpoint/2010/main" val="17432048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74DB61AD-6F6C-BFFD-F5E3-D83AE6F5B82F}"/>
              </a:ext>
            </a:extLst>
          </p:cNvPr>
          <p:cNvSpPr/>
          <p:nvPr/>
        </p:nvSpPr>
        <p:spPr>
          <a:xfrm>
            <a:off x="107504" y="5857527"/>
            <a:ext cx="9217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Kim+, “</a:t>
            </a:r>
            <a:r>
              <a:rPr kumimoji="0" lang="en-US" sz="1400" b="0" i="0" u="none" strike="noStrike" kern="1200" cap="none" spc="0" normalizeH="0" baseline="0" noProof="0" dirty="0">
                <a:ln>
                  <a:noFill/>
                </a:ln>
                <a:solidFill>
                  <a:srgbClr val="0000FF"/>
                </a:solidFill>
                <a:effectLst/>
                <a:uLnTx/>
                <a:uFillTx/>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Flipping Bits in Memory Without Accessing Them: An Experimental Study of DRAM Disturbance Errors</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 ISCA 2014.</a:t>
            </a: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793095058"/>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a:t>
            </a:r>
            <a:r>
              <a:rPr lang="en-US" b="1" dirty="0" err="1"/>
              <a:t>RowHammer</a:t>
            </a:r>
            <a:r>
              <a:rPr lang="en-US" b="1" dirty="0"/>
              <a:t> </a:t>
            </a:r>
            <a:r>
              <a:rPr lang="en-US" dirty="0"/>
              <a:t>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2724026" y="6481410"/>
            <a:ext cx="36959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https://www.youtube.com/watch?v=sgd7PHQQ1AI</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366484096"/>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109705967"/>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37272663"/>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b="1" dirty="0"/>
              <a:t>The Story of RowHammer </a:t>
            </a:r>
            <a:r>
              <a:rPr lang="en-US" dirty="0"/>
              <a:t>in 20 Minutes</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"The Story of RowHammer"</a:t>
            </a:r>
            <a:br>
              <a:rPr lang="en-US" sz="1600" dirty="0">
                <a:solidFill>
                  <a:srgbClr val="0000FF"/>
                </a:solidFill>
              </a:rPr>
            </a:br>
            <a:r>
              <a:rPr lang="en-US" sz="1600" i="1" dirty="0"/>
              <a:t>Invited Talk at the </a:t>
            </a:r>
            <a:r>
              <a:rPr lang="en-US" sz="1600" i="1" dirty="0">
                <a:hlinkClick r:id="rId3"/>
              </a:rPr>
              <a:t>Workshop on Robust and Safe Software 2.0 (</a:t>
            </a:r>
            <a:r>
              <a:rPr lang="en-US" sz="1600" b="1" i="1" dirty="0">
                <a:hlinkClick r:id="rId3"/>
              </a:rPr>
              <a:t>RSS2</a:t>
            </a:r>
            <a:r>
              <a:rPr lang="en-US" sz="1600" i="1" dirty="0">
                <a:hlinkClick r:id="rId3"/>
              </a:rPr>
              <a:t>)</a:t>
            </a:r>
            <a:r>
              <a:rPr lang="en-US" sz="1600" dirty="0"/>
              <a:t>, held with </a:t>
            </a:r>
            <a:r>
              <a:rPr lang="en-US" sz="1600" i="1" dirty="0">
                <a:hlinkClick r:id="rId4"/>
              </a:rPr>
              <a:t>the 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28 February 2022.</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E4723C9-FE25-9385-0C6B-05C68AF3F487}"/>
              </a:ext>
            </a:extLst>
          </p:cNvPr>
          <p:cNvPicPr>
            <a:picLocks noChangeAspect="1"/>
          </p:cNvPicPr>
          <p:nvPr/>
        </p:nvPicPr>
        <p:blipFill>
          <a:blip r:embed="rId6"/>
          <a:stretch>
            <a:fillRect/>
          </a:stretch>
        </p:blipFill>
        <p:spPr>
          <a:xfrm>
            <a:off x="1848524" y="2456204"/>
            <a:ext cx="5531788" cy="4347943"/>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3014425" y="6536377"/>
            <a:ext cx="357379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https://www.youtube.com/watch?v=ctKTRyi96Bk</a:t>
            </a:r>
            <a:r>
              <a:rPr kumimoji="0" lang="en-US" sz="12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768173759"/>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Hybrid Memory Enables Better Scaling</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13658" y="4365104"/>
            <a:ext cx="8253863"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&amp;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516085804"/>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t>An Example Intelligent Controller</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3313286720"/>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1199951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064891533"/>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t>Another Example Intelligent Controller</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08721"/>
            <a:ext cx="8610600" cy="5339680"/>
          </a:xfrm>
        </p:spPr>
        <p:txBody>
          <a:bodyPr/>
          <a:lstStyle/>
          <a:p>
            <a:r>
              <a:rPr lang="en-US" sz="1700" dirty="0"/>
              <a:t>Minesh Patel, Geraldo F. de Oliveira Jr.,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"HARP: Practically and Effectively Identifying Uncorrectable Errors in Memory Chips That Use On-Die Error-Correcting Codes"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(20 minutes)]</a:t>
            </a:r>
            <a:br>
              <a:rPr lang="en-US" sz="1700" dirty="0"/>
            </a:br>
            <a:r>
              <a:rPr lang="en-US" sz="1700" dirty="0"/>
              <a:t>[</a:t>
            </a:r>
            <a:r>
              <a:rPr lang="en-US" sz="1700" dirty="0">
                <a:hlinkClick r:id="rId11"/>
              </a:rPr>
              <a:t>Lightning Talk Video</a:t>
            </a:r>
            <a:r>
              <a:rPr lang="en-US" sz="1700" dirty="0"/>
              <a:t> (1.5 minutes)]</a:t>
            </a:r>
            <a:br>
              <a:rPr lang="en-US" sz="1700" dirty="0"/>
            </a:br>
            <a:r>
              <a:rPr lang="en-US" sz="1700" dirty="0"/>
              <a:t>[</a:t>
            </a:r>
            <a:r>
              <a:rPr lang="en-US" sz="1700" dirty="0">
                <a:hlinkClick r:id="rId12"/>
              </a:rPr>
              <a:t>HARP Source Code (Officially Artifact Evaluated with All Badges)</a:t>
            </a:r>
            <a:r>
              <a:rPr lang="en-US" sz="1700" dirty="0"/>
              <a:t>]</a:t>
            </a:r>
            <a:br>
              <a:rPr lang="en-US" sz="1700" dirty="0"/>
            </a:br>
            <a:endParaRPr lang="en-US" sz="17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5D8B64E-794F-4F4B-9AF2-3651B2BA0DEB}"/>
              </a:ext>
            </a:extLst>
          </p:cNvPr>
          <p:cNvPicPr>
            <a:picLocks noChangeAspect="1"/>
          </p:cNvPicPr>
          <p:nvPr/>
        </p:nvPicPr>
        <p:blipFill>
          <a:blip r:embed="rId13"/>
          <a:stretch>
            <a:fillRect/>
          </a:stretch>
        </p:blipFill>
        <p:spPr>
          <a:xfrm>
            <a:off x="329732" y="4021220"/>
            <a:ext cx="8325048" cy="2795541"/>
          </a:xfrm>
          <a:prstGeom prst="rect">
            <a:avLst/>
          </a:prstGeom>
        </p:spPr>
      </p:pic>
    </p:spTree>
    <p:extLst>
      <p:ext uri="{BB962C8B-B14F-4D97-AF65-F5344CB8AC3E}">
        <p14:creationId xmlns:p14="http://schemas.microsoft.com/office/powerpoint/2010/main" val="1768082431"/>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89403648"/>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2879967634"/>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90076480"/>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179512" y="1412776"/>
            <a:ext cx="8712968"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a:p>
            <a:pPr marL="0" indent="0" algn="ctr">
              <a:buNone/>
            </a:pPr>
            <a:r>
              <a:rPr lang="en-US" sz="6400" dirty="0"/>
              <a:t>(All at the Same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56635961"/>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a:r>
            <a:r>
              <a:rPr lang="en-US" dirty="0">
                <a:solidFill>
                  <a:srgbClr val="0000FF"/>
                </a:solidFill>
                <a:sym typeface="Wingdings"/>
              </a:rPr>
              <a:t>at great system cost</a:t>
            </a:r>
            <a:endParaRPr lang="en-US" dirty="0">
              <a:solidFill>
                <a:srgbClr val="0000FF"/>
              </a:solidFill>
            </a:endParaRPr>
          </a:p>
          <a:p>
            <a:r>
              <a:rPr lang="en-US" dirty="0"/>
              <a:t>Processor is heavily optimized and is considered the master</a:t>
            </a:r>
          </a:p>
          <a:p>
            <a:r>
              <a:rPr lang="en-US" dirty="0">
                <a:solidFill>
                  <a:srgbClr val="FF0000"/>
                </a:solidFill>
              </a:rPr>
              <a:t>Data storage units are dumb </a:t>
            </a:r>
            <a:r>
              <a:rPr lang="en-US" dirty="0"/>
              <a:t>and are largely unoptimized </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All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10" name="TextBox 9">
            <a:extLst>
              <a:ext uri="{FF2B5EF4-FFF2-40B4-BE49-F238E27FC236}">
                <a16:creationId xmlns:a16="http://schemas.microsoft.com/office/drawing/2014/main" id="{6CFFCC99-3452-BA49-AB68-C679680D9811}"/>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2706181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897160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a:t>
            </a:r>
            <a:r>
              <a:rPr lang="en-US" b="1" dirty="0"/>
              <a:t>Paradigm Shift </a:t>
            </a:r>
            <a:r>
              <a:rPr lang="en-US" dirty="0"/>
              <a:t>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dirty="0">
                <a:latin typeface="Tahoma"/>
                <a:cs typeface="Tahoma"/>
              </a:rPr>
              <a:t>p</a:t>
            </a:r>
            <a:r>
              <a:rPr lang="en-US" sz="2200" dirty="0">
                <a:latin typeface="Tahoma"/>
                <a:cs typeface="Tahoma"/>
              </a:rPr>
              <a:t>rocessors </a:t>
            </a:r>
            <a:r>
              <a:rPr lang="en-US" dirty="0">
                <a:latin typeface="Tahoma"/>
                <a:cs typeface="Tahoma"/>
              </a:rPr>
              <a:t>&amp;</a:t>
            </a:r>
            <a:r>
              <a:rPr lang="en-US" sz="2200" dirty="0">
                <a:latin typeface="Tahoma"/>
                <a:cs typeface="Tahoma"/>
              </a:rPr>
              <a:t> communication units?</a:t>
            </a:r>
          </a:p>
          <a:p>
            <a:pPr lvl="1"/>
            <a:r>
              <a:rPr lang="en-US" dirty="0">
                <a:latin typeface="Tahoma"/>
                <a:cs typeface="Tahoma"/>
              </a:rPr>
              <a:t>s</a:t>
            </a:r>
            <a:r>
              <a:rPr lang="en-US" sz="2200" dirty="0">
                <a:latin typeface="Tahoma"/>
                <a:cs typeface="Tahoma"/>
              </a:rPr>
              <a:t>oftware &amp; hardware interfaces?</a:t>
            </a:r>
          </a:p>
          <a:p>
            <a:pPr lvl="1"/>
            <a:r>
              <a:rPr lang="en-US" sz="2200" dirty="0">
                <a:latin typeface="Tahoma"/>
                <a:cs typeface="Tahoma"/>
              </a:rPr>
              <a:t>system software, compilers, languages?</a:t>
            </a:r>
          </a:p>
          <a:p>
            <a:pPr lvl="1"/>
            <a:r>
              <a:rPr lang="en-US" sz="2200" dirty="0">
                <a:latin typeface="Tahoma"/>
                <a:cs typeface="Tahoma"/>
              </a:rPr>
              <a:t>algorithms &amp;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8601712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892590674"/>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1126066395"/>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9B52-F2B8-8348-BBF0-9CC3383732A5}"/>
              </a:ext>
            </a:extLst>
          </p:cNvPr>
          <p:cNvSpPr>
            <a:spLocks noGrp="1"/>
          </p:cNvSpPr>
          <p:nvPr>
            <p:ph type="ctrTitle"/>
          </p:nvPr>
        </p:nvSpPr>
        <p:spPr>
          <a:xfrm>
            <a:off x="660343" y="1412776"/>
            <a:ext cx="7924800" cy="1752600"/>
          </a:xfrm>
        </p:spPr>
        <p:txBody>
          <a:bodyPr/>
          <a:lstStyle/>
          <a:p>
            <a:pPr algn="ctr"/>
            <a:r>
              <a:rPr lang="en-US" dirty="0"/>
              <a:t>We Need to Think Differently from the Past Approaches</a:t>
            </a:r>
          </a:p>
        </p:txBody>
      </p:sp>
      <p:sp>
        <p:nvSpPr>
          <p:cNvPr id="3" name="Subtitle 2">
            <a:extLst>
              <a:ext uri="{FF2B5EF4-FFF2-40B4-BE49-F238E27FC236}">
                <a16:creationId xmlns:a16="http://schemas.microsoft.com/office/drawing/2014/main" id="{C9E3E67C-D070-004D-ADD7-E5EC7486AAB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2ADEE094-EFFB-5A43-AF3E-891771815A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28238693"/>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597049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41AE0-544C-AA4C-B8F5-232DBF7EB8E6}"/>
              </a:ext>
            </a:extLst>
          </p:cNvPr>
          <p:cNvSpPr>
            <a:spLocks noGrp="1"/>
          </p:cNvSpPr>
          <p:nvPr>
            <p:ph type="title"/>
          </p:nvPr>
        </p:nvSpPr>
        <p:spPr/>
        <p:txBody>
          <a:bodyPr/>
          <a:lstStyle/>
          <a:p>
            <a:r>
              <a:rPr lang="en-US" dirty="0"/>
              <a:t>Two PIM Approaches</a:t>
            </a:r>
          </a:p>
        </p:txBody>
      </p:sp>
      <p:sp>
        <p:nvSpPr>
          <p:cNvPr id="3" name="Content Placeholder 2">
            <a:extLst>
              <a:ext uri="{FF2B5EF4-FFF2-40B4-BE49-F238E27FC236}">
                <a16:creationId xmlns:a16="http://schemas.microsoft.com/office/drawing/2014/main" id="{ABAF999D-0C9A-9C49-95EE-90346FD7FE9E}"/>
              </a:ext>
            </a:extLst>
          </p:cNvPr>
          <p:cNvSpPr>
            <a:spLocks noGrp="1"/>
          </p:cNvSpPr>
          <p:nvPr>
            <p:ph idx="1"/>
          </p:nvPr>
        </p:nvSpPr>
        <p:spPr>
          <a:xfrm>
            <a:off x="5364088" y="2443336"/>
            <a:ext cx="3475112" cy="1993776"/>
          </a:xfrm>
        </p:spPr>
        <p:txBody>
          <a:bodyPr/>
          <a:lstStyle/>
          <a:p>
            <a:pPr marL="0" indent="0">
              <a:buNone/>
            </a:pPr>
            <a:r>
              <a:rPr lang="en-US" sz="1200" dirty="0"/>
              <a:t>Onur Mutlu, </a:t>
            </a:r>
            <a:r>
              <a:rPr lang="en-US" sz="1200" dirty="0" err="1"/>
              <a:t>Saugata</a:t>
            </a:r>
            <a:r>
              <a:rPr lang="en-US" sz="1200" dirty="0"/>
              <a:t> Ghose, Juan Gomez-Luna, and </a:t>
            </a:r>
            <a:r>
              <a:rPr lang="en-US" sz="1200" dirty="0" err="1"/>
              <a:t>Rachata</a:t>
            </a:r>
            <a:r>
              <a:rPr lang="en-US" sz="1200" dirty="0"/>
              <a:t> </a:t>
            </a:r>
            <a:r>
              <a:rPr lang="en-US" sz="1200" dirty="0" err="1"/>
              <a:t>Ausavarungnirun</a:t>
            </a:r>
            <a:r>
              <a:rPr lang="en-US" sz="1200" dirty="0"/>
              <a:t>,</a:t>
            </a:r>
            <a:br>
              <a:rPr lang="en-US" sz="1200" dirty="0"/>
            </a:br>
            <a:r>
              <a:rPr lang="en-US" sz="1200" b="1" dirty="0">
                <a:solidFill>
                  <a:srgbClr val="0432FF"/>
                </a:solidFill>
                <a:hlinkClick r:id="rId2">
                  <a:extLst>
                    <a:ext uri="{A12FA001-AC4F-418D-AE19-62706E023703}">
                      <ahyp:hlinkClr xmlns:ahyp="http://schemas.microsoft.com/office/drawing/2018/hyperlinkcolor" val="tx"/>
                    </a:ext>
                  </a:extLst>
                </a:hlinkClick>
              </a:rPr>
              <a:t>"A Modern Primer on Processing in Memory"</a:t>
            </a:r>
            <a:br>
              <a:rPr lang="en-US" sz="1200" dirty="0"/>
            </a:br>
            <a:r>
              <a:rPr lang="en-US" sz="1200" i="1" dirty="0"/>
              <a:t>Invited Book Chapter in </a:t>
            </a:r>
            <a:r>
              <a:rPr lang="en-US" sz="1200" b="1" i="1" dirty="0">
                <a:hlinkClick r:id="rId3"/>
              </a:rPr>
              <a:t>Emerging Computing: From Devices to Systems - Looking Beyond Moore and Von Neumann</a:t>
            </a:r>
            <a:r>
              <a:rPr lang="en-US" sz="1200" dirty="0"/>
              <a:t>, Springer, to be published in 2021.</a:t>
            </a:r>
            <a:br>
              <a:rPr lang="en-US" sz="1200" dirty="0"/>
            </a:br>
            <a:r>
              <a:rPr lang="en-US" sz="1200" dirty="0"/>
              <a:t>[</a:t>
            </a:r>
            <a:r>
              <a:rPr lang="en-US" sz="1200" dirty="0">
                <a:solidFill>
                  <a:srgbClr val="0432FF"/>
                </a:solidFill>
                <a:hlinkClick r:id="rId4">
                  <a:extLst>
                    <a:ext uri="{A12FA001-AC4F-418D-AE19-62706E023703}">
                      <ahyp:hlinkClr xmlns:ahyp="http://schemas.microsoft.com/office/drawing/2018/hyperlinkcolor" val="tx"/>
                    </a:ext>
                  </a:extLst>
                </a:hlinkClick>
              </a:rPr>
              <a:t>Tutorial Video on "Memory-Centric Computing Systems"</a:t>
            </a:r>
            <a:r>
              <a:rPr lang="en-US" sz="1200" dirty="0">
                <a:solidFill>
                  <a:srgbClr val="0432FF"/>
                </a:solidFill>
              </a:rPr>
              <a:t> </a:t>
            </a:r>
            <a:r>
              <a:rPr lang="en-US" sz="1200" dirty="0"/>
              <a:t>(1 hour 51 minutes)]</a:t>
            </a:r>
          </a:p>
        </p:txBody>
      </p:sp>
      <p:sp>
        <p:nvSpPr>
          <p:cNvPr id="4" name="Slide Number Placeholder 3">
            <a:extLst>
              <a:ext uri="{FF2B5EF4-FFF2-40B4-BE49-F238E27FC236}">
                <a16:creationId xmlns:a16="http://schemas.microsoft.com/office/drawing/2014/main" id="{32ED8FFF-445C-E441-A3A7-FFE2CB54C3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10C78A-C3C7-F84B-93B1-8931C94B9121}"/>
              </a:ext>
            </a:extLst>
          </p:cNvPr>
          <p:cNvPicPr>
            <a:picLocks noChangeAspect="1"/>
          </p:cNvPicPr>
          <p:nvPr/>
        </p:nvPicPr>
        <p:blipFill>
          <a:blip r:embed="rId5"/>
          <a:stretch>
            <a:fillRect/>
          </a:stretch>
        </p:blipFill>
        <p:spPr>
          <a:xfrm>
            <a:off x="1115616" y="1052736"/>
            <a:ext cx="3760116" cy="5112568"/>
          </a:xfrm>
          <a:prstGeom prst="rect">
            <a:avLst/>
          </a:prstGeom>
        </p:spPr>
      </p:pic>
      <p:sp>
        <p:nvSpPr>
          <p:cNvPr id="6" name="TextBox 5">
            <a:extLst>
              <a:ext uri="{FF2B5EF4-FFF2-40B4-BE49-F238E27FC236}">
                <a16:creationId xmlns:a16="http://schemas.microsoft.com/office/drawing/2014/main" id="{C4C491F0-7113-1E49-91B6-188FB8991FFE}"/>
              </a:ext>
            </a:extLst>
          </p:cNvPr>
          <p:cNvSpPr txBox="1"/>
          <p:nvPr/>
        </p:nvSpPr>
        <p:spPr>
          <a:xfrm>
            <a:off x="1338545" y="6472238"/>
            <a:ext cx="707437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https://people.inf.ethz.ch/omutlu/pub/ModernPrimerOnPIM_springer-emerging-computing-bookchapter21.pdf</a:t>
            </a:r>
            <a:r>
              <a:rPr kumimoji="0" lang="en-US" sz="11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23484623"/>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Processing Using Memory</a:t>
            </a:r>
          </a:p>
        </p:txBody>
      </p:sp>
      <p:sp>
        <p:nvSpPr>
          <p:cNvPr id="3" name="Content Placeholder 2"/>
          <p:cNvSpPr>
            <a:spLocks noGrp="1"/>
          </p:cNvSpPr>
          <p:nvPr>
            <p:ph idx="1"/>
          </p:nvPr>
        </p:nvSpPr>
        <p:spPr>
          <a:xfrm>
            <a:off x="0" y="969640"/>
            <a:ext cx="9144000" cy="5123656"/>
          </a:xfrm>
        </p:spPr>
        <p:txBody>
          <a:bodyPr/>
          <a:lstStyle/>
          <a:p>
            <a:r>
              <a:rPr lang="en-US" dirty="0"/>
              <a:t>Take advantage of operational principles of memory to perform </a:t>
            </a:r>
            <a:r>
              <a:rPr lang="en-US" dirty="0">
                <a:solidFill>
                  <a:srgbClr val="0000FF"/>
                </a:solidFill>
              </a:rPr>
              <a:t>bulk data movement and computation in memory</a:t>
            </a:r>
            <a:endParaRPr lang="en-US" dirty="0"/>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3982628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p:txBody>
          <a:bodyPr/>
          <a:lstStyle/>
          <a:p>
            <a:r>
              <a:rPr lang="en-US" dirty="0"/>
              <a:t>Real System </a:t>
            </a:r>
            <a:r>
              <a:rPr lang="en-US" dirty="0" err="1"/>
              <a:t>RowClone</a:t>
            </a:r>
            <a:r>
              <a:rPr lang="en-US" dirty="0"/>
              <a:t>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r>
              <a:rPr lang="en-US"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a:defRPr/>
            </a:pPr>
            <a:fld id="{8E574D81-B5DE-384D-B24B-566C679AE608}" type="slidenum">
              <a:rPr lang="en-US" smtClean="0"/>
              <a:pPr>
                <a:defRPr/>
              </a:pPr>
              <a:t>92</a:t>
            </a:fld>
            <a:endParaRPr lang="en-US"/>
          </a:p>
        </p:txBody>
      </p:sp>
      <p:pic>
        <p:nvPicPr>
          <p:cNvPr id="6" name="Picture 5">
            <a:extLst>
              <a:ext uri="{FF2B5EF4-FFF2-40B4-BE49-F238E27FC236}">
                <a16:creationId xmlns:a16="http://schemas.microsoft.com/office/drawing/2014/main" id="{4968A077-68D5-B642-B9B4-2961262DEAA6}"/>
              </a:ext>
            </a:extLst>
          </p:cNvPr>
          <p:cNvPicPr>
            <a:picLocks noChangeAspect="1"/>
          </p:cNvPicPr>
          <p:nvPr/>
        </p:nvPicPr>
        <p:blipFill>
          <a:blip r:embed="rId4"/>
          <a:stretch>
            <a:fillRect/>
          </a:stretch>
        </p:blipFill>
        <p:spPr>
          <a:xfrm>
            <a:off x="0" y="2204864"/>
            <a:ext cx="9144000" cy="1788837"/>
          </a:xfrm>
          <a:prstGeom prst="rect">
            <a:avLst/>
          </a:prstGeom>
        </p:spPr>
      </p:pic>
    </p:spTree>
    <p:extLst>
      <p:ext uri="{BB962C8B-B14F-4D97-AF65-F5344CB8AC3E}">
        <p14:creationId xmlns:p14="http://schemas.microsoft.com/office/powerpoint/2010/main" val="4088157822"/>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sz="3400" dirty="0"/>
              <a:t>Lecture on </a:t>
            </a:r>
            <a:r>
              <a:rPr lang="en-US" sz="3400" dirty="0" err="1"/>
              <a:t>RowClone</a:t>
            </a:r>
            <a:r>
              <a:rPr lang="en-US" sz="3400" dirty="0"/>
              <a:t> &amp; Processing using DRAM</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64093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https://www.youtube.com/watch?v=n6Pwg1qax_E&amp;list=PL5Q2soXY2Zi_7UBNmC9B8Yr5JSwTG9yH4&amp;index=4</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04380BC8-733F-0B4F-B4D8-051CFB4C5038}"/>
              </a:ext>
            </a:extLst>
          </p:cNvPr>
          <p:cNvPicPr>
            <a:picLocks noChangeAspect="1"/>
          </p:cNvPicPr>
          <p:nvPr/>
        </p:nvPicPr>
        <p:blipFill>
          <a:blip r:embed="rId3"/>
          <a:stretch>
            <a:fillRect/>
          </a:stretch>
        </p:blipFill>
        <p:spPr>
          <a:xfrm>
            <a:off x="586780" y="928971"/>
            <a:ext cx="7848872" cy="5497264"/>
          </a:xfrm>
          <a:prstGeom prst="rect">
            <a:avLst/>
          </a:prstGeom>
        </p:spPr>
      </p:pic>
    </p:spTree>
    <p:extLst>
      <p:ext uri="{BB962C8B-B14F-4D97-AF65-F5344CB8AC3E}">
        <p14:creationId xmlns:p14="http://schemas.microsoft.com/office/powerpoint/2010/main" val="1372147802"/>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28836352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137957281"/>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205538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sz="4400" dirty="0"/>
              <a:t>SIMDRAM Key Results</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5991" y="911224"/>
            <a:ext cx="8987622" cy="5867329"/>
          </a:xfrm>
        </p:spPr>
        <p:txBody>
          <a:bodyPr/>
          <a:lstStyle/>
          <a:p>
            <a:pPr marL="0" indent="0">
              <a:buNone/>
            </a:pPr>
            <a:r>
              <a:rPr lang="en-US" sz="3200" dirty="0"/>
              <a:t>Evaluated on:</a:t>
            </a:r>
            <a:endParaRPr lang="en-US" sz="800" dirty="0"/>
          </a:p>
          <a:p>
            <a:pPr lvl="1"/>
            <a:r>
              <a:rPr lang="en-US" dirty="0">
                <a:solidFill>
                  <a:schemeClr val="accent1">
                    <a:lumMod val="75000"/>
                  </a:schemeClr>
                </a:solidFill>
              </a:rPr>
              <a:t>16 complex in-DRAM operations</a:t>
            </a:r>
          </a:p>
          <a:p>
            <a:pPr lvl="1"/>
            <a:r>
              <a:rPr lang="en-US" dirty="0">
                <a:solidFill>
                  <a:schemeClr val="accent1">
                    <a:lumMod val="75000"/>
                  </a:schemeClr>
                </a:solidFill>
              </a:rPr>
              <a:t>7 commonly-used real-world applications</a:t>
            </a:r>
          </a:p>
          <a:p>
            <a:pPr lvl="1"/>
            <a:endParaRPr lang="en-US" sz="1000" dirty="0">
              <a:solidFill>
                <a:schemeClr val="accent1">
                  <a:lumMod val="75000"/>
                </a:schemeClr>
              </a:solidFill>
            </a:endParaRPr>
          </a:p>
          <a:p>
            <a:pPr marL="0" indent="0">
              <a:buNone/>
            </a:pPr>
            <a:r>
              <a:rPr lang="en-US" b="1" dirty="0"/>
              <a:t>SIMDRAM provides:</a:t>
            </a:r>
          </a:p>
          <a:p>
            <a:pPr marL="0" indent="0">
              <a:buNone/>
            </a:pPr>
            <a:endParaRPr lang="en-US" sz="800" b="1" dirty="0"/>
          </a:p>
          <a:p>
            <a:r>
              <a:rPr lang="en-US" b="1" dirty="0">
                <a:solidFill>
                  <a:schemeClr val="accent6">
                    <a:lumMod val="75000"/>
                  </a:schemeClr>
                </a:solidFill>
              </a:rPr>
              <a:t>88×</a:t>
            </a:r>
            <a:r>
              <a:rPr lang="en-US" dirty="0">
                <a:solidFill>
                  <a:schemeClr val="accent6">
                    <a:lumMod val="75000"/>
                  </a:schemeClr>
                </a:solidFill>
              </a:rPr>
              <a:t> </a:t>
            </a:r>
            <a:r>
              <a:rPr lang="en-US" dirty="0"/>
              <a:t>and </a:t>
            </a:r>
            <a:r>
              <a:rPr lang="en-US" b="1" dirty="0">
                <a:solidFill>
                  <a:schemeClr val="accent6">
                    <a:lumMod val="75000"/>
                  </a:schemeClr>
                </a:solidFill>
              </a:rPr>
              <a:t>5.8×</a:t>
            </a:r>
            <a:r>
              <a:rPr lang="en-US" dirty="0"/>
              <a:t> the </a:t>
            </a:r>
            <a:r>
              <a:rPr lang="en-US" b="1" dirty="0">
                <a:solidFill>
                  <a:schemeClr val="accent1">
                    <a:lumMod val="75000"/>
                  </a:schemeClr>
                </a:solidFill>
              </a:rPr>
              <a:t>throughput</a:t>
            </a:r>
            <a:r>
              <a:rPr lang="en-US" dirty="0"/>
              <a:t> of a </a:t>
            </a:r>
            <a:r>
              <a:rPr lang="en-US" b="1" dirty="0">
                <a:solidFill>
                  <a:srgbClr val="C00000"/>
                </a:solidFill>
              </a:rPr>
              <a:t>CPU</a:t>
            </a:r>
            <a:r>
              <a:rPr lang="en-US" dirty="0"/>
              <a:t> and a</a:t>
            </a:r>
            <a:r>
              <a:rPr lang="en-US" b="1" dirty="0">
                <a:solidFill>
                  <a:srgbClr val="C00000"/>
                </a:solidFill>
              </a:rPr>
              <a:t> high-end GPU</a:t>
            </a:r>
            <a:r>
              <a:rPr lang="en-US" dirty="0"/>
              <a:t>, respectively, over </a:t>
            </a:r>
            <a:r>
              <a:rPr lang="en-US" b="1" dirty="0"/>
              <a:t>16 operations</a:t>
            </a:r>
          </a:p>
          <a:p>
            <a:endParaRPr lang="en-US" sz="800" b="1" dirty="0"/>
          </a:p>
          <a:p>
            <a:r>
              <a:rPr lang="en-US" b="1" dirty="0">
                <a:solidFill>
                  <a:schemeClr val="accent6">
                    <a:lumMod val="75000"/>
                  </a:schemeClr>
                </a:solidFill>
              </a:rPr>
              <a:t>257×</a:t>
            </a:r>
            <a:r>
              <a:rPr lang="en-US" dirty="0">
                <a:solidFill>
                  <a:schemeClr val="accent6">
                    <a:lumMod val="75000"/>
                  </a:schemeClr>
                </a:solidFill>
              </a:rPr>
              <a:t> </a:t>
            </a:r>
            <a:r>
              <a:rPr lang="en-US" dirty="0"/>
              <a:t>and </a:t>
            </a:r>
            <a:r>
              <a:rPr lang="en-US" b="1" dirty="0">
                <a:solidFill>
                  <a:schemeClr val="accent6">
                    <a:lumMod val="75000"/>
                  </a:schemeClr>
                </a:solidFill>
              </a:rPr>
              <a:t>31× </a:t>
            </a:r>
            <a:r>
              <a:rPr lang="en-US" dirty="0"/>
              <a:t>the </a:t>
            </a:r>
            <a:r>
              <a:rPr lang="en-US" b="1" dirty="0">
                <a:solidFill>
                  <a:schemeClr val="accent1">
                    <a:lumMod val="75000"/>
                  </a:schemeClr>
                </a:solidFill>
              </a:rPr>
              <a:t>energy efficiency</a:t>
            </a:r>
            <a:r>
              <a:rPr lang="en-US" dirty="0">
                <a:solidFill>
                  <a:schemeClr val="accent1">
                    <a:lumMod val="75000"/>
                  </a:schemeClr>
                </a:solidFill>
              </a:rPr>
              <a:t> </a:t>
            </a:r>
            <a:r>
              <a:rPr lang="en-US" dirty="0"/>
              <a:t>of a </a:t>
            </a:r>
            <a:r>
              <a:rPr lang="en-US" b="1" dirty="0">
                <a:solidFill>
                  <a:srgbClr val="C00000"/>
                </a:solidFill>
              </a:rPr>
              <a:t>CPU</a:t>
            </a:r>
            <a:r>
              <a:rPr lang="en-US" dirty="0"/>
              <a:t> and a </a:t>
            </a:r>
            <a:r>
              <a:rPr lang="en-US" b="1" dirty="0">
                <a:solidFill>
                  <a:srgbClr val="C00000"/>
                </a:solidFill>
              </a:rPr>
              <a:t>high-end GPU</a:t>
            </a:r>
            <a:r>
              <a:rPr lang="en-US" dirty="0"/>
              <a:t>, respectively, over</a:t>
            </a:r>
            <a:r>
              <a:rPr lang="en-US" b="1" dirty="0"/>
              <a:t> 16 operations</a:t>
            </a:r>
          </a:p>
          <a:p>
            <a:endParaRPr lang="en-US" sz="800" b="1" dirty="0"/>
          </a:p>
          <a:p>
            <a:r>
              <a:rPr lang="en-US" b="1" dirty="0">
                <a:solidFill>
                  <a:schemeClr val="accent6">
                    <a:lumMod val="75000"/>
                  </a:schemeClr>
                </a:solidFill>
              </a:rPr>
              <a:t>21× </a:t>
            </a:r>
            <a:r>
              <a:rPr lang="en-US" dirty="0"/>
              <a:t>and </a:t>
            </a:r>
            <a:r>
              <a:rPr lang="en-US" b="1" dirty="0">
                <a:solidFill>
                  <a:schemeClr val="accent6">
                    <a:lumMod val="75000"/>
                  </a:schemeClr>
                </a:solidFill>
              </a:rPr>
              <a:t>2.1×</a:t>
            </a:r>
            <a:r>
              <a:rPr lang="en-US" dirty="0"/>
              <a:t> the </a:t>
            </a:r>
            <a:r>
              <a:rPr lang="en-US" b="1" dirty="0">
                <a:solidFill>
                  <a:schemeClr val="accent1">
                    <a:lumMod val="75000"/>
                  </a:schemeClr>
                </a:solidFill>
              </a:rPr>
              <a:t>performance</a:t>
            </a:r>
            <a:r>
              <a:rPr lang="en-US" dirty="0"/>
              <a:t> of a </a:t>
            </a:r>
            <a:r>
              <a:rPr lang="en-US" b="1" dirty="0">
                <a:solidFill>
                  <a:srgbClr val="C00000"/>
                </a:solidFill>
              </a:rPr>
              <a:t>CPU</a:t>
            </a:r>
            <a:r>
              <a:rPr lang="en-US" dirty="0"/>
              <a:t> an a </a:t>
            </a:r>
            <a:r>
              <a:rPr lang="en-US" b="1" dirty="0">
                <a:solidFill>
                  <a:srgbClr val="C00000"/>
                </a:solidFill>
              </a:rPr>
              <a:t>high-end GPU</a:t>
            </a:r>
            <a:r>
              <a:rPr lang="en-US" dirty="0"/>
              <a:t>, over </a:t>
            </a:r>
            <a:r>
              <a:rPr lang="en-US" b="1" dirty="0"/>
              <a:t>seven real-world applications</a:t>
            </a:r>
          </a:p>
          <a:p>
            <a:endParaRPr lang="en-US" sz="3200" dirty="0">
              <a:solidFill>
                <a:schemeClr val="accent1">
                  <a:lumMod val="75000"/>
                </a:schemeClr>
              </a:solidFill>
            </a:endParaRPr>
          </a:p>
          <a:p>
            <a:endParaRPr lang="en-US" dirty="0"/>
          </a:p>
          <a:p>
            <a:endParaRPr lang="en-US" dirty="0"/>
          </a:p>
          <a:p>
            <a:endParaRPr lang="en-US" dirty="0"/>
          </a:p>
        </p:txBody>
      </p:sp>
    </p:spTree>
    <p:extLst>
      <p:ext uri="{BB962C8B-B14F-4D97-AF65-F5344CB8AC3E}">
        <p14:creationId xmlns:p14="http://schemas.microsoft.com/office/powerpoint/2010/main" val="379470713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More on SIMDRAM</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947953462"/>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19060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904199466"/>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700" dirty="0" err="1"/>
              <a:t>Ataberk</a:t>
            </a:r>
            <a:r>
              <a:rPr lang="en-US" sz="1700" dirty="0"/>
              <a:t> </a:t>
            </a:r>
            <a:r>
              <a:rPr lang="en-US" sz="1700" dirty="0" err="1"/>
              <a:t>Olgun</a:t>
            </a:r>
            <a:r>
              <a:rPr lang="en-US" sz="1700" dirty="0"/>
              <a:t>, </a:t>
            </a:r>
            <a:r>
              <a:rPr lang="en-US" sz="1700" dirty="0" err="1"/>
              <a:t>Minesh</a:t>
            </a:r>
            <a:r>
              <a:rPr lang="en-US" sz="1700" dirty="0"/>
              <a:t> Patel, A. </a:t>
            </a:r>
            <a:r>
              <a:rPr lang="en-US" sz="1700" dirty="0" err="1"/>
              <a:t>Giray</a:t>
            </a:r>
            <a:r>
              <a:rPr lang="en-US" sz="1700" dirty="0"/>
              <a:t> </a:t>
            </a:r>
            <a:r>
              <a:rPr lang="en-US" sz="1700" dirty="0" err="1"/>
              <a:t>Yaglikci</a:t>
            </a:r>
            <a:r>
              <a:rPr lang="en-US" sz="1700" dirty="0"/>
              <a:t>, </a:t>
            </a:r>
            <a:r>
              <a:rPr lang="en-US" sz="1700" dirty="0" err="1"/>
              <a:t>Haocong</a:t>
            </a:r>
            <a:r>
              <a:rPr lang="en-US" sz="1700" dirty="0"/>
              <a:t> Luo, </a:t>
            </a:r>
            <a:r>
              <a:rPr lang="en-US" sz="1700" dirty="0" err="1"/>
              <a:t>Jeremie</a:t>
            </a:r>
            <a:r>
              <a:rPr lang="en-US" sz="1700" dirty="0"/>
              <a:t> S. Kim, F. </a:t>
            </a:r>
            <a:r>
              <a:rPr lang="en-US" sz="1700" dirty="0" err="1"/>
              <a:t>Nisa</a:t>
            </a:r>
            <a:r>
              <a:rPr lang="en-US" sz="1700" dirty="0"/>
              <a:t> </a:t>
            </a:r>
            <a:r>
              <a:rPr lang="en-US" sz="1700" dirty="0" err="1"/>
              <a:t>Bostanci</a:t>
            </a:r>
            <a:r>
              <a:rPr lang="en-US" sz="1700" dirty="0"/>
              <a:t>, Nandita Vijaykumar,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"QUAC-TRNG: High-Throughput True Random Number Generation Using Quadruple Row Activation in Commodity DRAM Chips"</a:t>
            </a:r>
            <a:br>
              <a:rPr lang="en-US" sz="1700" dirty="0"/>
            </a:br>
            <a:r>
              <a:rPr lang="en-US" sz="1700" i="1" dirty="0"/>
              <a:t>Proceedings of the </a:t>
            </a:r>
            <a:r>
              <a:rPr lang="en-US" sz="1700" i="1" dirty="0">
                <a:hlinkClick r:id="rId3"/>
              </a:rPr>
              <a:t>48th International Symposium on Computer Architecture</a:t>
            </a:r>
            <a:r>
              <a:rPr lang="en-US" sz="1700" i="1" dirty="0"/>
              <a:t> (</a:t>
            </a:r>
            <a:r>
              <a:rPr lang="en-US" sz="1700" b="1" i="1" dirty="0"/>
              <a:t>ISCA</a:t>
            </a:r>
            <a:r>
              <a:rPr lang="en-US" sz="1700" i="1" dirty="0"/>
              <a:t>)</a:t>
            </a:r>
            <a:r>
              <a:rPr lang="en-US" sz="1700" dirty="0"/>
              <a:t>, Virtual, June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Talk Video</a:t>
            </a:r>
            <a:r>
              <a:rPr lang="en-US" sz="1700" dirty="0"/>
              <a:t> (25 minutes)]</a:t>
            </a:r>
            <a:br>
              <a:rPr lang="en-US" sz="1700" dirty="0"/>
            </a:br>
            <a:r>
              <a:rPr lang="en-US" sz="1700" dirty="0"/>
              <a:t>[</a:t>
            </a:r>
            <a:r>
              <a:rPr lang="en-US" sz="1700" dirty="0">
                <a:hlinkClick r:id="rId9"/>
              </a:rPr>
              <a:t>SAFARI Live Seminar Video</a:t>
            </a:r>
            <a:r>
              <a:rPr lang="en-US" sz="1700" dirty="0"/>
              <a:t> (1 </a:t>
            </a:r>
            <a:r>
              <a:rPr lang="en-US" sz="1700" dirty="0" err="1"/>
              <a:t>hr</a:t>
            </a:r>
            <a:r>
              <a:rPr lang="en-US" sz="1700" dirty="0"/>
              <a:t> 26 mins)]</a:t>
            </a:r>
          </a:p>
          <a:p>
            <a:pPr marL="0" indent="0">
              <a:buNone/>
            </a:pPr>
            <a:br>
              <a:rPr lang="en-US" sz="1800" dirty="0"/>
            </a:br>
            <a:br>
              <a:rPr lang="en-US" sz="1800" dirty="0"/>
            </a:br>
            <a:endParaRPr lang="en-US" sz="1800" dirty="0"/>
          </a:p>
        </p:txBody>
      </p:sp>
      <p:pic>
        <p:nvPicPr>
          <p:cNvPr id="5" name="Picture 4">
            <a:extLst>
              <a:ext uri="{FF2B5EF4-FFF2-40B4-BE49-F238E27FC236}">
                <a16:creationId xmlns:a16="http://schemas.microsoft.com/office/drawing/2014/main" id="{C346B698-045C-9044-B1A7-4FFDCCB4C3C3}"/>
              </a:ext>
            </a:extLst>
          </p:cNvPr>
          <p:cNvPicPr>
            <a:picLocks noChangeAspect="1"/>
          </p:cNvPicPr>
          <p:nvPr/>
        </p:nvPicPr>
        <p:blipFill>
          <a:blip r:embed="rId10"/>
          <a:stretch>
            <a:fillRect/>
          </a:stretch>
        </p:blipFill>
        <p:spPr>
          <a:xfrm>
            <a:off x="0" y="4221088"/>
            <a:ext cx="9144000" cy="1726954"/>
          </a:xfrm>
          <a:prstGeom prst="rect">
            <a:avLst/>
          </a:prstGeom>
        </p:spPr>
      </p:pic>
    </p:spTree>
    <p:extLst>
      <p:ext uri="{BB962C8B-B14F-4D97-AF65-F5344CB8AC3E}">
        <p14:creationId xmlns:p14="http://schemas.microsoft.com/office/powerpoint/2010/main" val="2188688499"/>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700" dirty="0"/>
          </a:p>
          <a:p>
            <a:r>
              <a:rPr lang="en-US" sz="1700" dirty="0"/>
              <a:t>F. </a:t>
            </a:r>
            <a:r>
              <a:rPr lang="en-US" sz="1700" dirty="0" err="1"/>
              <a:t>Nisa</a:t>
            </a:r>
            <a:r>
              <a:rPr lang="en-US" sz="1700" dirty="0"/>
              <a:t> </a:t>
            </a:r>
            <a:r>
              <a:rPr lang="en-US" sz="1700" dirty="0" err="1"/>
              <a:t>Bostanci</a:t>
            </a:r>
            <a:r>
              <a:rPr lang="en-US" sz="1700" dirty="0"/>
              <a:t>, </a:t>
            </a:r>
            <a:r>
              <a:rPr lang="en-US" sz="1700" dirty="0" err="1"/>
              <a:t>Ataberk</a:t>
            </a:r>
            <a:r>
              <a:rPr lang="en-US" sz="1700" dirty="0"/>
              <a:t> </a:t>
            </a:r>
            <a:r>
              <a:rPr lang="en-US" sz="1700" dirty="0" err="1"/>
              <a:t>Olgun</a:t>
            </a:r>
            <a:r>
              <a:rPr lang="en-US" sz="1700" dirty="0"/>
              <a:t>, Lois </a:t>
            </a:r>
            <a:r>
              <a:rPr lang="en-US" sz="1700" dirty="0" err="1"/>
              <a:t>Orosa</a:t>
            </a:r>
            <a:r>
              <a:rPr lang="en-US" sz="1700" dirty="0"/>
              <a:t>, A. </a:t>
            </a:r>
            <a:r>
              <a:rPr lang="en-US" sz="1700" dirty="0" err="1"/>
              <a:t>Giray</a:t>
            </a:r>
            <a:r>
              <a:rPr lang="en-US" sz="1700" dirty="0"/>
              <a:t> </a:t>
            </a:r>
            <a:r>
              <a:rPr lang="en-US" sz="1700" dirty="0" err="1"/>
              <a:t>Yaglikci</a:t>
            </a:r>
            <a:r>
              <a:rPr lang="en-US" sz="1700" dirty="0"/>
              <a:t>, </a:t>
            </a:r>
            <a:r>
              <a:rPr lang="en-US" sz="1700" dirty="0" err="1"/>
              <a:t>Jeremie</a:t>
            </a:r>
            <a:r>
              <a:rPr lang="en-US" sz="1700" dirty="0"/>
              <a:t> S. Kim, Hasan Hassan,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"DR-STRaNGe: End-to-End System Design for DRAM-based True Random Number Generators"</a:t>
            </a:r>
            <a:br>
              <a:rPr lang="en-US" sz="1700" dirty="0">
                <a:solidFill>
                  <a:srgbClr val="0000FF"/>
                </a:solidFill>
              </a:rPr>
            </a:br>
            <a:r>
              <a:rPr lang="en-US" sz="1700" i="1" dirty="0"/>
              <a:t>Proceedings of the </a:t>
            </a:r>
            <a:r>
              <a:rPr lang="en-US" sz="1700" i="1" dirty="0">
                <a:hlinkClick r:id="rId3"/>
              </a:rPr>
              <a:t>28th International Symposium on High-Performance Computer Architecture</a:t>
            </a:r>
            <a:r>
              <a:rPr lang="en-US" sz="1700" i="1" dirty="0"/>
              <a:t> (</a:t>
            </a:r>
            <a:r>
              <a:rPr lang="en-US" sz="1700" b="1" i="1" dirty="0"/>
              <a:t>HPCA</a:t>
            </a:r>
            <a:r>
              <a:rPr lang="en-US" sz="1700" i="1" dirty="0"/>
              <a:t>)</a:t>
            </a:r>
            <a:r>
              <a:rPr lang="en-US" sz="1700" dirty="0"/>
              <a:t>, Virtual, April 2022.</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p>
          <a:p>
            <a:pPr marL="0" indent="0">
              <a:buNone/>
            </a:pPr>
            <a:br>
              <a:rPr lang="en-US" sz="1700" dirty="0"/>
            </a:br>
            <a:br>
              <a:rPr lang="en-US" sz="1700" dirty="0"/>
            </a:br>
            <a:endParaRPr lang="en-US" sz="1700" dirty="0"/>
          </a:p>
        </p:txBody>
      </p:sp>
      <p:pic>
        <p:nvPicPr>
          <p:cNvPr id="3" name="Picture 2">
            <a:extLst>
              <a:ext uri="{FF2B5EF4-FFF2-40B4-BE49-F238E27FC236}">
                <a16:creationId xmlns:a16="http://schemas.microsoft.com/office/drawing/2014/main" id="{F6CE8127-50F1-6E46-970D-5C4BAC456EE8}"/>
              </a:ext>
            </a:extLst>
          </p:cNvPr>
          <p:cNvPicPr>
            <a:picLocks noChangeAspect="1"/>
          </p:cNvPicPr>
          <p:nvPr/>
        </p:nvPicPr>
        <p:blipFill>
          <a:blip r:embed="rId8"/>
          <a:stretch>
            <a:fillRect/>
          </a:stretch>
        </p:blipFill>
        <p:spPr>
          <a:xfrm>
            <a:off x="0" y="3717032"/>
            <a:ext cx="9144000" cy="2399168"/>
          </a:xfrm>
          <a:prstGeom prst="rect">
            <a:avLst/>
          </a:prstGeom>
        </p:spPr>
      </p:pic>
      <p:sp>
        <p:nvSpPr>
          <p:cNvPr id="6" name="TextBox 5">
            <a:extLst>
              <a:ext uri="{FF2B5EF4-FFF2-40B4-BE49-F238E27FC236}">
                <a16:creationId xmlns:a16="http://schemas.microsoft.com/office/drawing/2014/main" id="{E1372BCE-C8A6-2D4D-B9A1-E34D95C97AFB}"/>
              </a:ext>
            </a:extLst>
          </p:cNvPr>
          <p:cNvSpPr txBox="1"/>
          <p:nvPr/>
        </p:nvSpPr>
        <p:spPr>
          <a:xfrm>
            <a:off x="1779861" y="6438543"/>
            <a:ext cx="516840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https://arxiv.org/pdf/2201.01385.pdf</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96054548"/>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using Memory</a:t>
            </a:r>
          </a:p>
          <a:p>
            <a:pPr algn="l"/>
            <a:r>
              <a:rPr lang="en-US" sz="3600" dirty="0">
                <a:solidFill>
                  <a:srgbClr val="0432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07091077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Specialization: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69132760"/>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1789793279"/>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42326847"/>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809297844"/>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068872983"/>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01239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53952706"/>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450396750"/>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42839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6802063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7173629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13286543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16339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Sequence-to-Graph Mapping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2000" dirty="0">
                <a:solidFill>
                  <a:srgbClr val="0000FF"/>
                </a:solidFill>
              </a:rPr>
              <a:t>To Appear in ISCA 2022</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2"/>
          <a:stretch>
            <a:fillRect/>
          </a:stretch>
        </p:blipFill>
        <p:spPr>
          <a:xfrm>
            <a:off x="0" y="2338432"/>
            <a:ext cx="9144000" cy="2458720"/>
          </a:xfrm>
          <a:prstGeom prst="rect">
            <a:avLst/>
          </a:prstGeom>
        </p:spPr>
      </p:pic>
    </p:spTree>
    <p:extLst>
      <p:ext uri="{BB962C8B-B14F-4D97-AF65-F5344CB8AC3E}">
        <p14:creationId xmlns:p14="http://schemas.microsoft.com/office/powerpoint/2010/main" val="3429690860"/>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2321253894"/>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F6E8-1782-6643-8F8C-01860653BFD1}"/>
              </a:ext>
            </a:extLst>
          </p:cNvPr>
          <p:cNvSpPr>
            <a:spLocks noGrp="1"/>
          </p:cNvSpPr>
          <p:nvPr>
            <p:ph type="title"/>
          </p:nvPr>
        </p:nvSpPr>
        <p:spPr/>
        <p:txBody>
          <a:bodyPr/>
          <a:lstStyle/>
          <a:p>
            <a:r>
              <a:rPr lang="en-US" dirty="0"/>
              <a:t>Accelerating Graph Pattern Mining</a:t>
            </a:r>
          </a:p>
        </p:txBody>
      </p:sp>
      <p:sp>
        <p:nvSpPr>
          <p:cNvPr id="3" name="Content Placeholder 2">
            <a:extLst>
              <a:ext uri="{FF2B5EF4-FFF2-40B4-BE49-F238E27FC236}">
                <a16:creationId xmlns:a16="http://schemas.microsoft.com/office/drawing/2014/main" id="{F343E170-D71E-634F-A533-6F399A423E3F}"/>
              </a:ext>
            </a:extLst>
          </p:cNvPr>
          <p:cNvSpPr>
            <a:spLocks noGrp="1"/>
          </p:cNvSpPr>
          <p:nvPr>
            <p:ph idx="1"/>
          </p:nvPr>
        </p:nvSpPr>
        <p:spPr>
          <a:xfrm>
            <a:off x="228600" y="908720"/>
            <a:ext cx="8610600" cy="5267672"/>
          </a:xfrm>
        </p:spPr>
        <p:txBody>
          <a:bodyPr/>
          <a:lstStyle/>
          <a:p>
            <a:r>
              <a:rPr lang="en-US" sz="1500" dirty="0"/>
              <a:t>Maciej Besta, Raghavendra </a:t>
            </a:r>
            <a:r>
              <a:rPr lang="en-US" sz="1500" dirty="0" err="1"/>
              <a:t>Kanakagiri</a:t>
            </a:r>
            <a:r>
              <a:rPr lang="en-US" sz="1500" dirty="0"/>
              <a:t>, Grzegorz Kwasniewski, </a:t>
            </a:r>
            <a:r>
              <a:rPr lang="en-US" sz="1500" dirty="0" err="1"/>
              <a:t>Rachata</a:t>
            </a:r>
            <a:r>
              <a:rPr lang="en-US" sz="1500" dirty="0"/>
              <a:t> </a:t>
            </a:r>
            <a:r>
              <a:rPr lang="en-US" sz="1500" dirty="0" err="1"/>
              <a:t>Ausavarungnirun</a:t>
            </a:r>
            <a:r>
              <a:rPr lang="en-US" sz="1500" dirty="0"/>
              <a:t>, Jakub </a:t>
            </a:r>
            <a:r>
              <a:rPr lang="en-US" sz="1500" dirty="0" err="1"/>
              <a:t>Beránek</a:t>
            </a:r>
            <a:r>
              <a:rPr lang="en-US" sz="1500" dirty="0"/>
              <a:t>, Konstantinos </a:t>
            </a:r>
            <a:r>
              <a:rPr lang="en-US" sz="1500" dirty="0" err="1"/>
              <a:t>Kanellopoulos</a:t>
            </a:r>
            <a:r>
              <a:rPr lang="en-US" sz="1500" dirty="0"/>
              <a:t>, </a:t>
            </a:r>
            <a:r>
              <a:rPr lang="en-US" sz="1500" dirty="0" err="1"/>
              <a:t>Kacper</a:t>
            </a:r>
            <a:r>
              <a:rPr lang="en-US" sz="1500" dirty="0"/>
              <a:t> </a:t>
            </a:r>
            <a:r>
              <a:rPr lang="en-US" sz="1500" dirty="0" err="1"/>
              <a:t>Janda</a:t>
            </a:r>
            <a:r>
              <a:rPr lang="en-US" sz="1500" dirty="0"/>
              <a:t>, </a:t>
            </a:r>
            <a:r>
              <a:rPr lang="en-US" sz="1500" dirty="0" err="1"/>
              <a:t>Zur</a:t>
            </a:r>
            <a:r>
              <a:rPr lang="en-US" sz="1500" dirty="0"/>
              <a:t> </a:t>
            </a:r>
            <a:r>
              <a:rPr lang="en-US" sz="1500" dirty="0" err="1"/>
              <a:t>Vonarburg-Shmaria</a:t>
            </a:r>
            <a:r>
              <a:rPr lang="en-US" sz="1500" dirty="0"/>
              <a:t>, Lukas </a:t>
            </a:r>
            <a:r>
              <a:rPr lang="en-US" sz="1500" dirty="0" err="1"/>
              <a:t>Gianinazzi</a:t>
            </a:r>
            <a:r>
              <a:rPr lang="en-US" sz="1500" dirty="0"/>
              <a:t>, Ioana Stefan, Juan Gómez-Luna, Marcin </a:t>
            </a:r>
            <a:r>
              <a:rPr lang="en-US" sz="1500" dirty="0" err="1"/>
              <a:t>Copik</a:t>
            </a:r>
            <a:r>
              <a:rPr lang="en-US" sz="1500" dirty="0"/>
              <a:t>, Lukas Kapp-</a:t>
            </a:r>
            <a:r>
              <a:rPr lang="en-US" sz="1500" dirty="0" err="1"/>
              <a:t>Schwoerer</a:t>
            </a:r>
            <a:r>
              <a:rPr lang="en-US" sz="1500" dirty="0"/>
              <a:t>, Salvatore Di Girolamo, Nils </a:t>
            </a:r>
            <a:r>
              <a:rPr lang="en-US" sz="1500" dirty="0" err="1"/>
              <a:t>Blach</a:t>
            </a:r>
            <a:r>
              <a:rPr lang="en-US" sz="1500" dirty="0"/>
              <a:t>, Marek Konieczny, Onur Mutlu, and </a:t>
            </a:r>
            <a:r>
              <a:rPr lang="en-US" sz="1500" dirty="0" err="1"/>
              <a:t>Torsten</a:t>
            </a:r>
            <a:r>
              <a:rPr lang="en-US" sz="1500" dirty="0"/>
              <a:t> </a:t>
            </a:r>
            <a:r>
              <a:rPr lang="en-US" sz="1500" dirty="0" err="1"/>
              <a:t>Hoefler</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"SISA: Set-Centric Instruction Set Architecture for Graph Mining on Processing-in-Memory Systems"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(pdf)</a:t>
            </a:r>
            <a:r>
              <a:rPr lang="en-US" sz="1500" dirty="0"/>
              <a:t>]</a:t>
            </a:r>
            <a:br>
              <a:rPr lang="en-US" sz="1500" dirty="0"/>
            </a:br>
            <a:r>
              <a:rPr lang="en-US" sz="1500" dirty="0"/>
              <a:t>[</a:t>
            </a:r>
            <a:r>
              <a:rPr lang="en-US" sz="1500" dirty="0">
                <a:hlinkClick r:id="rId5"/>
              </a:rPr>
              <a:t>Talk Video</a:t>
            </a:r>
            <a:r>
              <a:rPr lang="en-US" sz="1500" dirty="0"/>
              <a:t> (22 minutes)]</a:t>
            </a:r>
            <a:br>
              <a:rPr lang="en-US" sz="1500" dirty="0"/>
            </a:br>
            <a:r>
              <a:rPr lang="en-US" sz="1500" dirty="0"/>
              <a:t>[</a:t>
            </a:r>
            <a:r>
              <a:rPr lang="en-US" sz="1500" dirty="0">
                <a:hlinkClick r:id="rId6"/>
              </a:rPr>
              <a:t>Lightning Talk Video</a:t>
            </a:r>
            <a:r>
              <a:rPr lang="en-US" sz="1500" dirty="0"/>
              <a:t> (1.5 minutes)]</a:t>
            </a:r>
            <a:br>
              <a:rPr lang="en-US" sz="1500" dirty="0"/>
            </a:br>
            <a:r>
              <a:rPr lang="en-US" sz="1500" dirty="0"/>
              <a:t>[</a:t>
            </a:r>
            <a:r>
              <a:rPr lang="en-US" sz="1500" dirty="0">
                <a:hlinkClick r:id="rId7"/>
              </a:rPr>
              <a:t>Full arXiv version</a:t>
            </a:r>
            <a:r>
              <a:rPr lang="en-US" sz="1500" dirty="0"/>
              <a:t>]</a:t>
            </a:r>
          </a:p>
          <a:p>
            <a:pPr marL="0" indent="0">
              <a:buNone/>
            </a:pPr>
            <a:br>
              <a:rPr lang="en-US" sz="1500" dirty="0"/>
            </a:br>
            <a:endParaRPr lang="en-US" sz="1500" dirty="0"/>
          </a:p>
        </p:txBody>
      </p:sp>
      <p:sp>
        <p:nvSpPr>
          <p:cNvPr id="4" name="Slide Number Placeholder 3">
            <a:extLst>
              <a:ext uri="{FF2B5EF4-FFF2-40B4-BE49-F238E27FC236}">
                <a16:creationId xmlns:a16="http://schemas.microsoft.com/office/drawing/2014/main" id="{5A48F706-A831-C54E-B91E-4FFC8E0C8AC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041EA71-B1C7-FF49-BB1B-C78853115E49}"/>
              </a:ext>
            </a:extLst>
          </p:cNvPr>
          <p:cNvPicPr>
            <a:picLocks noChangeAspect="1"/>
          </p:cNvPicPr>
          <p:nvPr/>
        </p:nvPicPr>
        <p:blipFill>
          <a:blip r:embed="rId8"/>
          <a:stretch>
            <a:fillRect/>
          </a:stretch>
        </p:blipFill>
        <p:spPr>
          <a:xfrm>
            <a:off x="0" y="3861048"/>
            <a:ext cx="9144000" cy="2481246"/>
          </a:xfrm>
          <a:prstGeom prst="rect">
            <a:avLst/>
          </a:prstGeom>
        </p:spPr>
      </p:pic>
    </p:spTree>
    <p:extLst>
      <p:ext uri="{BB962C8B-B14F-4D97-AF65-F5344CB8AC3E}">
        <p14:creationId xmlns:p14="http://schemas.microsoft.com/office/powerpoint/2010/main" val="3138695158"/>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E8B4-949E-9F09-043F-5209533A1F31}"/>
              </a:ext>
            </a:extLst>
          </p:cNvPr>
          <p:cNvSpPr>
            <a:spLocks noGrp="1"/>
          </p:cNvSpPr>
          <p:nvPr>
            <p:ph type="title"/>
          </p:nvPr>
        </p:nvSpPr>
        <p:spPr/>
        <p:txBody>
          <a:bodyPr/>
          <a:lstStyle/>
          <a:p>
            <a:r>
              <a:rPr lang="en-US" dirty="0"/>
              <a:t>Accelerating HTAP Database Systems</a:t>
            </a:r>
          </a:p>
        </p:txBody>
      </p:sp>
      <p:sp>
        <p:nvSpPr>
          <p:cNvPr id="3" name="Content Placeholder 2">
            <a:extLst>
              <a:ext uri="{FF2B5EF4-FFF2-40B4-BE49-F238E27FC236}">
                <a16:creationId xmlns:a16="http://schemas.microsoft.com/office/drawing/2014/main" id="{B6DD14E2-BB96-C8B9-DAB3-23B6688E34E3}"/>
              </a:ext>
            </a:extLst>
          </p:cNvPr>
          <p:cNvSpPr>
            <a:spLocks noGrp="1"/>
          </p:cNvSpPr>
          <p:nvPr>
            <p:ph idx="1"/>
          </p:nvPr>
        </p:nvSpPr>
        <p:spPr/>
        <p:txBody>
          <a:bodyPr/>
          <a:lstStyle/>
          <a:p>
            <a:r>
              <a:rPr lang="en-US" dirty="0">
                <a:solidFill>
                  <a:srgbClr val="0000FF"/>
                </a:solidFill>
              </a:rPr>
              <a:t>Appears in ICDE 2022</a:t>
            </a:r>
          </a:p>
          <a:p>
            <a:endParaRPr lang="en-US" dirty="0"/>
          </a:p>
        </p:txBody>
      </p:sp>
      <p:sp>
        <p:nvSpPr>
          <p:cNvPr id="4" name="Slide Number Placeholder 3">
            <a:extLst>
              <a:ext uri="{FF2B5EF4-FFF2-40B4-BE49-F238E27FC236}">
                <a16:creationId xmlns:a16="http://schemas.microsoft.com/office/drawing/2014/main" id="{CBDCB64F-3910-12B7-4D3E-28FB26AB451B}"/>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139</a:t>
            </a:fld>
            <a:endParaRPr lang="en-US" altLang="en-US">
              <a:solidFill>
                <a:srgbClr val="000000"/>
              </a:solidFill>
            </a:endParaRPr>
          </a:p>
        </p:txBody>
      </p:sp>
      <p:pic>
        <p:nvPicPr>
          <p:cNvPr id="5" name="Picture 4">
            <a:extLst>
              <a:ext uri="{FF2B5EF4-FFF2-40B4-BE49-F238E27FC236}">
                <a16:creationId xmlns:a16="http://schemas.microsoft.com/office/drawing/2014/main" id="{B20A66B2-A34D-555A-B962-7CC892A81C76}"/>
              </a:ext>
            </a:extLst>
          </p:cNvPr>
          <p:cNvPicPr>
            <a:picLocks noChangeAspect="1"/>
          </p:cNvPicPr>
          <p:nvPr/>
        </p:nvPicPr>
        <p:blipFill>
          <a:blip r:embed="rId2"/>
          <a:stretch>
            <a:fillRect/>
          </a:stretch>
        </p:blipFill>
        <p:spPr>
          <a:xfrm>
            <a:off x="0" y="2884909"/>
            <a:ext cx="9144000" cy="1912243"/>
          </a:xfrm>
          <a:prstGeom prst="rect">
            <a:avLst/>
          </a:prstGeom>
        </p:spPr>
      </p:pic>
    </p:spTree>
    <p:extLst>
      <p:ext uri="{BB962C8B-B14F-4D97-AF65-F5344CB8AC3E}">
        <p14:creationId xmlns:p14="http://schemas.microsoft.com/office/powerpoint/2010/main" val="946370585"/>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Neural Network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313391576"/>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0"/>
            <a:ext cx="9144000" cy="2864653"/>
          </a:xfrm>
          <a:solidFill>
            <a:schemeClr val="tx2">
              <a:lumMod val="75000"/>
            </a:schemeClr>
          </a:solidFill>
        </p:spPr>
        <p:txBody>
          <a:bodyPr/>
          <a:lstStyle/>
          <a:p>
            <a:r>
              <a:rPr lang="en-US" sz="3000" b="1" dirty="0">
                <a:solidFill>
                  <a:schemeClr val="bg1">
                    <a:lumMod val="95000"/>
                  </a:schemeClr>
                </a:solidFill>
                <a:latin typeface="Gill Sans MT" panose="020B0502020104020203" pitchFamily="34" charset="77"/>
              </a:rPr>
              <a:t>Google Neural Network Models for Edge Devices: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Analyzing and Mitigating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Machine Learning Inference Bottlenecks</a:t>
            </a: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0" y="3056347"/>
            <a:ext cx="9144000" cy="126188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Amirali</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Boroumand</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Saugata</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Ghose</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Berkin</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Akin	</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endPar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Ravi Narayanaswami</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mn-cs"/>
              </a:rPr>
              <a:t>Geraldo F. Oliveira</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Xiaoyu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Ma</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r>
              <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Eric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Shiu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Onur</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Mutlu</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8" name="Graphic 7">
            <a:extLst>
              <a:ext uri="{FF2B5EF4-FFF2-40B4-BE49-F238E27FC236}">
                <a16:creationId xmlns:a16="http://schemas.microsoft.com/office/drawing/2014/main" id="{43B2F70C-CDC6-A642-9D6B-32E6A8EA35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9000" y="5530813"/>
            <a:ext cx="2286000" cy="439783"/>
          </a:xfrm>
          <a:prstGeom prst="rect">
            <a:avLst/>
          </a:prstGeom>
        </p:spPr>
      </p:pic>
      <p:sp>
        <p:nvSpPr>
          <p:cNvPr id="11" name="Rectangle 10">
            <a:extLst>
              <a:ext uri="{FF2B5EF4-FFF2-40B4-BE49-F238E27FC236}">
                <a16:creationId xmlns:a16="http://schemas.microsoft.com/office/drawing/2014/main" id="{824F8868-9941-514D-88E1-0ACB358D9EC9}"/>
              </a:ext>
            </a:extLst>
          </p:cNvPr>
          <p:cNvSpPr/>
          <p:nvPr/>
        </p:nvSpPr>
        <p:spPr>
          <a:xfrm>
            <a:off x="0" y="4509926"/>
            <a:ext cx="9144000"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PACT 2021</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pic>
        <p:nvPicPr>
          <p:cNvPr id="12" name="Picture 11">
            <a:extLst>
              <a:ext uri="{FF2B5EF4-FFF2-40B4-BE49-F238E27FC236}">
                <a16:creationId xmlns:a16="http://schemas.microsoft.com/office/drawing/2014/main" id="{AE53EB73-9E00-244C-B2EA-E33C2F8B2514}"/>
              </a:ext>
            </a:extLst>
          </p:cNvPr>
          <p:cNvPicPr>
            <a:picLocks noChangeAspect="1"/>
          </p:cNvPicPr>
          <p:nvPr/>
        </p:nvPicPr>
        <p:blipFill rotWithShape="1">
          <a:blip r:embed="rId5"/>
          <a:srcRect t="16962" b="27098"/>
          <a:stretch/>
        </p:blipFill>
        <p:spPr>
          <a:xfrm>
            <a:off x="58146" y="6173160"/>
            <a:ext cx="2534307" cy="511945"/>
          </a:xfrm>
          <a:prstGeom prst="rect">
            <a:avLst/>
          </a:prstGeom>
        </p:spPr>
      </p:pic>
      <p:pic>
        <p:nvPicPr>
          <p:cNvPr id="13" name="Picture 12">
            <a:extLst>
              <a:ext uri="{FF2B5EF4-FFF2-40B4-BE49-F238E27FC236}">
                <a16:creationId xmlns:a16="http://schemas.microsoft.com/office/drawing/2014/main" id="{5BB3B014-CC27-D142-BF69-04643810126E}"/>
              </a:ext>
            </a:extLst>
          </p:cNvPr>
          <p:cNvPicPr>
            <a:picLocks noChangeAspect="1"/>
          </p:cNvPicPr>
          <p:nvPr/>
        </p:nvPicPr>
        <p:blipFill rotWithShape="1">
          <a:blip r:embed="rId6"/>
          <a:srcRect l="5935" t="23510" r="5031" b="23990"/>
          <a:stretch/>
        </p:blipFill>
        <p:spPr>
          <a:xfrm>
            <a:off x="4678100" y="5959344"/>
            <a:ext cx="2286000" cy="898656"/>
          </a:xfrm>
          <a:prstGeom prst="rect">
            <a:avLst/>
          </a:prstGeom>
        </p:spPr>
      </p:pic>
      <p:pic>
        <p:nvPicPr>
          <p:cNvPr id="14" name="Picture 2" descr="http://www.euroc-project.eu/fileadmin/imgEuroc/eurocConsortiumLogos/ethLogo.png">
            <a:extLst>
              <a:ext uri="{FF2B5EF4-FFF2-40B4-BE49-F238E27FC236}">
                <a16:creationId xmlns:a16="http://schemas.microsoft.com/office/drawing/2014/main" id="{8E6DF52C-6D6F-1D47-92E5-A4DDA60A3E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922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B8B85FF5-57D1-D247-8B48-4263EDD6952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37124" y="5979804"/>
            <a:ext cx="2175266" cy="898656"/>
          </a:xfrm>
          <a:prstGeom prst="rect">
            <a:avLst/>
          </a:prstGeom>
        </p:spPr>
      </p:pic>
    </p:spTree>
    <p:extLst>
      <p:ext uri="{BB962C8B-B14F-4D97-AF65-F5344CB8AC3E}">
        <p14:creationId xmlns:p14="http://schemas.microsoft.com/office/powerpoint/2010/main" val="174652147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8969F0-2D37-9B4F-89A4-C9739461369A}"/>
              </a:ext>
            </a:extLst>
          </p:cNvPr>
          <p:cNvSpPr/>
          <p:nvPr/>
        </p:nvSpPr>
        <p:spPr>
          <a:xfrm>
            <a:off x="0" y="743205"/>
            <a:ext cx="9144000" cy="914400"/>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7" name="Rectangle 6">
            <a:extLst>
              <a:ext uri="{FF2B5EF4-FFF2-40B4-BE49-F238E27FC236}">
                <a16:creationId xmlns:a16="http://schemas.microsoft.com/office/drawing/2014/main" id="{A8C8C6C2-2540-E14E-8598-187AFA9373A3}"/>
              </a:ext>
            </a:extLst>
          </p:cNvPr>
          <p:cNvSpPr/>
          <p:nvPr/>
        </p:nvSpPr>
        <p:spPr>
          <a:xfrm>
            <a:off x="0" y="1928020"/>
            <a:ext cx="9144000" cy="1261494"/>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8" name="Rectangle 7">
            <a:extLst>
              <a:ext uri="{FF2B5EF4-FFF2-40B4-BE49-F238E27FC236}">
                <a16:creationId xmlns:a16="http://schemas.microsoft.com/office/drawing/2014/main" id="{592513E4-C4B7-F242-9A0D-35F07BCED5C7}"/>
              </a:ext>
            </a:extLst>
          </p:cNvPr>
          <p:cNvSpPr/>
          <p:nvPr/>
        </p:nvSpPr>
        <p:spPr>
          <a:xfrm>
            <a:off x="0" y="3429001"/>
            <a:ext cx="9144000" cy="92528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0" name="Rectangle 9">
            <a:extLst>
              <a:ext uri="{FF2B5EF4-FFF2-40B4-BE49-F238E27FC236}">
                <a16:creationId xmlns:a16="http://schemas.microsoft.com/office/drawing/2014/main" id="{3E440315-C009-E346-A212-93C50C707296}"/>
              </a:ext>
            </a:extLst>
          </p:cNvPr>
          <p:cNvSpPr/>
          <p:nvPr/>
        </p:nvSpPr>
        <p:spPr>
          <a:xfrm>
            <a:off x="0" y="4542080"/>
            <a:ext cx="9144000" cy="925286"/>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1" name="Rectangle 10">
            <a:extLst>
              <a:ext uri="{FF2B5EF4-FFF2-40B4-BE49-F238E27FC236}">
                <a16:creationId xmlns:a16="http://schemas.microsoft.com/office/drawing/2014/main" id="{32042D8A-F894-404E-8CDA-6FFCBB190FD3}"/>
              </a:ext>
            </a:extLst>
          </p:cNvPr>
          <p:cNvSpPr/>
          <p:nvPr/>
        </p:nvSpPr>
        <p:spPr>
          <a:xfrm>
            <a:off x="0" y="5655159"/>
            <a:ext cx="9144000" cy="925286"/>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 name="Title 1"/>
          <p:cNvSpPr>
            <a:spLocks noGrp="1"/>
          </p:cNvSpPr>
          <p:nvPr>
            <p:ph type="title"/>
          </p:nvPr>
        </p:nvSpPr>
        <p:spPr>
          <a:xfrm>
            <a:off x="0" y="-76200"/>
            <a:ext cx="9144000" cy="914400"/>
          </a:xfrm>
        </p:spPr>
        <p:txBody>
          <a:bodyPr/>
          <a:lstStyle/>
          <a:p>
            <a:r>
              <a:rPr lang="en-US" dirty="0"/>
              <a:t>Executive Summary</a:t>
            </a:r>
          </a:p>
        </p:txBody>
      </p:sp>
      <p:sp>
        <p:nvSpPr>
          <p:cNvPr id="3" name="Content Placeholder 2"/>
          <p:cNvSpPr>
            <a:spLocks noGrp="1"/>
          </p:cNvSpPr>
          <p:nvPr>
            <p:ph idx="1"/>
          </p:nvPr>
        </p:nvSpPr>
        <p:spPr>
          <a:xfrm>
            <a:off x="152400" y="743204"/>
            <a:ext cx="8991600" cy="6019800"/>
          </a:xfrm>
        </p:spPr>
        <p:txBody>
          <a:bodyPr>
            <a:normAutofit lnSpcReduction="10000"/>
          </a:bodyPr>
          <a:lstStyle/>
          <a:p>
            <a:pPr marL="0" indent="0">
              <a:buNone/>
            </a:pPr>
            <a:r>
              <a:rPr lang="en-US" sz="2000" u="sng" dirty="0">
                <a:solidFill>
                  <a:schemeClr val="tx2"/>
                </a:solidFill>
              </a:rPr>
              <a:t>Context</a:t>
            </a:r>
            <a:r>
              <a:rPr lang="en-US" sz="2000" dirty="0">
                <a:solidFill>
                  <a:schemeClr val="tx2"/>
                </a:solidFill>
              </a:rPr>
              <a:t>:  We extensively analyze </a:t>
            </a:r>
            <a:r>
              <a:rPr lang="en-US" sz="2000" dirty="0">
                <a:solidFill>
                  <a:srgbClr val="0000FF"/>
                </a:solidFill>
              </a:rPr>
              <a:t>a state-of-the-art edge ML accelerator (Google Edge TPU) </a:t>
            </a:r>
            <a:r>
              <a:rPr lang="en-US" sz="2000" dirty="0">
                <a:solidFill>
                  <a:schemeClr val="tx2"/>
                </a:solidFill>
              </a:rPr>
              <a:t>using </a:t>
            </a:r>
            <a:r>
              <a:rPr lang="en-US" sz="2000" dirty="0">
                <a:solidFill>
                  <a:srgbClr val="0000FF"/>
                </a:solidFill>
              </a:rPr>
              <a:t>24 Google edge models</a:t>
            </a:r>
          </a:p>
          <a:p>
            <a:pPr lvl="1"/>
            <a:r>
              <a:rPr lang="en-US" sz="1800" dirty="0">
                <a:cs typeface="Adobe Garamond Pro"/>
              </a:rPr>
              <a:t> Wide range of models (CNNs, LSTMs, Transducers, RCNNs)</a:t>
            </a:r>
            <a:br>
              <a:rPr lang="en-US" sz="1800" dirty="0">
                <a:cs typeface="Adobe Garamond Pro"/>
              </a:rPr>
            </a:br>
            <a:endParaRPr lang="en-US" sz="1800" dirty="0">
              <a:solidFill>
                <a:schemeClr val="tx2"/>
              </a:solidFill>
            </a:endParaRPr>
          </a:p>
          <a:p>
            <a:pPr marL="0" indent="0">
              <a:buNone/>
            </a:pPr>
            <a:r>
              <a:rPr lang="en-US" sz="2000" u="sng" dirty="0">
                <a:solidFill>
                  <a:schemeClr val="tx2"/>
                </a:solidFill>
              </a:rPr>
              <a:t>Problem</a:t>
            </a:r>
            <a:r>
              <a:rPr lang="en-US" sz="2000" dirty="0">
                <a:solidFill>
                  <a:schemeClr val="tx2"/>
                </a:solidFill>
              </a:rPr>
              <a:t>:  The Edge TPU accelerator suffers from </a:t>
            </a:r>
            <a:r>
              <a:rPr lang="en-US" sz="2000" dirty="0">
                <a:solidFill>
                  <a:srgbClr val="800000"/>
                </a:solidFill>
              </a:rPr>
              <a:t>three challenges:</a:t>
            </a:r>
          </a:p>
          <a:p>
            <a:pPr lvl="1"/>
            <a:r>
              <a:rPr lang="en-US" sz="1800" dirty="0">
                <a:cs typeface="Adobe Garamond Pro"/>
              </a:rPr>
              <a:t>It operates </a:t>
            </a:r>
            <a:r>
              <a:rPr lang="en-US" sz="1800" dirty="0">
                <a:solidFill>
                  <a:srgbClr val="800000"/>
                </a:solidFill>
                <a:cs typeface="Adobe Garamond Pro"/>
              </a:rPr>
              <a:t>significantly below</a:t>
            </a:r>
            <a:r>
              <a:rPr lang="en-US" sz="1800" dirty="0">
                <a:solidFill>
                  <a:srgbClr val="C00000"/>
                </a:solidFill>
                <a:cs typeface="Adobe Garamond Pro"/>
              </a:rPr>
              <a:t> </a:t>
            </a:r>
            <a:r>
              <a:rPr lang="en-US" sz="1800" dirty="0">
                <a:solidFill>
                  <a:srgbClr val="595959"/>
                </a:solidFill>
                <a:cs typeface="Adobe Garamond Pro"/>
              </a:rPr>
              <a:t>its</a:t>
            </a:r>
            <a:r>
              <a:rPr lang="en-US" sz="1800" dirty="0">
                <a:solidFill>
                  <a:srgbClr val="C00000"/>
                </a:solidFill>
                <a:cs typeface="Adobe Garamond Pro"/>
              </a:rPr>
              <a:t> </a:t>
            </a:r>
            <a:r>
              <a:rPr lang="en-US" sz="1800" u="sng" dirty="0">
                <a:cs typeface="Adobe Garamond Pro"/>
              </a:rPr>
              <a:t>peak throughput</a:t>
            </a:r>
          </a:p>
          <a:p>
            <a:pPr lvl="1"/>
            <a:r>
              <a:rPr lang="en-US" sz="1800" dirty="0">
                <a:cs typeface="Adobe Garamond Pro"/>
              </a:rPr>
              <a:t>It operates </a:t>
            </a:r>
            <a:r>
              <a:rPr lang="en-US" sz="1800" dirty="0">
                <a:solidFill>
                  <a:srgbClr val="800000"/>
                </a:solidFill>
                <a:cs typeface="Adobe Garamond Pro"/>
              </a:rPr>
              <a:t>significantly below </a:t>
            </a:r>
            <a:r>
              <a:rPr lang="en-US" sz="1800" dirty="0">
                <a:solidFill>
                  <a:srgbClr val="595959"/>
                </a:solidFill>
                <a:cs typeface="Adobe Garamond Pro"/>
              </a:rPr>
              <a:t>its</a:t>
            </a:r>
            <a:r>
              <a:rPr lang="en-US" sz="1800" dirty="0">
                <a:solidFill>
                  <a:srgbClr val="800000"/>
                </a:solidFill>
                <a:cs typeface="Adobe Garamond Pro"/>
              </a:rPr>
              <a:t> </a:t>
            </a:r>
            <a:r>
              <a:rPr lang="en-US" sz="1800" u="sng" dirty="0">
                <a:cs typeface="Adobe Garamond Pro"/>
              </a:rPr>
              <a:t>theoretical energy efficiency</a:t>
            </a:r>
          </a:p>
          <a:p>
            <a:pPr lvl="1"/>
            <a:r>
              <a:rPr lang="en-US" sz="1800" dirty="0">
                <a:solidFill>
                  <a:srgbClr val="595959"/>
                </a:solidFill>
                <a:cs typeface="Adobe Garamond Pro"/>
              </a:rPr>
              <a:t>It</a:t>
            </a:r>
            <a:r>
              <a:rPr lang="en-US" sz="1800" dirty="0">
                <a:solidFill>
                  <a:srgbClr val="800000"/>
                </a:solidFill>
                <a:cs typeface="Adobe Garamond Pro"/>
              </a:rPr>
              <a:t> inefficiently </a:t>
            </a:r>
            <a:r>
              <a:rPr lang="en-US" sz="1800" dirty="0">
                <a:solidFill>
                  <a:srgbClr val="595959"/>
                </a:solidFill>
                <a:cs typeface="Adobe Garamond Pro"/>
              </a:rPr>
              <a:t>handles</a:t>
            </a:r>
            <a:r>
              <a:rPr lang="en-US" sz="1800" dirty="0">
                <a:solidFill>
                  <a:srgbClr val="800000"/>
                </a:solidFill>
                <a:cs typeface="Adobe Garamond Pro"/>
              </a:rPr>
              <a:t> </a:t>
            </a:r>
            <a:r>
              <a:rPr lang="en-US" sz="1800" u="sng" dirty="0">
                <a:cs typeface="Adobe Garamond Pro"/>
              </a:rPr>
              <a:t>memory accesses</a:t>
            </a:r>
            <a:br>
              <a:rPr lang="en-US" sz="1800" dirty="0">
                <a:cs typeface="Adobe Garamond Pro"/>
              </a:rPr>
            </a:br>
            <a:endParaRPr lang="en-US" sz="1800" dirty="0">
              <a:cs typeface="Adobe Garamond Pro"/>
            </a:endParaRPr>
          </a:p>
          <a:p>
            <a:pPr marL="0" lvl="1" indent="0">
              <a:buNone/>
            </a:pPr>
            <a:r>
              <a:rPr lang="en-US" sz="2000" u="sng" dirty="0">
                <a:solidFill>
                  <a:schemeClr val="tx2"/>
                </a:solidFill>
              </a:rPr>
              <a:t>Key Insight</a:t>
            </a:r>
            <a:r>
              <a:rPr lang="en-US" sz="2000" dirty="0">
                <a:solidFill>
                  <a:schemeClr val="tx2"/>
                </a:solidFill>
              </a:rPr>
              <a:t>:  These shortcomings arise from </a:t>
            </a:r>
            <a:r>
              <a:rPr lang="en-US" sz="2000" dirty="0">
                <a:solidFill>
                  <a:srgbClr val="0000FF"/>
                </a:solidFill>
              </a:rPr>
              <a:t>the monolithic design</a:t>
            </a:r>
            <a:r>
              <a:rPr lang="en-US" sz="2000" dirty="0">
                <a:solidFill>
                  <a:schemeClr val="tx2"/>
                </a:solidFill>
              </a:rPr>
              <a:t> of the Edge TPU accelerator</a:t>
            </a:r>
          </a:p>
          <a:p>
            <a:pPr lvl="1"/>
            <a:r>
              <a:rPr lang="en-US" sz="1800" dirty="0">
                <a:cs typeface="Adobe Garamond Pro"/>
              </a:rPr>
              <a:t>The Edge TPU accelerator design does not account for </a:t>
            </a:r>
            <a:r>
              <a:rPr lang="en-US" sz="1800" dirty="0">
                <a:solidFill>
                  <a:srgbClr val="0000FF"/>
                </a:solidFill>
                <a:cs typeface="Adobe Garamond Pro"/>
              </a:rPr>
              <a:t>layer heterogeneity </a:t>
            </a:r>
            <a:br>
              <a:rPr lang="en-US" sz="1800" dirty="0">
                <a:solidFill>
                  <a:srgbClr val="0000FF"/>
                </a:solidFill>
                <a:cs typeface="Adobe Garamond Pro"/>
              </a:rPr>
            </a:br>
            <a:endParaRPr lang="en-US" sz="1800" dirty="0">
              <a:solidFill>
                <a:srgbClr val="0000FF"/>
              </a:solidFill>
            </a:endParaRPr>
          </a:p>
          <a:p>
            <a:pPr marL="0" lvl="1" indent="0">
              <a:buNone/>
            </a:pPr>
            <a:r>
              <a:rPr lang="en-US" sz="2000" u="sng" dirty="0">
                <a:solidFill>
                  <a:schemeClr val="tx2"/>
                </a:solidFill>
              </a:rPr>
              <a:t>Key Mechanism</a:t>
            </a:r>
            <a:r>
              <a:rPr lang="en-US" sz="2000" dirty="0">
                <a:solidFill>
                  <a:schemeClr val="tx2"/>
                </a:solidFill>
              </a:rPr>
              <a:t>:  A new framework called </a:t>
            </a:r>
            <a:r>
              <a:rPr lang="en-US" sz="2000" dirty="0">
                <a:solidFill>
                  <a:srgbClr val="0000FF"/>
                </a:solidFill>
              </a:rPr>
              <a:t>Mensa</a:t>
            </a:r>
          </a:p>
          <a:p>
            <a:pPr lvl="1"/>
            <a:r>
              <a:rPr lang="en-US" sz="1800" dirty="0">
                <a:cs typeface="Adobe Garamond Pro"/>
              </a:rPr>
              <a:t>Mensa consists of heterogeneous accelerators whose dataflow and hardware are specialized for specific families of layers</a:t>
            </a:r>
            <a:br>
              <a:rPr lang="en-US" sz="1800" dirty="0">
                <a:cs typeface="Adobe Garamond Pro"/>
              </a:rPr>
            </a:br>
            <a:endParaRPr lang="en-US" sz="1800" dirty="0">
              <a:solidFill>
                <a:schemeClr val="tx2"/>
              </a:solidFill>
            </a:endParaRPr>
          </a:p>
          <a:p>
            <a:pPr marL="0" lvl="1" indent="0">
              <a:buNone/>
            </a:pPr>
            <a:r>
              <a:rPr lang="en-US" sz="2000" u="sng" dirty="0">
                <a:solidFill>
                  <a:schemeClr val="tx2"/>
                </a:solidFill>
              </a:rPr>
              <a:t>Key Results</a:t>
            </a:r>
            <a:r>
              <a:rPr lang="en-US" sz="2000" dirty="0">
                <a:solidFill>
                  <a:schemeClr val="tx2"/>
                </a:solidFill>
              </a:rPr>
              <a:t>:  We design a version of Mensa for Google edge ML models</a:t>
            </a:r>
          </a:p>
          <a:p>
            <a:pPr lvl="1"/>
            <a:r>
              <a:rPr lang="en-US" sz="1800" dirty="0">
                <a:cs typeface="Adobe Garamond Pro"/>
              </a:rPr>
              <a:t>Mensa improves performance and energy by </a:t>
            </a:r>
            <a:r>
              <a:rPr lang="en-US" sz="1800" dirty="0">
                <a:solidFill>
                  <a:srgbClr val="0000FF"/>
                </a:solidFill>
                <a:cs typeface="Adobe Garamond Pro"/>
              </a:rPr>
              <a:t>3.0X</a:t>
            </a:r>
            <a:r>
              <a:rPr lang="en-US" sz="1800" dirty="0">
                <a:cs typeface="Adobe Garamond Pro"/>
              </a:rPr>
              <a:t> and </a:t>
            </a:r>
            <a:r>
              <a:rPr lang="en-US" sz="1800" dirty="0">
                <a:solidFill>
                  <a:srgbClr val="0000FF"/>
                </a:solidFill>
                <a:cs typeface="Adobe Garamond Pro"/>
              </a:rPr>
              <a:t>3.1X</a:t>
            </a:r>
          </a:p>
          <a:p>
            <a:pPr lvl="1"/>
            <a:r>
              <a:rPr lang="en-US" sz="1800" dirty="0">
                <a:cs typeface="Adobe Garamond Pro"/>
              </a:rPr>
              <a:t>Mensa reduces cost and improves area efficiency</a:t>
            </a:r>
            <a:endParaRPr lang="en-US" sz="1800" dirty="0">
              <a:solidFill>
                <a:srgbClr val="0000FF"/>
              </a:solidFill>
              <a:cs typeface="Adobe Garamond Pro"/>
            </a:endParaRPr>
          </a:p>
          <a:p>
            <a:pPr lvl="1"/>
            <a:endParaRPr lang="en-US" sz="2000" dirty="0">
              <a:solidFill>
                <a:schemeClr val="accent2"/>
              </a:solidFill>
              <a:cs typeface="Gill Sans MT"/>
            </a:endParaRPr>
          </a:p>
          <a:p>
            <a:pPr marL="342900" lvl="1" indent="-342900">
              <a:buFont typeface="Arial" pitchFamily="34" charset="0"/>
              <a:buChar char="•"/>
            </a:pPr>
            <a:endParaRPr lang="en-US" sz="2600" dirty="0">
              <a:solidFill>
                <a:schemeClr val="accent2"/>
              </a:solidFill>
              <a:cs typeface="Gill Sans MT"/>
            </a:endParaRPr>
          </a:p>
          <a:p>
            <a:endParaRPr lang="en-US" sz="2600" dirty="0">
              <a:solidFill>
                <a:srgbClr val="0000FF"/>
              </a:solidFill>
            </a:endParaRP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Slide Number Placeholder 4"/>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2400" b="1" i="0" u="none" strike="noStrike" kern="1200" cap="none" spc="0" normalizeH="0" baseline="0" noProof="0" dirty="0">
              <a:ln>
                <a:noFill/>
              </a:ln>
              <a:solidFill>
                <a:srgbClr val="0070C0"/>
              </a:solidFill>
              <a:effectLst/>
              <a:uLnTx/>
              <a:uFillTx/>
              <a:latin typeface="Gill Sans MT"/>
              <a:ea typeface="+mn-ea"/>
              <a:cs typeface="+mn-cs"/>
            </a:endParaRPr>
          </a:p>
        </p:txBody>
      </p:sp>
    </p:spTree>
    <p:extLst>
      <p:ext uri="{BB962C8B-B14F-4D97-AF65-F5344CB8AC3E}">
        <p14:creationId xmlns:p14="http://schemas.microsoft.com/office/powerpoint/2010/main" val="20617545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536" y="0"/>
            <a:ext cx="9540552" cy="914400"/>
          </a:xfrm>
        </p:spPr>
        <p:txBody>
          <a:bodyPr/>
          <a:lstStyle/>
          <a:p>
            <a:r>
              <a:rPr lang="en-US" sz="4000" dirty="0">
                <a:cs typeface="Gill Sans MT"/>
              </a:rPr>
              <a:t>Google Edge Neural Network Models</a:t>
            </a:r>
            <a:endParaRPr lang="en-US" sz="4200" dirty="0">
              <a:latin typeface="Gill Sans MT"/>
              <a:cs typeface="Gill Sans MT"/>
            </a:endParaRPr>
          </a:p>
        </p:txBody>
      </p:sp>
      <p:sp>
        <p:nvSpPr>
          <p:cNvPr id="18" name="Rectangle 17"/>
          <p:cNvSpPr/>
          <p:nvPr/>
        </p:nvSpPr>
        <p:spPr>
          <a:xfrm>
            <a:off x="0" y="1172716"/>
            <a:ext cx="9144000" cy="477054"/>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white"/>
                </a:solidFill>
                <a:effectLst/>
                <a:uLnTx/>
                <a:uFillTx/>
                <a:latin typeface="Gill Sans MT"/>
                <a:ea typeface="+mn-ea"/>
                <a:cs typeface="Gill Sans MT"/>
              </a:rPr>
              <a:t>We analyze inference execution using 24 edge NN models </a:t>
            </a:r>
          </a:p>
        </p:txBody>
      </p:sp>
      <p:grpSp>
        <p:nvGrpSpPr>
          <p:cNvPr id="5" name="Group 4">
            <a:extLst>
              <a:ext uri="{FF2B5EF4-FFF2-40B4-BE49-F238E27FC236}">
                <a16:creationId xmlns:a16="http://schemas.microsoft.com/office/drawing/2014/main" id="{084FA3DE-5D66-5046-95E6-96CEBE688732}"/>
              </a:ext>
            </a:extLst>
          </p:cNvPr>
          <p:cNvGrpSpPr/>
          <p:nvPr/>
        </p:nvGrpSpPr>
        <p:grpSpPr>
          <a:xfrm>
            <a:off x="-39388" y="4008859"/>
            <a:ext cx="3745342" cy="1520809"/>
            <a:chOff x="436390" y="4008859"/>
            <a:chExt cx="3745342" cy="1520809"/>
          </a:xfrm>
        </p:grpSpPr>
        <p:cxnSp>
          <p:nvCxnSpPr>
            <p:cNvPr id="23" name="Straight Arrow Connector 22"/>
            <p:cNvCxnSpPr/>
            <p:nvPr/>
          </p:nvCxnSpPr>
          <p:spPr>
            <a:xfrm flipH="1">
              <a:off x="2722390" y="4234268"/>
              <a:ext cx="914400" cy="451103"/>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rot="19870791">
              <a:off x="1916542" y="4008859"/>
              <a:ext cx="226519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13 CNN</a:t>
              </a:r>
            </a:p>
          </p:txBody>
        </p:sp>
        <p:pic>
          <p:nvPicPr>
            <p:cNvPr id="40" name="Picture 39"/>
            <p:cNvPicPr>
              <a:picLocks noChangeAspect="1"/>
            </p:cNvPicPr>
            <p:nvPr/>
          </p:nvPicPr>
          <p:blipFill>
            <a:blip r:embed="rId3"/>
            <a:stretch>
              <a:fillRect/>
            </a:stretch>
          </p:blipFill>
          <p:spPr>
            <a:xfrm>
              <a:off x="1045990" y="4124314"/>
              <a:ext cx="1016000" cy="1016000"/>
            </a:xfrm>
            <a:prstGeom prst="rect">
              <a:avLst/>
            </a:prstGeom>
          </p:spPr>
        </p:pic>
        <p:sp>
          <p:nvSpPr>
            <p:cNvPr id="41" name="TextBox 40"/>
            <p:cNvSpPr txBox="1"/>
            <p:nvPr/>
          </p:nvSpPr>
          <p:spPr>
            <a:xfrm>
              <a:off x="436390" y="5191114"/>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Face Detection</a:t>
              </a:r>
            </a:p>
          </p:txBody>
        </p:sp>
      </p:grpSp>
      <p:grpSp>
        <p:nvGrpSpPr>
          <p:cNvPr id="3" name="Group 2">
            <a:extLst>
              <a:ext uri="{FF2B5EF4-FFF2-40B4-BE49-F238E27FC236}">
                <a16:creationId xmlns:a16="http://schemas.microsoft.com/office/drawing/2014/main" id="{AC5BBC32-1605-554F-BCB3-A240D470CEE3}"/>
              </a:ext>
            </a:extLst>
          </p:cNvPr>
          <p:cNvGrpSpPr/>
          <p:nvPr/>
        </p:nvGrpSpPr>
        <p:grpSpPr>
          <a:xfrm>
            <a:off x="-247178" y="2295514"/>
            <a:ext cx="3665496" cy="1405354"/>
            <a:chOff x="228600" y="2295514"/>
            <a:chExt cx="3665496" cy="1405354"/>
          </a:xfrm>
        </p:grpSpPr>
        <p:pic>
          <p:nvPicPr>
            <p:cNvPr id="12" name="Picture 11"/>
            <p:cNvPicPr>
              <a:picLocks noChangeAspect="1"/>
            </p:cNvPicPr>
            <p:nvPr/>
          </p:nvPicPr>
          <p:blipFill>
            <a:blip r:embed="rId4"/>
            <a:stretch>
              <a:fillRect/>
            </a:stretch>
          </p:blipFill>
          <p:spPr>
            <a:xfrm>
              <a:off x="990600" y="2295514"/>
              <a:ext cx="1041400" cy="1041400"/>
            </a:xfrm>
            <a:prstGeom prst="rect">
              <a:avLst/>
            </a:prstGeom>
          </p:spPr>
        </p:pic>
        <p:cxnSp>
          <p:nvCxnSpPr>
            <p:cNvPr id="21" name="Straight Arrow Connector 20"/>
            <p:cNvCxnSpPr/>
            <p:nvPr/>
          </p:nvCxnSpPr>
          <p:spPr>
            <a:xfrm flipH="1" flipV="1">
              <a:off x="2493790" y="3015068"/>
              <a:ext cx="914400" cy="219454"/>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690717">
              <a:off x="2203817" y="2415234"/>
              <a:ext cx="169027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6 RNN</a:t>
              </a:r>
              <a:b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Transducers</a:t>
              </a:r>
            </a:p>
          </p:txBody>
        </p:sp>
        <p:sp>
          <p:nvSpPr>
            <p:cNvPr id="42" name="TextBox 41"/>
            <p:cNvSpPr txBox="1"/>
            <p:nvPr/>
          </p:nvSpPr>
          <p:spPr>
            <a:xfrm>
              <a:off x="228600" y="3362314"/>
              <a:ext cx="2646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Speech Recognition</a:t>
              </a:r>
            </a:p>
          </p:txBody>
        </p:sp>
      </p:grpSp>
      <p:grpSp>
        <p:nvGrpSpPr>
          <p:cNvPr id="6" name="Group 5">
            <a:extLst>
              <a:ext uri="{FF2B5EF4-FFF2-40B4-BE49-F238E27FC236}">
                <a16:creationId xmlns:a16="http://schemas.microsoft.com/office/drawing/2014/main" id="{4D173D8C-CB41-7D42-8BF3-46C2710D7CEC}"/>
              </a:ext>
            </a:extLst>
          </p:cNvPr>
          <p:cNvGrpSpPr/>
          <p:nvPr/>
        </p:nvGrpSpPr>
        <p:grpSpPr>
          <a:xfrm>
            <a:off x="5603391" y="2253068"/>
            <a:ext cx="3726087" cy="1329154"/>
            <a:chOff x="5016103" y="2253068"/>
            <a:chExt cx="3726087" cy="1329154"/>
          </a:xfrm>
        </p:grpSpPr>
        <p:pic>
          <p:nvPicPr>
            <p:cNvPr id="13" name="Picture 12"/>
            <p:cNvPicPr>
              <a:picLocks noChangeAspect="1"/>
            </p:cNvPicPr>
            <p:nvPr/>
          </p:nvPicPr>
          <p:blipFill>
            <a:blip r:embed="rId5"/>
            <a:stretch>
              <a:fillRect/>
            </a:stretch>
          </p:blipFill>
          <p:spPr>
            <a:xfrm>
              <a:off x="6760990" y="2253068"/>
              <a:ext cx="1143000" cy="1143000"/>
            </a:xfrm>
            <a:prstGeom prst="rect">
              <a:avLst/>
            </a:prstGeom>
          </p:spPr>
        </p:pic>
        <p:cxnSp>
          <p:nvCxnSpPr>
            <p:cNvPr id="25" name="Straight Arrow Connector 24"/>
            <p:cNvCxnSpPr/>
            <p:nvPr/>
          </p:nvCxnSpPr>
          <p:spPr>
            <a:xfrm flipV="1">
              <a:off x="5617990" y="28626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rot="20281783">
              <a:off x="5016103" y="2632046"/>
              <a:ext cx="16902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2 LSTMs</a:t>
              </a:r>
            </a:p>
          </p:txBody>
        </p:sp>
        <p:sp>
          <p:nvSpPr>
            <p:cNvPr id="44" name="TextBox 43"/>
            <p:cNvSpPr txBox="1"/>
            <p:nvPr/>
          </p:nvSpPr>
          <p:spPr>
            <a:xfrm>
              <a:off x="6075190" y="3243668"/>
              <a:ext cx="2667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Language Translation</a:t>
              </a:r>
            </a:p>
          </p:txBody>
        </p:sp>
      </p:grpSp>
      <p:grpSp>
        <p:nvGrpSpPr>
          <p:cNvPr id="7" name="Group 6">
            <a:extLst>
              <a:ext uri="{FF2B5EF4-FFF2-40B4-BE49-F238E27FC236}">
                <a16:creationId xmlns:a16="http://schemas.microsoft.com/office/drawing/2014/main" id="{C67ADE98-1B8B-E442-B4D1-C13216050E3C}"/>
              </a:ext>
            </a:extLst>
          </p:cNvPr>
          <p:cNvGrpSpPr/>
          <p:nvPr/>
        </p:nvGrpSpPr>
        <p:grpSpPr>
          <a:xfrm>
            <a:off x="5758020" y="4068053"/>
            <a:ext cx="3266658" cy="1342969"/>
            <a:chOff x="5170732" y="4068053"/>
            <a:chExt cx="3266658" cy="1342969"/>
          </a:xfrm>
        </p:grpSpPr>
        <p:pic>
          <p:nvPicPr>
            <p:cNvPr id="38" name="Picture 37"/>
            <p:cNvPicPr>
              <a:picLocks noChangeAspect="1"/>
            </p:cNvPicPr>
            <p:nvPr/>
          </p:nvPicPr>
          <p:blipFill>
            <a:blip r:embed="rId6"/>
            <a:stretch>
              <a:fillRect/>
            </a:stretch>
          </p:blipFill>
          <p:spPr>
            <a:xfrm>
              <a:off x="6862590" y="4183468"/>
              <a:ext cx="889000" cy="889000"/>
            </a:xfrm>
            <a:prstGeom prst="rect">
              <a:avLst/>
            </a:prstGeom>
          </p:spPr>
        </p:pic>
        <p:sp>
          <p:nvSpPr>
            <p:cNvPr id="43" name="TextBox 42"/>
            <p:cNvSpPr txBox="1"/>
            <p:nvPr/>
          </p:nvSpPr>
          <p:spPr>
            <a:xfrm>
              <a:off x="6172200" y="5072468"/>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Image Captioning</a:t>
              </a:r>
            </a:p>
          </p:txBody>
        </p:sp>
        <p:cxnSp>
          <p:nvCxnSpPr>
            <p:cNvPr id="45" name="Straight Arrow Connector 44"/>
            <p:cNvCxnSpPr/>
            <p:nvPr/>
          </p:nvCxnSpPr>
          <p:spPr>
            <a:xfrm>
              <a:off x="5389390" y="43104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rot="1399497">
              <a:off x="5170732" y="4068053"/>
              <a:ext cx="154605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3 RCNN</a:t>
              </a:r>
            </a:p>
          </p:txBody>
        </p:sp>
      </p:grpSp>
      <p:pic>
        <p:nvPicPr>
          <p:cNvPr id="24" name="Picture 23" descr="safari.png"/>
          <p:cNvPicPr>
            <a:picLocks noChangeAspect="1"/>
          </p:cNvPicPr>
          <p:nvPr/>
        </p:nvPicPr>
        <p:blipFill>
          <a:blip r:embed="rId7" cstate="print"/>
          <a:stretch>
            <a:fillRect/>
          </a:stretch>
        </p:blipFill>
        <p:spPr>
          <a:xfrm>
            <a:off x="76200" y="6580445"/>
            <a:ext cx="959296" cy="277563"/>
          </a:xfrm>
          <a:prstGeom prst="rect">
            <a:avLst/>
          </a:prstGeom>
        </p:spPr>
      </p:pic>
      <p:grpSp>
        <p:nvGrpSpPr>
          <p:cNvPr id="26" name="Group 25">
            <a:extLst>
              <a:ext uri="{FF2B5EF4-FFF2-40B4-BE49-F238E27FC236}">
                <a16:creationId xmlns:a16="http://schemas.microsoft.com/office/drawing/2014/main" id="{728D0EC9-A5FF-EF49-9065-E63C4F1F200F}"/>
              </a:ext>
            </a:extLst>
          </p:cNvPr>
          <p:cNvGrpSpPr/>
          <p:nvPr/>
        </p:nvGrpSpPr>
        <p:grpSpPr>
          <a:xfrm>
            <a:off x="3037210" y="2414650"/>
            <a:ext cx="3091868" cy="2246806"/>
            <a:chOff x="5380192" y="4385166"/>
            <a:chExt cx="3091868" cy="2246806"/>
          </a:xfrm>
        </p:grpSpPr>
        <p:sp>
          <p:nvSpPr>
            <p:cNvPr id="27" name="TextBox 26">
              <a:extLst>
                <a:ext uri="{FF2B5EF4-FFF2-40B4-BE49-F238E27FC236}">
                  <a16:creationId xmlns:a16="http://schemas.microsoft.com/office/drawing/2014/main" id="{48727FEC-3FA4-3E4F-83C7-BAE3582E5637}"/>
                </a:ext>
              </a:extLst>
            </p:cNvPr>
            <p:cNvSpPr txBox="1"/>
            <p:nvPr/>
          </p:nvSpPr>
          <p:spPr>
            <a:xfrm>
              <a:off x="5380192" y="6170307"/>
              <a:ext cx="30918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Google Edge TPU</a:t>
              </a:r>
            </a:p>
          </p:txBody>
        </p:sp>
        <p:pic>
          <p:nvPicPr>
            <p:cNvPr id="28" name="Picture 27">
              <a:extLst>
                <a:ext uri="{FF2B5EF4-FFF2-40B4-BE49-F238E27FC236}">
                  <a16:creationId xmlns:a16="http://schemas.microsoft.com/office/drawing/2014/main" id="{FB386743-9593-C343-B987-372F277CC027}"/>
                </a:ext>
              </a:extLst>
            </p:cNvPr>
            <p:cNvPicPr>
              <a:picLocks noChangeAspect="1"/>
            </p:cNvPicPr>
            <p:nvPr/>
          </p:nvPicPr>
          <p:blipFill>
            <a:blip r:embed="rId8"/>
            <a:stretch>
              <a:fillRect/>
            </a:stretch>
          </p:blipFill>
          <p:spPr>
            <a:xfrm>
              <a:off x="5841742" y="4385166"/>
              <a:ext cx="2057400" cy="2057400"/>
            </a:xfrm>
            <a:prstGeom prst="rect">
              <a:avLst/>
            </a:prstGeom>
          </p:spPr>
        </p:pic>
      </p:grpSp>
    </p:spTree>
    <p:extLst>
      <p:ext uri="{BB962C8B-B14F-4D97-AF65-F5344CB8AC3E}">
        <p14:creationId xmlns:p14="http://schemas.microsoft.com/office/powerpoint/2010/main" val="394692951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lstStyle/>
          <a:p>
            <a:r>
              <a:rPr lang="en-US" sz="4000" dirty="0">
                <a:latin typeface="Gill Sans MT"/>
                <a:cs typeface="Gill Sans MT"/>
              </a:rPr>
              <a:t>Diversity Across the Models</a:t>
            </a:r>
          </a:p>
        </p:txBody>
      </p:sp>
      <p:sp>
        <p:nvSpPr>
          <p:cNvPr id="3" name="Content Placeholder 2"/>
          <p:cNvSpPr>
            <a:spLocks noGrp="1"/>
          </p:cNvSpPr>
          <p:nvPr>
            <p:ph idx="1"/>
          </p:nvPr>
        </p:nvSpPr>
        <p:spPr>
          <a:xfrm>
            <a:off x="152400" y="914400"/>
            <a:ext cx="8610600" cy="5562600"/>
          </a:xfrm>
        </p:spPr>
        <p:txBody>
          <a:bodyPr>
            <a:noAutofit/>
          </a:bodyPr>
          <a:lstStyle/>
          <a:p>
            <a:pPr marL="457200" lvl="1" indent="0">
              <a:buNone/>
            </a:pPr>
            <a:endParaRPr lang="en-US" sz="2400" dirty="0">
              <a:solidFill>
                <a:srgbClr val="595959"/>
              </a:solidFill>
              <a:latin typeface="Gill Sans MT"/>
              <a:cs typeface="Gill Sans MT"/>
            </a:endParaRPr>
          </a:p>
          <a:p>
            <a:pPr lvl="2"/>
            <a:endParaRPr lang="en-US" sz="1800" dirty="0">
              <a:solidFill>
                <a:srgbClr val="595959"/>
              </a:solidFill>
              <a:latin typeface="Gill Sans MT"/>
              <a:cs typeface="Gill Sans MT"/>
            </a:endParaRPr>
          </a:p>
          <a:p>
            <a:pPr marL="914400" lvl="2" indent="0">
              <a:buNone/>
            </a:pPr>
            <a:endParaRPr lang="en-US" sz="1400" dirty="0">
              <a:solidFill>
                <a:srgbClr val="0000FF"/>
              </a:solidFill>
              <a:latin typeface="Gill Sans MT"/>
              <a:cs typeface="Gill Sans MT"/>
            </a:endParaRPr>
          </a:p>
          <a:p>
            <a:pPr lvl="1"/>
            <a:endParaRPr lang="en-US" sz="1600" dirty="0">
              <a:latin typeface="Gill Sans MT"/>
              <a:cs typeface="Gill Sans MT"/>
            </a:endParaRPr>
          </a:p>
        </p:txBody>
      </p:sp>
      <p:sp>
        <p:nvSpPr>
          <p:cNvPr id="16" name="Rectangle 15"/>
          <p:cNvSpPr/>
          <p:nvPr/>
        </p:nvSpPr>
        <p:spPr>
          <a:xfrm>
            <a:off x="0" y="9144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1</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there is</a:t>
            </a: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 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a:t>
            </a:r>
            <a:b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2600" b="1" i="0" u="sng" strike="noStrike" kern="1200" cap="none" spc="0" normalizeH="0" baseline="0" noProof="0" dirty="0">
                <a:ln>
                  <a:noFill/>
                </a:ln>
                <a:solidFill>
                  <a:srgbClr val="000000"/>
                </a:solidFill>
                <a:effectLst/>
                <a:uLnTx/>
                <a:uFillTx/>
                <a:latin typeface="Gill Sans MT"/>
                <a:ea typeface="+mn-ea"/>
                <a:cs typeface="Gill Sans MT"/>
              </a:rPr>
              <a:t>layer characteristics</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across the models</a:t>
            </a:r>
          </a:p>
        </p:txBody>
      </p:sp>
      <p:graphicFrame>
        <p:nvGraphicFramePr>
          <p:cNvPr id="14" name="Chart 13"/>
          <p:cNvGraphicFramePr>
            <a:graphicFrameLocks/>
          </p:cNvGraphicFramePr>
          <p:nvPr/>
        </p:nvGraphicFramePr>
        <p:xfrm>
          <a:off x="546240" y="2542401"/>
          <a:ext cx="8162544" cy="3236976"/>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6"/>
          <p:cNvSpPr/>
          <p:nvPr/>
        </p:nvSpPr>
        <p:spPr>
          <a:xfrm>
            <a:off x="4965840" y="4800600"/>
            <a:ext cx="1905000" cy="5817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8" name="Rectangle 7"/>
          <p:cNvSpPr/>
          <p:nvPr/>
        </p:nvSpPr>
        <p:spPr>
          <a:xfrm>
            <a:off x="6032640" y="5867400"/>
            <a:ext cx="2730360"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LSTMs and Transducers</a:t>
            </a:r>
          </a:p>
        </p:txBody>
      </p:sp>
      <p:cxnSp>
        <p:nvCxnSpPr>
          <p:cNvPr id="9" name="Straight Arrow Connector 8"/>
          <p:cNvCxnSpPr/>
          <p:nvPr/>
        </p:nvCxnSpPr>
        <p:spPr>
          <a:xfrm>
            <a:off x="6553200" y="5410200"/>
            <a:ext cx="5334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pic>
        <p:nvPicPr>
          <p:cNvPr id="10" name="Picture 9"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11" name="Shape 6"/>
          <p:cNvSpPr/>
          <p:nvPr/>
        </p:nvSpPr>
        <p:spPr>
          <a:xfrm>
            <a:off x="1524000" y="2819401"/>
            <a:ext cx="4101960" cy="19811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13" name="Rectangle 12"/>
          <p:cNvSpPr/>
          <p:nvPr/>
        </p:nvSpPr>
        <p:spPr>
          <a:xfrm>
            <a:off x="4953000" y="1981200"/>
            <a:ext cx="2994102"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CNNs and RCNNs</a:t>
            </a:r>
          </a:p>
        </p:txBody>
      </p:sp>
      <p:cxnSp>
        <p:nvCxnSpPr>
          <p:cNvPr id="15" name="Straight Arrow Connector 14"/>
          <p:cNvCxnSpPr/>
          <p:nvPr/>
        </p:nvCxnSpPr>
        <p:spPr>
          <a:xfrm flipV="1">
            <a:off x="4800600" y="2514600"/>
            <a:ext cx="6096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522907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76200"/>
            <a:ext cx="9144000" cy="914400"/>
          </a:xfrm>
        </p:spPr>
        <p:txBody>
          <a:bodyPr/>
          <a:lstStyle/>
          <a:p>
            <a:r>
              <a:rPr lang="en-US" sz="4000" dirty="0">
                <a:cs typeface="Gill Sans MT"/>
              </a:rPr>
              <a:t>Diversity Within the Models</a:t>
            </a:r>
            <a:endParaRPr lang="en-US" sz="4000" dirty="0">
              <a:latin typeface="Gill Sans MT"/>
              <a:cs typeface="Gill Sans MT"/>
            </a:endParaRPr>
          </a:p>
        </p:txBody>
      </p:sp>
      <p:sp>
        <p:nvSpPr>
          <p:cNvPr id="20" name="Rectangle 19"/>
          <p:cNvSpPr/>
          <p:nvPr/>
        </p:nvSpPr>
        <p:spPr>
          <a:xfrm>
            <a:off x="342900" y="2132799"/>
            <a:ext cx="8458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For example, our analysis of edge CNN models shows: </a:t>
            </a:r>
            <a:endParaRPr kumimoji="0" lang="en-US" sz="24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18" name="TextBox 17"/>
          <p:cNvSpPr txBox="1"/>
          <p:nvPr/>
        </p:nvSpPr>
        <p:spPr>
          <a:xfrm>
            <a:off x="50526" y="2487717"/>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27" name="TextBox 26"/>
          <p:cNvSpPr txBox="1"/>
          <p:nvPr/>
        </p:nvSpPr>
        <p:spPr>
          <a:xfrm>
            <a:off x="33715" y="3775914"/>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23" name="Rectangle 22"/>
          <p:cNvSpPr/>
          <p:nvPr/>
        </p:nvSpPr>
        <p:spPr>
          <a:xfrm>
            <a:off x="-25674" y="94536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2</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even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within</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each model, layers exhibit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layer characteristics</a:t>
            </a:r>
            <a:endParaRPr kumimoji="0" lang="en-US" sz="2600" b="1" i="0" u="none" strike="noStrike" kern="1200" cap="none" spc="0" normalizeH="0" baseline="0" noProof="0" dirty="0">
              <a:ln>
                <a:noFill/>
              </a:ln>
              <a:solidFill>
                <a:srgbClr val="0000FF"/>
              </a:solidFill>
              <a:effectLst/>
              <a:uLnTx/>
              <a:uFillTx/>
              <a:latin typeface="Gill Sans MT"/>
              <a:ea typeface="+mn-ea"/>
              <a:cs typeface="Gill Sans MT"/>
            </a:endParaRPr>
          </a:p>
        </p:txBody>
      </p:sp>
      <p:graphicFrame>
        <p:nvGraphicFramePr>
          <p:cNvPr id="46" name="Chart 45">
            <a:extLst>
              <a:ext uri="{FF2B5EF4-FFF2-40B4-BE49-F238E27FC236}">
                <a16:creationId xmlns:a16="http://schemas.microsoft.com/office/drawing/2014/main" id="{89F66459-07FF-704F-BEE4-E8D56557CA28}"/>
              </a:ext>
            </a:extLst>
          </p:cNvPr>
          <p:cNvGraphicFramePr>
            <a:graphicFrameLocks/>
          </p:cNvGraphicFramePr>
          <p:nvPr/>
        </p:nvGraphicFramePr>
        <p:xfrm>
          <a:off x="-25674" y="2594661"/>
          <a:ext cx="4572000" cy="2577500"/>
        </p:xfrm>
        <a:graphic>
          <a:graphicData uri="http://schemas.openxmlformats.org/drawingml/2006/chart">
            <c:chart xmlns:c="http://schemas.openxmlformats.org/drawingml/2006/chart" xmlns:r="http://schemas.openxmlformats.org/officeDocument/2006/relationships" r:id="rId4"/>
          </a:graphicData>
        </a:graphic>
      </p:graphicFrame>
      <p:grpSp>
        <p:nvGrpSpPr>
          <p:cNvPr id="47" name="Group 46">
            <a:extLst>
              <a:ext uri="{FF2B5EF4-FFF2-40B4-BE49-F238E27FC236}">
                <a16:creationId xmlns:a16="http://schemas.microsoft.com/office/drawing/2014/main" id="{064D1AA3-0F57-CD4A-A9C8-CB56ECBD228D}"/>
              </a:ext>
            </a:extLst>
          </p:cNvPr>
          <p:cNvGrpSpPr/>
          <p:nvPr/>
        </p:nvGrpSpPr>
        <p:grpSpPr>
          <a:xfrm>
            <a:off x="1166311" y="3627425"/>
            <a:ext cx="3189515" cy="932685"/>
            <a:chOff x="1230085" y="1447800"/>
            <a:chExt cx="3189515" cy="932685"/>
          </a:xfrm>
        </p:grpSpPr>
        <p:sp>
          <p:nvSpPr>
            <p:cNvPr id="48" name="Rounded Rectangle 47">
              <a:extLst>
                <a:ext uri="{FF2B5EF4-FFF2-40B4-BE49-F238E27FC236}">
                  <a16:creationId xmlns:a16="http://schemas.microsoft.com/office/drawing/2014/main" id="{63915C18-60E5-E94C-854A-20EE478DA660}"/>
                </a:ext>
              </a:extLst>
            </p:cNvPr>
            <p:cNvSpPr/>
            <p:nvPr/>
          </p:nvSpPr>
          <p:spPr bwMode="auto">
            <a:xfrm>
              <a:off x="3429000" y="1694685"/>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0" name="Rounded Rectangle 49">
              <a:extLst>
                <a:ext uri="{FF2B5EF4-FFF2-40B4-BE49-F238E27FC236}">
                  <a16:creationId xmlns:a16="http://schemas.microsoft.com/office/drawing/2014/main" id="{5879BFA2-420D-4743-B01C-5AE31A8115FC}"/>
                </a:ext>
              </a:extLst>
            </p:cNvPr>
            <p:cNvSpPr/>
            <p:nvPr/>
          </p:nvSpPr>
          <p:spPr bwMode="auto">
            <a:xfrm>
              <a:off x="1230085" y="1447800"/>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grpSp>
      <p:graphicFrame>
        <p:nvGraphicFramePr>
          <p:cNvPr id="53" name="Chart 52">
            <a:extLst>
              <a:ext uri="{FF2B5EF4-FFF2-40B4-BE49-F238E27FC236}">
                <a16:creationId xmlns:a16="http://schemas.microsoft.com/office/drawing/2014/main" id="{B237B0FF-BF9C-BB47-AAD5-580D7A9A9D41}"/>
              </a:ext>
            </a:extLst>
          </p:cNvPr>
          <p:cNvGraphicFramePr>
            <a:graphicFrameLocks/>
          </p:cNvGraphicFramePr>
          <p:nvPr/>
        </p:nvGraphicFramePr>
        <p:xfrm>
          <a:off x="4462272" y="2796617"/>
          <a:ext cx="4681728" cy="2391771"/>
        </p:xfrm>
        <a:graphic>
          <a:graphicData uri="http://schemas.openxmlformats.org/drawingml/2006/chart">
            <c:chart xmlns:c="http://schemas.openxmlformats.org/drawingml/2006/chart" xmlns:r="http://schemas.openxmlformats.org/officeDocument/2006/relationships" r:id="rId5"/>
          </a:graphicData>
        </a:graphic>
      </p:graphicFrame>
      <p:sp>
        <p:nvSpPr>
          <p:cNvPr id="57" name="Rectangle 56">
            <a:extLst>
              <a:ext uri="{FF2B5EF4-FFF2-40B4-BE49-F238E27FC236}">
                <a16:creationId xmlns:a16="http://schemas.microsoft.com/office/drawing/2014/main" id="{55C3E561-DA5A-E843-8E03-B446ADEF3F3C}"/>
              </a:ext>
            </a:extLst>
          </p:cNvPr>
          <p:cNvSpPr/>
          <p:nvPr/>
        </p:nvSpPr>
        <p:spPr>
          <a:xfrm>
            <a:off x="-25674" y="5869871"/>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FLOP/Byte: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244x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
        <p:nvSpPr>
          <p:cNvPr id="58" name="Rounded Rectangle 57">
            <a:extLst>
              <a:ext uri="{FF2B5EF4-FFF2-40B4-BE49-F238E27FC236}">
                <a16:creationId xmlns:a16="http://schemas.microsoft.com/office/drawing/2014/main" id="{15F8C434-3BB6-3442-93DD-EFCD378945D3}"/>
              </a:ext>
            </a:extLst>
          </p:cNvPr>
          <p:cNvSpPr/>
          <p:nvPr/>
        </p:nvSpPr>
        <p:spPr bwMode="auto">
          <a:xfrm>
            <a:off x="5919715" y="3452961"/>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9" name="Rounded Rectangle 58">
            <a:extLst>
              <a:ext uri="{FF2B5EF4-FFF2-40B4-BE49-F238E27FC236}">
                <a16:creationId xmlns:a16="http://schemas.microsoft.com/office/drawing/2014/main" id="{7F9AAB31-AD36-5D44-B004-0EEC8C56B9CB}"/>
              </a:ext>
            </a:extLst>
          </p:cNvPr>
          <p:cNvSpPr/>
          <p:nvPr/>
        </p:nvSpPr>
        <p:spPr bwMode="auto">
          <a:xfrm>
            <a:off x="7016761" y="3930212"/>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60" name="Rectangle 59">
            <a:extLst>
              <a:ext uri="{FF2B5EF4-FFF2-40B4-BE49-F238E27FC236}">
                <a16:creationId xmlns:a16="http://schemas.microsoft.com/office/drawing/2014/main" id="{27255C45-7B86-5745-B1B2-7E93DF5FBD83}"/>
              </a:ext>
            </a:extLst>
          </p:cNvPr>
          <p:cNvSpPr/>
          <p:nvPr/>
        </p:nvSpPr>
        <p:spPr>
          <a:xfrm>
            <a:off x="-25674" y="5248258"/>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MAC intensity: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200x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Tree>
    <p:extLst>
      <p:ext uri="{BB962C8B-B14F-4D97-AF65-F5344CB8AC3E}">
        <p14:creationId xmlns:p14="http://schemas.microsoft.com/office/powerpoint/2010/main" val="177174145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228600"/>
            <a:ext cx="9144000" cy="914400"/>
          </a:xfrm>
        </p:spPr>
        <p:txBody>
          <a:bodyPr/>
          <a:lstStyle/>
          <a:p>
            <a:r>
              <a:rPr lang="en-US" sz="4000" dirty="0">
                <a:latin typeface="Gill Sans MT"/>
                <a:cs typeface="Gill Sans MT"/>
              </a:rPr>
              <a:t>Mensa High-Level Overview</a:t>
            </a:r>
          </a:p>
        </p:txBody>
      </p:sp>
      <p:grpSp>
        <p:nvGrpSpPr>
          <p:cNvPr id="14" name="Group 13"/>
          <p:cNvGrpSpPr/>
          <p:nvPr/>
        </p:nvGrpSpPr>
        <p:grpSpPr>
          <a:xfrm>
            <a:off x="6696511" y="4158818"/>
            <a:ext cx="451102" cy="703013"/>
            <a:chOff x="5486400" y="4419599"/>
            <a:chExt cx="533400" cy="703013"/>
          </a:xfrm>
        </p:grpSpPr>
        <p:sp>
          <p:nvSpPr>
            <p:cNvPr id="16" name="Rounded Rectangle 15"/>
            <p:cNvSpPr/>
            <p:nvPr/>
          </p:nvSpPr>
          <p:spPr bwMode="auto">
            <a:xfrm>
              <a:off x="5486400" y="4419599"/>
              <a:ext cx="533400" cy="703013"/>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5" name="Group 24"/>
            <p:cNvGrpSpPr/>
            <p:nvPr/>
          </p:nvGrpSpPr>
          <p:grpSpPr>
            <a:xfrm rot="5400000">
              <a:off x="5358057" y="4714812"/>
              <a:ext cx="561486" cy="152400"/>
              <a:chOff x="2743200" y="2590800"/>
              <a:chExt cx="1447800" cy="228600"/>
            </a:xfrm>
            <a:solidFill>
              <a:schemeClr val="accent1"/>
            </a:solidFill>
          </p:grpSpPr>
          <p:grpSp>
            <p:nvGrpSpPr>
              <p:cNvPr id="26" name="Group 25"/>
              <p:cNvGrpSpPr/>
              <p:nvPr/>
            </p:nvGrpSpPr>
            <p:grpSpPr>
              <a:xfrm>
                <a:off x="3124200" y="2590800"/>
                <a:ext cx="1066800" cy="228600"/>
                <a:chOff x="3505200" y="2590800"/>
                <a:chExt cx="1066800" cy="228600"/>
              </a:xfrm>
              <a:grpFill/>
            </p:grpSpPr>
            <p:sp>
              <p:nvSpPr>
                <p:cNvPr id="28" name="Oval 27"/>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9" name="Oval 28"/>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30" name="Oval 29"/>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7" name="Oval 26"/>
              <p:cNvSpPr/>
              <p:nvPr/>
            </p:nvSpPr>
            <p:spPr>
              <a:xfrm>
                <a:off x="2743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41" name="Group 40"/>
            <p:cNvGrpSpPr/>
            <p:nvPr/>
          </p:nvGrpSpPr>
          <p:grpSpPr>
            <a:xfrm rot="5400000">
              <a:off x="5734417" y="4733628"/>
              <a:ext cx="265967" cy="152401"/>
              <a:chOff x="3505203" y="3505190"/>
              <a:chExt cx="685796" cy="228601"/>
            </a:xfrm>
            <a:solidFill>
              <a:srgbClr val="45CB27"/>
            </a:solidFill>
          </p:grpSpPr>
          <p:sp>
            <p:nvSpPr>
              <p:cNvPr id="43" name="Oval 42"/>
              <p:cNvSpPr/>
              <p:nvPr/>
            </p:nvSpPr>
            <p:spPr>
              <a:xfrm>
                <a:off x="3505203" y="3505191"/>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44" name="Oval 43"/>
              <p:cNvSpPr/>
              <p:nvPr/>
            </p:nvSpPr>
            <p:spPr>
              <a:xfrm>
                <a:off x="3886201" y="3505190"/>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sp>
        <p:nvSpPr>
          <p:cNvPr id="136" name="TextBox 135"/>
          <p:cNvSpPr txBox="1"/>
          <p:nvPr/>
        </p:nvSpPr>
        <p:spPr>
          <a:xfrm>
            <a:off x="800109" y="5867400"/>
            <a:ext cx="293369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Monolithic Accelerator</a:t>
            </a:r>
          </a:p>
        </p:txBody>
      </p:sp>
      <p:cxnSp>
        <p:nvCxnSpPr>
          <p:cNvPr id="173" name="Straight Arrow Connector 172"/>
          <p:cNvCxnSpPr/>
          <p:nvPr/>
        </p:nvCxnSpPr>
        <p:spPr>
          <a:xfrm>
            <a:off x="55474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174" name="Straight Arrow Connector 173"/>
          <p:cNvCxnSpPr>
            <a:stCxn id="242" idx="2"/>
            <a:endCxn id="209" idx="0"/>
          </p:cNvCxnSpPr>
          <p:nvPr/>
        </p:nvCxnSpPr>
        <p:spPr>
          <a:xfrm flipH="1">
            <a:off x="6875329" y="3429000"/>
            <a:ext cx="20771" cy="272619"/>
          </a:xfrm>
          <a:prstGeom prst="straightConnector1">
            <a:avLst/>
          </a:prstGeom>
          <a:noFill/>
          <a:ln w="38100" cap="flat" cmpd="sng" algn="ctr">
            <a:solidFill>
              <a:schemeClr val="tx1"/>
            </a:solidFill>
            <a:prstDash val="solid"/>
            <a:miter lim="800000"/>
            <a:headEnd type="none"/>
            <a:tailEnd type="arrow"/>
          </a:ln>
          <a:effectLst/>
        </p:spPr>
      </p:cxnSp>
      <p:grpSp>
        <p:nvGrpSpPr>
          <p:cNvPr id="12" name="Group 11"/>
          <p:cNvGrpSpPr/>
          <p:nvPr/>
        </p:nvGrpSpPr>
        <p:grpSpPr>
          <a:xfrm>
            <a:off x="140816" y="1219200"/>
            <a:ext cx="1546410" cy="1295400"/>
            <a:chOff x="1143000" y="1581090"/>
            <a:chExt cx="1546410" cy="1295400"/>
          </a:xfrm>
        </p:grpSpPr>
        <p:pic>
          <p:nvPicPr>
            <p:cNvPr id="75" name="Picture 74"/>
            <p:cNvPicPr>
              <a:picLocks noChangeAspect="1"/>
            </p:cNvPicPr>
            <p:nvPr/>
          </p:nvPicPr>
          <p:blipFill>
            <a:blip r:embed="rId3"/>
            <a:stretch>
              <a:fillRect/>
            </a:stretch>
          </p:blipFill>
          <p:spPr>
            <a:xfrm>
              <a:off x="1143000" y="1981200"/>
              <a:ext cx="1546410" cy="895290"/>
            </a:xfrm>
            <a:prstGeom prst="rect">
              <a:avLst/>
            </a:prstGeom>
          </p:spPr>
        </p:pic>
        <p:sp>
          <p:nvSpPr>
            <p:cNvPr id="77" name="TextBox 7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sp>
        <p:nvSpPr>
          <p:cNvPr id="209" name="TextBox 208"/>
          <p:cNvSpPr txBox="1"/>
          <p:nvPr/>
        </p:nvSpPr>
        <p:spPr>
          <a:xfrm>
            <a:off x="6277857"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2</a:t>
            </a:r>
          </a:p>
        </p:txBody>
      </p:sp>
      <p:sp>
        <p:nvSpPr>
          <p:cNvPr id="210" name="TextBox 209"/>
          <p:cNvSpPr txBox="1"/>
          <p:nvPr/>
        </p:nvSpPr>
        <p:spPr>
          <a:xfrm>
            <a:off x="76606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3</a:t>
            </a:r>
          </a:p>
        </p:txBody>
      </p:sp>
      <p:sp>
        <p:nvSpPr>
          <p:cNvPr id="99" name="TextBox 98"/>
          <p:cNvSpPr txBox="1"/>
          <p:nvPr/>
        </p:nvSpPr>
        <p:spPr>
          <a:xfrm>
            <a:off x="198932" y="609600"/>
            <a:ext cx="3912610"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Gill Sans MT"/>
              </a:rPr>
              <a:t>Edge TPU Accelerator</a:t>
            </a:r>
          </a:p>
        </p:txBody>
      </p:sp>
      <p:sp>
        <p:nvSpPr>
          <p:cNvPr id="102" name="TextBox 101"/>
          <p:cNvSpPr txBox="1"/>
          <p:nvPr/>
        </p:nvSpPr>
        <p:spPr>
          <a:xfrm>
            <a:off x="6213539" y="533400"/>
            <a:ext cx="126188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Gill Sans MT"/>
              </a:rPr>
              <a:t>Mensa</a:t>
            </a:r>
          </a:p>
        </p:txBody>
      </p:sp>
      <p:cxnSp>
        <p:nvCxnSpPr>
          <p:cNvPr id="109" name="Straight Arrow Connector 108"/>
          <p:cNvCxnSpPr>
            <a:cxnSpLocks/>
          </p:cNvCxnSpPr>
          <p:nvPr/>
        </p:nvCxnSpPr>
        <p:spPr>
          <a:xfrm>
            <a:off x="2356192" y="2891297"/>
            <a:ext cx="0" cy="810322"/>
          </a:xfrm>
          <a:prstGeom prst="straightConnector1">
            <a:avLst/>
          </a:prstGeom>
          <a:noFill/>
          <a:ln w="57150" cap="flat" cmpd="sng" algn="ctr">
            <a:solidFill>
              <a:schemeClr val="tx1"/>
            </a:solidFill>
            <a:prstDash val="solid"/>
            <a:miter lim="800000"/>
            <a:headEnd type="none"/>
            <a:tailEnd type="arrow"/>
          </a:ln>
          <a:effectLst/>
        </p:spPr>
      </p:cxnSp>
      <p:cxnSp>
        <p:nvCxnSpPr>
          <p:cNvPr id="137" name="Straight Arrow Connector 136"/>
          <p:cNvCxnSpPr>
            <a:cxnSpLocks/>
          </p:cNvCxnSpPr>
          <p:nvPr/>
        </p:nvCxnSpPr>
        <p:spPr>
          <a:xfrm flipV="1">
            <a:off x="4648200" y="1066800"/>
            <a:ext cx="0" cy="5167690"/>
          </a:xfrm>
          <a:prstGeom prst="straightConnector1">
            <a:avLst/>
          </a:prstGeom>
          <a:ln w="19050" cmpd="sng">
            <a:solidFill>
              <a:schemeClr val="tx1"/>
            </a:solidFill>
            <a:prstDash val="sysDash"/>
            <a:headEnd type="none" w="med" len="med"/>
            <a:tailEnd type="none"/>
          </a:ln>
        </p:spPr>
        <p:style>
          <a:lnRef idx="1">
            <a:schemeClr val="accent1"/>
          </a:lnRef>
          <a:fillRef idx="0">
            <a:schemeClr val="accent1"/>
          </a:fillRef>
          <a:effectRef idx="0">
            <a:schemeClr val="accent1"/>
          </a:effectRef>
          <a:fontRef idx="minor">
            <a:schemeClr val="tx1"/>
          </a:fontRef>
        </p:style>
      </p:cxnSp>
      <p:grpSp>
        <p:nvGrpSpPr>
          <p:cNvPr id="138" name="Group 137"/>
          <p:cNvGrpSpPr/>
          <p:nvPr/>
        </p:nvGrpSpPr>
        <p:grpSpPr>
          <a:xfrm>
            <a:off x="990599" y="4571997"/>
            <a:ext cx="2667001" cy="1219202"/>
            <a:chOff x="1656735" y="4190999"/>
            <a:chExt cx="1696065" cy="914403"/>
          </a:xfrm>
        </p:grpSpPr>
        <p:sp>
          <p:nvSpPr>
            <p:cNvPr id="139" name="Rounded Rectangle 138"/>
            <p:cNvSpPr/>
            <p:nvPr/>
          </p:nvSpPr>
          <p:spPr>
            <a:xfrm>
              <a:off x="1656735" y="4191000"/>
              <a:ext cx="1696065"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140" name="Group 139"/>
            <p:cNvGrpSpPr/>
            <p:nvPr/>
          </p:nvGrpSpPr>
          <p:grpSpPr>
            <a:xfrm>
              <a:off x="1728012" y="4190999"/>
              <a:ext cx="380998" cy="914400"/>
              <a:chOff x="3778929" y="5410199"/>
              <a:chExt cx="670320" cy="1219200"/>
            </a:xfrm>
          </p:grpSpPr>
          <p:sp>
            <p:nvSpPr>
              <p:cNvPr id="225" name="Rounded Rectangle 224"/>
              <p:cNvSpPr/>
              <p:nvPr/>
            </p:nvSpPr>
            <p:spPr>
              <a:xfrm>
                <a:off x="3778929" y="5486401"/>
                <a:ext cx="670320" cy="1036983"/>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6" name="TextBox 225"/>
              <p:cNvSpPr txBox="1"/>
              <p:nvPr/>
            </p:nvSpPr>
            <p:spPr>
              <a:xfrm rot="16200000">
                <a:off x="3503998" y="5795964"/>
                <a:ext cx="1219200" cy="4476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141" name="Group 140"/>
            <p:cNvGrpSpPr/>
            <p:nvPr/>
          </p:nvGrpSpPr>
          <p:grpSpPr>
            <a:xfrm>
              <a:off x="2165557" y="4191002"/>
              <a:ext cx="359620" cy="914400"/>
              <a:chOff x="3655823" y="5410202"/>
              <a:chExt cx="476852" cy="1219200"/>
            </a:xfrm>
          </p:grpSpPr>
          <p:sp>
            <p:nvSpPr>
              <p:cNvPr id="223" name="Rounded Rectangle 222"/>
              <p:cNvSpPr/>
              <p:nvPr/>
            </p:nvSpPr>
            <p:spPr>
              <a:xfrm>
                <a:off x="3655823" y="5486401"/>
                <a:ext cx="476852" cy="1036983"/>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4" name="TextBox 223"/>
              <p:cNvSpPr txBox="1"/>
              <p:nvPr/>
            </p:nvSpPr>
            <p:spPr>
              <a:xfrm rot="16200000">
                <a:off x="3267073" y="5851104"/>
                <a:ext cx="1219200" cy="3373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20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142" name="Group 141"/>
            <p:cNvGrpSpPr/>
            <p:nvPr/>
          </p:nvGrpSpPr>
          <p:grpSpPr>
            <a:xfrm>
              <a:off x="2590801" y="4267200"/>
              <a:ext cx="685800" cy="762000"/>
              <a:chOff x="1905000" y="4876800"/>
              <a:chExt cx="4370698" cy="2998047"/>
            </a:xfrm>
          </p:grpSpPr>
          <p:grpSp>
            <p:nvGrpSpPr>
              <p:cNvPr id="143" name="Group 142"/>
              <p:cNvGrpSpPr/>
              <p:nvPr/>
            </p:nvGrpSpPr>
            <p:grpSpPr>
              <a:xfrm>
                <a:off x="1905000" y="4876800"/>
                <a:ext cx="4370698" cy="1474047"/>
                <a:chOff x="1905000" y="4876800"/>
                <a:chExt cx="4370698" cy="1474047"/>
              </a:xfrm>
            </p:grpSpPr>
            <p:grpSp>
              <p:nvGrpSpPr>
                <p:cNvPr id="185" name="Group 184"/>
                <p:cNvGrpSpPr/>
                <p:nvPr/>
              </p:nvGrpSpPr>
              <p:grpSpPr>
                <a:xfrm>
                  <a:off x="1905000" y="4876800"/>
                  <a:ext cx="2160898" cy="1474047"/>
                  <a:chOff x="1823106" y="5168762"/>
                  <a:chExt cx="1687788" cy="1155838"/>
                </a:xfrm>
              </p:grpSpPr>
              <p:sp>
                <p:nvSpPr>
                  <p:cNvPr id="203" name="Rounded Rectangle 20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4" name="Rounded Rectangle 20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5" name="Rounded Rectangle 20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6" name="Rounded Rectangle 20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8" name="Rounded Rectangle 207"/>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1" name="Rounded Rectangle 210"/>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2" name="Rounded Rectangle 211"/>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4" name="Rounded Rectangle 21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5" name="Rounded Rectangle 21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6" name="Rounded Rectangle 21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7" name="Rounded Rectangle 21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8" name="Rounded Rectangle 21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9" name="Rounded Rectangle 21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0" name="Rounded Rectangle 21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1" name="Rounded Rectangle 22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2" name="Rounded Rectangle 22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86" name="Group 185"/>
                <p:cNvGrpSpPr/>
                <p:nvPr/>
              </p:nvGrpSpPr>
              <p:grpSpPr>
                <a:xfrm>
                  <a:off x="4114800" y="4876800"/>
                  <a:ext cx="2160898" cy="1474047"/>
                  <a:chOff x="1823106" y="5168762"/>
                  <a:chExt cx="1687788" cy="1155838"/>
                </a:xfrm>
              </p:grpSpPr>
              <p:sp>
                <p:nvSpPr>
                  <p:cNvPr id="187" name="Rounded Rectangle 18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8" name="Rounded Rectangle 18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9" name="Rounded Rectangle 18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0" name="Rounded Rectangle 18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1" name="Rounded Rectangle 19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2" name="Rounded Rectangle 19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3" name="Rounded Rectangle 19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4" name="Rounded Rectangle 19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5" name="Rounded Rectangle 19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6" name="Rounded Rectangle 19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7" name="Rounded Rectangle 19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8" name="Rounded Rectangle 19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9" name="Rounded Rectangle 19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0" name="Rounded Rectangle 19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1" name="Rounded Rectangle 20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2" name="Rounded Rectangle 20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144" name="Group 143"/>
              <p:cNvGrpSpPr/>
              <p:nvPr/>
            </p:nvGrpSpPr>
            <p:grpSpPr>
              <a:xfrm>
                <a:off x="1905000" y="6400800"/>
                <a:ext cx="4370698" cy="1474047"/>
                <a:chOff x="1905000" y="4876800"/>
                <a:chExt cx="4370698" cy="1474047"/>
              </a:xfrm>
            </p:grpSpPr>
            <p:grpSp>
              <p:nvGrpSpPr>
                <p:cNvPr id="145" name="Group 144"/>
                <p:cNvGrpSpPr/>
                <p:nvPr/>
              </p:nvGrpSpPr>
              <p:grpSpPr>
                <a:xfrm>
                  <a:off x="1905000" y="4876800"/>
                  <a:ext cx="2160898" cy="1474047"/>
                  <a:chOff x="1823106" y="5168762"/>
                  <a:chExt cx="1687788" cy="1155838"/>
                </a:xfrm>
              </p:grpSpPr>
              <p:sp>
                <p:nvSpPr>
                  <p:cNvPr id="163" name="Rounded Rectangle 16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4" name="Rounded Rectangle 16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5" name="Rounded Rectangle 16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6" name="Rounded Rectangle 16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7" name="Rounded Rectangle 16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8" name="Rounded Rectangle 16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9" name="Rounded Rectangle 16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0" name="Rounded Rectangle 16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1" name="Rounded Rectangle 17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2" name="Rounded Rectangle 17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9" name="Rounded Rectangle 17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0" name="Rounded Rectangle 17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1" name="Rounded Rectangle 18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2" name="Rounded Rectangle 18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3" name="Rounded Rectangle 18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4" name="Rounded Rectangle 18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46" name="Group 145"/>
                <p:cNvGrpSpPr/>
                <p:nvPr/>
              </p:nvGrpSpPr>
              <p:grpSpPr>
                <a:xfrm>
                  <a:off x="4114800" y="4876800"/>
                  <a:ext cx="2160898" cy="1474047"/>
                  <a:chOff x="1823106" y="5168762"/>
                  <a:chExt cx="1687788" cy="1155838"/>
                </a:xfrm>
              </p:grpSpPr>
              <p:sp>
                <p:nvSpPr>
                  <p:cNvPr id="147" name="Rounded Rectangle 14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8" name="Rounded Rectangle 14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9" name="Rounded Rectangle 14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0" name="Rounded Rectangle 14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1" name="Rounded Rectangle 15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2" name="Rounded Rectangle 15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3" name="Rounded Rectangle 15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4" name="Rounded Rectangle 15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5" name="Rounded Rectangle 15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6" name="Rounded Rectangle 15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7" name="Rounded Rectangle 15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8" name="Rounded Rectangle 15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9" name="Rounded Rectangle 15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0" name="Rounded Rectangle 15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1" name="Rounded Rectangle 16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2" name="Rounded Rectangle 16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pic>
        <p:nvPicPr>
          <p:cNvPr id="2" name="Picture 1"/>
          <p:cNvPicPr>
            <a:picLocks noChangeAspect="1"/>
          </p:cNvPicPr>
          <p:nvPr/>
        </p:nvPicPr>
        <p:blipFill>
          <a:blip r:embed="rId4"/>
          <a:stretch>
            <a:fillRect/>
          </a:stretch>
        </p:blipFill>
        <p:spPr>
          <a:xfrm>
            <a:off x="1664816" y="1619310"/>
            <a:ext cx="1219200" cy="810978"/>
          </a:xfrm>
          <a:prstGeom prst="rect">
            <a:avLst/>
          </a:prstGeom>
        </p:spPr>
      </p:pic>
      <p:sp>
        <p:nvSpPr>
          <p:cNvPr id="230" name="TextBox 229"/>
          <p:cNvSpPr txBox="1"/>
          <p:nvPr/>
        </p:nvSpPr>
        <p:spPr>
          <a:xfrm>
            <a:off x="1713628" y="121920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31" name="Picture 230">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3265016" y="1673738"/>
            <a:ext cx="914400" cy="783772"/>
          </a:xfrm>
          <a:prstGeom prst="rect">
            <a:avLst/>
          </a:prstGeom>
        </p:spPr>
      </p:pic>
      <p:sp>
        <p:nvSpPr>
          <p:cNvPr id="232" name="TextBox 231"/>
          <p:cNvSpPr txBox="1"/>
          <p:nvPr/>
        </p:nvSpPr>
        <p:spPr>
          <a:xfrm>
            <a:off x="3073644" y="1219200"/>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grpSp>
        <p:nvGrpSpPr>
          <p:cNvPr id="235" name="Group 234"/>
          <p:cNvGrpSpPr/>
          <p:nvPr/>
        </p:nvGrpSpPr>
        <p:grpSpPr>
          <a:xfrm>
            <a:off x="4800600" y="1219200"/>
            <a:ext cx="1546410" cy="1295400"/>
            <a:chOff x="1143000" y="1581090"/>
            <a:chExt cx="1546410" cy="1295400"/>
          </a:xfrm>
        </p:grpSpPr>
        <p:pic>
          <p:nvPicPr>
            <p:cNvPr id="236" name="Picture 235"/>
            <p:cNvPicPr>
              <a:picLocks noChangeAspect="1"/>
            </p:cNvPicPr>
            <p:nvPr/>
          </p:nvPicPr>
          <p:blipFill>
            <a:blip r:embed="rId3"/>
            <a:stretch>
              <a:fillRect/>
            </a:stretch>
          </p:blipFill>
          <p:spPr>
            <a:xfrm>
              <a:off x="1143000" y="1981200"/>
              <a:ext cx="1546410" cy="895290"/>
            </a:xfrm>
            <a:prstGeom prst="rect">
              <a:avLst/>
            </a:prstGeom>
          </p:spPr>
        </p:pic>
        <p:sp>
          <p:nvSpPr>
            <p:cNvPr id="237" name="TextBox 23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pic>
        <p:nvPicPr>
          <p:cNvPr id="238" name="Picture 237"/>
          <p:cNvPicPr>
            <a:picLocks noChangeAspect="1"/>
          </p:cNvPicPr>
          <p:nvPr/>
        </p:nvPicPr>
        <p:blipFill>
          <a:blip r:embed="rId4"/>
          <a:stretch>
            <a:fillRect/>
          </a:stretch>
        </p:blipFill>
        <p:spPr>
          <a:xfrm>
            <a:off x="6324600" y="1619310"/>
            <a:ext cx="1219200" cy="810978"/>
          </a:xfrm>
          <a:prstGeom prst="rect">
            <a:avLst/>
          </a:prstGeom>
        </p:spPr>
      </p:pic>
      <p:sp>
        <p:nvSpPr>
          <p:cNvPr id="239" name="TextBox 238"/>
          <p:cNvSpPr txBox="1"/>
          <p:nvPr/>
        </p:nvSpPr>
        <p:spPr>
          <a:xfrm>
            <a:off x="6373412" y="121920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40" name="Picture 239">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7924800" y="1673738"/>
            <a:ext cx="914400" cy="783772"/>
          </a:xfrm>
          <a:prstGeom prst="rect">
            <a:avLst/>
          </a:prstGeom>
        </p:spPr>
      </p:pic>
      <p:sp>
        <p:nvSpPr>
          <p:cNvPr id="241" name="TextBox 240"/>
          <p:cNvSpPr txBox="1"/>
          <p:nvPr/>
        </p:nvSpPr>
        <p:spPr>
          <a:xfrm>
            <a:off x="7733428" y="1219200"/>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sp>
        <p:nvSpPr>
          <p:cNvPr id="242" name="Rounded Rectangle 241"/>
          <p:cNvSpPr/>
          <p:nvPr/>
        </p:nvSpPr>
        <p:spPr>
          <a:xfrm>
            <a:off x="6172200" y="2971800"/>
            <a:ext cx="1447800" cy="4572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Runtime</a:t>
            </a:r>
          </a:p>
        </p:txBody>
      </p:sp>
      <p:cxnSp>
        <p:nvCxnSpPr>
          <p:cNvPr id="243" name="Straight Arrow Connector 242"/>
          <p:cNvCxnSpPr/>
          <p:nvPr/>
        </p:nvCxnSpPr>
        <p:spPr>
          <a:xfrm>
            <a:off x="6934200" y="2438400"/>
            <a:ext cx="0" cy="457200"/>
          </a:xfrm>
          <a:prstGeom prst="straightConnector1">
            <a:avLst/>
          </a:prstGeom>
          <a:noFill/>
          <a:ln w="57150" cap="flat" cmpd="sng" algn="ctr">
            <a:solidFill>
              <a:schemeClr val="tx1"/>
            </a:solidFill>
            <a:prstDash val="solid"/>
            <a:miter lim="800000"/>
            <a:headEnd type="none"/>
            <a:tailEnd type="arrow"/>
          </a:ln>
          <a:effectLst/>
        </p:spPr>
      </p:cxnSp>
      <p:grpSp>
        <p:nvGrpSpPr>
          <p:cNvPr id="21" name="Group 20"/>
          <p:cNvGrpSpPr/>
          <p:nvPr/>
        </p:nvGrpSpPr>
        <p:grpSpPr>
          <a:xfrm>
            <a:off x="5318813" y="4158822"/>
            <a:ext cx="457200" cy="693869"/>
            <a:chOff x="7848600" y="4419599"/>
            <a:chExt cx="533400" cy="902029"/>
          </a:xfrm>
        </p:grpSpPr>
        <p:sp>
          <p:nvSpPr>
            <p:cNvPr id="74" name="Rounded Rectangle 73"/>
            <p:cNvSpPr/>
            <p:nvPr/>
          </p:nvSpPr>
          <p:spPr bwMode="auto">
            <a:xfrm>
              <a:off x="7848600" y="4419599"/>
              <a:ext cx="533400" cy="902029"/>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17" name="Group 16"/>
            <p:cNvGrpSpPr/>
            <p:nvPr/>
          </p:nvGrpSpPr>
          <p:grpSpPr>
            <a:xfrm rot="5400000">
              <a:off x="7646884" y="4817326"/>
              <a:ext cx="718390" cy="162558"/>
              <a:chOff x="2743200" y="2590800"/>
              <a:chExt cx="1828800" cy="228600"/>
            </a:xfrm>
          </p:grpSpPr>
          <p:grpSp>
            <p:nvGrpSpPr>
              <p:cNvPr id="18" name="Group 17"/>
              <p:cNvGrpSpPr/>
              <p:nvPr/>
            </p:nvGrpSpPr>
            <p:grpSpPr>
              <a:xfrm>
                <a:off x="3124200" y="2590800"/>
                <a:ext cx="1447800" cy="228600"/>
                <a:chOff x="3505200" y="2590800"/>
                <a:chExt cx="1447800" cy="228600"/>
              </a:xfrm>
            </p:grpSpPr>
            <p:sp>
              <p:nvSpPr>
                <p:cNvPr id="20" name="Oval 19"/>
                <p:cNvSpPr/>
                <p:nvPr/>
              </p:nvSpPr>
              <p:spPr>
                <a:xfrm>
                  <a:off x="3505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2" name="Oval 21"/>
                <p:cNvSpPr/>
                <p:nvPr/>
              </p:nvSpPr>
              <p:spPr>
                <a:xfrm>
                  <a:off x="3886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3" name="Oval 22"/>
                <p:cNvSpPr/>
                <p:nvPr/>
              </p:nvSpPr>
              <p:spPr>
                <a:xfrm>
                  <a:off x="4267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 name="Oval 23"/>
                <p:cNvSpPr/>
                <p:nvPr/>
              </p:nvSpPr>
              <p:spPr>
                <a:xfrm>
                  <a:off x="4648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19" name="Oval 18"/>
              <p:cNvSpPr/>
              <p:nvPr/>
            </p:nvSpPr>
            <p:spPr>
              <a:xfrm>
                <a:off x="2743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44" name="Group 243"/>
            <p:cNvGrpSpPr/>
            <p:nvPr/>
          </p:nvGrpSpPr>
          <p:grpSpPr>
            <a:xfrm rot="5400000">
              <a:off x="7865326" y="4817324"/>
              <a:ext cx="718388" cy="162562"/>
              <a:chOff x="2743194" y="1533504"/>
              <a:chExt cx="1828805" cy="228605"/>
            </a:xfrm>
            <a:solidFill>
              <a:srgbClr val="1F497D"/>
            </a:solidFill>
          </p:grpSpPr>
          <p:grpSp>
            <p:nvGrpSpPr>
              <p:cNvPr id="245" name="Group 244"/>
              <p:cNvGrpSpPr/>
              <p:nvPr/>
            </p:nvGrpSpPr>
            <p:grpSpPr>
              <a:xfrm>
                <a:off x="3124198" y="1533505"/>
                <a:ext cx="1447801" cy="228604"/>
                <a:chOff x="3505198" y="1533505"/>
                <a:chExt cx="1447801" cy="228604"/>
              </a:xfrm>
              <a:grpFill/>
            </p:grpSpPr>
            <p:sp>
              <p:nvSpPr>
                <p:cNvPr id="247" name="Oval 24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8" name="Oval 24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9" name="Oval 24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0" name="Oval 24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46" name="Oval 24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31" name="Group 30"/>
          <p:cNvGrpSpPr/>
          <p:nvPr/>
        </p:nvGrpSpPr>
        <p:grpSpPr>
          <a:xfrm>
            <a:off x="8083351" y="4158822"/>
            <a:ext cx="435862" cy="730443"/>
            <a:chOff x="8077199" y="4495798"/>
            <a:chExt cx="533400" cy="869574"/>
          </a:xfrm>
        </p:grpSpPr>
        <p:sp>
          <p:nvSpPr>
            <p:cNvPr id="252" name="Rounded Rectangle 251"/>
            <p:cNvSpPr/>
            <p:nvPr/>
          </p:nvSpPr>
          <p:spPr bwMode="auto">
            <a:xfrm>
              <a:off x="8077199" y="4495798"/>
              <a:ext cx="533400" cy="869574"/>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61" name="Group 260"/>
            <p:cNvGrpSpPr/>
            <p:nvPr/>
          </p:nvGrpSpPr>
          <p:grpSpPr>
            <a:xfrm rot="5400000">
              <a:off x="7950317" y="4892158"/>
              <a:ext cx="568725" cy="162558"/>
              <a:chOff x="3505200" y="2590800"/>
              <a:chExt cx="1447800" cy="228600"/>
            </a:xfrm>
            <a:solidFill>
              <a:schemeClr val="tx2">
                <a:lumMod val="20000"/>
                <a:lumOff val="80000"/>
              </a:schemeClr>
            </a:solidFill>
          </p:grpSpPr>
          <p:sp>
            <p:nvSpPr>
              <p:cNvPr id="263" name="Oval 262"/>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4" name="Oval 263"/>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5" name="Oval 264"/>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6" name="Oval 265"/>
              <p:cNvSpPr/>
              <p:nvPr/>
            </p:nvSpPr>
            <p:spPr>
              <a:xfrm>
                <a:off x="4648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54" name="Group 253"/>
            <p:cNvGrpSpPr/>
            <p:nvPr/>
          </p:nvGrpSpPr>
          <p:grpSpPr>
            <a:xfrm rot="5400000">
              <a:off x="8093926" y="4893525"/>
              <a:ext cx="718388" cy="162562"/>
              <a:chOff x="2743194" y="1533504"/>
              <a:chExt cx="1828805" cy="228605"/>
            </a:xfrm>
            <a:solidFill>
              <a:srgbClr val="FF6600"/>
            </a:solidFill>
          </p:grpSpPr>
          <p:grpSp>
            <p:nvGrpSpPr>
              <p:cNvPr id="255" name="Group 254"/>
              <p:cNvGrpSpPr/>
              <p:nvPr/>
            </p:nvGrpSpPr>
            <p:grpSpPr>
              <a:xfrm>
                <a:off x="3124198" y="1533505"/>
                <a:ext cx="1447801" cy="228604"/>
                <a:chOff x="3505198" y="1533505"/>
                <a:chExt cx="1447801" cy="228604"/>
              </a:xfrm>
              <a:grpFill/>
            </p:grpSpPr>
            <p:sp>
              <p:nvSpPr>
                <p:cNvPr id="257" name="Oval 25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8" name="Oval 25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9" name="Oval 25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0" name="Oval 25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56" name="Oval 25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268" name="Group 267"/>
          <p:cNvGrpSpPr/>
          <p:nvPr/>
        </p:nvGrpSpPr>
        <p:grpSpPr>
          <a:xfrm>
            <a:off x="4861610" y="5445710"/>
            <a:ext cx="1193382" cy="788795"/>
            <a:chOff x="1600200" y="4191000"/>
            <a:chExt cx="1752600" cy="945821"/>
          </a:xfrm>
        </p:grpSpPr>
        <p:sp>
          <p:nvSpPr>
            <p:cNvPr id="269" name="Rounded Rectangle 268"/>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270" name="Group 269"/>
            <p:cNvGrpSpPr/>
            <p:nvPr/>
          </p:nvGrpSpPr>
          <p:grpSpPr>
            <a:xfrm>
              <a:off x="1600204" y="4199971"/>
              <a:ext cx="497200" cy="936850"/>
              <a:chOff x="3554058" y="5422154"/>
              <a:chExt cx="874762" cy="1249132"/>
            </a:xfrm>
          </p:grpSpPr>
          <p:sp>
            <p:nvSpPr>
              <p:cNvPr id="345" name="Rounded Rectangle 344"/>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346" name="TextBox 345"/>
              <p:cNvSpPr txBox="1"/>
              <p:nvPr/>
            </p:nvSpPr>
            <p:spPr>
              <a:xfrm rot="16200000">
                <a:off x="3366873" y="5609339"/>
                <a:ext cx="1249132" cy="8747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271" name="Group 270"/>
            <p:cNvGrpSpPr/>
            <p:nvPr/>
          </p:nvGrpSpPr>
          <p:grpSpPr>
            <a:xfrm>
              <a:off x="2045070" y="4191002"/>
              <a:ext cx="497200" cy="914400"/>
              <a:chOff x="3496055" y="5410202"/>
              <a:chExt cx="659281" cy="1219200"/>
            </a:xfrm>
          </p:grpSpPr>
          <p:sp>
            <p:nvSpPr>
              <p:cNvPr id="343" name="Rounded Rectangle 342"/>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344" name="TextBox 343"/>
              <p:cNvSpPr txBox="1"/>
              <p:nvPr/>
            </p:nvSpPr>
            <p:spPr>
              <a:xfrm rot="16200000">
                <a:off x="3216096" y="5690161"/>
                <a:ext cx="1219200" cy="6592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272" name="Group 271"/>
            <p:cNvGrpSpPr/>
            <p:nvPr/>
          </p:nvGrpSpPr>
          <p:grpSpPr>
            <a:xfrm>
              <a:off x="2590801" y="4267200"/>
              <a:ext cx="685800" cy="762000"/>
              <a:chOff x="1905000" y="4876800"/>
              <a:chExt cx="4370698" cy="2998047"/>
            </a:xfrm>
          </p:grpSpPr>
          <p:grpSp>
            <p:nvGrpSpPr>
              <p:cNvPr id="273" name="Group 272"/>
              <p:cNvGrpSpPr/>
              <p:nvPr/>
            </p:nvGrpSpPr>
            <p:grpSpPr>
              <a:xfrm>
                <a:off x="1905000" y="4876800"/>
                <a:ext cx="4370698" cy="1474047"/>
                <a:chOff x="1905000" y="4876800"/>
                <a:chExt cx="4370698" cy="1474047"/>
              </a:xfrm>
            </p:grpSpPr>
            <p:grpSp>
              <p:nvGrpSpPr>
                <p:cNvPr id="309" name="Group 308"/>
                <p:cNvGrpSpPr/>
                <p:nvPr/>
              </p:nvGrpSpPr>
              <p:grpSpPr>
                <a:xfrm>
                  <a:off x="1905000" y="4876800"/>
                  <a:ext cx="2160898" cy="1474047"/>
                  <a:chOff x="1823106" y="5168762"/>
                  <a:chExt cx="1687788" cy="1155838"/>
                </a:xfrm>
              </p:grpSpPr>
              <p:sp>
                <p:nvSpPr>
                  <p:cNvPr id="327" name="Rounded Rectangle 32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8" name="Rounded Rectangle 32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9" name="Rounded Rectangle 32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0" name="Rounded Rectangle 32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1" name="Rounded Rectangle 33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2" name="Rounded Rectangle 33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3" name="Rounded Rectangle 33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4" name="Rounded Rectangle 33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5" name="Rounded Rectangle 33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6" name="Rounded Rectangle 33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7" name="Rounded Rectangle 33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8" name="Rounded Rectangle 33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9" name="Rounded Rectangle 33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0" name="Rounded Rectangle 33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1" name="Rounded Rectangle 34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2" name="Rounded Rectangle 34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10" name="Group 309"/>
                <p:cNvGrpSpPr/>
                <p:nvPr/>
              </p:nvGrpSpPr>
              <p:grpSpPr>
                <a:xfrm>
                  <a:off x="4114800" y="4876800"/>
                  <a:ext cx="2160898" cy="1474047"/>
                  <a:chOff x="1823106" y="5168762"/>
                  <a:chExt cx="1687788" cy="1155838"/>
                </a:xfrm>
              </p:grpSpPr>
              <p:sp>
                <p:nvSpPr>
                  <p:cNvPr id="311" name="Rounded Rectangle 310"/>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2" name="Rounded Rectangle 311"/>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3" name="Rounded Rectangle 312"/>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4" name="Rounded Rectangle 313"/>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5" name="Rounded Rectangle 314"/>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6" name="Rounded Rectangle 315"/>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7" name="Rounded Rectangle 316"/>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8" name="Rounded Rectangle 317"/>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9" name="Rounded Rectangle 318"/>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0" name="Rounded Rectangle 319"/>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1" name="Rounded Rectangle 320"/>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2" name="Rounded Rectangle 321"/>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3" name="Rounded Rectangle 322"/>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4" name="Rounded Rectangle 323"/>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5" name="Rounded Rectangle 324"/>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6" name="Rounded Rectangle 325"/>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274" name="Group 273"/>
              <p:cNvGrpSpPr/>
              <p:nvPr/>
            </p:nvGrpSpPr>
            <p:grpSpPr>
              <a:xfrm>
                <a:off x="1905000" y="6400800"/>
                <a:ext cx="4370698" cy="1474047"/>
                <a:chOff x="1905000" y="4876800"/>
                <a:chExt cx="4370698" cy="1474047"/>
              </a:xfrm>
            </p:grpSpPr>
            <p:grpSp>
              <p:nvGrpSpPr>
                <p:cNvPr id="275" name="Group 274"/>
                <p:cNvGrpSpPr/>
                <p:nvPr/>
              </p:nvGrpSpPr>
              <p:grpSpPr>
                <a:xfrm>
                  <a:off x="1905000" y="4876800"/>
                  <a:ext cx="2160898" cy="1474047"/>
                  <a:chOff x="1823106" y="5168762"/>
                  <a:chExt cx="1687788" cy="1155838"/>
                </a:xfrm>
              </p:grpSpPr>
              <p:sp>
                <p:nvSpPr>
                  <p:cNvPr id="293" name="Rounded Rectangle 2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4" name="Rounded Rectangle 2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5" name="Rounded Rectangle 2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6" name="Rounded Rectangle 2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7" name="Rounded Rectangle 2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8" name="Rounded Rectangle 2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9" name="Rounded Rectangle 2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0" name="Rounded Rectangle 2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1" name="Rounded Rectangle 3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2" name="Rounded Rectangle 3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3" name="Rounded Rectangle 3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4" name="Rounded Rectangle 3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5" name="Rounded Rectangle 3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6" name="Rounded Rectangle 3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7" name="Rounded Rectangle 3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8" name="Rounded Rectangle 3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276" name="Group 275"/>
                <p:cNvGrpSpPr/>
                <p:nvPr/>
              </p:nvGrpSpPr>
              <p:grpSpPr>
                <a:xfrm>
                  <a:off x="4114800" y="4876800"/>
                  <a:ext cx="2160898" cy="1474047"/>
                  <a:chOff x="1823106" y="5168762"/>
                  <a:chExt cx="1687788" cy="1155838"/>
                </a:xfrm>
              </p:grpSpPr>
              <p:sp>
                <p:nvSpPr>
                  <p:cNvPr id="277" name="Rounded Rectangle 27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78" name="Rounded Rectangle 27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79" name="Rounded Rectangle 27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0" name="Rounded Rectangle 27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1" name="Rounded Rectangle 28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2" name="Rounded Rectangle 28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3" name="Rounded Rectangle 28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4" name="Rounded Rectangle 28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5" name="Rounded Rectangle 28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6" name="Rounded Rectangle 28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7" name="Rounded Rectangle 28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8" name="Rounded Rectangle 28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9" name="Rounded Rectangle 28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0" name="Rounded Rectangle 28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1" name="Rounded Rectangle 29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2" name="Rounded Rectangle 29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348" name="TextBox 347"/>
          <p:cNvSpPr txBox="1"/>
          <p:nvPr/>
        </p:nvSpPr>
        <p:spPr>
          <a:xfrm>
            <a:off x="49174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1</a:t>
            </a:r>
          </a:p>
        </p:txBody>
      </p:sp>
      <p:sp>
        <p:nvSpPr>
          <p:cNvPr id="349" name="TextBox 348"/>
          <p:cNvSpPr txBox="1"/>
          <p:nvPr/>
        </p:nvSpPr>
        <p:spPr>
          <a:xfrm>
            <a:off x="5079657" y="6216219"/>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1</a:t>
            </a:r>
          </a:p>
        </p:txBody>
      </p:sp>
      <p:grpSp>
        <p:nvGrpSpPr>
          <p:cNvPr id="350" name="Group 349"/>
          <p:cNvGrpSpPr/>
          <p:nvPr/>
        </p:nvGrpSpPr>
        <p:grpSpPr>
          <a:xfrm>
            <a:off x="6385613" y="5454218"/>
            <a:ext cx="1101943" cy="780273"/>
            <a:chOff x="1600200" y="4191000"/>
            <a:chExt cx="1752600" cy="914401"/>
          </a:xfrm>
        </p:grpSpPr>
        <p:sp>
          <p:nvSpPr>
            <p:cNvPr id="351" name="Rounded Rectangle 350"/>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352" name="Group 351"/>
            <p:cNvGrpSpPr/>
            <p:nvPr/>
          </p:nvGrpSpPr>
          <p:grpSpPr>
            <a:xfrm>
              <a:off x="1607308" y="4191001"/>
              <a:ext cx="538458" cy="914400"/>
              <a:chOff x="3566559" y="5410202"/>
              <a:chExt cx="947350" cy="1219200"/>
            </a:xfrm>
          </p:grpSpPr>
          <p:sp>
            <p:nvSpPr>
              <p:cNvPr id="427" name="Rounded Rectangle 426"/>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428" name="TextBox 427"/>
              <p:cNvSpPr txBox="1"/>
              <p:nvPr/>
            </p:nvSpPr>
            <p:spPr>
              <a:xfrm rot="16200000">
                <a:off x="3430634" y="5546127"/>
                <a:ext cx="1219200" cy="9473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353" name="Group 352"/>
            <p:cNvGrpSpPr/>
            <p:nvPr/>
          </p:nvGrpSpPr>
          <p:grpSpPr>
            <a:xfrm>
              <a:off x="2024440" y="4191000"/>
              <a:ext cx="538457" cy="914400"/>
              <a:chOff x="3468703" y="5410199"/>
              <a:chExt cx="713988" cy="1219200"/>
            </a:xfrm>
          </p:grpSpPr>
          <p:sp>
            <p:nvSpPr>
              <p:cNvPr id="425" name="Rounded Rectangle 424"/>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426" name="TextBox 425"/>
              <p:cNvSpPr txBox="1"/>
              <p:nvPr/>
            </p:nvSpPr>
            <p:spPr>
              <a:xfrm rot="16200000">
                <a:off x="3216097" y="5662805"/>
                <a:ext cx="1219200" cy="713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354" name="Group 353"/>
            <p:cNvGrpSpPr/>
            <p:nvPr/>
          </p:nvGrpSpPr>
          <p:grpSpPr>
            <a:xfrm>
              <a:off x="2590801" y="4267200"/>
              <a:ext cx="685800" cy="762000"/>
              <a:chOff x="1905000" y="4876800"/>
              <a:chExt cx="4370698" cy="2998047"/>
            </a:xfrm>
          </p:grpSpPr>
          <p:grpSp>
            <p:nvGrpSpPr>
              <p:cNvPr id="355" name="Group 354"/>
              <p:cNvGrpSpPr/>
              <p:nvPr/>
            </p:nvGrpSpPr>
            <p:grpSpPr>
              <a:xfrm>
                <a:off x="1905000" y="4876800"/>
                <a:ext cx="4370698" cy="1474047"/>
                <a:chOff x="1905000" y="4876800"/>
                <a:chExt cx="4370698" cy="1474047"/>
              </a:xfrm>
            </p:grpSpPr>
            <p:grpSp>
              <p:nvGrpSpPr>
                <p:cNvPr id="391" name="Group 390"/>
                <p:cNvGrpSpPr/>
                <p:nvPr/>
              </p:nvGrpSpPr>
              <p:grpSpPr>
                <a:xfrm>
                  <a:off x="1905000" y="4876800"/>
                  <a:ext cx="2160898" cy="1474047"/>
                  <a:chOff x="1823106" y="5168762"/>
                  <a:chExt cx="1687788" cy="1155838"/>
                </a:xfrm>
              </p:grpSpPr>
              <p:sp>
                <p:nvSpPr>
                  <p:cNvPr id="409" name="Rounded Rectangle 40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0" name="Rounded Rectangle 40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1" name="Rounded Rectangle 41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2" name="Rounded Rectangle 41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3" name="Rounded Rectangle 41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4" name="Rounded Rectangle 41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5" name="Rounded Rectangle 41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6" name="Rounded Rectangle 41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7" name="Rounded Rectangle 41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8" name="Rounded Rectangle 41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9" name="Rounded Rectangle 41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0" name="Rounded Rectangle 41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1" name="Rounded Rectangle 42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2" name="Rounded Rectangle 42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3" name="Rounded Rectangle 42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4" name="Rounded Rectangle 42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92" name="Group 391"/>
                <p:cNvGrpSpPr/>
                <p:nvPr/>
              </p:nvGrpSpPr>
              <p:grpSpPr>
                <a:xfrm>
                  <a:off x="4114800" y="4876800"/>
                  <a:ext cx="2160898" cy="1474047"/>
                  <a:chOff x="1823106" y="5168762"/>
                  <a:chExt cx="1687788" cy="1155838"/>
                </a:xfrm>
              </p:grpSpPr>
              <p:sp>
                <p:nvSpPr>
                  <p:cNvPr id="393" name="Rounded Rectangle 3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4" name="Rounded Rectangle 3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5" name="Rounded Rectangle 3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6" name="Rounded Rectangle 3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7" name="Rounded Rectangle 3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8" name="Rounded Rectangle 3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9" name="Rounded Rectangle 3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0" name="Rounded Rectangle 3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1" name="Rounded Rectangle 4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2" name="Rounded Rectangle 4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3" name="Rounded Rectangle 4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4" name="Rounded Rectangle 4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5" name="Rounded Rectangle 4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6" name="Rounded Rectangle 4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7" name="Rounded Rectangle 4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8" name="Rounded Rectangle 4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356" name="Group 355"/>
              <p:cNvGrpSpPr/>
              <p:nvPr/>
            </p:nvGrpSpPr>
            <p:grpSpPr>
              <a:xfrm>
                <a:off x="1905000" y="6400800"/>
                <a:ext cx="4370698" cy="1474047"/>
                <a:chOff x="1905000" y="4876800"/>
                <a:chExt cx="4370698" cy="1474047"/>
              </a:xfrm>
            </p:grpSpPr>
            <p:grpSp>
              <p:nvGrpSpPr>
                <p:cNvPr id="357" name="Group 356"/>
                <p:cNvGrpSpPr/>
                <p:nvPr/>
              </p:nvGrpSpPr>
              <p:grpSpPr>
                <a:xfrm>
                  <a:off x="1905000" y="4876800"/>
                  <a:ext cx="2160898" cy="1474047"/>
                  <a:chOff x="1823106" y="5168762"/>
                  <a:chExt cx="1687788" cy="1155838"/>
                </a:xfrm>
              </p:grpSpPr>
              <p:sp>
                <p:nvSpPr>
                  <p:cNvPr id="375" name="Rounded Rectangle 374"/>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6" name="Rounded Rectangle 375"/>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7" name="Rounded Rectangle 376"/>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8" name="Rounded Rectangle 377"/>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9" name="Rounded Rectangle 378"/>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0" name="Rounded Rectangle 379"/>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1" name="Rounded Rectangle 380"/>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2" name="Rounded Rectangle 381"/>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3" name="Rounded Rectangle 382"/>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4" name="Rounded Rectangle 383"/>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5" name="Rounded Rectangle 384"/>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6" name="Rounded Rectangle 385"/>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7" name="Rounded Rectangle 386"/>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8" name="Rounded Rectangle 387"/>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9" name="Rounded Rectangle 388"/>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0" name="Rounded Rectangle 389"/>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58" name="Group 357"/>
                <p:cNvGrpSpPr/>
                <p:nvPr/>
              </p:nvGrpSpPr>
              <p:grpSpPr>
                <a:xfrm>
                  <a:off x="4114800" y="4876800"/>
                  <a:ext cx="2160898" cy="1474047"/>
                  <a:chOff x="1823106" y="5168762"/>
                  <a:chExt cx="1687788" cy="1155838"/>
                </a:xfrm>
              </p:grpSpPr>
              <p:sp>
                <p:nvSpPr>
                  <p:cNvPr id="359" name="Rounded Rectangle 35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0" name="Rounded Rectangle 35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1" name="Rounded Rectangle 36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2" name="Rounded Rectangle 36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3" name="Rounded Rectangle 36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4" name="Rounded Rectangle 36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5" name="Rounded Rectangle 36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6" name="Rounded Rectangle 36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7" name="Rounded Rectangle 36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8" name="Rounded Rectangle 36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9" name="Rounded Rectangle 36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0" name="Rounded Rectangle 36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1" name="Rounded Rectangle 37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2" name="Rounded Rectangle 37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3" name="Rounded Rectangle 37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4" name="Rounded Rectangle 37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429" name="TextBox 428"/>
          <p:cNvSpPr txBox="1"/>
          <p:nvPr/>
        </p:nvSpPr>
        <p:spPr>
          <a:xfrm>
            <a:off x="6603657" y="6216219"/>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2</a:t>
            </a:r>
          </a:p>
        </p:txBody>
      </p:sp>
      <p:cxnSp>
        <p:nvCxnSpPr>
          <p:cNvPr id="430" name="Straight Arrow Connector 429"/>
          <p:cNvCxnSpPr>
            <a:stCxn id="242" idx="2"/>
            <a:endCxn id="348" idx="0"/>
          </p:cNvCxnSpPr>
          <p:nvPr/>
        </p:nvCxnSpPr>
        <p:spPr>
          <a:xfrm flipH="1">
            <a:off x="5514902" y="3429000"/>
            <a:ext cx="1381198" cy="272619"/>
          </a:xfrm>
          <a:prstGeom prst="straightConnector1">
            <a:avLst/>
          </a:prstGeom>
          <a:noFill/>
          <a:ln w="38100" cap="flat" cmpd="sng" algn="ctr">
            <a:solidFill>
              <a:schemeClr val="tx1"/>
            </a:solidFill>
            <a:prstDash val="solid"/>
            <a:miter lim="800000"/>
            <a:headEnd type="none"/>
            <a:tailEnd type="arrow"/>
          </a:ln>
          <a:effectLst/>
        </p:spPr>
      </p:cxnSp>
      <p:cxnSp>
        <p:nvCxnSpPr>
          <p:cNvPr id="431" name="Straight Arrow Connector 430"/>
          <p:cNvCxnSpPr>
            <a:stCxn id="242" idx="2"/>
            <a:endCxn id="210" idx="0"/>
          </p:cNvCxnSpPr>
          <p:nvPr/>
        </p:nvCxnSpPr>
        <p:spPr>
          <a:xfrm>
            <a:off x="6896100" y="3429000"/>
            <a:ext cx="1362002" cy="272619"/>
          </a:xfrm>
          <a:prstGeom prst="straightConnector1">
            <a:avLst/>
          </a:prstGeom>
          <a:noFill/>
          <a:ln w="38100" cap="flat" cmpd="sng" algn="ctr">
            <a:solidFill>
              <a:schemeClr val="tx1"/>
            </a:solidFill>
            <a:prstDash val="solid"/>
            <a:miter lim="800000"/>
            <a:headEnd type="none"/>
            <a:tailEnd type="arrow"/>
          </a:ln>
          <a:effectLst/>
        </p:spPr>
      </p:cxnSp>
      <p:cxnSp>
        <p:nvCxnSpPr>
          <p:cNvPr id="432" name="Straight Arrow Connector 431"/>
          <p:cNvCxnSpPr/>
          <p:nvPr/>
        </p:nvCxnSpPr>
        <p:spPr>
          <a:xfrm>
            <a:off x="69190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433" name="Straight Arrow Connector 432"/>
          <p:cNvCxnSpPr/>
          <p:nvPr/>
        </p:nvCxnSpPr>
        <p:spPr>
          <a:xfrm>
            <a:off x="8290613" y="4997019"/>
            <a:ext cx="0" cy="326136"/>
          </a:xfrm>
          <a:prstGeom prst="straightConnector1">
            <a:avLst/>
          </a:prstGeom>
          <a:noFill/>
          <a:ln w="38100" cap="flat" cmpd="sng" algn="ctr">
            <a:solidFill>
              <a:schemeClr val="tx1"/>
            </a:solidFill>
            <a:prstDash val="solid"/>
            <a:miter lim="800000"/>
            <a:headEnd type="none"/>
            <a:tailEnd type="arrow"/>
          </a:ln>
          <a:effectLst/>
        </p:spPr>
      </p:cxnSp>
      <p:grpSp>
        <p:nvGrpSpPr>
          <p:cNvPr id="434" name="Group 433"/>
          <p:cNvGrpSpPr/>
          <p:nvPr/>
        </p:nvGrpSpPr>
        <p:grpSpPr>
          <a:xfrm>
            <a:off x="7771186" y="5379360"/>
            <a:ext cx="1129027" cy="893656"/>
            <a:chOff x="1600200" y="4101242"/>
            <a:chExt cx="1752600" cy="1071556"/>
          </a:xfrm>
        </p:grpSpPr>
        <p:sp>
          <p:nvSpPr>
            <p:cNvPr id="435" name="Rounded Rectangle 434"/>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436" name="Group 435"/>
            <p:cNvGrpSpPr/>
            <p:nvPr/>
          </p:nvGrpSpPr>
          <p:grpSpPr>
            <a:xfrm>
              <a:off x="1609538" y="4101242"/>
              <a:ext cx="525541" cy="1071556"/>
              <a:chOff x="3570485" y="5290519"/>
              <a:chExt cx="924625" cy="1428741"/>
            </a:xfrm>
          </p:grpSpPr>
          <p:sp>
            <p:nvSpPr>
              <p:cNvPr id="511" name="Rounded Rectangle 510"/>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512" name="TextBox 511"/>
              <p:cNvSpPr txBox="1"/>
              <p:nvPr/>
            </p:nvSpPr>
            <p:spPr>
              <a:xfrm rot="16200000">
                <a:off x="3318427" y="5542577"/>
                <a:ext cx="1428741" cy="9246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437" name="Group 436"/>
            <p:cNvGrpSpPr/>
            <p:nvPr/>
          </p:nvGrpSpPr>
          <p:grpSpPr>
            <a:xfrm>
              <a:off x="2018535" y="4191003"/>
              <a:ext cx="542963" cy="914400"/>
              <a:chOff x="3460873" y="5410203"/>
              <a:chExt cx="719963" cy="1219200"/>
            </a:xfrm>
          </p:grpSpPr>
          <p:sp>
            <p:nvSpPr>
              <p:cNvPr id="509" name="Rounded Rectangle 508"/>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510" name="TextBox 509"/>
              <p:cNvSpPr txBox="1"/>
              <p:nvPr/>
            </p:nvSpPr>
            <p:spPr>
              <a:xfrm rot="16200000">
                <a:off x="3211255" y="5659821"/>
                <a:ext cx="1219200" cy="7199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438" name="Group 437"/>
            <p:cNvGrpSpPr/>
            <p:nvPr/>
          </p:nvGrpSpPr>
          <p:grpSpPr>
            <a:xfrm>
              <a:off x="2590801" y="4267200"/>
              <a:ext cx="685800" cy="762000"/>
              <a:chOff x="1905000" y="4876800"/>
              <a:chExt cx="4370698" cy="2998047"/>
            </a:xfrm>
          </p:grpSpPr>
          <p:grpSp>
            <p:nvGrpSpPr>
              <p:cNvPr id="439" name="Group 438"/>
              <p:cNvGrpSpPr/>
              <p:nvPr/>
            </p:nvGrpSpPr>
            <p:grpSpPr>
              <a:xfrm>
                <a:off x="1905000" y="4876800"/>
                <a:ext cx="4370698" cy="1474047"/>
                <a:chOff x="1905000" y="4876800"/>
                <a:chExt cx="4370698" cy="1474047"/>
              </a:xfrm>
            </p:grpSpPr>
            <p:grpSp>
              <p:nvGrpSpPr>
                <p:cNvPr id="475" name="Group 474"/>
                <p:cNvGrpSpPr/>
                <p:nvPr/>
              </p:nvGrpSpPr>
              <p:grpSpPr>
                <a:xfrm>
                  <a:off x="1905000" y="4876800"/>
                  <a:ext cx="2160898" cy="1474047"/>
                  <a:chOff x="1823106" y="5168762"/>
                  <a:chExt cx="1687788" cy="1155838"/>
                </a:xfrm>
              </p:grpSpPr>
              <p:sp>
                <p:nvSpPr>
                  <p:cNvPr id="493" name="Rounded Rectangle 4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4" name="Rounded Rectangle 4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5" name="Rounded Rectangle 4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6" name="Rounded Rectangle 4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7" name="Rounded Rectangle 4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8" name="Rounded Rectangle 4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9" name="Rounded Rectangle 4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0" name="Rounded Rectangle 4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1" name="Rounded Rectangle 5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2" name="Rounded Rectangle 5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3" name="Rounded Rectangle 5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4" name="Rounded Rectangle 5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5" name="Rounded Rectangle 5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6" name="Rounded Rectangle 5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7" name="Rounded Rectangle 5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8" name="Rounded Rectangle 5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476" name="Group 475"/>
                <p:cNvGrpSpPr/>
                <p:nvPr/>
              </p:nvGrpSpPr>
              <p:grpSpPr>
                <a:xfrm>
                  <a:off x="4114800" y="4876800"/>
                  <a:ext cx="2160898" cy="1474047"/>
                  <a:chOff x="1823106" y="5168762"/>
                  <a:chExt cx="1687788" cy="1155838"/>
                </a:xfrm>
              </p:grpSpPr>
              <p:sp>
                <p:nvSpPr>
                  <p:cNvPr id="477" name="Rounded Rectangle 47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8" name="Rounded Rectangle 47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9" name="Rounded Rectangle 47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0" name="Rounded Rectangle 47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1" name="Rounded Rectangle 48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2" name="Rounded Rectangle 48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3" name="Rounded Rectangle 48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4" name="Rounded Rectangle 48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5" name="Rounded Rectangle 48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6" name="Rounded Rectangle 48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7" name="Rounded Rectangle 48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8" name="Rounded Rectangle 48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9" name="Rounded Rectangle 48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0" name="Rounded Rectangle 48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1" name="Rounded Rectangle 49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2" name="Rounded Rectangle 49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440" name="Group 439"/>
              <p:cNvGrpSpPr/>
              <p:nvPr/>
            </p:nvGrpSpPr>
            <p:grpSpPr>
              <a:xfrm>
                <a:off x="1905000" y="6400800"/>
                <a:ext cx="4370698" cy="1474047"/>
                <a:chOff x="1905000" y="4876800"/>
                <a:chExt cx="4370698" cy="1474047"/>
              </a:xfrm>
            </p:grpSpPr>
            <p:grpSp>
              <p:nvGrpSpPr>
                <p:cNvPr id="441" name="Group 440"/>
                <p:cNvGrpSpPr/>
                <p:nvPr/>
              </p:nvGrpSpPr>
              <p:grpSpPr>
                <a:xfrm>
                  <a:off x="1905000" y="4876800"/>
                  <a:ext cx="2160898" cy="1474047"/>
                  <a:chOff x="1823106" y="5168762"/>
                  <a:chExt cx="1687788" cy="1155838"/>
                </a:xfrm>
              </p:grpSpPr>
              <p:sp>
                <p:nvSpPr>
                  <p:cNvPr id="459" name="Rounded Rectangle 45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0" name="Rounded Rectangle 45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1" name="Rounded Rectangle 46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2" name="Rounded Rectangle 46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3" name="Rounded Rectangle 46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4" name="Rounded Rectangle 46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5" name="Rounded Rectangle 46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6" name="Rounded Rectangle 46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7" name="Rounded Rectangle 46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8" name="Rounded Rectangle 46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9" name="Rounded Rectangle 46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0" name="Rounded Rectangle 46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1" name="Rounded Rectangle 47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2" name="Rounded Rectangle 47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3" name="Rounded Rectangle 47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4" name="Rounded Rectangle 47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442" name="Group 441"/>
                <p:cNvGrpSpPr/>
                <p:nvPr/>
              </p:nvGrpSpPr>
              <p:grpSpPr>
                <a:xfrm>
                  <a:off x="4114800" y="4876800"/>
                  <a:ext cx="2160898" cy="1474047"/>
                  <a:chOff x="1823106" y="5168762"/>
                  <a:chExt cx="1687788" cy="1155838"/>
                </a:xfrm>
              </p:grpSpPr>
              <p:sp>
                <p:nvSpPr>
                  <p:cNvPr id="443" name="Rounded Rectangle 44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4" name="Rounded Rectangle 44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5" name="Rounded Rectangle 44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6" name="Rounded Rectangle 44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7" name="Rounded Rectangle 44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8" name="Rounded Rectangle 44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9" name="Rounded Rectangle 44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0" name="Rounded Rectangle 44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1" name="Rounded Rectangle 45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2" name="Rounded Rectangle 45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3" name="Rounded Rectangle 45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4" name="Rounded Rectangle 45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5" name="Rounded Rectangle 45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6" name="Rounded Rectangle 45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7" name="Rounded Rectangle 45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8" name="Rounded Rectangle 45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513" name="TextBox 512"/>
          <p:cNvSpPr txBox="1"/>
          <p:nvPr/>
        </p:nvSpPr>
        <p:spPr>
          <a:xfrm>
            <a:off x="7998926" y="6182465"/>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3</a:t>
            </a:r>
          </a:p>
        </p:txBody>
      </p:sp>
      <p:pic>
        <p:nvPicPr>
          <p:cNvPr id="514" name="Picture 513" descr="safari.png"/>
          <p:cNvPicPr>
            <a:picLocks noChangeAspect="1"/>
          </p:cNvPicPr>
          <p:nvPr/>
        </p:nvPicPr>
        <p:blipFill>
          <a:blip r:embed="rId6"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15985718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Mensa: Highly-Efficient ML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837734997"/>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3583261512"/>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BM IT Infrastructure Blog"/>
          <p:cNvPicPr>
            <a:picLocks noChangeAspect="1" noChangeArrowheads="1"/>
          </p:cNvPicPr>
          <p:nvPr/>
        </p:nvPicPr>
        <p:blipFill rotWithShape="1">
          <a:blip r:embed="rId3">
            <a:extLst>
              <a:ext uri="{28A0092B-C50C-407E-A947-70E740481C1C}">
                <a14:useLocalDpi xmlns:a14="http://schemas.microsoft.com/office/drawing/2010/main" val="0"/>
              </a:ext>
            </a:extLst>
          </a:blip>
          <a:srcRect l="8998" t="15263" r="6149" b="7374"/>
          <a:stretch/>
        </p:blipFill>
        <p:spPr bwMode="auto">
          <a:xfrm>
            <a:off x="487230" y="1556792"/>
            <a:ext cx="3543649" cy="16252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alpha-data.com/dcp/otherimages/adm-pcie-9h7_001_large.jpg"/>
          <p:cNvPicPr>
            <a:picLocks noChangeAspect="1" noChangeArrowheads="1"/>
          </p:cNvPicPr>
          <p:nvPr/>
        </p:nvPicPr>
        <p:blipFill rotWithShape="1">
          <a:blip r:embed="rId4">
            <a:extLst>
              <a:ext uri="{28A0092B-C50C-407E-A947-70E740481C1C}">
                <a14:useLocalDpi xmlns:a14="http://schemas.microsoft.com/office/drawing/2010/main" val="0"/>
              </a:ext>
            </a:extLst>
          </a:blip>
          <a:srcRect t="20016"/>
          <a:stretch/>
        </p:blipFill>
        <p:spPr bwMode="auto">
          <a:xfrm>
            <a:off x="4923586" y="1556792"/>
            <a:ext cx="3398581" cy="18131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FBBFD2-7BD5-4A8E-8909-1EF5F8C5F35F}"/>
              </a:ext>
            </a:extLst>
          </p:cNvPr>
          <p:cNvSpPr>
            <a:spLocks noGrp="1"/>
          </p:cNvSpPr>
          <p:nvPr>
            <p:ph type="title"/>
          </p:nvPr>
        </p:nvSpPr>
        <p:spPr/>
        <p:txBody>
          <a:bodyPr>
            <a:noAutofit/>
          </a:bodyPr>
          <a:lstStyle/>
          <a:p>
            <a:r>
              <a:rPr lang="en-CH"/>
              <a:t>Near-Memory Acceleration</a:t>
            </a:r>
            <a:r>
              <a:rPr lang="en-US" dirty="0"/>
              <a:t> Using FPGAs</a:t>
            </a:r>
          </a:p>
        </p:txBody>
      </p:sp>
      <p:sp>
        <p:nvSpPr>
          <p:cNvPr id="4" name="Rectangle 3">
            <a:extLst>
              <a:ext uri="{FF2B5EF4-FFF2-40B4-BE49-F238E27FC236}">
                <a16:creationId xmlns:a16="http://schemas.microsoft.com/office/drawing/2014/main" id="{046A7CE0-CA50-4E29-ACDC-6F6FF42444B3}"/>
              </a:ext>
            </a:extLst>
          </p:cNvPr>
          <p:cNvSpPr/>
          <p:nvPr/>
        </p:nvSpPr>
        <p:spPr>
          <a:xfrm>
            <a:off x="802723" y="3116176"/>
            <a:ext cx="3137693" cy="461665"/>
          </a:xfrm>
          <a:prstGeom prst="rect">
            <a:avLst/>
          </a:prstGeom>
        </p:spPr>
        <p:txBody>
          <a:bodyPr wrap="square">
            <a:spAutoFit/>
          </a:bodyPr>
          <a:lstStyle/>
          <a:p>
            <a:pPr defTabSz="685800"/>
            <a:r>
              <a:rPr lang="en-US" sz="2400" b="1" dirty="0">
                <a:solidFill>
                  <a:srgbClr val="264478"/>
                </a:solidFill>
                <a:latin typeface="Garamond" panose="02020404030301010803" pitchFamily="18" charset="0"/>
              </a:rPr>
              <a:t>IBM POWER9 CPU</a:t>
            </a:r>
            <a:endParaRPr lang="en-US" sz="1350" b="1" dirty="0">
              <a:solidFill>
                <a:srgbClr val="264478"/>
              </a:solidFill>
              <a:latin typeface="Garamond" panose="02020404030301010803" pitchFamily="18" charset="0"/>
            </a:endParaRPr>
          </a:p>
        </p:txBody>
      </p:sp>
      <p:sp>
        <p:nvSpPr>
          <p:cNvPr id="13" name="Rectangle 12">
            <a:extLst>
              <a:ext uri="{FF2B5EF4-FFF2-40B4-BE49-F238E27FC236}">
                <a16:creationId xmlns:a16="http://schemas.microsoft.com/office/drawing/2014/main" id="{F137E71F-D561-4D9D-B83A-232248175A0E}"/>
              </a:ext>
            </a:extLst>
          </p:cNvPr>
          <p:cNvSpPr/>
          <p:nvPr/>
        </p:nvSpPr>
        <p:spPr>
          <a:xfrm>
            <a:off x="4992330" y="3117994"/>
            <a:ext cx="3630736" cy="461665"/>
          </a:xfrm>
          <a:prstGeom prst="rect">
            <a:avLst/>
          </a:prstGeom>
        </p:spPr>
        <p:txBody>
          <a:bodyPr wrap="square">
            <a:spAutoFit/>
          </a:bodyPr>
          <a:lstStyle/>
          <a:p>
            <a:pPr defTabSz="685800"/>
            <a:r>
              <a:rPr lang="en-US" sz="2400" b="1" dirty="0">
                <a:solidFill>
                  <a:srgbClr val="264478"/>
                </a:solidFill>
                <a:latin typeface="Garamond" panose="02020404030301010803" pitchFamily="18" charset="0"/>
              </a:rPr>
              <a:t>HBM-based FPGA board 	</a:t>
            </a:r>
            <a:endParaRPr lang="en-US" sz="1350" b="1" dirty="0">
              <a:solidFill>
                <a:srgbClr val="264478"/>
              </a:solidFill>
              <a:latin typeface="Garamond" panose="02020404030301010803" pitchFamily="18" charset="0"/>
            </a:endParaRPr>
          </a:p>
        </p:txBody>
      </p:sp>
      <p:sp>
        <p:nvSpPr>
          <p:cNvPr id="6" name="Arrow: Left-Right 5">
            <a:extLst>
              <a:ext uri="{FF2B5EF4-FFF2-40B4-BE49-F238E27FC236}">
                <a16:creationId xmlns:a16="http://schemas.microsoft.com/office/drawing/2014/main" id="{C596C06C-D46D-4357-87C7-5C65279A2AAB}"/>
              </a:ext>
            </a:extLst>
          </p:cNvPr>
          <p:cNvSpPr/>
          <p:nvPr/>
        </p:nvSpPr>
        <p:spPr>
          <a:xfrm>
            <a:off x="3907974" y="2065366"/>
            <a:ext cx="1357342" cy="502848"/>
          </a:xfrm>
          <a:prstGeom prst="leftRightArrow">
            <a:avLst/>
          </a:prstGeom>
          <a:solidFill>
            <a:schemeClr val="bg2">
              <a:lumMod val="50000"/>
            </a:schemeClr>
          </a:solidFill>
          <a:ln w="9525">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algn="ctr" defTabSz="685800"/>
            <a:r>
              <a:rPr lang="en-US" sz="2100" b="1" i="1" dirty="0">
                <a:solidFill>
                  <a:srgbClr val="FFFFFF"/>
                </a:solidFill>
                <a:latin typeface="Calibri" panose="020F0502020204030204"/>
              </a:rPr>
              <a:t>OCAPI</a:t>
            </a:r>
            <a:endParaRPr lang="en-US" sz="1500" b="1" i="1" dirty="0">
              <a:solidFill>
                <a:srgbClr val="FFFFFF"/>
              </a:solidFill>
              <a:latin typeface="Calibri" panose="020F0502020204030204"/>
            </a:endParaRPr>
          </a:p>
        </p:txBody>
      </p:sp>
      <p:sp>
        <p:nvSpPr>
          <p:cNvPr id="7" name="TextBox 6"/>
          <p:cNvSpPr txBox="1"/>
          <p:nvPr/>
        </p:nvSpPr>
        <p:spPr>
          <a:xfrm>
            <a:off x="6978912" y="2810462"/>
            <a:ext cx="1560042" cy="300082"/>
          </a:xfrm>
          <a:prstGeom prst="rect">
            <a:avLst/>
          </a:prstGeom>
          <a:noFill/>
        </p:spPr>
        <p:txBody>
          <a:bodyPr wrap="none" rtlCol="0">
            <a:spAutoFit/>
          </a:bodyPr>
          <a:lstStyle/>
          <a:p>
            <a:pPr defTabSz="685800"/>
            <a:r>
              <a:rPr lang="en-US" sz="1350" b="1" dirty="0">
                <a:solidFill>
                  <a:srgbClr val="1C1C1C"/>
                </a:solidFill>
                <a:latin typeface="Garamond" panose="02020404030301010803" pitchFamily="18" charset="0"/>
              </a:rPr>
              <a:t>Source: </a:t>
            </a:r>
            <a:r>
              <a:rPr lang="en-US" sz="1350" b="1" dirty="0" err="1">
                <a:solidFill>
                  <a:srgbClr val="1C1C1C"/>
                </a:solidFill>
                <a:latin typeface="Garamond" panose="02020404030301010803" pitchFamily="18" charset="0"/>
              </a:rPr>
              <a:t>AlphaData</a:t>
            </a:r>
            <a:endParaRPr lang="en-US" sz="1350" b="1" dirty="0">
              <a:solidFill>
                <a:srgbClr val="1C1C1C"/>
              </a:solidFill>
              <a:latin typeface="Garamond" panose="02020404030301010803" pitchFamily="18" charset="0"/>
            </a:endParaRPr>
          </a:p>
        </p:txBody>
      </p:sp>
      <p:sp>
        <p:nvSpPr>
          <p:cNvPr id="12" name="TextBox 11"/>
          <p:cNvSpPr txBox="1"/>
          <p:nvPr/>
        </p:nvSpPr>
        <p:spPr>
          <a:xfrm>
            <a:off x="3036704" y="2922986"/>
            <a:ext cx="1114408" cy="300082"/>
          </a:xfrm>
          <a:prstGeom prst="rect">
            <a:avLst/>
          </a:prstGeom>
          <a:noFill/>
        </p:spPr>
        <p:txBody>
          <a:bodyPr wrap="none" rtlCol="0">
            <a:spAutoFit/>
          </a:bodyPr>
          <a:lstStyle/>
          <a:p>
            <a:pPr defTabSz="685800"/>
            <a:r>
              <a:rPr lang="en-US" sz="1350" b="1" dirty="0">
                <a:solidFill>
                  <a:srgbClr val="1C1C1C"/>
                </a:solidFill>
                <a:latin typeface="Garamond" panose="02020404030301010803" pitchFamily="18" charset="0"/>
              </a:rPr>
              <a:t>Source: IBM</a:t>
            </a:r>
          </a:p>
        </p:txBody>
      </p:sp>
      <p:sp>
        <p:nvSpPr>
          <p:cNvPr id="14" name="Rectangle 13">
            <a:extLst>
              <a:ext uri="{FF2B5EF4-FFF2-40B4-BE49-F238E27FC236}">
                <a16:creationId xmlns:a16="http://schemas.microsoft.com/office/drawing/2014/main" id="{0A6BA7AB-B09E-4C11-BA93-BC8ADAFA3CDC}"/>
              </a:ext>
            </a:extLst>
          </p:cNvPr>
          <p:cNvSpPr/>
          <p:nvPr/>
        </p:nvSpPr>
        <p:spPr>
          <a:xfrm>
            <a:off x="1" y="3960778"/>
            <a:ext cx="9143261" cy="980390"/>
          </a:xfrm>
          <a:prstGeom prst="rect">
            <a:avLst/>
          </a:prstGeom>
          <a:solidFill>
            <a:srgbClr val="EDEFF3"/>
          </a:solidFill>
          <a:ln w="1905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defTabSz="685800"/>
            <a:r>
              <a:rPr lang="en-US" sz="2700" b="1" dirty="0">
                <a:solidFill>
                  <a:srgbClr val="00359E"/>
                </a:solidFill>
                <a:latin typeface="Tahoma" panose="020B0604030504040204" pitchFamily="34" charset="0"/>
                <a:ea typeface="Tahoma" panose="020B0604030504040204" pitchFamily="34" charset="0"/>
                <a:cs typeface="Tahoma" panose="020B0604030504040204" pitchFamily="34" charset="0"/>
              </a:rPr>
              <a:t>Near-HBM FPGA-based accelerator</a:t>
            </a:r>
          </a:p>
        </p:txBody>
      </p:sp>
      <p:sp>
        <p:nvSpPr>
          <p:cNvPr id="5" name="Slide Number Placeholder 4">
            <a:extLst>
              <a:ext uri="{FF2B5EF4-FFF2-40B4-BE49-F238E27FC236}">
                <a16:creationId xmlns:a16="http://schemas.microsoft.com/office/drawing/2014/main" id="{8ADAB484-6E5C-A549-A193-B92DC811278A}"/>
              </a:ext>
            </a:extLst>
          </p:cNvPr>
          <p:cNvSpPr>
            <a:spLocks noGrp="1"/>
          </p:cNvSpPr>
          <p:nvPr>
            <p:ph type="sldNum" sz="quarter" idx="4"/>
          </p:nvPr>
        </p:nvSpPr>
        <p:spPr>
          <a:xfrm>
            <a:off x="8243316" y="6356351"/>
            <a:ext cx="505206" cy="365125"/>
          </a:xfrm>
          <a:prstGeom prst="rect">
            <a:avLst/>
          </a:prstGeom>
        </p:spPr>
        <p:txBody>
          <a:bodyPr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fld id="{8E6742F1-6635-4F3B-A1BB-91C9B3B8DD12}" type="slidenum">
              <a:rPr lang="en-US" smtClean="0"/>
              <a:pPr defTabSz="685800"/>
              <a:t>149</a:t>
            </a:fld>
            <a:endParaRPr lang="en-US" dirty="0">
              <a:solidFill>
                <a:srgbClr val="1C1C1C"/>
              </a:solidFill>
              <a:latin typeface="Calibri" panose="020F0502020204030204"/>
            </a:endParaRPr>
          </a:p>
        </p:txBody>
      </p:sp>
      <p:sp>
        <p:nvSpPr>
          <p:cNvPr id="15" name="Content Placeholder 2">
            <a:extLst>
              <a:ext uri="{FF2B5EF4-FFF2-40B4-BE49-F238E27FC236}">
                <a16:creationId xmlns:a16="http://schemas.microsoft.com/office/drawing/2014/main" id="{BE4B8468-F22F-A64E-A0D5-417E662A5067}"/>
              </a:ext>
            </a:extLst>
          </p:cNvPr>
          <p:cNvSpPr txBox="1">
            <a:spLocks/>
          </p:cNvSpPr>
          <p:nvPr/>
        </p:nvSpPr>
        <p:spPr>
          <a:xfrm>
            <a:off x="395536" y="5502268"/>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50" b="1" dirty="0">
                <a:solidFill>
                  <a:srgbClr val="FF0000"/>
                </a:solidFill>
              </a:rPr>
              <a:t>Two communication technologies</a:t>
            </a:r>
            <a:r>
              <a:rPr lang="en-US" sz="1650" dirty="0"/>
              <a:t>:</a:t>
            </a:r>
            <a:r>
              <a:rPr lang="en-US" sz="1500" dirty="0"/>
              <a:t> </a:t>
            </a:r>
            <a:r>
              <a:rPr lang="en-US" sz="1500" b="1" dirty="0"/>
              <a:t>CAPI2</a:t>
            </a:r>
            <a:r>
              <a:rPr lang="en-US" sz="1500" dirty="0"/>
              <a:t> and </a:t>
            </a:r>
            <a:r>
              <a:rPr lang="en-US" sz="1500" b="1" dirty="0"/>
              <a:t>OCAPI</a:t>
            </a:r>
            <a:r>
              <a:rPr lang="en-US" sz="1650" dirty="0"/>
              <a:t> 	</a:t>
            </a:r>
          </a:p>
          <a:p>
            <a:pPr marL="342900" lvl="1" indent="0">
              <a:buNone/>
            </a:pPr>
            <a:endParaRPr lang="en-US" sz="1650" dirty="0"/>
          </a:p>
        </p:txBody>
      </p:sp>
      <p:sp>
        <p:nvSpPr>
          <p:cNvPr id="16" name="Content Placeholder 2">
            <a:extLst>
              <a:ext uri="{FF2B5EF4-FFF2-40B4-BE49-F238E27FC236}">
                <a16:creationId xmlns:a16="http://schemas.microsoft.com/office/drawing/2014/main" id="{32EE7DC8-95F9-474C-94C4-45A660375705}"/>
              </a:ext>
            </a:extLst>
          </p:cNvPr>
          <p:cNvSpPr txBox="1">
            <a:spLocks/>
          </p:cNvSpPr>
          <p:nvPr/>
        </p:nvSpPr>
        <p:spPr>
          <a:xfrm>
            <a:off x="251520" y="5790300"/>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50" b="1" dirty="0">
                <a:solidFill>
                  <a:srgbClr val="FF0000"/>
                </a:solidFill>
              </a:rPr>
              <a:t>Two memory technologies</a:t>
            </a:r>
            <a:r>
              <a:rPr lang="en-US" sz="1650" dirty="0"/>
              <a:t>: </a:t>
            </a:r>
            <a:r>
              <a:rPr lang="en-US" sz="1650" b="1" dirty="0"/>
              <a:t>DDR4</a:t>
            </a:r>
            <a:r>
              <a:rPr lang="en-US" sz="1650" dirty="0"/>
              <a:t> and </a:t>
            </a:r>
            <a:r>
              <a:rPr lang="en-US" sz="1650" b="1" dirty="0"/>
              <a:t>HBM</a:t>
            </a:r>
            <a:endParaRPr lang="en-US" sz="1650" dirty="0"/>
          </a:p>
          <a:p>
            <a:pPr marL="342900" lvl="1" indent="0">
              <a:buNone/>
            </a:pPr>
            <a:endParaRPr lang="en-US" sz="1650" dirty="0"/>
          </a:p>
        </p:txBody>
      </p:sp>
      <p:sp>
        <p:nvSpPr>
          <p:cNvPr id="17" name="Content Placeholder 2">
            <a:extLst>
              <a:ext uri="{FF2B5EF4-FFF2-40B4-BE49-F238E27FC236}">
                <a16:creationId xmlns:a16="http://schemas.microsoft.com/office/drawing/2014/main" id="{B45DCFD5-25A7-0B45-B861-5FC0D8EDD1A8}"/>
              </a:ext>
            </a:extLst>
          </p:cNvPr>
          <p:cNvSpPr txBox="1">
            <a:spLocks/>
          </p:cNvSpPr>
          <p:nvPr/>
        </p:nvSpPr>
        <p:spPr>
          <a:xfrm>
            <a:off x="251520" y="6078332"/>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50" b="1" dirty="0">
                <a:solidFill>
                  <a:srgbClr val="FF0000"/>
                </a:solidFill>
              </a:rPr>
              <a:t>Two workloads</a:t>
            </a:r>
            <a:r>
              <a:rPr lang="en-US" sz="1650" dirty="0"/>
              <a:t>: </a:t>
            </a:r>
            <a:r>
              <a:rPr lang="en-US" sz="1650" b="1" dirty="0"/>
              <a:t>Weather Modeling </a:t>
            </a:r>
            <a:r>
              <a:rPr lang="en-US" sz="1650" dirty="0"/>
              <a:t>and</a:t>
            </a:r>
            <a:r>
              <a:rPr lang="en-US" sz="1650" b="1" dirty="0"/>
              <a:t> Genome Analysis</a:t>
            </a:r>
            <a:endParaRPr lang="en-US" sz="1650" dirty="0"/>
          </a:p>
          <a:p>
            <a:pPr marL="342900" lvl="1" indent="0">
              <a:buNone/>
            </a:pPr>
            <a:endParaRPr lang="en-US" sz="1650" dirty="0"/>
          </a:p>
        </p:txBody>
      </p:sp>
    </p:spTree>
    <p:extLst>
      <p:ext uri="{BB962C8B-B14F-4D97-AF65-F5344CB8AC3E}">
        <p14:creationId xmlns:p14="http://schemas.microsoft.com/office/powerpoint/2010/main" val="1995810084"/>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799322-AC20-684E-9F77-0A716027416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984831" y="1087822"/>
            <a:ext cx="2975882" cy="2724875"/>
          </a:xfrm>
          <a:prstGeom prst="rect">
            <a:avLst/>
          </a:prstGeom>
        </p:spPr>
      </p:pic>
      <p:sp>
        <p:nvSpPr>
          <p:cNvPr id="2" name="Title 1">
            <a:extLst>
              <a:ext uri="{FF2B5EF4-FFF2-40B4-BE49-F238E27FC236}">
                <a16:creationId xmlns:a16="http://schemas.microsoft.com/office/drawing/2014/main" id="{27D31D35-E386-D340-99D2-D23BA9C0DC47}"/>
              </a:ext>
            </a:extLst>
          </p:cNvPr>
          <p:cNvSpPr>
            <a:spLocks noGrp="1"/>
          </p:cNvSpPr>
          <p:nvPr>
            <p:ph type="title"/>
          </p:nvPr>
        </p:nvSpPr>
        <p:spPr/>
        <p:txBody>
          <a:bodyPr/>
          <a:lstStyle/>
          <a:p>
            <a:r>
              <a:rPr lang="en-US" dirty="0"/>
              <a:t>Performance &amp; Energy Greatly Improve</a:t>
            </a:r>
          </a:p>
        </p:txBody>
      </p:sp>
      <p:cxnSp>
        <p:nvCxnSpPr>
          <p:cNvPr id="9" name="Straight Connector 8">
            <a:extLst>
              <a:ext uri="{FF2B5EF4-FFF2-40B4-BE49-F238E27FC236}">
                <a16:creationId xmlns:a16="http://schemas.microsoft.com/office/drawing/2014/main" id="{7E49C00D-0FFC-E042-BDE2-45141F23A0E4}"/>
              </a:ext>
            </a:extLst>
          </p:cNvPr>
          <p:cNvCxnSpPr>
            <a:cxnSpLocks/>
          </p:cNvCxnSpPr>
          <p:nvPr/>
        </p:nvCxnSpPr>
        <p:spPr>
          <a:xfrm>
            <a:off x="5362690" y="3388430"/>
            <a:ext cx="2491130"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A4C7F3C-E6DA-324C-90F8-B69F16B6A645}"/>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35534" y="1066703"/>
            <a:ext cx="3727624" cy="2579018"/>
          </a:xfrm>
          <a:prstGeom prst="rect">
            <a:avLst/>
          </a:prstGeom>
        </p:spPr>
      </p:pic>
      <p:sp>
        <p:nvSpPr>
          <p:cNvPr id="11" name="Rectangle 10">
            <a:extLst>
              <a:ext uri="{FF2B5EF4-FFF2-40B4-BE49-F238E27FC236}">
                <a16:creationId xmlns:a16="http://schemas.microsoft.com/office/drawing/2014/main" id="{69A74B65-F4B0-3846-85E6-63AB2FAC450D}"/>
              </a:ext>
            </a:extLst>
          </p:cNvPr>
          <p:cNvSpPr/>
          <p:nvPr/>
        </p:nvSpPr>
        <p:spPr>
          <a:xfrm>
            <a:off x="1273629" y="980728"/>
            <a:ext cx="2632982" cy="2141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libri" panose="020F0502020204030204"/>
            </a:endParaRPr>
          </a:p>
        </p:txBody>
      </p:sp>
      <p:cxnSp>
        <p:nvCxnSpPr>
          <p:cNvPr id="8" name="Straight Connector 7">
            <a:extLst>
              <a:ext uri="{FF2B5EF4-FFF2-40B4-BE49-F238E27FC236}">
                <a16:creationId xmlns:a16="http://schemas.microsoft.com/office/drawing/2014/main" id="{90953CB8-DCF1-EE40-A622-8E1A2340FE02}"/>
              </a:ext>
            </a:extLst>
          </p:cNvPr>
          <p:cNvCxnSpPr>
            <a:cxnSpLocks/>
          </p:cNvCxnSpPr>
          <p:nvPr/>
        </p:nvCxnSpPr>
        <p:spPr>
          <a:xfrm>
            <a:off x="1257207" y="1474544"/>
            <a:ext cx="3007905"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A875F00-C15A-A941-BFEB-2509475F7C03}"/>
              </a:ext>
            </a:extLst>
          </p:cNvPr>
          <p:cNvSpPr>
            <a:spLocks noGrp="1"/>
          </p:cNvSpPr>
          <p:nvPr>
            <p:ph type="sldNum" sz="quarter" idx="12"/>
          </p:nvPr>
        </p:nvSpPr>
        <p:spPr>
          <a:xfrm>
            <a:off x="7151339" y="6540399"/>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fld id="{C3B5F978-99DD-4B09-979A-AB31C135CAD9}" type="slidenum">
              <a:rPr lang="en-US" smtClean="0"/>
              <a:pPr defTabSz="685800"/>
              <a:t>150</a:t>
            </a:fld>
            <a:endParaRPr lang="en-US" dirty="0">
              <a:solidFill>
                <a:prstClr val="black"/>
              </a:solidFill>
              <a:latin typeface="Calibri" panose="020F0502020204030204"/>
            </a:endParaRPr>
          </a:p>
        </p:txBody>
      </p:sp>
      <p:sp>
        <p:nvSpPr>
          <p:cNvPr id="10" name="Rectangle 9">
            <a:extLst>
              <a:ext uri="{FF2B5EF4-FFF2-40B4-BE49-F238E27FC236}">
                <a16:creationId xmlns:a16="http://schemas.microsoft.com/office/drawing/2014/main" id="{F11144B7-9AA2-0F43-B87D-8F2D55E744DE}"/>
              </a:ext>
            </a:extLst>
          </p:cNvPr>
          <p:cNvSpPr/>
          <p:nvPr/>
        </p:nvSpPr>
        <p:spPr>
          <a:xfrm>
            <a:off x="36512" y="4142169"/>
            <a:ext cx="9144000" cy="415498"/>
          </a:xfrm>
          <a:prstGeom prst="rect">
            <a:avLst/>
          </a:prstGeom>
          <a:solidFill>
            <a:schemeClr val="accent1">
              <a:lumMod val="10000"/>
              <a:lumOff val="90000"/>
            </a:schemeClr>
          </a:solidFill>
        </p:spPr>
        <p:txBody>
          <a:bodyPr wrap="square">
            <a:spAutoFit/>
          </a:bodyPr>
          <a:lstStyle/>
          <a:p>
            <a:pPr algn="ctr" defTabSz="685800"/>
            <a:r>
              <a:rPr lang="en-US" sz="2100" b="1" dirty="0">
                <a:solidFill>
                  <a:srgbClr val="0000FF"/>
                </a:solidFill>
                <a:latin typeface="Tahoma" panose="020B0604030504040204" pitchFamily="34" charset="0"/>
                <a:ea typeface="Tahoma" panose="020B0604030504040204" pitchFamily="34" charset="0"/>
                <a:cs typeface="Tahoma" panose="020B0604030504040204" pitchFamily="34" charset="0"/>
              </a:rPr>
              <a:t>5-27× performance </a:t>
            </a:r>
            <a:r>
              <a:rPr lang="en-US" sz="2100" dirty="0">
                <a:latin typeface="Tahoma" panose="020B0604030504040204" pitchFamily="34" charset="0"/>
                <a:ea typeface="Tahoma" panose="020B0604030504040204" pitchFamily="34" charset="0"/>
                <a:cs typeface="Tahoma" panose="020B0604030504040204" pitchFamily="34" charset="0"/>
              </a:rPr>
              <a:t>vs. </a:t>
            </a:r>
            <a:r>
              <a:rPr lang="en-US" sz="2100" dirty="0">
                <a:solidFill>
                  <a:prstClr val="black"/>
                </a:solidFill>
                <a:latin typeface="Tahoma" panose="020B0604030504040204" pitchFamily="34" charset="0"/>
                <a:ea typeface="Tahoma" panose="020B0604030504040204" pitchFamily="34" charset="0"/>
                <a:cs typeface="Tahoma" panose="020B0604030504040204" pitchFamily="34" charset="0"/>
              </a:rPr>
              <a:t>a 16-core (64-thread) IBM POWER9 CPU</a:t>
            </a:r>
          </a:p>
        </p:txBody>
      </p:sp>
      <p:sp>
        <p:nvSpPr>
          <p:cNvPr id="12" name="Rectangle 11">
            <a:extLst>
              <a:ext uri="{FF2B5EF4-FFF2-40B4-BE49-F238E27FC236}">
                <a16:creationId xmlns:a16="http://schemas.microsoft.com/office/drawing/2014/main" id="{C0665E6E-EFAF-C248-86B4-E802E91B2018}"/>
              </a:ext>
            </a:extLst>
          </p:cNvPr>
          <p:cNvSpPr/>
          <p:nvPr/>
        </p:nvSpPr>
        <p:spPr>
          <a:xfrm>
            <a:off x="36512" y="5714672"/>
            <a:ext cx="9144000" cy="415498"/>
          </a:xfrm>
          <a:prstGeom prst="rect">
            <a:avLst/>
          </a:prstGeom>
          <a:solidFill>
            <a:schemeClr val="accent1">
              <a:lumMod val="10000"/>
              <a:lumOff val="90000"/>
            </a:schemeClr>
          </a:solidFill>
        </p:spPr>
        <p:txBody>
          <a:bodyPr wrap="square">
            <a:spAutoFit/>
          </a:bodyPr>
          <a:lstStyle/>
          <a:p>
            <a:pPr algn="ctr" defTabSz="685800">
              <a:spcAft>
                <a:spcPts val="375"/>
              </a:spcAft>
            </a:pPr>
            <a:r>
              <a:rPr lang="en-US" sz="2100" b="1" dirty="0">
                <a:solidFill>
                  <a:srgbClr val="0000FF"/>
                </a:solidFill>
                <a:latin typeface="Tahoma" panose="020B0604030504040204" pitchFamily="34" charset="0"/>
                <a:ea typeface="Tahoma" panose="020B0604030504040204" pitchFamily="34" charset="0"/>
                <a:cs typeface="Tahoma" panose="020B0604030504040204" pitchFamily="34" charset="0"/>
              </a:rPr>
              <a:t>HBM alleviates memory bandwidth contention vs. DDR4</a:t>
            </a:r>
            <a:endParaRPr lang="en-US" sz="21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id="{DFDB34E3-F705-7440-BDB7-FB68551B6F9B}"/>
              </a:ext>
            </a:extLst>
          </p:cNvPr>
          <p:cNvSpPr/>
          <p:nvPr/>
        </p:nvSpPr>
        <p:spPr>
          <a:xfrm>
            <a:off x="36512" y="4681670"/>
            <a:ext cx="9144000" cy="415498"/>
          </a:xfrm>
          <a:prstGeom prst="rect">
            <a:avLst/>
          </a:prstGeom>
          <a:solidFill>
            <a:schemeClr val="accent1">
              <a:lumMod val="10000"/>
              <a:lumOff val="90000"/>
            </a:schemeClr>
          </a:solidFill>
        </p:spPr>
        <p:txBody>
          <a:bodyPr wrap="square">
            <a:spAutoFit/>
          </a:bodyPr>
          <a:lstStyle/>
          <a:p>
            <a:pPr algn="ctr" defTabSz="685800"/>
            <a:r>
              <a:rPr lang="en-US" sz="2100" b="1" dirty="0">
                <a:solidFill>
                  <a:srgbClr val="0000FF"/>
                </a:solidFill>
                <a:latin typeface="Tahoma" panose="020B0604030504040204" pitchFamily="34" charset="0"/>
                <a:ea typeface="Tahoma" panose="020B0604030504040204" pitchFamily="34" charset="0"/>
                <a:cs typeface="Tahoma" panose="020B0604030504040204" pitchFamily="34" charset="0"/>
              </a:rPr>
              <a:t>12-133× energy efficiency </a:t>
            </a:r>
            <a:r>
              <a:rPr lang="en-US" sz="2100" dirty="0">
                <a:latin typeface="Tahoma" panose="020B0604030504040204" pitchFamily="34" charset="0"/>
                <a:ea typeface="Tahoma" panose="020B0604030504040204" pitchFamily="34" charset="0"/>
                <a:cs typeface="Tahoma" panose="020B0604030504040204" pitchFamily="34" charset="0"/>
              </a:rPr>
              <a:t>vs. </a:t>
            </a:r>
            <a:r>
              <a:rPr lang="en-US" sz="2100" dirty="0">
                <a:solidFill>
                  <a:prstClr val="black"/>
                </a:solidFill>
                <a:latin typeface="Tahoma" panose="020B0604030504040204" pitchFamily="34" charset="0"/>
                <a:ea typeface="Tahoma" panose="020B0604030504040204" pitchFamily="34" charset="0"/>
                <a:cs typeface="Tahoma" panose="020B0604030504040204" pitchFamily="34" charset="0"/>
              </a:rPr>
              <a:t>a 16-core (64-thread) IBM POWER9 CPU</a:t>
            </a:r>
          </a:p>
        </p:txBody>
      </p:sp>
    </p:spTree>
    <p:extLst>
      <p:ext uri="{BB962C8B-B14F-4D97-AF65-F5344CB8AC3E}">
        <p14:creationId xmlns:p14="http://schemas.microsoft.com/office/powerpoint/2010/main" val="1322689885"/>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84233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15737841"/>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Barriers to Adoption of PIM</a:t>
            </a:r>
          </a:p>
        </p:txBody>
      </p:sp>
      <p:sp>
        <p:nvSpPr>
          <p:cNvPr id="3" name="Content Placeholder 2"/>
          <p:cNvSpPr>
            <a:spLocks noGrp="1"/>
          </p:cNvSpPr>
          <p:nvPr>
            <p:ph idx="1"/>
          </p:nvPr>
        </p:nvSpPr>
        <p:spPr>
          <a:xfrm>
            <a:off x="228600" y="928464"/>
            <a:ext cx="8915400" cy="5020816"/>
          </a:xfrm>
        </p:spPr>
        <p:txBody>
          <a:bodyPr/>
          <a:lstStyle/>
          <a:p>
            <a:pPr marL="0" indent="0">
              <a:buNone/>
            </a:pPr>
            <a:r>
              <a:rPr lang="en-US" dirty="0">
                <a:solidFill>
                  <a:srgbClr val="0432FF"/>
                </a:solidFill>
              </a:rPr>
              <a:t>1. </a:t>
            </a:r>
            <a:r>
              <a:rPr lang="en-US" b="1" dirty="0">
                <a:solidFill>
                  <a:srgbClr val="0432FF"/>
                </a:solidFill>
              </a:rPr>
              <a:t>Applications</a:t>
            </a:r>
            <a:r>
              <a:rPr lang="en-US" dirty="0">
                <a:solidFill>
                  <a:srgbClr val="0432FF"/>
                </a:solidFill>
              </a:rPr>
              <a:t> &amp; </a:t>
            </a:r>
            <a:r>
              <a:rPr lang="en-US" b="1" dirty="0">
                <a:solidFill>
                  <a:srgbClr val="0432FF"/>
                </a:solidFill>
              </a:rPr>
              <a:t>software</a:t>
            </a:r>
            <a:r>
              <a:rPr lang="en-US" dirty="0">
                <a:solidFill>
                  <a:srgbClr val="0432FF"/>
                </a:solidFill>
              </a:rPr>
              <a:t> for PIM</a:t>
            </a:r>
          </a:p>
          <a:p>
            <a:pPr marL="0" indent="0">
              <a:buNone/>
            </a:pPr>
            <a:endParaRPr lang="en-US" dirty="0"/>
          </a:p>
          <a:p>
            <a:pPr marL="0" indent="0">
              <a:buNone/>
            </a:pPr>
            <a:r>
              <a:rPr lang="en-US" dirty="0">
                <a:solidFill>
                  <a:srgbClr val="7030A0"/>
                </a:solidFill>
              </a:rPr>
              <a:t>2. Ease of </a:t>
            </a:r>
            <a:r>
              <a:rPr lang="en-US" b="1" dirty="0">
                <a:solidFill>
                  <a:srgbClr val="7030A0"/>
                </a:solidFill>
              </a:rPr>
              <a:t>programming</a:t>
            </a:r>
            <a:r>
              <a:rPr lang="en-US" dirty="0">
                <a:solidFill>
                  <a:srgbClr val="7030A0"/>
                </a:solidFill>
              </a:rPr>
              <a:t> (interfaces and compiler/HW support)</a:t>
            </a:r>
          </a:p>
          <a:p>
            <a:pPr marL="0" indent="0">
              <a:buNone/>
            </a:pPr>
            <a:endParaRPr lang="en-US" dirty="0"/>
          </a:p>
          <a:p>
            <a:pPr marL="0" indent="0">
              <a:buNone/>
            </a:pPr>
            <a:r>
              <a:rPr lang="en-US" dirty="0">
                <a:solidFill>
                  <a:srgbClr val="8C0000"/>
                </a:solidFill>
              </a:rPr>
              <a:t>3. </a:t>
            </a:r>
            <a:r>
              <a:rPr lang="en-US" b="1" dirty="0">
                <a:solidFill>
                  <a:srgbClr val="8C0000"/>
                </a:solidFill>
              </a:rPr>
              <a:t>System</a:t>
            </a:r>
            <a:r>
              <a:rPr lang="en-US" dirty="0">
                <a:solidFill>
                  <a:srgbClr val="8C0000"/>
                </a:solidFill>
              </a:rPr>
              <a:t> and </a:t>
            </a:r>
            <a:r>
              <a:rPr lang="en-US" b="1" dirty="0">
                <a:solidFill>
                  <a:srgbClr val="8C0000"/>
                </a:solidFill>
              </a:rPr>
              <a:t>security</a:t>
            </a:r>
            <a:r>
              <a:rPr lang="en-US" dirty="0">
                <a:solidFill>
                  <a:srgbClr val="8C0000"/>
                </a:solidFill>
              </a:rPr>
              <a:t> support: coherence, synchronization, virtual memory, isolation, communication interfaces, …</a:t>
            </a:r>
          </a:p>
          <a:p>
            <a:pPr marL="0" indent="0">
              <a:buNone/>
            </a:pPr>
            <a:endParaRPr lang="en-US" dirty="0"/>
          </a:p>
          <a:p>
            <a:pPr marL="0" indent="0">
              <a:buNone/>
            </a:pPr>
            <a:r>
              <a:rPr lang="en-US" dirty="0">
                <a:solidFill>
                  <a:schemeClr val="tx2"/>
                </a:solidFill>
              </a:rPr>
              <a:t>4. </a:t>
            </a:r>
            <a:r>
              <a:rPr lang="en-US" b="1" dirty="0">
                <a:solidFill>
                  <a:schemeClr val="tx2"/>
                </a:solidFill>
              </a:rPr>
              <a:t>Runtime</a:t>
            </a:r>
            <a:r>
              <a:rPr lang="en-US" dirty="0">
                <a:solidFill>
                  <a:schemeClr val="tx2"/>
                </a:solidFill>
              </a:rPr>
              <a:t> and </a:t>
            </a:r>
            <a:r>
              <a:rPr lang="en-US" b="1" dirty="0">
                <a:solidFill>
                  <a:schemeClr val="tx2"/>
                </a:solidFill>
              </a:rPr>
              <a:t>compilation</a:t>
            </a:r>
            <a:r>
              <a:rPr lang="en-US" dirty="0">
                <a:solidFill>
                  <a:schemeClr val="tx2"/>
                </a:solidFill>
              </a:rPr>
              <a:t> systems for adaptive scheduling, data mapping, access/sharing control, …</a:t>
            </a:r>
          </a:p>
          <a:p>
            <a:pPr marL="0" indent="0">
              <a:buNone/>
            </a:pPr>
            <a:endParaRPr lang="en-US" dirty="0"/>
          </a:p>
          <a:p>
            <a:pPr marL="0" indent="0">
              <a:buNone/>
            </a:pPr>
            <a:r>
              <a:rPr lang="en-US" dirty="0">
                <a:solidFill>
                  <a:srgbClr val="0070C0"/>
                </a:solidFill>
              </a:rPr>
              <a:t>5. </a:t>
            </a:r>
            <a:r>
              <a:rPr lang="en-US" b="1" dirty="0">
                <a:solidFill>
                  <a:srgbClr val="0070C0"/>
                </a:solidFill>
              </a:rPr>
              <a:t>Infrastructures</a:t>
            </a:r>
            <a:r>
              <a:rPr lang="en-US" dirty="0">
                <a:solidFill>
                  <a:srgbClr val="0070C0"/>
                </a:solidFill>
              </a:rPr>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77272"/>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0701735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367971463"/>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Adoption: Accelerating Key Applications (I)</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943027004"/>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023920" cy="1066800"/>
          </a:xfrm>
        </p:spPr>
        <p:txBody>
          <a:bodyPr/>
          <a:lstStyle/>
          <a:p>
            <a:r>
              <a:rPr lang="en-US" sz="3800" dirty="0"/>
              <a:t>Adoption: Accelerating Key Applications (II)</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3969431705"/>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527976" cy="1066800"/>
          </a:xfrm>
        </p:spPr>
        <p:txBody>
          <a:bodyPr/>
          <a:lstStyle/>
          <a:p>
            <a:r>
              <a:rPr lang="en-US" sz="3800" dirty="0"/>
              <a:t>Adoption: Accelerating Key Applications (III)</a:t>
            </a:r>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9210463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F6E8-1782-6643-8F8C-01860653BFD1}"/>
              </a:ext>
            </a:extLst>
          </p:cNvPr>
          <p:cNvSpPr>
            <a:spLocks noGrp="1"/>
          </p:cNvSpPr>
          <p:nvPr>
            <p:ph type="title"/>
          </p:nvPr>
        </p:nvSpPr>
        <p:spPr>
          <a:xfrm>
            <a:off x="228600" y="152400"/>
            <a:ext cx="8915400" cy="1066800"/>
          </a:xfrm>
        </p:spPr>
        <p:txBody>
          <a:bodyPr/>
          <a:lstStyle/>
          <a:p>
            <a:r>
              <a:rPr lang="en-US" sz="3800" dirty="0">
                <a:solidFill>
                  <a:srgbClr val="006633"/>
                </a:solidFill>
              </a:rPr>
              <a:t>Adoption: Accelerating Key Applications (IV)</a:t>
            </a:r>
            <a:endParaRPr lang="en-US" dirty="0"/>
          </a:p>
        </p:txBody>
      </p:sp>
      <p:sp>
        <p:nvSpPr>
          <p:cNvPr id="3" name="Content Placeholder 2">
            <a:extLst>
              <a:ext uri="{FF2B5EF4-FFF2-40B4-BE49-F238E27FC236}">
                <a16:creationId xmlns:a16="http://schemas.microsoft.com/office/drawing/2014/main" id="{F343E170-D71E-634F-A533-6F399A423E3F}"/>
              </a:ext>
            </a:extLst>
          </p:cNvPr>
          <p:cNvSpPr>
            <a:spLocks noGrp="1"/>
          </p:cNvSpPr>
          <p:nvPr>
            <p:ph idx="1"/>
          </p:nvPr>
        </p:nvSpPr>
        <p:spPr>
          <a:xfrm>
            <a:off x="228600" y="908720"/>
            <a:ext cx="8610600" cy="5267672"/>
          </a:xfrm>
        </p:spPr>
        <p:txBody>
          <a:bodyPr/>
          <a:lstStyle/>
          <a:p>
            <a:r>
              <a:rPr lang="en-US" sz="1500" dirty="0"/>
              <a:t>Maciej Besta, Raghavendra </a:t>
            </a:r>
            <a:r>
              <a:rPr lang="en-US" sz="1500" dirty="0" err="1"/>
              <a:t>Kanakagiri</a:t>
            </a:r>
            <a:r>
              <a:rPr lang="en-US" sz="1500" dirty="0"/>
              <a:t>, Grzegorz Kwasniewski, </a:t>
            </a:r>
            <a:r>
              <a:rPr lang="en-US" sz="1500" dirty="0" err="1"/>
              <a:t>Rachata</a:t>
            </a:r>
            <a:r>
              <a:rPr lang="en-US" sz="1500" dirty="0"/>
              <a:t> </a:t>
            </a:r>
            <a:r>
              <a:rPr lang="en-US" sz="1500" dirty="0" err="1"/>
              <a:t>Ausavarungnirun</a:t>
            </a:r>
            <a:r>
              <a:rPr lang="en-US" sz="1500" dirty="0"/>
              <a:t>, Jakub </a:t>
            </a:r>
            <a:r>
              <a:rPr lang="en-US" sz="1500" dirty="0" err="1"/>
              <a:t>Beránek</a:t>
            </a:r>
            <a:r>
              <a:rPr lang="en-US" sz="1500" dirty="0"/>
              <a:t>, Konstantinos </a:t>
            </a:r>
            <a:r>
              <a:rPr lang="en-US" sz="1500" dirty="0" err="1"/>
              <a:t>Kanellopoulos</a:t>
            </a:r>
            <a:r>
              <a:rPr lang="en-US" sz="1500" dirty="0"/>
              <a:t>, </a:t>
            </a:r>
            <a:r>
              <a:rPr lang="en-US" sz="1500" dirty="0" err="1"/>
              <a:t>Kacper</a:t>
            </a:r>
            <a:r>
              <a:rPr lang="en-US" sz="1500" dirty="0"/>
              <a:t> </a:t>
            </a:r>
            <a:r>
              <a:rPr lang="en-US" sz="1500" dirty="0" err="1"/>
              <a:t>Janda</a:t>
            </a:r>
            <a:r>
              <a:rPr lang="en-US" sz="1500" dirty="0"/>
              <a:t>, </a:t>
            </a:r>
            <a:r>
              <a:rPr lang="en-US" sz="1500" dirty="0" err="1"/>
              <a:t>Zur</a:t>
            </a:r>
            <a:r>
              <a:rPr lang="en-US" sz="1500" dirty="0"/>
              <a:t> </a:t>
            </a:r>
            <a:r>
              <a:rPr lang="en-US" sz="1500" dirty="0" err="1"/>
              <a:t>Vonarburg-Shmaria</a:t>
            </a:r>
            <a:r>
              <a:rPr lang="en-US" sz="1500" dirty="0"/>
              <a:t>, Lukas </a:t>
            </a:r>
            <a:r>
              <a:rPr lang="en-US" sz="1500" dirty="0" err="1"/>
              <a:t>Gianinazzi</a:t>
            </a:r>
            <a:r>
              <a:rPr lang="en-US" sz="1500" dirty="0"/>
              <a:t>, Ioana Stefan, Juan Gómez-Luna, Marcin </a:t>
            </a:r>
            <a:r>
              <a:rPr lang="en-US" sz="1500" dirty="0" err="1"/>
              <a:t>Copik</a:t>
            </a:r>
            <a:r>
              <a:rPr lang="en-US" sz="1500" dirty="0"/>
              <a:t>, Lukas Kapp-</a:t>
            </a:r>
            <a:r>
              <a:rPr lang="en-US" sz="1500" dirty="0" err="1"/>
              <a:t>Schwoerer</a:t>
            </a:r>
            <a:r>
              <a:rPr lang="en-US" sz="1500" dirty="0"/>
              <a:t>, Salvatore Di Girolamo, Nils </a:t>
            </a:r>
            <a:r>
              <a:rPr lang="en-US" sz="1500" dirty="0" err="1"/>
              <a:t>Blach</a:t>
            </a:r>
            <a:r>
              <a:rPr lang="en-US" sz="1500" dirty="0"/>
              <a:t>, Marek Konieczny, Onur Mutlu, and </a:t>
            </a:r>
            <a:r>
              <a:rPr lang="en-US" sz="1500" dirty="0" err="1"/>
              <a:t>Torsten</a:t>
            </a:r>
            <a:r>
              <a:rPr lang="en-US" sz="1500" dirty="0"/>
              <a:t> </a:t>
            </a:r>
            <a:r>
              <a:rPr lang="en-US" sz="1500" dirty="0" err="1"/>
              <a:t>Hoefler</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"SISA: Set-Centric Instruction Set Architecture for Graph Mining on Processing-in-Memory Systems"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(pdf)</a:t>
            </a:r>
            <a:r>
              <a:rPr lang="en-US" sz="1500" dirty="0"/>
              <a:t>]</a:t>
            </a:r>
            <a:br>
              <a:rPr lang="en-US" sz="1500" dirty="0"/>
            </a:br>
            <a:r>
              <a:rPr lang="en-US" sz="1500" dirty="0"/>
              <a:t>[</a:t>
            </a:r>
            <a:r>
              <a:rPr lang="en-US" sz="1500" dirty="0">
                <a:hlinkClick r:id="rId5"/>
              </a:rPr>
              <a:t>Talk Video</a:t>
            </a:r>
            <a:r>
              <a:rPr lang="en-US" sz="1500" dirty="0"/>
              <a:t> (22 minutes)]</a:t>
            </a:r>
            <a:br>
              <a:rPr lang="en-US" sz="1500" dirty="0"/>
            </a:br>
            <a:r>
              <a:rPr lang="en-US" sz="1500" dirty="0"/>
              <a:t>[</a:t>
            </a:r>
            <a:r>
              <a:rPr lang="en-US" sz="1500" dirty="0">
                <a:hlinkClick r:id="rId6"/>
              </a:rPr>
              <a:t>Lightning Talk Video</a:t>
            </a:r>
            <a:r>
              <a:rPr lang="en-US" sz="1500" dirty="0"/>
              <a:t> (1.5 minutes)]</a:t>
            </a:r>
            <a:br>
              <a:rPr lang="en-US" sz="1500" dirty="0"/>
            </a:br>
            <a:r>
              <a:rPr lang="en-US" sz="1500" dirty="0"/>
              <a:t>[</a:t>
            </a:r>
            <a:r>
              <a:rPr lang="en-US" sz="1500" dirty="0">
                <a:hlinkClick r:id="rId7"/>
              </a:rPr>
              <a:t>Full arXiv version</a:t>
            </a:r>
            <a:r>
              <a:rPr lang="en-US" sz="1500" dirty="0"/>
              <a:t>]</a:t>
            </a:r>
          </a:p>
          <a:p>
            <a:pPr marL="0" indent="0">
              <a:buNone/>
            </a:pPr>
            <a:br>
              <a:rPr lang="en-US" sz="1500" dirty="0"/>
            </a:br>
            <a:endParaRPr lang="en-US" sz="1500" dirty="0"/>
          </a:p>
        </p:txBody>
      </p:sp>
      <p:sp>
        <p:nvSpPr>
          <p:cNvPr id="4" name="Slide Number Placeholder 3">
            <a:extLst>
              <a:ext uri="{FF2B5EF4-FFF2-40B4-BE49-F238E27FC236}">
                <a16:creationId xmlns:a16="http://schemas.microsoft.com/office/drawing/2014/main" id="{5A48F706-A831-C54E-B91E-4FFC8E0C8AC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041EA71-B1C7-FF49-BB1B-C78853115E49}"/>
              </a:ext>
            </a:extLst>
          </p:cNvPr>
          <p:cNvPicPr>
            <a:picLocks noChangeAspect="1"/>
          </p:cNvPicPr>
          <p:nvPr/>
        </p:nvPicPr>
        <p:blipFill>
          <a:blip r:embed="rId8"/>
          <a:stretch>
            <a:fillRect/>
          </a:stretch>
        </p:blipFill>
        <p:spPr>
          <a:xfrm>
            <a:off x="0" y="3861048"/>
            <a:ext cx="9144000" cy="2481246"/>
          </a:xfrm>
          <a:prstGeom prst="rect">
            <a:avLst/>
          </a:prstGeom>
        </p:spPr>
      </p:pic>
    </p:spTree>
    <p:extLst>
      <p:ext uri="{BB962C8B-B14F-4D97-AF65-F5344CB8AC3E}">
        <p14:creationId xmlns:p14="http://schemas.microsoft.com/office/powerpoint/2010/main" val="991617861"/>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a:xfrm>
            <a:off x="228600" y="152400"/>
            <a:ext cx="9095928" cy="1066800"/>
          </a:xfrm>
        </p:spPr>
        <p:txBody>
          <a:bodyPr/>
          <a:lstStyle/>
          <a:p>
            <a:r>
              <a:rPr lang="en-US" sz="3800" dirty="0">
                <a:solidFill>
                  <a:srgbClr val="006633"/>
                </a:solidFill>
              </a:rPr>
              <a:t>Adoption: Accelerating Key Applications (V)</a:t>
            </a:r>
            <a:endParaRPr lang="en-US" dirty="0"/>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1480839537"/>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a:xfrm>
            <a:off x="228600" y="152400"/>
            <a:ext cx="9167936" cy="1066800"/>
          </a:xfrm>
        </p:spPr>
        <p:txBody>
          <a:bodyPr/>
          <a:lstStyle/>
          <a:p>
            <a:r>
              <a:rPr lang="en-US" sz="3800" dirty="0">
                <a:solidFill>
                  <a:srgbClr val="006633"/>
                </a:solidFill>
              </a:rPr>
              <a:t>Adoption: Accelerating Key Applications (VI)</a:t>
            </a:r>
            <a:endParaRPr lang="en-US" sz="3800" dirty="0"/>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2448702139"/>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a:xfrm>
            <a:off x="228600" y="152400"/>
            <a:ext cx="9167936" cy="1066800"/>
          </a:xfrm>
        </p:spPr>
        <p:txBody>
          <a:bodyPr/>
          <a:lstStyle/>
          <a:p>
            <a:r>
              <a:rPr lang="en-US" sz="3800" dirty="0">
                <a:solidFill>
                  <a:srgbClr val="006633"/>
                </a:solidFill>
              </a:rPr>
              <a:t>Adoption: Accelerating Key Applications (VII)</a:t>
            </a:r>
            <a:endParaRPr lang="en-US" sz="3800" dirty="0"/>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3792587437"/>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a:xfrm>
            <a:off x="228600" y="152400"/>
            <a:ext cx="9144000" cy="1066800"/>
          </a:xfrm>
        </p:spPr>
        <p:txBody>
          <a:bodyPr/>
          <a:lstStyle/>
          <a:p>
            <a:r>
              <a:rPr lang="en-US" sz="3700" dirty="0">
                <a:solidFill>
                  <a:srgbClr val="006633"/>
                </a:solidFill>
              </a:rPr>
              <a:t>Adoption: Accelerating Key Applications (VIII)</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918271324"/>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a:xfrm>
            <a:off x="228600" y="152400"/>
            <a:ext cx="8915400" cy="1066800"/>
          </a:xfrm>
        </p:spPr>
        <p:txBody>
          <a:bodyPr/>
          <a:lstStyle/>
          <a:p>
            <a:r>
              <a:rPr lang="en-US" sz="3700" dirty="0">
                <a:solidFill>
                  <a:srgbClr val="006633"/>
                </a:solidFill>
              </a:rPr>
              <a:t>Adoption: Accelerating Key Applications (IX)</a:t>
            </a:r>
            <a:endParaRPr lang="en-US" sz="37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2000" dirty="0">
                <a:solidFill>
                  <a:srgbClr val="0000FF"/>
                </a:solidFill>
              </a:rPr>
              <a:t>To Appear in ISCA 2022</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2"/>
          <a:stretch>
            <a:fillRect/>
          </a:stretch>
        </p:blipFill>
        <p:spPr>
          <a:xfrm>
            <a:off x="0" y="2410440"/>
            <a:ext cx="9144000" cy="2458720"/>
          </a:xfrm>
          <a:prstGeom prst="rect">
            <a:avLst/>
          </a:prstGeom>
        </p:spPr>
      </p:pic>
    </p:spTree>
    <p:extLst>
      <p:ext uri="{BB962C8B-B14F-4D97-AF65-F5344CB8AC3E}">
        <p14:creationId xmlns:p14="http://schemas.microsoft.com/office/powerpoint/2010/main" val="94531787"/>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E8B4-949E-9F09-043F-5209533A1F31}"/>
              </a:ext>
            </a:extLst>
          </p:cNvPr>
          <p:cNvSpPr>
            <a:spLocks noGrp="1"/>
          </p:cNvSpPr>
          <p:nvPr>
            <p:ph type="title"/>
          </p:nvPr>
        </p:nvSpPr>
        <p:spPr>
          <a:xfrm>
            <a:off x="228600" y="152400"/>
            <a:ext cx="9816008" cy="1066800"/>
          </a:xfrm>
        </p:spPr>
        <p:txBody>
          <a:bodyPr/>
          <a:lstStyle/>
          <a:p>
            <a:r>
              <a:rPr lang="en-US" sz="3800" dirty="0">
                <a:solidFill>
                  <a:srgbClr val="006633"/>
                </a:solidFill>
              </a:rPr>
              <a:t>Adoption: Accelerating Key Applications (X)</a:t>
            </a:r>
            <a:endParaRPr lang="en-US" sz="3800" dirty="0"/>
          </a:p>
        </p:txBody>
      </p:sp>
      <p:sp>
        <p:nvSpPr>
          <p:cNvPr id="3" name="Content Placeholder 2">
            <a:extLst>
              <a:ext uri="{FF2B5EF4-FFF2-40B4-BE49-F238E27FC236}">
                <a16:creationId xmlns:a16="http://schemas.microsoft.com/office/drawing/2014/main" id="{B6DD14E2-BB96-C8B9-DAB3-23B6688E34E3}"/>
              </a:ext>
            </a:extLst>
          </p:cNvPr>
          <p:cNvSpPr>
            <a:spLocks noGrp="1"/>
          </p:cNvSpPr>
          <p:nvPr>
            <p:ph idx="1"/>
          </p:nvPr>
        </p:nvSpPr>
        <p:spPr/>
        <p:txBody>
          <a:bodyPr/>
          <a:lstStyle/>
          <a:p>
            <a:r>
              <a:rPr lang="en-US" dirty="0">
                <a:solidFill>
                  <a:srgbClr val="0000FF"/>
                </a:solidFill>
              </a:rPr>
              <a:t>Appears in ICDE 2022</a:t>
            </a:r>
          </a:p>
          <a:p>
            <a:endParaRPr lang="en-US" dirty="0"/>
          </a:p>
        </p:txBody>
      </p:sp>
      <p:sp>
        <p:nvSpPr>
          <p:cNvPr id="4" name="Slide Number Placeholder 3">
            <a:extLst>
              <a:ext uri="{FF2B5EF4-FFF2-40B4-BE49-F238E27FC236}">
                <a16:creationId xmlns:a16="http://schemas.microsoft.com/office/drawing/2014/main" id="{CBDCB64F-3910-12B7-4D3E-28FB26AB451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20A66B2-A34D-555A-B962-7CC892A81C76}"/>
              </a:ext>
            </a:extLst>
          </p:cNvPr>
          <p:cNvPicPr>
            <a:picLocks noChangeAspect="1"/>
          </p:cNvPicPr>
          <p:nvPr/>
        </p:nvPicPr>
        <p:blipFill>
          <a:blip r:embed="rId2"/>
          <a:stretch>
            <a:fillRect/>
          </a:stretch>
        </p:blipFill>
        <p:spPr>
          <a:xfrm>
            <a:off x="0" y="2884909"/>
            <a:ext cx="9144000" cy="1912243"/>
          </a:xfrm>
          <a:prstGeom prst="rect">
            <a:avLst/>
          </a:prstGeom>
        </p:spPr>
      </p:pic>
    </p:spTree>
    <p:extLst>
      <p:ext uri="{BB962C8B-B14F-4D97-AF65-F5344CB8AC3E}">
        <p14:creationId xmlns:p14="http://schemas.microsoft.com/office/powerpoint/2010/main" val="1676017806"/>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Adoption: How to Keep It </a:t>
            </a:r>
            <a:r>
              <a:rPr lang="en-US" b="1" dirty="0"/>
              <a:t>Simple</a:t>
            </a:r>
            <a:r>
              <a:rPr lang="en-US" dirty="0"/>
              <a:t>?</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"PIM-Enabled Instructions: A Low-Overhead, Locality-Aware Processing-in-Memory Architecture"</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4719409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dirty="0"/>
              <a:t>Adoption: How to Maintain </a:t>
            </a:r>
            <a:r>
              <a:rPr lang="en-US" b="1" dirty="0"/>
              <a:t>Coherence</a:t>
            </a:r>
            <a:r>
              <a:rPr lang="en-US" dirty="0"/>
              <a:t>?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81128"/>
            <a:ext cx="9144000" cy="1080655"/>
          </a:xfrm>
          <a:prstGeom prst="rect">
            <a:avLst/>
          </a:prstGeom>
        </p:spPr>
      </p:pic>
    </p:spTree>
    <p:extLst>
      <p:ext uri="{BB962C8B-B14F-4D97-AF65-F5344CB8AC3E}">
        <p14:creationId xmlns:p14="http://schemas.microsoft.com/office/powerpoint/2010/main" val="4346382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Traditional</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No coherence</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overhead</a:t>
            </a:r>
          </a:p>
        </p:txBody>
      </p:sp>
    </p:spTree>
    <p:extLst>
      <p:ext uri="{BB962C8B-B14F-4D97-AF65-F5344CB8AC3E}">
        <p14:creationId xmlns:p14="http://schemas.microsoft.com/office/powerpoint/2010/main" val="1001234114"/>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Adoption: How to Maintain </a:t>
            </a:r>
            <a:r>
              <a:rPr lang="en-US" b="1" dirty="0"/>
              <a:t>Coherence</a:t>
            </a:r>
            <a:r>
              <a:rPr lang="en-US" dirty="0"/>
              <a:t>?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Onur Mutlu,</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1" y="3858574"/>
            <a:ext cx="9144000" cy="2405311"/>
          </a:xfrm>
          <a:prstGeom prst="rect">
            <a:avLst/>
          </a:prstGeom>
        </p:spPr>
      </p:pic>
    </p:spTree>
    <p:extLst>
      <p:ext uri="{BB962C8B-B14F-4D97-AF65-F5344CB8AC3E}">
        <p14:creationId xmlns:p14="http://schemas.microsoft.com/office/powerpoint/2010/main" val="12812757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sz="3800" dirty="0"/>
              <a:t>Adoption: How to Support </a:t>
            </a:r>
            <a:r>
              <a:rPr lang="en-US" sz="3800" b="1" dirty="0"/>
              <a:t>Synchronization</a:t>
            </a:r>
            <a:r>
              <a:rPr lang="en-US" sz="3800" dirty="0"/>
              <a:t>?</a:t>
            </a:r>
          </a:p>
        </p:txBody>
      </p:sp>
      <p:sp>
        <p:nvSpPr>
          <p:cNvPr id="3" name="Content Placeholder 2"/>
          <p:cNvSpPr>
            <a:spLocks noGrp="1"/>
          </p:cNvSpPr>
          <p:nvPr>
            <p:ph idx="1"/>
          </p:nvPr>
        </p:nvSpPr>
        <p:spPr>
          <a:xfrm>
            <a:off x="90766" y="1075911"/>
            <a:ext cx="8896642" cy="4876800"/>
          </a:xfrm>
        </p:spPr>
        <p:txBody>
          <a:bodyPr/>
          <a:lstStyle/>
          <a:p>
            <a:r>
              <a:rPr lang="en-US" sz="1600" dirty="0"/>
              <a:t>Christina </a:t>
            </a:r>
            <a:r>
              <a:rPr lang="en-US" sz="1600" dirty="0" err="1"/>
              <a:t>Giannoula</a:t>
            </a:r>
            <a:r>
              <a:rPr lang="en-US" sz="1600" dirty="0"/>
              <a:t>, Nandita Vijaykumar, </a:t>
            </a:r>
            <a:r>
              <a:rPr lang="en-US" sz="1600" dirty="0" err="1"/>
              <a:t>Nikela</a:t>
            </a:r>
            <a:r>
              <a:rPr lang="en-US" sz="1600" dirty="0"/>
              <a:t> </a:t>
            </a:r>
            <a:r>
              <a:rPr lang="en-US" sz="1600" dirty="0" err="1"/>
              <a:t>Papadopoulou</a:t>
            </a:r>
            <a:r>
              <a:rPr lang="en-US" sz="1600" dirty="0"/>
              <a:t>, Vasileios </a:t>
            </a:r>
            <a:r>
              <a:rPr lang="en-US" sz="1600" dirty="0" err="1"/>
              <a:t>Karakostas</a:t>
            </a:r>
            <a:r>
              <a:rPr lang="en-US" sz="1600" dirty="0"/>
              <a:t>, Ivan Fernandez, Juan Gómez-Luna, Lois </a:t>
            </a:r>
            <a:r>
              <a:rPr lang="en-US" sz="1600" dirty="0" err="1"/>
              <a:t>Orosa</a:t>
            </a:r>
            <a:r>
              <a:rPr lang="en-US" sz="1600" dirty="0"/>
              <a:t>, </a:t>
            </a:r>
            <a:r>
              <a:rPr lang="en-US" sz="1600" dirty="0" err="1"/>
              <a:t>Nectarios</a:t>
            </a:r>
            <a:r>
              <a:rPr lang="en-US" sz="1600" dirty="0"/>
              <a:t> </a:t>
            </a:r>
            <a:r>
              <a:rPr lang="en-US" sz="1600" dirty="0" err="1"/>
              <a:t>Koziris</a:t>
            </a:r>
            <a:r>
              <a:rPr lang="en-US" sz="1600" dirty="0"/>
              <a:t>, Georgios </a:t>
            </a:r>
            <a:r>
              <a:rPr lang="en-US" sz="1600" dirty="0" err="1"/>
              <a:t>Goumas</a:t>
            </a:r>
            <a:r>
              <a:rPr lang="en-US" sz="1600" dirty="0"/>
              <a:t>,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"SynCron: Efficient Synchronization Support for Near-Data-Processing Architectures"</a:t>
            </a:r>
            <a:br>
              <a:rPr lang="en-US" sz="1600" dirty="0">
                <a:solidFill>
                  <a:srgbClr val="0432FF"/>
                </a:solidFill>
              </a:rPr>
            </a:br>
            <a:r>
              <a:rPr lang="en-US" sz="1600" i="1" dirty="0"/>
              <a:t>Proceedings of the </a:t>
            </a:r>
            <a:r>
              <a:rPr lang="en-US" sz="1600" i="1" dirty="0">
                <a:hlinkClick r:id="rId3"/>
              </a:rPr>
              <a:t>27th International Symposium on High-Performance Computer Architecture</a:t>
            </a:r>
            <a:r>
              <a:rPr lang="en-US" sz="1600" i="1" dirty="0"/>
              <a:t> (</a:t>
            </a:r>
            <a:r>
              <a:rPr lang="en-US" sz="1600" b="1" i="1" dirty="0"/>
              <a:t>HPCA</a:t>
            </a:r>
            <a:r>
              <a:rPr lang="en-US" sz="1600" i="1" dirty="0"/>
              <a:t>)</a:t>
            </a:r>
            <a:r>
              <a:rPr lang="en-US" sz="1600" dirty="0"/>
              <a:t>, Virtual, February-March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(21 minutes)]</a:t>
            </a:r>
            <a:br>
              <a:rPr lang="en-US" sz="1600" dirty="0"/>
            </a:br>
            <a:r>
              <a:rPr lang="en-US" sz="1600" dirty="0"/>
              <a:t>[</a:t>
            </a:r>
            <a:r>
              <a:rPr lang="en-US" sz="1600" dirty="0">
                <a:hlinkClick r:id="rId9"/>
              </a:rPr>
              <a:t>Short Talk Video</a:t>
            </a:r>
            <a:r>
              <a:rPr lang="en-US" sz="1600" dirty="0"/>
              <a:t> (7 minutes)]</a:t>
            </a:r>
          </a:p>
          <a:p>
            <a:pPr marL="0" indent="0">
              <a:buNone/>
            </a:pPr>
            <a:br>
              <a:rPr lang="en-US" sz="1600" dirty="0"/>
            </a:br>
            <a:br>
              <a:rPr lang="en-US" sz="1600" dirty="0"/>
            </a:br>
            <a:br>
              <a:rPr lang="en-US" sz="1600" dirty="0"/>
            </a:b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9" name="Picture 8">
            <a:extLst>
              <a:ext uri="{FF2B5EF4-FFF2-40B4-BE49-F238E27FC236}">
                <a16:creationId xmlns:a16="http://schemas.microsoft.com/office/drawing/2014/main" id="{20DBE68B-4496-9045-AA2D-092740D13918}"/>
              </a:ext>
            </a:extLst>
          </p:cNvPr>
          <p:cNvPicPr>
            <a:picLocks noChangeAspect="1"/>
          </p:cNvPicPr>
          <p:nvPr/>
        </p:nvPicPr>
        <p:blipFill>
          <a:blip r:embed="rId10"/>
          <a:stretch>
            <a:fillRect/>
          </a:stretch>
        </p:blipFill>
        <p:spPr>
          <a:xfrm>
            <a:off x="0" y="4149080"/>
            <a:ext cx="9144000" cy="1562878"/>
          </a:xfrm>
          <a:prstGeom prst="rect">
            <a:avLst/>
          </a:prstGeom>
        </p:spPr>
      </p:pic>
    </p:spTree>
    <p:extLst>
      <p:ext uri="{BB962C8B-B14F-4D97-AF65-F5344CB8AC3E}">
        <p14:creationId xmlns:p14="http://schemas.microsoft.com/office/powerpoint/2010/main" val="20581176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39944" cy="1066800"/>
          </a:xfrm>
        </p:spPr>
        <p:txBody>
          <a:bodyPr/>
          <a:lstStyle/>
          <a:p>
            <a:r>
              <a:rPr lang="en-US" sz="3800" dirty="0"/>
              <a:t>Adoption: How to Support </a:t>
            </a:r>
            <a:r>
              <a:rPr lang="en-US" sz="3800" b="1" dirty="0"/>
              <a:t>Virtual Memory</a:t>
            </a:r>
            <a:r>
              <a:rPr lang="en-US" sz="3800" dirty="0"/>
              <a:t>?</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135400580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26876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Processing-in-Memory </a:t>
            </a:r>
          </a:p>
          <a:p>
            <a:pPr marL="0" indent="0" algn="ctr" eaLnBrk="1" hangingPunct="1">
              <a:buNone/>
            </a:pPr>
            <a:r>
              <a:rPr lang="en-US" sz="6000" dirty="0">
                <a:solidFill>
                  <a:srgbClr val="FF0000"/>
                </a:solidFill>
                <a:latin typeface="Tahoma" charset="0"/>
                <a:ea typeface="ＭＳ Ｐゴシック" charset="0"/>
                <a:cs typeface="ＭＳ Ｐゴシック" charset="0"/>
              </a:rPr>
              <a:t>in the Real World</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6108570"/>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74272244"/>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29711059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515447642"/>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31554601"/>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a:xfrm>
            <a:off x="228600" y="152400"/>
            <a:ext cx="9144000" cy="1066800"/>
          </a:xfrm>
        </p:spPr>
        <p:txBody>
          <a:bodyPr/>
          <a:lstStyle/>
          <a:p>
            <a:r>
              <a:rPr lang="en-US" dirty="0"/>
              <a:t>UPMEM PIM System Summary &amp; Analysis</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1027087722"/>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3464049451"/>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solidFill>
                  <a:srgbClr val="0000FF"/>
                </a:solidFill>
                <a:hlinkClick r:id="rId3">
                  <a:extLst>
                    <a:ext uri="{A12FA001-AC4F-418D-AE19-62706E023703}">
                      <ahyp:hlinkClr xmlns:ahyp="http://schemas.microsoft.com/office/drawing/2018/hyperlinkcolor" val="tx"/>
                    </a:ext>
                  </a:extLst>
                </a:hlinkClick>
              </a:rPr>
              <a:t>https://github.com/CMU-SAFARI/prim-benchmarks</a:t>
            </a:r>
            <a:endParaRPr lang="en-US" sz="2400" dirty="0">
              <a:solidFill>
                <a:srgbClr val="0000FF"/>
              </a:solidFill>
            </a:endParaRPr>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129516444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7" name="Picture 6">
            <a:extLst>
              <a:ext uri="{FF2B5EF4-FFF2-40B4-BE49-F238E27FC236}">
                <a16:creationId xmlns:a16="http://schemas.microsoft.com/office/drawing/2014/main" id="{169FC009-0A42-9444-BC07-2ACD64DFBCD4}"/>
              </a:ext>
            </a:extLst>
          </p:cNvPr>
          <p:cNvPicPr>
            <a:picLocks noChangeAspect="1"/>
          </p:cNvPicPr>
          <p:nvPr/>
        </p:nvPicPr>
        <p:blipFill>
          <a:blip r:embed="rId3"/>
          <a:stretch>
            <a:fillRect/>
          </a:stretch>
        </p:blipFill>
        <p:spPr>
          <a:xfrm>
            <a:off x="0" y="2427942"/>
            <a:ext cx="9131300" cy="1930400"/>
          </a:xfrm>
          <a:prstGeom prst="rect">
            <a:avLst/>
          </a:prstGeom>
        </p:spPr>
      </p:pic>
      <p:sp>
        <p:nvSpPr>
          <p:cNvPr id="10" name="Subtitle 1">
            <a:extLst>
              <a:ext uri="{FF2B5EF4-FFF2-40B4-BE49-F238E27FC236}">
                <a16:creationId xmlns:a16="http://schemas.microsoft.com/office/drawing/2014/main" id="{2FDA9319-5751-7940-9055-BA9FBB6536F3}"/>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i="0" u="sng" strike="noStrike" kern="1200" cap="none" spc="0" normalizeH="0" baseline="0" noProof="0" dirty="0">
                <a:ln>
                  <a:noFill/>
                </a:ln>
                <a:solidFill>
                  <a:srgbClr val="0000FF"/>
                </a:solidFill>
                <a:effectLst/>
                <a:uLnTx/>
                <a:uFillTx/>
                <a:latin typeface="Calibri Light" panose="020F0302020204030204"/>
                <a:ea typeface="+mn-ea"/>
                <a:cs typeface="+mn-cs"/>
                <a:hlinkClick r:id="rId4">
                  <a:extLst>
                    <a:ext uri="{A12FA001-AC4F-418D-AE19-62706E023703}">
                      <ahyp:hlinkClr xmlns:ahyp="http://schemas.microsoft.com/office/drawing/2018/hyperlinkcolor" val="tx"/>
                    </a:ext>
                  </a:extLst>
                </a:hlinkClick>
              </a:rPr>
              <a:t>https://arxiv.org/pdf/2105.03814.pdf</a:t>
            </a:r>
            <a:endParaRPr kumimoji="0" lang="en-US" sz="2000" i="0" u="sng" strike="noStrike" kern="1200" cap="none" spc="0" normalizeH="0" baseline="0" noProof="0" dirty="0">
              <a:ln>
                <a:noFill/>
              </a:ln>
              <a:solidFill>
                <a:srgbClr val="0000FF"/>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i="0" u="none" strike="noStrike" kern="1200" cap="none" spc="0" normalizeH="0" baseline="0" noProof="0" dirty="0">
                <a:ln>
                  <a:noFill/>
                </a:ln>
                <a:solidFill>
                  <a:srgbClr val="0000FF"/>
                </a:solidFill>
                <a:effectLst/>
                <a:uLnTx/>
                <a:uFillTx/>
                <a:latin typeface="Calibri Light" panose="020F0302020204030204"/>
                <a:ea typeface="+mn-ea"/>
                <a:cs typeface="+mn-cs"/>
                <a:hlinkClick r:id="rId5">
                  <a:extLst>
                    <a:ext uri="{A12FA001-AC4F-418D-AE19-62706E023703}">
                      <ahyp:hlinkClr xmlns:ahyp="http://schemas.microsoft.com/office/drawing/2018/hyperlinkcolor" val="tx"/>
                    </a:ext>
                  </a:extLst>
                </a:hlinkClick>
              </a:rPr>
              <a:t>https://github.com/CMU-SAFARI/prim-benchmarks</a:t>
            </a:r>
            <a:endParaRPr kumimoji="0" lang="en-US" sz="2000" i="0" u="none" strike="noStrike" kern="1200" cap="none" spc="0" normalizeH="0" baseline="0" noProof="0" dirty="0">
              <a:ln>
                <a:noFill/>
              </a:ln>
              <a:solidFill>
                <a:srgbClr val="0000FF"/>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063638740"/>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345048692"/>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2099651550"/>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2693423104"/>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a:xfrm>
            <a:off x="228600" y="152400"/>
            <a:ext cx="9144000" cy="1066800"/>
          </a:xfrm>
        </p:spPr>
        <p:txBody>
          <a:bodyPr/>
          <a:lstStyle/>
          <a:p>
            <a:r>
              <a:rPr lang="en-US" dirty="0"/>
              <a:t>UPMEM PIM System Summary &amp; Analysis</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3651996419"/>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1885492434"/>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834531838"/>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870B-0E44-2546-B851-356F8AC5695D}"/>
              </a:ext>
            </a:extLst>
          </p:cNvPr>
          <p:cNvSpPr>
            <a:spLocks noGrp="1"/>
          </p:cNvSpPr>
          <p:nvPr>
            <p:ph type="title"/>
          </p:nvPr>
        </p:nvSpPr>
        <p:spPr/>
        <p:txBody>
          <a:bodyPr/>
          <a:lstStyle/>
          <a:p>
            <a:r>
              <a:rPr lang="en-US" dirty="0"/>
              <a:t>When to Employ Near-Data Processing? </a:t>
            </a:r>
          </a:p>
        </p:txBody>
      </p:sp>
      <p:sp>
        <p:nvSpPr>
          <p:cNvPr id="4" name="Oval 3">
            <a:extLst>
              <a:ext uri="{FF2B5EF4-FFF2-40B4-BE49-F238E27FC236}">
                <a16:creationId xmlns:a16="http://schemas.microsoft.com/office/drawing/2014/main" id="{8F60FE34-5F58-5C43-A7A4-77B1B8F44DB1}"/>
              </a:ext>
            </a:extLst>
          </p:cNvPr>
          <p:cNvSpPr/>
          <p:nvPr/>
        </p:nvSpPr>
        <p:spPr>
          <a:xfrm>
            <a:off x="2973154" y="2305585"/>
            <a:ext cx="3211232" cy="1524000"/>
          </a:xfrm>
          <a:prstGeom prst="ellipse">
            <a:avLst/>
          </a:prstGeom>
          <a:solidFill>
            <a:srgbClr val="77BF6F"/>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Near-Data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Processing</a:t>
            </a:r>
          </a:p>
        </p:txBody>
      </p:sp>
      <p:grpSp>
        <p:nvGrpSpPr>
          <p:cNvPr id="5" name="Group 4">
            <a:extLst>
              <a:ext uri="{FF2B5EF4-FFF2-40B4-BE49-F238E27FC236}">
                <a16:creationId xmlns:a16="http://schemas.microsoft.com/office/drawing/2014/main" id="{201768E1-C8A0-AC4B-A3C0-E84FC09A9E37}"/>
              </a:ext>
            </a:extLst>
          </p:cNvPr>
          <p:cNvGrpSpPr/>
          <p:nvPr/>
        </p:nvGrpSpPr>
        <p:grpSpPr>
          <a:xfrm>
            <a:off x="2878320" y="726328"/>
            <a:ext cx="4195700" cy="1596033"/>
            <a:chOff x="3073303" y="1009850"/>
            <a:chExt cx="4195700" cy="1906011"/>
          </a:xfrm>
        </p:grpSpPr>
        <p:sp>
          <p:nvSpPr>
            <p:cNvPr id="6" name="TextBox 5">
              <a:extLst>
                <a:ext uri="{FF2B5EF4-FFF2-40B4-BE49-F238E27FC236}">
                  <a16:creationId xmlns:a16="http://schemas.microsoft.com/office/drawing/2014/main" id="{17F58A94-356A-374D-B404-C4DCAD3A28F7}"/>
                </a:ext>
              </a:extLst>
            </p:cNvPr>
            <p:cNvSpPr txBox="1"/>
            <p:nvPr/>
          </p:nvSpPr>
          <p:spPr>
            <a:xfrm>
              <a:off x="3073303" y="1009850"/>
              <a:ext cx="4195700" cy="91888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Mobile consumer workloads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7" name="Freeform: Shape 14">
              <a:extLst>
                <a:ext uri="{FF2B5EF4-FFF2-40B4-BE49-F238E27FC236}">
                  <a16:creationId xmlns:a16="http://schemas.microsoft.com/office/drawing/2014/main" id="{9C2F4064-4929-6B49-9090-210D8274FF50}"/>
                </a:ext>
              </a:extLst>
            </p:cNvPr>
            <p:cNvSpPr/>
            <p:nvPr/>
          </p:nvSpPr>
          <p:spPr>
            <a:xfrm>
              <a:off x="4907738" y="1889401"/>
              <a:ext cx="245642" cy="1026460"/>
            </a:xfrm>
            <a:custGeom>
              <a:avLst/>
              <a:gdLst>
                <a:gd name="connsiteX0" fmla="*/ 0 w 255373"/>
                <a:gd name="connsiteY0" fmla="*/ 1087395 h 1087395"/>
                <a:gd name="connsiteX1" fmla="*/ 255373 w 255373"/>
                <a:gd name="connsiteY1" fmla="*/ 0 h 1087395"/>
              </a:gdLst>
              <a:ahLst/>
              <a:cxnLst>
                <a:cxn ang="0">
                  <a:pos x="connsiteX0" y="connsiteY0"/>
                </a:cxn>
                <a:cxn ang="0">
                  <a:pos x="connsiteX1" y="connsiteY1"/>
                </a:cxn>
              </a:cxnLst>
              <a:rect l="l" t="t" r="r" b="b"/>
              <a:pathLst>
                <a:path w="255373" h="1087395">
                  <a:moveTo>
                    <a:pt x="0" y="1087395"/>
                  </a:moveTo>
                  <a:lnTo>
                    <a:pt x="255373"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8" name="Group 7">
            <a:extLst>
              <a:ext uri="{FF2B5EF4-FFF2-40B4-BE49-F238E27FC236}">
                <a16:creationId xmlns:a16="http://schemas.microsoft.com/office/drawing/2014/main" id="{F3176FD9-5713-E045-AB72-4E4C8FE4ECDC}"/>
              </a:ext>
            </a:extLst>
          </p:cNvPr>
          <p:cNvGrpSpPr/>
          <p:nvPr/>
        </p:nvGrpSpPr>
        <p:grpSpPr>
          <a:xfrm>
            <a:off x="6078311" y="1818163"/>
            <a:ext cx="2793846" cy="988283"/>
            <a:chOff x="6204399" y="2374826"/>
            <a:chExt cx="2793846" cy="988283"/>
          </a:xfrm>
        </p:grpSpPr>
        <p:sp>
          <p:nvSpPr>
            <p:cNvPr id="9" name="TextBox 8">
              <a:extLst>
                <a:ext uri="{FF2B5EF4-FFF2-40B4-BE49-F238E27FC236}">
                  <a16:creationId xmlns:a16="http://schemas.microsoft.com/office/drawing/2014/main" id="{D85E0C8A-A665-744E-8154-AB774FD00FB8}"/>
                </a:ext>
              </a:extLst>
            </p:cNvPr>
            <p:cNvSpPr txBox="1"/>
            <p:nvPr/>
          </p:nvSpPr>
          <p:spPr>
            <a:xfrm>
              <a:off x="6453767" y="2374826"/>
              <a:ext cx="254447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Neural networks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0" name="Freeform: Shape 15">
              <a:extLst>
                <a:ext uri="{FF2B5EF4-FFF2-40B4-BE49-F238E27FC236}">
                  <a16:creationId xmlns:a16="http://schemas.microsoft.com/office/drawing/2014/main" id="{1387FE78-FC48-E641-A6C6-D9D0335D9CBE}"/>
                </a:ext>
              </a:extLst>
            </p:cNvPr>
            <p:cNvSpPr/>
            <p:nvPr/>
          </p:nvSpPr>
          <p:spPr>
            <a:xfrm>
              <a:off x="6204399" y="2870886"/>
              <a:ext cx="729800" cy="492223"/>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1" name="Group 10">
            <a:extLst>
              <a:ext uri="{FF2B5EF4-FFF2-40B4-BE49-F238E27FC236}">
                <a16:creationId xmlns:a16="http://schemas.microsoft.com/office/drawing/2014/main" id="{02126128-81FA-7C48-B816-9DF271AAF36B}"/>
              </a:ext>
            </a:extLst>
          </p:cNvPr>
          <p:cNvGrpSpPr/>
          <p:nvPr/>
        </p:nvGrpSpPr>
        <p:grpSpPr>
          <a:xfrm>
            <a:off x="75991" y="1461673"/>
            <a:ext cx="3096410" cy="1223332"/>
            <a:chOff x="738224" y="1853584"/>
            <a:chExt cx="3322976" cy="1146543"/>
          </a:xfrm>
        </p:grpSpPr>
        <p:sp>
          <p:nvSpPr>
            <p:cNvPr id="12" name="TextBox 11">
              <a:extLst>
                <a:ext uri="{FF2B5EF4-FFF2-40B4-BE49-F238E27FC236}">
                  <a16:creationId xmlns:a16="http://schemas.microsoft.com/office/drawing/2014/main" id="{BF13E577-CE22-6E40-8770-A413B64FB467}"/>
                </a:ext>
              </a:extLst>
            </p:cNvPr>
            <p:cNvSpPr txBox="1"/>
            <p:nvPr/>
          </p:nvSpPr>
          <p:spPr>
            <a:xfrm>
              <a:off x="738224" y="1853584"/>
              <a:ext cx="2843511"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Graph processing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(Tesseract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1</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3" name="Freeform: Shape 16">
              <a:extLst>
                <a:ext uri="{FF2B5EF4-FFF2-40B4-BE49-F238E27FC236}">
                  <a16:creationId xmlns:a16="http://schemas.microsoft.com/office/drawing/2014/main" id="{936AAEE9-A7CE-1A4B-BBC9-EA000415F476}"/>
                </a:ext>
              </a:extLst>
            </p:cNvPr>
            <p:cNvSpPr/>
            <p:nvPr/>
          </p:nvSpPr>
          <p:spPr>
            <a:xfrm>
              <a:off x="3047999" y="2285999"/>
              <a:ext cx="1013201" cy="714128"/>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EC23AF05-902E-CD45-A520-45559293161E}"/>
              </a:ext>
            </a:extLst>
          </p:cNvPr>
          <p:cNvGrpSpPr/>
          <p:nvPr/>
        </p:nvGrpSpPr>
        <p:grpSpPr>
          <a:xfrm>
            <a:off x="991661" y="3668461"/>
            <a:ext cx="3037883" cy="1378984"/>
            <a:chOff x="2414397" y="4686438"/>
            <a:chExt cx="3037883" cy="1378984"/>
          </a:xfrm>
        </p:grpSpPr>
        <p:sp>
          <p:nvSpPr>
            <p:cNvPr id="18" name="TextBox 17">
              <a:extLst>
                <a:ext uri="{FF2B5EF4-FFF2-40B4-BE49-F238E27FC236}">
                  <a16:creationId xmlns:a16="http://schemas.microsoft.com/office/drawing/2014/main" id="{D4D70FED-B881-9C46-B6CE-6490B7D34038}"/>
                </a:ext>
              </a:extLst>
            </p:cNvPr>
            <p:cNvSpPr txBox="1"/>
            <p:nvPr/>
          </p:nvSpPr>
          <p:spPr>
            <a:xfrm>
              <a:off x="2414397" y="5295981"/>
              <a:ext cx="303788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Time series 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(NATSA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6</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19" name="Freeform: Shape 18">
              <a:extLst>
                <a:ext uri="{FF2B5EF4-FFF2-40B4-BE49-F238E27FC236}">
                  <a16:creationId xmlns:a16="http://schemas.microsoft.com/office/drawing/2014/main" id="{09CE2BD0-303A-AB48-B631-BDA3A49F15FD}"/>
                </a:ext>
              </a:extLst>
            </p:cNvPr>
            <p:cNvSpPr/>
            <p:nvPr/>
          </p:nvSpPr>
          <p:spPr>
            <a:xfrm>
              <a:off x="4085967" y="4686438"/>
              <a:ext cx="890244" cy="69287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20" name="Group 19">
            <a:extLst>
              <a:ext uri="{FF2B5EF4-FFF2-40B4-BE49-F238E27FC236}">
                <a16:creationId xmlns:a16="http://schemas.microsoft.com/office/drawing/2014/main" id="{D9732F72-DF5A-BD41-941A-7F12D6A5CBD1}"/>
              </a:ext>
            </a:extLst>
          </p:cNvPr>
          <p:cNvGrpSpPr/>
          <p:nvPr/>
        </p:nvGrpSpPr>
        <p:grpSpPr>
          <a:xfrm>
            <a:off x="5821319" y="3543093"/>
            <a:ext cx="3326459" cy="1337976"/>
            <a:chOff x="5774167" y="4000439"/>
            <a:chExt cx="3326459" cy="1337976"/>
          </a:xfrm>
        </p:grpSpPr>
        <p:sp>
          <p:nvSpPr>
            <p:cNvPr id="21" name="TextBox 20">
              <a:extLst>
                <a:ext uri="{FF2B5EF4-FFF2-40B4-BE49-F238E27FC236}">
                  <a16:creationId xmlns:a16="http://schemas.microsoft.com/office/drawing/2014/main" id="{C70EC3CA-FA70-314F-84AB-B4AC1BCE23A6}"/>
                </a:ext>
              </a:extLst>
            </p:cNvPr>
            <p:cNvSpPr txBox="1"/>
            <p:nvPr/>
          </p:nvSpPr>
          <p:spPr>
            <a:xfrm>
              <a:off x="6004906" y="4199642"/>
              <a:ext cx="3095720" cy="11387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sequence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(GenASM</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3</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GRIM-Filter</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4</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22" name="Freeform: Shape 19">
              <a:extLst>
                <a:ext uri="{FF2B5EF4-FFF2-40B4-BE49-F238E27FC236}">
                  <a16:creationId xmlns:a16="http://schemas.microsoft.com/office/drawing/2014/main" id="{72861EC4-3668-8F43-8B16-7169AA4EA8A0}"/>
                </a:ext>
              </a:extLst>
            </p:cNvPr>
            <p:cNvSpPr/>
            <p:nvPr/>
          </p:nvSpPr>
          <p:spPr>
            <a:xfrm>
              <a:off x="5774167" y="4000439"/>
              <a:ext cx="1057818" cy="584559"/>
            </a:xfrm>
            <a:custGeom>
              <a:avLst/>
              <a:gdLst>
                <a:gd name="connsiteX0" fmla="*/ 0 w 955589"/>
                <a:gd name="connsiteY0" fmla="*/ 0 h 634314"/>
                <a:gd name="connsiteX1" fmla="*/ 955589 w 955589"/>
                <a:gd name="connsiteY1" fmla="*/ 634314 h 634314"/>
              </a:gdLst>
              <a:ahLst/>
              <a:cxnLst>
                <a:cxn ang="0">
                  <a:pos x="connsiteX0" y="connsiteY0"/>
                </a:cxn>
                <a:cxn ang="0">
                  <a:pos x="connsiteX1" y="connsiteY1"/>
                </a:cxn>
              </a:cxnLst>
              <a:rect l="l" t="t" r="r" b="b"/>
              <a:pathLst>
                <a:path w="955589" h="634314">
                  <a:moveTo>
                    <a:pt x="0" y="0"/>
                  </a:moveTo>
                  <a:lnTo>
                    <a:pt x="955589" y="634314"/>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23" name="Group 22">
            <a:extLst>
              <a:ext uri="{FF2B5EF4-FFF2-40B4-BE49-F238E27FC236}">
                <a16:creationId xmlns:a16="http://schemas.microsoft.com/office/drawing/2014/main" id="{DC4EBAD0-D45A-9341-B0F5-3A74AB265177}"/>
              </a:ext>
            </a:extLst>
          </p:cNvPr>
          <p:cNvGrpSpPr/>
          <p:nvPr/>
        </p:nvGrpSpPr>
        <p:grpSpPr>
          <a:xfrm>
            <a:off x="4712755" y="3829585"/>
            <a:ext cx="837586" cy="991412"/>
            <a:chOff x="3420385" y="4013776"/>
            <a:chExt cx="837586" cy="1433568"/>
          </a:xfrm>
        </p:grpSpPr>
        <p:sp>
          <p:nvSpPr>
            <p:cNvPr id="24" name="TextBox 23">
              <a:extLst>
                <a:ext uri="{FF2B5EF4-FFF2-40B4-BE49-F238E27FC236}">
                  <a16:creationId xmlns:a16="http://schemas.microsoft.com/office/drawing/2014/main" id="{3C46697F-1C07-C942-884C-732484FE316B}"/>
                </a:ext>
              </a:extLst>
            </p:cNvPr>
            <p:cNvSpPr txBox="1"/>
            <p:nvPr/>
          </p:nvSpPr>
          <p:spPr>
            <a:xfrm>
              <a:off x="3784764" y="4862570"/>
              <a:ext cx="473207" cy="584774"/>
            </a:xfrm>
            <a:prstGeom prst="rect">
              <a:avLst/>
            </a:prstGeom>
            <a:noFill/>
            <a:ln w="28575">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t>
              </a:r>
            </a:p>
          </p:txBody>
        </p:sp>
        <p:sp>
          <p:nvSpPr>
            <p:cNvPr id="25" name="Freeform: Shape 23">
              <a:extLst>
                <a:ext uri="{FF2B5EF4-FFF2-40B4-BE49-F238E27FC236}">
                  <a16:creationId xmlns:a16="http://schemas.microsoft.com/office/drawing/2014/main" id="{2B2DB8C3-200D-5341-8C5D-C6FDAAAB9454}"/>
                </a:ext>
              </a:extLst>
            </p:cNvPr>
            <p:cNvSpPr/>
            <p:nvPr/>
          </p:nvSpPr>
          <p:spPr>
            <a:xfrm flipH="1">
              <a:off x="3420385" y="4013776"/>
              <a:ext cx="533400" cy="121920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26" name="Content Placeholder 25">
            <a:extLst>
              <a:ext uri="{FF2B5EF4-FFF2-40B4-BE49-F238E27FC236}">
                <a16:creationId xmlns:a16="http://schemas.microsoft.com/office/drawing/2014/main" id="{99FA6965-BE90-B747-B56B-EDB7DCD1158D}"/>
              </a:ext>
            </a:extLst>
          </p:cNvPr>
          <p:cNvSpPr>
            <a:spLocks noGrp="1"/>
          </p:cNvSpPr>
          <p:nvPr>
            <p:ph idx="1"/>
          </p:nvPr>
        </p:nvSpPr>
        <p:spPr>
          <a:xfrm>
            <a:off x="34309" y="5021585"/>
            <a:ext cx="9094167" cy="1606775"/>
          </a:xfrm>
        </p:spPr>
        <p:txBody>
          <a:bodyPr>
            <a:noAutofit/>
          </a:bodyPr>
          <a:lstStyle/>
          <a:p>
            <a:pPr marL="0" indent="0">
              <a:lnSpc>
                <a:spcPct val="100000"/>
              </a:lnSpc>
              <a:spcBef>
                <a:spcPts val="400"/>
              </a:spcBef>
              <a:buNone/>
            </a:pPr>
            <a:r>
              <a:rPr lang="en-US" sz="1050" dirty="0">
                <a:solidFill>
                  <a:schemeClr val="bg1">
                    <a:lumMod val="75000"/>
                  </a:schemeClr>
                </a:solidFill>
              </a:rPr>
              <a:t>[1] </a:t>
            </a:r>
            <a:r>
              <a:rPr lang="en-US" sz="1050" dirty="0" err="1">
                <a:solidFill>
                  <a:schemeClr val="bg1">
                    <a:lumMod val="75000"/>
                  </a:schemeClr>
                </a:solidFill>
              </a:rPr>
              <a:t>Ahn</a:t>
            </a:r>
            <a:r>
              <a:rPr lang="en-US" sz="1050" dirty="0">
                <a:solidFill>
                  <a:schemeClr val="bg1">
                    <a:lumMod val="75000"/>
                  </a:schemeClr>
                </a:solidFill>
              </a:rPr>
              <a:t>+, “A Scalable Processing-in-Memory Accelerator for Parallel Graph Processing," ISCA, 2015</a:t>
            </a:r>
          </a:p>
          <a:p>
            <a:pPr marL="0" indent="0">
              <a:lnSpc>
                <a:spcPct val="100000"/>
              </a:lnSpc>
              <a:spcBef>
                <a:spcPts val="400"/>
              </a:spcBef>
              <a:buNone/>
            </a:pPr>
            <a:r>
              <a:rPr lang="en-US" sz="1050" dirty="0">
                <a:solidFill>
                  <a:schemeClr val="bg1">
                    <a:lumMod val="75000"/>
                  </a:schemeClr>
                </a:solidFill>
              </a:rPr>
              <a:t>[2] </a:t>
            </a:r>
            <a:r>
              <a:rPr lang="en-US" sz="1050" dirty="0" err="1">
                <a:solidFill>
                  <a:schemeClr val="bg1">
                    <a:lumMod val="75000"/>
                  </a:schemeClr>
                </a:solidFill>
              </a:rPr>
              <a:t>Boroumand</a:t>
            </a:r>
            <a:r>
              <a:rPr lang="en-US" sz="1050" dirty="0">
                <a:solidFill>
                  <a:schemeClr val="bg1">
                    <a:lumMod val="75000"/>
                  </a:schemeClr>
                </a:solidFill>
              </a:rPr>
              <a:t>+, "Google Workloads for Consumer Devices: Mitigating Data Movement Bottlenecks,” ASPLOS, 2018</a:t>
            </a:r>
          </a:p>
          <a:p>
            <a:pPr marL="0" indent="0">
              <a:lnSpc>
                <a:spcPct val="100000"/>
              </a:lnSpc>
              <a:spcBef>
                <a:spcPts val="400"/>
              </a:spcBef>
              <a:buNone/>
            </a:pPr>
            <a:r>
              <a:rPr lang="en-US" sz="1050" dirty="0">
                <a:solidFill>
                  <a:schemeClr val="bg1">
                    <a:lumMod val="75000"/>
                  </a:schemeClr>
                </a:solidFill>
              </a:rPr>
              <a:t>[3] Cali+, "</a:t>
            </a:r>
            <a:r>
              <a:rPr lang="en-US" sz="1050" dirty="0" err="1">
                <a:solidFill>
                  <a:schemeClr val="bg1">
                    <a:lumMod val="75000"/>
                  </a:schemeClr>
                </a:solidFill>
              </a:rPr>
              <a:t>GenASM</a:t>
            </a:r>
            <a:r>
              <a:rPr lang="en-US" sz="1050" dirty="0">
                <a:solidFill>
                  <a:schemeClr val="bg1">
                    <a:lumMod val="75000"/>
                  </a:schemeClr>
                </a:solidFill>
              </a:rPr>
              <a:t>: A High-Performance, Low-Power Approximate String Matching Acceleration Framework for Genome Sequence Analysis,” MICRO, 2020 </a:t>
            </a:r>
          </a:p>
          <a:p>
            <a:pPr marL="0" indent="0">
              <a:lnSpc>
                <a:spcPct val="100000"/>
              </a:lnSpc>
              <a:spcBef>
                <a:spcPts val="400"/>
              </a:spcBef>
              <a:buNone/>
            </a:pPr>
            <a:r>
              <a:rPr lang="en-US" sz="1050" dirty="0">
                <a:solidFill>
                  <a:schemeClr val="bg1">
                    <a:lumMod val="75000"/>
                  </a:schemeClr>
                </a:solidFill>
              </a:rPr>
              <a:t>[4] Kim+, "GRIM-Filter: Fast Seed Location Filtering in DNA Read Mapping Using Processing-in-Memory Technologies,” BMC Genomics, 2018</a:t>
            </a:r>
          </a:p>
          <a:p>
            <a:pPr marL="0" indent="0">
              <a:lnSpc>
                <a:spcPct val="100000"/>
              </a:lnSpc>
              <a:spcBef>
                <a:spcPts val="400"/>
              </a:spcBef>
              <a:buNone/>
            </a:pPr>
            <a:r>
              <a:rPr lang="en-US" sz="1050" dirty="0">
                <a:solidFill>
                  <a:schemeClr val="bg1">
                    <a:lumMod val="75000"/>
                  </a:schemeClr>
                </a:solidFill>
              </a:rPr>
              <a:t>[5] </a:t>
            </a:r>
            <a:r>
              <a:rPr lang="en-US" sz="1050" dirty="0" err="1">
                <a:solidFill>
                  <a:schemeClr val="bg1">
                    <a:lumMod val="75000"/>
                  </a:schemeClr>
                </a:solidFill>
              </a:rPr>
              <a:t>Boroumand</a:t>
            </a:r>
            <a:r>
              <a:rPr lang="en-US" sz="1050" dirty="0">
                <a:solidFill>
                  <a:schemeClr val="bg1">
                    <a:lumMod val="75000"/>
                  </a:schemeClr>
                </a:solidFill>
              </a:rPr>
              <a:t>+, "Polynesia: Enabling Effective Hybrid Transactional/Analytical Databases with Specialized Hardware/Software Co-Design,” arXiv:2103.00798 [</a:t>
            </a:r>
            <a:r>
              <a:rPr lang="en-US" sz="1050" dirty="0" err="1">
                <a:solidFill>
                  <a:schemeClr val="bg1">
                    <a:lumMod val="75000"/>
                  </a:schemeClr>
                </a:solidFill>
              </a:rPr>
              <a:t>cs.AR</a:t>
            </a:r>
            <a:r>
              <a:rPr lang="en-US" sz="1050" dirty="0">
                <a:solidFill>
                  <a:schemeClr val="bg1">
                    <a:lumMod val="75000"/>
                  </a:schemeClr>
                </a:solidFill>
              </a:rPr>
              <a:t>], 2021</a:t>
            </a:r>
          </a:p>
          <a:p>
            <a:pPr marL="0" indent="0">
              <a:lnSpc>
                <a:spcPct val="100000"/>
              </a:lnSpc>
              <a:spcBef>
                <a:spcPts val="400"/>
              </a:spcBef>
              <a:buNone/>
            </a:pPr>
            <a:r>
              <a:rPr lang="en-US" sz="1050" dirty="0">
                <a:solidFill>
                  <a:schemeClr val="bg1">
                    <a:lumMod val="75000"/>
                  </a:schemeClr>
                </a:solidFill>
              </a:rPr>
              <a:t>[6] Fernandez+, “NATSA: A Near-Data Processing Accelerator for Time Series Analysis,” ICCD, 2020</a:t>
            </a:r>
          </a:p>
          <a:p>
            <a:pPr marL="0" indent="0">
              <a:lnSpc>
                <a:spcPct val="100000"/>
              </a:lnSpc>
              <a:spcBef>
                <a:spcPts val="400"/>
              </a:spcBef>
              <a:buNone/>
            </a:pPr>
            <a:endParaRPr lang="en-US" sz="1050" dirty="0">
              <a:solidFill>
                <a:schemeClr val="bg1">
                  <a:lumMod val="75000"/>
                </a:schemeClr>
              </a:solidFill>
            </a:endParaRPr>
          </a:p>
          <a:p>
            <a:pPr marL="0" indent="0">
              <a:lnSpc>
                <a:spcPct val="100000"/>
              </a:lnSpc>
              <a:spcBef>
                <a:spcPts val="400"/>
              </a:spcBef>
              <a:buNone/>
            </a:pPr>
            <a:endParaRPr lang="en-US" sz="1050" dirty="0">
              <a:solidFill>
                <a:schemeClr val="bg1">
                  <a:lumMod val="65000"/>
                </a:schemeClr>
              </a:solidFill>
            </a:endParaRPr>
          </a:p>
        </p:txBody>
      </p:sp>
      <p:grpSp>
        <p:nvGrpSpPr>
          <p:cNvPr id="28" name="Group 27">
            <a:extLst>
              <a:ext uri="{FF2B5EF4-FFF2-40B4-BE49-F238E27FC236}">
                <a16:creationId xmlns:a16="http://schemas.microsoft.com/office/drawing/2014/main" id="{1B9EB573-9041-9A4C-9CC2-CC99C223D078}"/>
              </a:ext>
            </a:extLst>
          </p:cNvPr>
          <p:cNvGrpSpPr/>
          <p:nvPr/>
        </p:nvGrpSpPr>
        <p:grpSpPr>
          <a:xfrm>
            <a:off x="669675" y="2878258"/>
            <a:ext cx="2329883" cy="769441"/>
            <a:chOff x="1309638" y="2475710"/>
            <a:chExt cx="2500362" cy="721143"/>
          </a:xfrm>
        </p:grpSpPr>
        <p:sp>
          <p:nvSpPr>
            <p:cNvPr id="29" name="TextBox 28">
              <a:extLst>
                <a:ext uri="{FF2B5EF4-FFF2-40B4-BE49-F238E27FC236}">
                  <a16:creationId xmlns:a16="http://schemas.microsoft.com/office/drawing/2014/main" id="{C5D42B10-C369-5C42-BC9A-3CC32429ECA8}"/>
                </a:ext>
              </a:extLst>
            </p:cNvPr>
            <p:cNvSpPr txBox="1"/>
            <p:nvPr/>
          </p:nvSpPr>
          <p:spPr>
            <a:xfrm>
              <a:off x="1309638" y="2475710"/>
              <a:ext cx="1756767"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Databases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(Polynesia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5</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30" name="Freeform: Shape 16">
              <a:extLst>
                <a:ext uri="{FF2B5EF4-FFF2-40B4-BE49-F238E27FC236}">
                  <a16:creationId xmlns:a16="http://schemas.microsoft.com/office/drawing/2014/main" id="{2E59F70C-46FC-D144-A989-A6CAA3BCE549}"/>
                </a:ext>
              </a:extLst>
            </p:cNvPr>
            <p:cNvSpPr/>
            <p:nvPr/>
          </p:nvSpPr>
          <p:spPr>
            <a:xfrm flipV="1">
              <a:off x="3048001" y="2771992"/>
              <a:ext cx="761999" cy="42849"/>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876406325"/>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576D68-840D-4751-9C30-8884D8792624}"/>
              </a:ext>
            </a:extLst>
          </p:cNvPr>
          <p:cNvSpPr>
            <a:spLocks noGrp="1"/>
          </p:cNvSpPr>
          <p:nvPr>
            <p:ph type="title"/>
          </p:nvPr>
        </p:nvSpPr>
        <p:spPr/>
        <p:txBody>
          <a:bodyPr/>
          <a:lstStyle/>
          <a:p>
            <a:r>
              <a:rPr lang="en-US" dirty="0"/>
              <a:t>Step 1: Application Profiling </a:t>
            </a:r>
          </a:p>
        </p:txBody>
      </p:sp>
      <p:sp>
        <p:nvSpPr>
          <p:cNvPr id="3" name="Espaço Reservado para Conteúdo 2">
            <a:extLst>
              <a:ext uri="{FF2B5EF4-FFF2-40B4-BE49-F238E27FC236}">
                <a16:creationId xmlns:a16="http://schemas.microsoft.com/office/drawing/2014/main" id="{BE0EBD8F-8878-4F45-A76A-C50D5816038E}"/>
              </a:ext>
            </a:extLst>
          </p:cNvPr>
          <p:cNvSpPr>
            <a:spLocks noGrp="1"/>
          </p:cNvSpPr>
          <p:nvPr>
            <p:ph idx="1"/>
          </p:nvPr>
        </p:nvSpPr>
        <p:spPr/>
        <p:txBody>
          <a:bodyPr/>
          <a:lstStyle/>
          <a:p>
            <a:r>
              <a:rPr lang="en-US" sz="2400" dirty="0"/>
              <a:t>We analyze </a:t>
            </a:r>
            <a:r>
              <a:rPr lang="en-US" sz="2400" dirty="0">
                <a:solidFill>
                  <a:schemeClr val="accent1">
                    <a:lumMod val="75000"/>
                  </a:schemeClr>
                </a:solidFill>
              </a:rPr>
              <a:t>345 applications</a:t>
            </a:r>
            <a:r>
              <a:rPr lang="en-US" sz="2400" dirty="0"/>
              <a:t> from distinct domains</a:t>
            </a:r>
            <a:r>
              <a:rPr lang="en-US" sz="2400" b="1" dirty="0"/>
              <a:t>:</a:t>
            </a:r>
          </a:p>
          <a:p>
            <a:pPr marL="0" indent="0">
              <a:buNone/>
            </a:pPr>
            <a:endParaRPr lang="en-US" sz="2400" b="1" dirty="0"/>
          </a:p>
          <a:p>
            <a:pPr>
              <a:buFontTx/>
              <a:buChar char="-"/>
            </a:pPr>
            <a:endParaRPr lang="en-US" b="1" dirty="0"/>
          </a:p>
          <a:p>
            <a:pPr>
              <a:buFontTx/>
              <a:buChar char="-"/>
            </a:pPr>
            <a:endParaRPr lang="en-US" dirty="0"/>
          </a:p>
        </p:txBody>
      </p:sp>
      <p:sp>
        <p:nvSpPr>
          <p:cNvPr id="7" name="Rectangle 6">
            <a:extLst>
              <a:ext uri="{FF2B5EF4-FFF2-40B4-BE49-F238E27FC236}">
                <a16:creationId xmlns:a16="http://schemas.microsoft.com/office/drawing/2014/main" id="{57EDCFFB-9755-1C42-A8EE-85CF2AD143F5}"/>
              </a:ext>
            </a:extLst>
          </p:cNvPr>
          <p:cNvSpPr/>
          <p:nvPr/>
        </p:nvSpPr>
        <p:spPr>
          <a:xfrm>
            <a:off x="134788" y="1325018"/>
            <a:ext cx="4870031" cy="5632311"/>
          </a:xfrm>
          <a:prstGeom prst="rect">
            <a:avLst/>
          </a:prstGeom>
        </p:spPr>
        <p:txBody>
          <a:bodyPr wrap="square">
            <a:spAutoFit/>
          </a:bodyPr>
          <a:lstStyle/>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Graph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Deep Neural Networks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Physics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High-Performance Computing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Genomics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Machine Learning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Databases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 Reorganization</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Image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Map-Reduce</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Benchmarking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Linear Algebra   </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5" name="Group 4">
            <a:extLst>
              <a:ext uri="{FF2B5EF4-FFF2-40B4-BE49-F238E27FC236}">
                <a16:creationId xmlns:a16="http://schemas.microsoft.com/office/drawing/2014/main" id="{6D4CD789-CE14-EF4A-8D29-43A108585B77}"/>
              </a:ext>
            </a:extLst>
          </p:cNvPr>
          <p:cNvGrpSpPr/>
          <p:nvPr/>
        </p:nvGrpSpPr>
        <p:grpSpPr>
          <a:xfrm>
            <a:off x="4669559" y="1554109"/>
            <a:ext cx="4474441" cy="4188560"/>
            <a:chOff x="287318" y="2244751"/>
            <a:chExt cx="3915641" cy="3665463"/>
          </a:xfrm>
        </p:grpSpPr>
        <p:grpSp>
          <p:nvGrpSpPr>
            <p:cNvPr id="8" name="Group 7">
              <a:extLst>
                <a:ext uri="{FF2B5EF4-FFF2-40B4-BE49-F238E27FC236}">
                  <a16:creationId xmlns:a16="http://schemas.microsoft.com/office/drawing/2014/main" id="{D03C7A51-D54F-C44F-9C79-87901EA49EAE}"/>
                </a:ext>
              </a:extLst>
            </p:cNvPr>
            <p:cNvGrpSpPr/>
            <p:nvPr/>
          </p:nvGrpSpPr>
          <p:grpSpPr>
            <a:xfrm>
              <a:off x="287318" y="2244751"/>
              <a:ext cx="3412488" cy="3665463"/>
              <a:chOff x="287318" y="2244751"/>
              <a:chExt cx="3412488" cy="3665463"/>
            </a:xfrm>
          </p:grpSpPr>
          <p:sp>
            <p:nvSpPr>
              <p:cNvPr id="9" name="Oval 8">
                <a:extLst>
                  <a:ext uri="{FF2B5EF4-FFF2-40B4-BE49-F238E27FC236}">
                    <a16:creationId xmlns:a16="http://schemas.microsoft.com/office/drawing/2014/main" id="{56E51B3A-D7E7-7746-B109-B736D012BF11}"/>
                  </a:ext>
                </a:extLst>
              </p:cNvPr>
              <p:cNvSpPr/>
              <p:nvPr/>
            </p:nvSpPr>
            <p:spPr>
              <a:xfrm>
                <a:off x="1627961" y="4813397"/>
                <a:ext cx="985872" cy="896895"/>
              </a:xfrm>
              <a:prstGeom prst="ellipse">
                <a:avLst/>
              </a:prstGeom>
              <a:solidFill>
                <a:srgbClr val="8D74A1"/>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Physics</a:t>
                </a:r>
              </a:p>
            </p:txBody>
          </p:sp>
          <p:sp>
            <p:nvSpPr>
              <p:cNvPr id="10" name="Oval 9">
                <a:extLst>
                  <a:ext uri="{FF2B5EF4-FFF2-40B4-BE49-F238E27FC236}">
                    <a16:creationId xmlns:a16="http://schemas.microsoft.com/office/drawing/2014/main" id="{8BDF4EF2-647A-CA4E-A51D-30DB819BC088}"/>
                  </a:ext>
                </a:extLst>
              </p:cNvPr>
              <p:cNvSpPr/>
              <p:nvPr/>
            </p:nvSpPr>
            <p:spPr>
              <a:xfrm>
                <a:off x="1333547" y="3488458"/>
                <a:ext cx="1075636" cy="839943"/>
              </a:xfrm>
              <a:prstGeom prst="ellipse">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Security</a:t>
                </a:r>
              </a:p>
            </p:txBody>
          </p:sp>
          <p:sp>
            <p:nvSpPr>
              <p:cNvPr id="11" name="Oval 10">
                <a:extLst>
                  <a:ext uri="{FF2B5EF4-FFF2-40B4-BE49-F238E27FC236}">
                    <a16:creationId xmlns:a16="http://schemas.microsoft.com/office/drawing/2014/main" id="{05D425B0-9644-E142-A9E9-E1CEE6E3425B}"/>
                  </a:ext>
                </a:extLst>
              </p:cNvPr>
              <p:cNvSpPr/>
              <p:nvPr/>
            </p:nvSpPr>
            <p:spPr>
              <a:xfrm>
                <a:off x="287318" y="2441408"/>
                <a:ext cx="1187064" cy="1152189"/>
              </a:xfrm>
              <a:prstGeom prst="ellipse">
                <a:avLst/>
              </a:prstGeom>
              <a:solidFill>
                <a:schemeClr val="accent5"/>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Machine learning</a:t>
                </a:r>
              </a:p>
            </p:txBody>
          </p:sp>
          <p:sp>
            <p:nvSpPr>
              <p:cNvPr id="12" name="Oval 11">
                <a:extLst>
                  <a:ext uri="{FF2B5EF4-FFF2-40B4-BE49-F238E27FC236}">
                    <a16:creationId xmlns:a16="http://schemas.microsoft.com/office/drawing/2014/main" id="{1D19B34A-5341-6B4D-86EA-8F34223C95D2}"/>
                  </a:ext>
                </a:extLst>
              </p:cNvPr>
              <p:cNvSpPr/>
              <p:nvPr/>
            </p:nvSpPr>
            <p:spPr>
              <a:xfrm>
                <a:off x="2456967" y="4692047"/>
                <a:ext cx="1178427" cy="971402"/>
              </a:xfrm>
              <a:prstGeom prst="ellipse">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Database</a:t>
                </a:r>
              </a:p>
            </p:txBody>
          </p:sp>
          <p:sp>
            <p:nvSpPr>
              <p:cNvPr id="13" name="Oval 12">
                <a:extLst>
                  <a:ext uri="{FF2B5EF4-FFF2-40B4-BE49-F238E27FC236}">
                    <a16:creationId xmlns:a16="http://schemas.microsoft.com/office/drawing/2014/main" id="{C3B2254A-50C7-B449-A205-B6978BCDD313}"/>
                  </a:ext>
                </a:extLst>
              </p:cNvPr>
              <p:cNvSpPr/>
              <p:nvPr/>
            </p:nvSpPr>
            <p:spPr>
              <a:xfrm>
                <a:off x="365224" y="4775910"/>
                <a:ext cx="1519205" cy="1134304"/>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Graph processing</a:t>
                </a:r>
              </a:p>
            </p:txBody>
          </p:sp>
          <p:sp>
            <p:nvSpPr>
              <p:cNvPr id="14" name="Oval 13">
                <a:extLst>
                  <a:ext uri="{FF2B5EF4-FFF2-40B4-BE49-F238E27FC236}">
                    <a16:creationId xmlns:a16="http://schemas.microsoft.com/office/drawing/2014/main" id="{472A0705-9BC1-E943-9C33-1F609CBF2CE1}"/>
                  </a:ext>
                </a:extLst>
              </p:cNvPr>
              <p:cNvSpPr/>
              <p:nvPr/>
            </p:nvSpPr>
            <p:spPr>
              <a:xfrm>
                <a:off x="1900160" y="2608766"/>
                <a:ext cx="1171584" cy="1352980"/>
              </a:xfrm>
              <a:prstGeom prst="ellipse">
                <a:avLst/>
              </a:prstGeom>
              <a:solidFill>
                <a:srgbClr val="8D74A1"/>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analytics</a:t>
                </a:r>
              </a:p>
            </p:txBody>
          </p:sp>
          <p:sp>
            <p:nvSpPr>
              <p:cNvPr id="15" name="Oval 14">
                <a:extLst>
                  <a:ext uri="{FF2B5EF4-FFF2-40B4-BE49-F238E27FC236}">
                    <a16:creationId xmlns:a16="http://schemas.microsoft.com/office/drawing/2014/main" id="{2DBEECCB-BA0E-6A43-BEBB-6C8C0BF71C32}"/>
                  </a:ext>
                </a:extLst>
              </p:cNvPr>
              <p:cNvSpPr/>
              <p:nvPr/>
            </p:nvSpPr>
            <p:spPr>
              <a:xfrm>
                <a:off x="321538" y="4088978"/>
                <a:ext cx="1680173" cy="1060798"/>
              </a:xfrm>
              <a:prstGeom prst="ellipse">
                <a:avLst/>
              </a:prstGeom>
              <a:solidFill>
                <a:schemeClr val="bg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reorganization</a:t>
                </a:r>
              </a:p>
            </p:txBody>
          </p:sp>
          <p:sp>
            <p:nvSpPr>
              <p:cNvPr id="16" name="Oval 15">
                <a:extLst>
                  <a:ext uri="{FF2B5EF4-FFF2-40B4-BE49-F238E27FC236}">
                    <a16:creationId xmlns:a16="http://schemas.microsoft.com/office/drawing/2014/main" id="{4C2D8E6A-ECE2-2B47-A176-D727694397FF}"/>
                  </a:ext>
                </a:extLst>
              </p:cNvPr>
              <p:cNvSpPr/>
              <p:nvPr/>
            </p:nvSpPr>
            <p:spPr>
              <a:xfrm>
                <a:off x="913332" y="3020526"/>
                <a:ext cx="1259688" cy="656169"/>
              </a:xfrm>
              <a:prstGeom prst="ellipse">
                <a:avLst/>
              </a:prstGeom>
              <a:solidFill>
                <a:schemeClr val="accent4">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Genomics</a:t>
                </a:r>
              </a:p>
            </p:txBody>
          </p:sp>
          <p:sp>
            <p:nvSpPr>
              <p:cNvPr id="17" name="Oval 16">
                <a:extLst>
                  <a:ext uri="{FF2B5EF4-FFF2-40B4-BE49-F238E27FC236}">
                    <a16:creationId xmlns:a16="http://schemas.microsoft.com/office/drawing/2014/main" id="{9D21C273-818C-7741-9C4F-B3ADD5B707BE}"/>
                  </a:ext>
                </a:extLst>
              </p:cNvPr>
              <p:cNvSpPr/>
              <p:nvPr/>
            </p:nvSpPr>
            <p:spPr>
              <a:xfrm>
                <a:off x="342002" y="3376187"/>
                <a:ext cx="1176724" cy="981981"/>
              </a:xfrm>
              <a:prstGeom prst="ellipse">
                <a:avLst/>
              </a:prstGeom>
              <a:solidFill>
                <a:schemeClr val="accent2"/>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Deep Neural Networks</a:t>
                </a:r>
              </a:p>
            </p:txBody>
          </p:sp>
          <p:sp>
            <p:nvSpPr>
              <p:cNvPr id="18" name="Oval 17">
                <a:extLst>
                  <a:ext uri="{FF2B5EF4-FFF2-40B4-BE49-F238E27FC236}">
                    <a16:creationId xmlns:a16="http://schemas.microsoft.com/office/drawing/2014/main" id="{4C41485A-98AA-EF40-A37F-D723C5A2CCBA}"/>
                  </a:ext>
                </a:extLst>
              </p:cNvPr>
              <p:cNvSpPr/>
              <p:nvPr/>
            </p:nvSpPr>
            <p:spPr>
              <a:xfrm>
                <a:off x="1582339" y="3845299"/>
                <a:ext cx="1335156" cy="1149908"/>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Image processing</a:t>
                </a:r>
              </a:p>
            </p:txBody>
          </p:sp>
          <p:sp>
            <p:nvSpPr>
              <p:cNvPr id="19" name="Oval 18">
                <a:extLst>
                  <a:ext uri="{FF2B5EF4-FFF2-40B4-BE49-F238E27FC236}">
                    <a16:creationId xmlns:a16="http://schemas.microsoft.com/office/drawing/2014/main" id="{4AD777D6-308D-7741-A6B7-04C7FD732DE6}"/>
                  </a:ext>
                </a:extLst>
              </p:cNvPr>
              <p:cNvSpPr/>
              <p:nvPr/>
            </p:nvSpPr>
            <p:spPr>
              <a:xfrm>
                <a:off x="2577018" y="3467859"/>
                <a:ext cx="1122788" cy="1345054"/>
              </a:xfrm>
              <a:prstGeom prst="ellipse">
                <a:avLst/>
              </a:prstGeom>
              <a:solidFill>
                <a:schemeClr val="accent4">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Linear algebra</a:t>
                </a:r>
              </a:p>
            </p:txBody>
          </p:sp>
          <p:sp>
            <p:nvSpPr>
              <p:cNvPr id="20" name="Oval 19">
                <a:extLst>
                  <a:ext uri="{FF2B5EF4-FFF2-40B4-BE49-F238E27FC236}">
                    <a16:creationId xmlns:a16="http://schemas.microsoft.com/office/drawing/2014/main" id="{CAB46374-DEE7-904E-BC56-86E772055EB1}"/>
                  </a:ext>
                </a:extLst>
              </p:cNvPr>
              <p:cNvSpPr/>
              <p:nvPr/>
            </p:nvSpPr>
            <p:spPr>
              <a:xfrm>
                <a:off x="1222538" y="2244751"/>
                <a:ext cx="1354479" cy="1041463"/>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Signal processing</a:t>
                </a:r>
              </a:p>
            </p:txBody>
          </p:sp>
          <p:sp>
            <p:nvSpPr>
              <p:cNvPr id="21" name="Oval 20">
                <a:extLst>
                  <a:ext uri="{FF2B5EF4-FFF2-40B4-BE49-F238E27FC236}">
                    <a16:creationId xmlns:a16="http://schemas.microsoft.com/office/drawing/2014/main" id="{207C48DF-CDA6-094A-82E8-F66155CC5DCC}"/>
                  </a:ext>
                </a:extLst>
              </p:cNvPr>
              <p:cNvSpPr/>
              <p:nvPr/>
            </p:nvSpPr>
            <p:spPr>
              <a:xfrm>
                <a:off x="2684917" y="2477665"/>
                <a:ext cx="988009" cy="1079673"/>
              </a:xfrm>
              <a:prstGeom prst="ellipse">
                <a:avLst/>
              </a:prstGeom>
              <a:solidFill>
                <a:srgbClr val="4372C4"/>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mining</a:t>
                </a:r>
              </a:p>
            </p:txBody>
          </p:sp>
        </p:grpSp>
        <p:pic>
          <p:nvPicPr>
            <p:cNvPr id="23" name="Picture 22">
              <a:extLst>
                <a:ext uri="{FF2B5EF4-FFF2-40B4-BE49-F238E27FC236}">
                  <a16:creationId xmlns:a16="http://schemas.microsoft.com/office/drawing/2014/main" id="{BF9EC09B-DC22-3948-9655-D28F73170DAD}"/>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2540729" y="3442581"/>
              <a:ext cx="1648931" cy="1675528"/>
            </a:xfrm>
            <a:prstGeom prst="rect">
              <a:avLst/>
            </a:prstGeom>
          </p:spPr>
        </p:pic>
      </p:grpSp>
    </p:spTree>
    <p:extLst>
      <p:ext uri="{BB962C8B-B14F-4D97-AF65-F5344CB8AC3E}">
        <p14:creationId xmlns:p14="http://schemas.microsoft.com/office/powerpoint/2010/main" val="399741941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72" name="Rectangle 71">
            <a:extLst>
              <a:ext uri="{FF2B5EF4-FFF2-40B4-BE49-F238E27FC236}">
                <a16:creationId xmlns:a16="http://schemas.microsoft.com/office/drawing/2014/main" id="{BBF1E46F-55BD-6644-AA4D-3A4E8BDFA619}"/>
              </a:ext>
            </a:extLst>
          </p:cNvPr>
          <p:cNvSpPr/>
          <p:nvPr/>
        </p:nvSpPr>
        <p:spPr>
          <a:xfrm>
            <a:off x="5016058" y="6383671"/>
            <a:ext cx="3899341" cy="443692"/>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E29CB9BB-E451-D940-BD9C-E7A53900C843}"/>
              </a:ext>
            </a:extLst>
          </p:cNvPr>
          <p:cNvSpPr/>
          <p:nvPr/>
        </p:nvSpPr>
        <p:spPr>
          <a:xfrm>
            <a:off x="75990" y="695617"/>
            <a:ext cx="9068009" cy="5676608"/>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ounded Rectangle 2">
            <a:extLst>
              <a:ext uri="{FF2B5EF4-FFF2-40B4-BE49-F238E27FC236}">
                <a16:creationId xmlns:a16="http://schemas.microsoft.com/office/drawing/2014/main" id="{54A1377A-2721-FA4D-B83D-AEABA5CBB04E}"/>
              </a:ext>
            </a:extLst>
          </p:cNvPr>
          <p:cNvSpPr/>
          <p:nvPr/>
        </p:nvSpPr>
        <p:spPr>
          <a:xfrm>
            <a:off x="6353247" y="695618"/>
            <a:ext cx="2759653" cy="5943600"/>
          </a:xfrm>
          <a:prstGeom prst="roundRect">
            <a:avLst>
              <a:gd name="adj" fmla="val 3593"/>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Contention</a:t>
            </a:r>
          </a:p>
        </p:txBody>
      </p: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L1 Cache Capacity</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sp>
        <p:nvSpPr>
          <p:cNvPr id="76" name="Rounded Rectangle 75">
            <a:extLst>
              <a:ext uri="{FF2B5EF4-FFF2-40B4-BE49-F238E27FC236}">
                <a16:creationId xmlns:a16="http://schemas.microsoft.com/office/drawing/2014/main" id="{27063B40-663B-6947-A34B-31F097D89AD9}"/>
              </a:ext>
            </a:extLst>
          </p:cNvPr>
          <p:cNvSpPr/>
          <p:nvPr/>
        </p:nvSpPr>
        <p:spPr>
          <a:xfrm>
            <a:off x="145310" y="2186107"/>
            <a:ext cx="5903567" cy="2485787"/>
          </a:xfrm>
          <a:prstGeom prst="roundRect">
            <a:avLst/>
          </a:prstGeom>
          <a:solidFill>
            <a:schemeClr val="accent1">
              <a:lumMod val="20000"/>
              <a:lumOff val="80000"/>
            </a:schemeClr>
          </a:solidFill>
          <a:ln w="19050">
            <a:solidFill>
              <a:schemeClr val="tx1"/>
            </a:solidFill>
          </a:ln>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Six classes of </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 movement bottlenecks:</a:t>
            </a: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each class ↔ data movement</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mitigation mechanism </a:t>
            </a:r>
          </a:p>
        </p:txBody>
      </p:sp>
    </p:spTree>
    <p:extLst>
      <p:ext uri="{BB962C8B-B14F-4D97-AF65-F5344CB8AC3E}">
        <p14:creationId xmlns:p14="http://schemas.microsoft.com/office/powerpoint/2010/main" val="136152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6" grpId="0" animBg="1"/>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623437294"/>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F4B9F11-828E-3D4A-A8C5-18AF04EEB038}"/>
              </a:ext>
            </a:extLst>
          </p:cNvPr>
          <p:cNvSpPr/>
          <p:nvPr/>
        </p:nvSpPr>
        <p:spPr>
          <a:xfrm>
            <a:off x="-15699" y="2780928"/>
            <a:ext cx="9167549" cy="1082348"/>
          </a:xfrm>
          <a:prstGeom prst="rect">
            <a:avLst/>
          </a:prstGeom>
          <a:solidFill>
            <a:srgbClr val="77BF6F"/>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8E702"/>
                </a:solidFill>
                <a:effectLst/>
                <a:uLnTx/>
                <a:uFillTx/>
                <a:latin typeface="Cambria" panose="02040503050406030204" pitchFamily="18" charset="0"/>
                <a:ea typeface="+mn-ea"/>
                <a:cs typeface="+mn-cs"/>
              </a:rPr>
              <a:t>Get DAMOV at:</a:t>
            </a:r>
            <a:r>
              <a:rPr kumimoji="0" lang="en-US" sz="2800" b="1" i="0" u="none" strike="noStrike" kern="1200" cap="none" spc="0" normalizeH="0" baseline="0" noProof="0" dirty="0">
                <a:ln>
                  <a:noFill/>
                </a:ln>
                <a:solidFill>
                  <a:srgbClr val="FFFF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hlinkClick r:id="rId4"/>
              </a:rPr>
              <a:t>https://github.com/CMU-SAFARI/DAMOV</a:t>
            </a: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a:t>
            </a:r>
          </a:p>
        </p:txBody>
      </p:sp>
    </p:spTree>
    <p:extLst>
      <p:ext uri="{BB962C8B-B14F-4D97-AF65-F5344CB8AC3E}">
        <p14:creationId xmlns:p14="http://schemas.microsoft.com/office/powerpoint/2010/main" val="272433660"/>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100" dirty="0"/>
              <a:t>More on DAMOV Analysis Methodology &amp; Workloads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https://www.youtube.com/watch?v=GWideVyo0nM&amp;list=PL5Q2soXY2Zi_tOTAYm--dYByNPL7JhwR9&amp;index=3</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1522E1A7-90CA-BD4A-96D7-2BBC406FEC9F}"/>
              </a:ext>
            </a:extLst>
          </p:cNvPr>
          <p:cNvPicPr>
            <a:picLocks noChangeAspect="1"/>
          </p:cNvPicPr>
          <p:nvPr/>
        </p:nvPicPr>
        <p:blipFill>
          <a:blip r:embed="rId3"/>
          <a:stretch>
            <a:fillRect/>
          </a:stretch>
        </p:blipFill>
        <p:spPr>
          <a:xfrm>
            <a:off x="395536" y="924198"/>
            <a:ext cx="8065702" cy="5529138"/>
          </a:xfrm>
          <a:prstGeom prst="rect">
            <a:avLst/>
          </a:prstGeom>
        </p:spPr>
      </p:pic>
    </p:spTree>
    <p:extLst>
      <p:ext uri="{BB962C8B-B14F-4D97-AF65-F5344CB8AC3E}">
        <p14:creationId xmlns:p14="http://schemas.microsoft.com/office/powerpoint/2010/main" val="2729616113"/>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a:xfrm>
            <a:off x="228600" y="152400"/>
            <a:ext cx="8915400" cy="1066800"/>
          </a:xfrm>
        </p:spPr>
        <p:txBody>
          <a:bodyPr/>
          <a:lstStyle/>
          <a:p>
            <a:r>
              <a:rPr lang="en-US" dirty="0"/>
              <a:t>More on DAMOV Methods &amp; Benchmarks</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a:xfrm>
            <a:off x="228600" y="980728"/>
            <a:ext cx="8610600" cy="5195664"/>
          </a:xfrm>
        </p:spPr>
        <p:txBody>
          <a:bodyPr/>
          <a:lstStyle/>
          <a:p>
            <a:r>
              <a:rPr lang="en-US" sz="1650" dirty="0"/>
              <a:t>Geraldo F. Oliveira, Juan Gomez-Luna, Lois </a:t>
            </a:r>
            <a:r>
              <a:rPr lang="en-US" sz="1650" dirty="0" err="1"/>
              <a:t>Orosa</a:t>
            </a:r>
            <a:r>
              <a:rPr lang="en-US" sz="1650" dirty="0"/>
              <a:t>, </a:t>
            </a:r>
            <a:r>
              <a:rPr lang="en-US" sz="1650" dirty="0" err="1"/>
              <a:t>Saugata</a:t>
            </a:r>
            <a:r>
              <a:rPr lang="en-US" sz="1650" dirty="0"/>
              <a:t> Ghose, Nandita Vijaykumar, Ivan </a:t>
            </a:r>
            <a:r>
              <a:rPr lang="en-US" sz="1650" dirty="0" err="1"/>
              <a:t>fernandez</a:t>
            </a:r>
            <a:r>
              <a:rPr lang="en-US" sz="1650" dirty="0"/>
              <a:t>, Mohammad </a:t>
            </a:r>
            <a:r>
              <a:rPr lang="en-US" sz="1650" dirty="0" err="1"/>
              <a:t>Sadrosadati</a:t>
            </a:r>
            <a:r>
              <a:rPr lang="en-US" sz="1650" dirty="0"/>
              <a:t>, and Onur Mutlu,</a:t>
            </a:r>
            <a:br>
              <a:rPr lang="en-US" sz="1650" dirty="0"/>
            </a:br>
            <a:r>
              <a:rPr lang="en-US" sz="1650" b="1" dirty="0">
                <a:solidFill>
                  <a:srgbClr val="0000FF"/>
                </a:solidFill>
                <a:hlinkClick r:id="rId2">
                  <a:extLst>
                    <a:ext uri="{A12FA001-AC4F-418D-AE19-62706E023703}">
                      <ahyp:hlinkClr xmlns:ahyp="http://schemas.microsoft.com/office/drawing/2018/hyperlinkcolor" val="tx"/>
                    </a:ext>
                  </a:extLst>
                </a:hlinkClick>
              </a:rPr>
              <a:t>"DAMOV: A New Methodology and Benchmark Suite for Evaluating Data Movement Bottlenecks"</a:t>
            </a:r>
            <a:br>
              <a:rPr lang="en-US" sz="1650" dirty="0">
                <a:solidFill>
                  <a:srgbClr val="0000FF"/>
                </a:solidFill>
              </a:rPr>
            </a:br>
            <a:r>
              <a:rPr lang="en-US" sz="1650" b="1" i="1" dirty="0">
                <a:hlinkClick r:id="rId3"/>
              </a:rPr>
              <a:t>IEEE Access</a:t>
            </a:r>
            <a:r>
              <a:rPr lang="en-US" sz="1650" dirty="0"/>
              <a:t>, 8 September 2021.</a:t>
            </a:r>
            <a:br>
              <a:rPr lang="en-US" sz="1650" dirty="0"/>
            </a:br>
            <a:r>
              <a:rPr lang="en-US" sz="1650" i="1" dirty="0"/>
              <a:t>Preprint in </a:t>
            </a:r>
            <a:r>
              <a:rPr lang="en-US" sz="1650" b="1" i="1" dirty="0">
                <a:hlinkClick r:id="rId4"/>
              </a:rPr>
              <a:t>arXiv</a:t>
            </a:r>
            <a:r>
              <a:rPr lang="en-US" sz="1650" dirty="0"/>
              <a:t>, 8 May 2021.</a:t>
            </a:r>
            <a:br>
              <a:rPr lang="en-US" sz="1650" dirty="0"/>
            </a:br>
            <a:r>
              <a:rPr lang="en-US" sz="1650" dirty="0"/>
              <a:t>[</a:t>
            </a:r>
            <a:r>
              <a:rPr lang="en-US" sz="1650" dirty="0">
                <a:hlinkClick r:id="rId5"/>
              </a:rPr>
              <a:t>arXiv preprint</a:t>
            </a:r>
            <a:r>
              <a:rPr lang="en-US" sz="1650" dirty="0"/>
              <a:t>]</a:t>
            </a:r>
            <a:br>
              <a:rPr lang="en-US" sz="1650" dirty="0"/>
            </a:br>
            <a:r>
              <a:rPr lang="en-US" sz="1650" dirty="0"/>
              <a:t>[</a:t>
            </a:r>
            <a:r>
              <a:rPr lang="en-US" sz="1650" dirty="0">
                <a:hlinkClick r:id="rId3"/>
              </a:rPr>
              <a:t>IEEE Access version</a:t>
            </a:r>
            <a:r>
              <a:rPr lang="en-US" sz="1650" dirty="0"/>
              <a:t>]</a:t>
            </a:r>
            <a:br>
              <a:rPr lang="en-US" sz="1650" dirty="0"/>
            </a:br>
            <a:r>
              <a:rPr lang="en-US" sz="1650" dirty="0"/>
              <a:t>[</a:t>
            </a:r>
            <a:r>
              <a:rPr lang="en-US" sz="1650" dirty="0">
                <a:hlinkClick r:id="rId6"/>
              </a:rPr>
              <a:t>DAMOV Suite and Simulator Source Code</a:t>
            </a:r>
            <a:r>
              <a:rPr lang="en-US" sz="1650" dirty="0"/>
              <a:t>]</a:t>
            </a:r>
            <a:br>
              <a:rPr lang="en-US" sz="1650" dirty="0"/>
            </a:br>
            <a:r>
              <a:rPr lang="en-US" sz="1650" dirty="0"/>
              <a:t>[</a:t>
            </a:r>
            <a:r>
              <a:rPr lang="en-US" sz="1650" dirty="0">
                <a:hlinkClick r:id="rId7"/>
              </a:rPr>
              <a:t>SAFARI Live Seminar Video</a:t>
            </a:r>
            <a:r>
              <a:rPr lang="en-US" sz="1650" dirty="0"/>
              <a:t> (2 </a:t>
            </a:r>
            <a:r>
              <a:rPr lang="en-US" sz="1650" dirty="0" err="1"/>
              <a:t>hrs</a:t>
            </a:r>
            <a:r>
              <a:rPr lang="en-US" sz="1650" dirty="0"/>
              <a:t> 40 mins)]</a:t>
            </a:r>
            <a:br>
              <a:rPr lang="en-US" sz="1650" dirty="0"/>
            </a:br>
            <a:r>
              <a:rPr lang="en-US" sz="1650" dirty="0"/>
              <a:t>[</a:t>
            </a:r>
            <a:r>
              <a:rPr lang="en-US" sz="1650" dirty="0">
                <a:hlinkClick r:id="rId8"/>
              </a:rPr>
              <a:t>Short Talk Video</a:t>
            </a:r>
            <a:r>
              <a:rPr lang="en-US" sz="1650" dirty="0"/>
              <a:t> (21 minutes)]</a:t>
            </a:r>
          </a:p>
          <a:p>
            <a:pPr marL="0" indent="0">
              <a:buNone/>
            </a:pPr>
            <a:br>
              <a:rPr lang="en-US" sz="1650" dirty="0"/>
            </a:br>
            <a:br>
              <a:rPr lang="en-US" sz="1650" dirty="0"/>
            </a:br>
            <a:endParaRPr lang="en-US" sz="165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0798F91-C924-1941-860B-F0C51011C7CB}"/>
              </a:ext>
            </a:extLst>
          </p:cNvPr>
          <p:cNvPicPr>
            <a:picLocks noChangeAspect="1"/>
          </p:cNvPicPr>
          <p:nvPr/>
        </p:nvPicPr>
        <p:blipFill>
          <a:blip r:embed="rId9"/>
          <a:stretch>
            <a:fillRect/>
          </a:stretch>
        </p:blipFill>
        <p:spPr>
          <a:xfrm>
            <a:off x="1631950" y="4135438"/>
            <a:ext cx="5803900" cy="2565400"/>
          </a:xfrm>
          <a:prstGeom prst="rect">
            <a:avLst/>
          </a:prstGeom>
        </p:spPr>
      </p:pic>
    </p:spTree>
    <p:extLst>
      <p:ext uri="{BB962C8B-B14F-4D97-AF65-F5344CB8AC3E}">
        <p14:creationId xmlns:p14="http://schemas.microsoft.com/office/powerpoint/2010/main" val="2805238901"/>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2150160225"/>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3600543096"/>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a:t>
            </a:r>
            <a:r>
              <a:rPr lang="en-US" sz="3800" dirty="0" err="1"/>
              <a:t>AxDIMM</a:t>
            </a:r>
            <a:r>
              <a:rPr lang="en-US" sz="3800" dirty="0"/>
              <a:t>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r>
              <a:rPr lang="en-US" dirty="0" err="1"/>
              <a:t>DDRx</a:t>
            </a:r>
            <a:r>
              <a:rPr lang="en-US" dirty="0"/>
              <a:t>-PIM</a:t>
            </a:r>
          </a:p>
          <a:p>
            <a:pPr lvl="1"/>
            <a:r>
              <a:rPr lang="en-US" dirty="0"/>
              <a:t>DLRM recommendation system</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FCF7A9E-E0FB-2940-A668-77B550C711E4}"/>
              </a:ext>
            </a:extLst>
          </p:cNvPr>
          <p:cNvPicPr>
            <a:picLocks noChangeAspect="1"/>
          </p:cNvPicPr>
          <p:nvPr/>
        </p:nvPicPr>
        <p:blipFill rotWithShape="1">
          <a:blip r:embed="rId2"/>
          <a:srcRect t="3135" b="1"/>
          <a:stretch/>
        </p:blipFill>
        <p:spPr>
          <a:xfrm>
            <a:off x="5491978" y="4939215"/>
            <a:ext cx="3494859" cy="1461585"/>
          </a:xfrm>
          <a:prstGeom prst="rect">
            <a:avLst/>
          </a:prstGeom>
        </p:spPr>
      </p:pic>
      <p:grpSp>
        <p:nvGrpSpPr>
          <p:cNvPr id="9" name="Group 8">
            <a:extLst>
              <a:ext uri="{FF2B5EF4-FFF2-40B4-BE49-F238E27FC236}">
                <a16:creationId xmlns:a16="http://schemas.microsoft.com/office/drawing/2014/main" id="{1F2116CC-AE4C-C245-A91B-56DA9C2A5AB9}"/>
              </a:ext>
            </a:extLst>
          </p:cNvPr>
          <p:cNvGrpSpPr>
            <a:grpSpLocks noChangeAspect="1"/>
          </p:cNvGrpSpPr>
          <p:nvPr/>
        </p:nvGrpSpPr>
        <p:grpSpPr>
          <a:xfrm>
            <a:off x="5865291" y="1022909"/>
            <a:ext cx="3002279" cy="1644091"/>
            <a:chOff x="100000" y="862740"/>
            <a:chExt cx="4069270" cy="2228391"/>
          </a:xfrm>
        </p:grpSpPr>
        <p:pic>
          <p:nvPicPr>
            <p:cNvPr id="10" name="Picture 9">
              <a:extLst>
                <a:ext uri="{FF2B5EF4-FFF2-40B4-BE49-F238E27FC236}">
                  <a16:creationId xmlns:a16="http://schemas.microsoft.com/office/drawing/2014/main" id="{7B7B2DD5-1935-F548-A387-1349A64873BF}"/>
                </a:ext>
              </a:extLst>
            </p:cNvPr>
            <p:cNvPicPr>
              <a:picLocks noChangeAspect="1"/>
            </p:cNvPicPr>
            <p:nvPr/>
          </p:nvPicPr>
          <p:blipFill>
            <a:blip r:embed="rId3"/>
            <a:stretch>
              <a:fillRect/>
            </a:stretch>
          </p:blipFill>
          <p:spPr>
            <a:xfrm>
              <a:off x="100000" y="1159634"/>
              <a:ext cx="4069270" cy="1931497"/>
            </a:xfrm>
            <a:prstGeom prst="rect">
              <a:avLst/>
            </a:prstGeom>
          </p:spPr>
        </p:pic>
        <p:sp>
          <p:nvSpPr>
            <p:cNvPr id="11" name="Rectangle 10">
              <a:extLst>
                <a:ext uri="{FF2B5EF4-FFF2-40B4-BE49-F238E27FC236}">
                  <a16:creationId xmlns:a16="http://schemas.microsoft.com/office/drawing/2014/main" id="{936A3B20-5E20-0D44-BD6B-9DE9B313FE24}"/>
                </a:ext>
              </a:extLst>
            </p:cNvPr>
            <p:cNvSpPr/>
            <p:nvPr/>
          </p:nvSpPr>
          <p:spPr>
            <a:xfrm>
              <a:off x="929107" y="862740"/>
              <a:ext cx="1776448" cy="36933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Baseline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grpSp>
        <p:nvGrpSpPr>
          <p:cNvPr id="12" name="Group 11">
            <a:extLst>
              <a:ext uri="{FF2B5EF4-FFF2-40B4-BE49-F238E27FC236}">
                <a16:creationId xmlns:a16="http://schemas.microsoft.com/office/drawing/2014/main" id="{41297CFD-59DD-384E-97E3-7AE7BC6C5C34}"/>
              </a:ext>
            </a:extLst>
          </p:cNvPr>
          <p:cNvGrpSpPr>
            <a:grpSpLocks noChangeAspect="1"/>
          </p:cNvGrpSpPr>
          <p:nvPr/>
        </p:nvGrpSpPr>
        <p:grpSpPr>
          <a:xfrm>
            <a:off x="5883828" y="2895600"/>
            <a:ext cx="3107772" cy="1775735"/>
            <a:chOff x="4744267" y="634328"/>
            <a:chExt cx="4299733" cy="2456804"/>
          </a:xfrm>
        </p:grpSpPr>
        <p:pic>
          <p:nvPicPr>
            <p:cNvPr id="13" name="Picture 12">
              <a:extLst>
                <a:ext uri="{FF2B5EF4-FFF2-40B4-BE49-F238E27FC236}">
                  <a16:creationId xmlns:a16="http://schemas.microsoft.com/office/drawing/2014/main" id="{4EF9F513-FA4B-E949-99EC-7CFF34E584C8}"/>
                </a:ext>
              </a:extLst>
            </p:cNvPr>
            <p:cNvPicPr>
              <a:picLocks noChangeAspect="1"/>
            </p:cNvPicPr>
            <p:nvPr/>
          </p:nvPicPr>
          <p:blipFill rotWithShape="1">
            <a:blip r:embed="rId4"/>
            <a:srcRect t="4075" b="2189"/>
            <a:stretch/>
          </p:blipFill>
          <p:spPr>
            <a:xfrm>
              <a:off x="4744267" y="1159634"/>
              <a:ext cx="4299733" cy="1931498"/>
            </a:xfrm>
            <a:prstGeom prst="rect">
              <a:avLst/>
            </a:prstGeom>
          </p:spPr>
        </p:pic>
        <p:sp>
          <p:nvSpPr>
            <p:cNvPr id="14" name="Rectangle 13">
              <a:extLst>
                <a:ext uri="{FF2B5EF4-FFF2-40B4-BE49-F238E27FC236}">
                  <a16:creationId xmlns:a16="http://schemas.microsoft.com/office/drawing/2014/main" id="{3036909C-2052-0A45-A3A2-4C2930C8654C}"/>
                </a:ext>
              </a:extLst>
            </p:cNvPr>
            <p:cNvSpPr/>
            <p:nvPr/>
          </p:nvSpPr>
          <p:spPr>
            <a:xfrm>
              <a:off x="5564945" y="634328"/>
              <a:ext cx="190468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AxDIMM</a:t>
              </a: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pic>
        <p:nvPicPr>
          <p:cNvPr id="15" name="Picture 14">
            <a:extLst>
              <a:ext uri="{FF2B5EF4-FFF2-40B4-BE49-F238E27FC236}">
                <a16:creationId xmlns:a16="http://schemas.microsoft.com/office/drawing/2014/main" id="{8CFED770-D7DA-4148-A854-219B6EAC3AE3}"/>
              </a:ext>
            </a:extLst>
          </p:cNvPr>
          <p:cNvPicPr>
            <a:picLocks noChangeAspect="1"/>
          </p:cNvPicPr>
          <p:nvPr/>
        </p:nvPicPr>
        <p:blipFill>
          <a:blip r:embed="rId5"/>
          <a:stretch>
            <a:fillRect/>
          </a:stretch>
        </p:blipFill>
        <p:spPr>
          <a:xfrm>
            <a:off x="332322" y="1983156"/>
            <a:ext cx="4426237" cy="4454430"/>
          </a:xfrm>
          <a:prstGeom prst="rect">
            <a:avLst/>
          </a:prstGeom>
        </p:spPr>
      </p:pic>
      <p:sp>
        <p:nvSpPr>
          <p:cNvPr id="16" name="TextBox 15">
            <a:extLst>
              <a:ext uri="{FF2B5EF4-FFF2-40B4-BE49-F238E27FC236}">
                <a16:creationId xmlns:a16="http://schemas.microsoft.com/office/drawing/2014/main" id="{0C450CF6-3385-024A-B2B2-719A2C17BE5E}"/>
              </a:ext>
            </a:extLst>
          </p:cNvPr>
          <p:cNvSpPr txBox="1"/>
          <p:nvPr/>
        </p:nvSpPr>
        <p:spPr>
          <a:xfrm>
            <a:off x="304800" y="6528003"/>
            <a:ext cx="7968848"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Ke</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"Near-Memory Processing in Action: Accelerating Personalized Recommendation with </a:t>
            </a: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AxDIMM</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IEEE Micro (2021)</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640946379"/>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630F2C-F1A4-504C-BD76-4C0CF610117E}"/>
              </a:ext>
            </a:extLst>
          </p:cNvPr>
          <p:cNvPicPr>
            <a:picLocks noChangeAspect="1"/>
          </p:cNvPicPr>
          <p:nvPr/>
        </p:nvPicPr>
        <p:blipFill>
          <a:blip r:embed="rId2"/>
          <a:stretch>
            <a:fillRect/>
          </a:stretch>
        </p:blipFill>
        <p:spPr>
          <a:xfrm>
            <a:off x="76200" y="838200"/>
            <a:ext cx="5638800" cy="5659138"/>
          </a:xfrm>
          <a:prstGeom prst="rect">
            <a:avLst/>
          </a:prstGeom>
        </p:spPr>
      </p:pic>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SK Hynix Accelerator-in-Memory (2022)</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6" name="TextBox 5">
            <a:extLst>
              <a:ext uri="{FF2B5EF4-FFF2-40B4-BE49-F238E27FC236}">
                <a16:creationId xmlns:a16="http://schemas.microsoft.com/office/drawing/2014/main" id="{E2E504B7-DA66-5B4F-B558-31F93F8EC635}"/>
              </a:ext>
            </a:extLst>
          </p:cNvPr>
          <p:cNvSpPr txBox="1"/>
          <p:nvPr/>
        </p:nvSpPr>
        <p:spPr>
          <a:xfrm>
            <a:off x="1700819" y="6528003"/>
            <a:ext cx="5157181"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https://news.skhynix.com/sk-hynix-develops-pim-next-generation-ai-accelerator/</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2616349" y="3703490"/>
            <a:ext cx="477539" cy="511016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83782F46-972B-F74E-B5E1-F30E8DD07FBE}"/>
              </a:ext>
            </a:extLst>
          </p:cNvPr>
          <p:cNvPicPr>
            <a:picLocks noChangeAspect="1"/>
          </p:cNvPicPr>
          <p:nvPr/>
        </p:nvPicPr>
        <p:blipFill>
          <a:blip r:embed="rId4"/>
          <a:stretch>
            <a:fillRect/>
          </a:stretch>
        </p:blipFill>
        <p:spPr>
          <a:xfrm>
            <a:off x="5389919" y="1600200"/>
            <a:ext cx="3724263" cy="2382603"/>
          </a:xfrm>
          <a:prstGeom prst="rect">
            <a:avLst/>
          </a:prstGeom>
        </p:spPr>
      </p:pic>
      <p:pic>
        <p:nvPicPr>
          <p:cNvPr id="11" name="Picture 10">
            <a:extLst>
              <a:ext uri="{FF2B5EF4-FFF2-40B4-BE49-F238E27FC236}">
                <a16:creationId xmlns:a16="http://schemas.microsoft.com/office/drawing/2014/main" id="{651C93C8-E662-634A-AE11-0C2FA4229424}"/>
              </a:ext>
            </a:extLst>
          </p:cNvPr>
          <p:cNvPicPr>
            <a:picLocks noChangeAspect="1"/>
          </p:cNvPicPr>
          <p:nvPr/>
        </p:nvPicPr>
        <p:blipFill>
          <a:blip r:embed="rId5"/>
          <a:stretch>
            <a:fillRect/>
          </a:stretch>
        </p:blipFill>
        <p:spPr>
          <a:xfrm>
            <a:off x="5375009" y="4648200"/>
            <a:ext cx="3754081" cy="524285"/>
          </a:xfrm>
          <a:prstGeom prst="rect">
            <a:avLst/>
          </a:prstGeom>
        </p:spPr>
      </p:pic>
    </p:spTree>
    <p:extLst>
      <p:ext uri="{BB962C8B-B14F-4D97-AF65-F5344CB8AC3E}">
        <p14:creationId xmlns:p14="http://schemas.microsoft.com/office/powerpoint/2010/main" val="2830425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9C546-6A11-1120-A673-A501F4AC5FC4}"/>
              </a:ext>
            </a:extLst>
          </p:cNvPr>
          <p:cNvSpPr>
            <a:spLocks noGrp="1"/>
          </p:cNvSpPr>
          <p:nvPr>
            <p:ph type="title"/>
          </p:nvPr>
        </p:nvSpPr>
        <p:spPr>
          <a:xfrm>
            <a:off x="228600" y="152400"/>
            <a:ext cx="9167936" cy="1066800"/>
          </a:xfrm>
        </p:spPr>
        <p:txBody>
          <a:bodyPr/>
          <a:lstStyle/>
          <a:p>
            <a:r>
              <a:rPr lang="en-US" sz="3800" dirty="0" err="1"/>
              <a:t>AliBaba</a:t>
            </a:r>
            <a:r>
              <a:rPr lang="en-US" sz="3800" dirty="0"/>
              <a:t> PIM Recommendation System (2022)</a:t>
            </a:r>
          </a:p>
        </p:txBody>
      </p:sp>
      <p:sp>
        <p:nvSpPr>
          <p:cNvPr id="3" name="Content Placeholder 2">
            <a:extLst>
              <a:ext uri="{FF2B5EF4-FFF2-40B4-BE49-F238E27FC236}">
                <a16:creationId xmlns:a16="http://schemas.microsoft.com/office/drawing/2014/main" id="{5F160195-56F6-74E3-8969-3DF2E94937C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380F43C-6533-8AC6-A6BF-105E6C561CE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68FE1CEA-D8CC-E719-F994-3424A0124DDE}"/>
              </a:ext>
            </a:extLst>
          </p:cNvPr>
          <p:cNvPicPr>
            <a:picLocks noChangeAspect="1"/>
          </p:cNvPicPr>
          <p:nvPr/>
        </p:nvPicPr>
        <p:blipFill>
          <a:blip r:embed="rId2"/>
          <a:stretch>
            <a:fillRect/>
          </a:stretch>
        </p:blipFill>
        <p:spPr>
          <a:xfrm>
            <a:off x="223735" y="1026550"/>
            <a:ext cx="3812235" cy="3573016"/>
          </a:xfrm>
          <a:prstGeom prst="rect">
            <a:avLst/>
          </a:prstGeom>
        </p:spPr>
      </p:pic>
      <p:pic>
        <p:nvPicPr>
          <p:cNvPr id="6" name="Picture 5">
            <a:extLst>
              <a:ext uri="{FF2B5EF4-FFF2-40B4-BE49-F238E27FC236}">
                <a16:creationId xmlns:a16="http://schemas.microsoft.com/office/drawing/2014/main" id="{8CCE5892-6368-A987-2CEE-A43367C6AE1F}"/>
              </a:ext>
            </a:extLst>
          </p:cNvPr>
          <p:cNvPicPr>
            <a:picLocks noChangeAspect="1"/>
          </p:cNvPicPr>
          <p:nvPr/>
        </p:nvPicPr>
        <p:blipFill>
          <a:blip r:embed="rId3"/>
          <a:stretch>
            <a:fillRect/>
          </a:stretch>
        </p:blipFill>
        <p:spPr>
          <a:xfrm>
            <a:off x="4330079" y="999834"/>
            <a:ext cx="4202361" cy="3623898"/>
          </a:xfrm>
          <a:prstGeom prst="rect">
            <a:avLst/>
          </a:prstGeom>
        </p:spPr>
      </p:pic>
      <p:pic>
        <p:nvPicPr>
          <p:cNvPr id="7" name="Picture 6">
            <a:extLst>
              <a:ext uri="{FF2B5EF4-FFF2-40B4-BE49-F238E27FC236}">
                <a16:creationId xmlns:a16="http://schemas.microsoft.com/office/drawing/2014/main" id="{8B8823BA-1CC6-C778-1F46-DA01D7A284DB}"/>
              </a:ext>
            </a:extLst>
          </p:cNvPr>
          <p:cNvPicPr>
            <a:picLocks noChangeAspect="1"/>
          </p:cNvPicPr>
          <p:nvPr/>
        </p:nvPicPr>
        <p:blipFill>
          <a:blip r:embed="rId4"/>
          <a:stretch>
            <a:fillRect/>
          </a:stretch>
        </p:blipFill>
        <p:spPr>
          <a:xfrm>
            <a:off x="1331640" y="4827100"/>
            <a:ext cx="6552728" cy="1878567"/>
          </a:xfrm>
          <a:prstGeom prst="rect">
            <a:avLst/>
          </a:prstGeom>
        </p:spPr>
      </p:pic>
    </p:spTree>
    <p:extLst>
      <p:ext uri="{BB962C8B-B14F-4D97-AF65-F5344CB8AC3E}">
        <p14:creationId xmlns:p14="http://schemas.microsoft.com/office/powerpoint/2010/main" val="765799138"/>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Future: Enable New Medical/Health Platforms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b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ＭＳ Ｐゴシック" panose="020B0600070205080204" pitchFamily="34" charset="-128"/>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005097839"/>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205</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205</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3829021093"/>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938450842"/>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https://www.youtube.com/watch?v=N1Ac1ov1JOM&amp;list=PL5Q2soXY2Zi8D_5MGV6EnXEJHnV2YFBJl&amp;index=65</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E2B5F8BD-7A17-3543-B400-BC971BD38660}"/>
              </a:ext>
            </a:extLst>
          </p:cNvPr>
          <p:cNvPicPr>
            <a:picLocks noChangeAspect="1"/>
          </p:cNvPicPr>
          <p:nvPr/>
        </p:nvPicPr>
        <p:blipFill>
          <a:blip r:embed="rId12"/>
          <a:stretch>
            <a:fillRect/>
          </a:stretch>
        </p:blipFill>
        <p:spPr>
          <a:xfrm>
            <a:off x="0" y="260648"/>
            <a:ext cx="9144000" cy="6288280"/>
          </a:xfrm>
          <a:prstGeom prst="rect">
            <a:avLst/>
          </a:prstGeom>
        </p:spPr>
      </p:pic>
      <p:sp>
        <p:nvSpPr>
          <p:cNvPr id="7" name="TextBox 6">
            <a:extLst>
              <a:ext uri="{FF2B5EF4-FFF2-40B4-BE49-F238E27FC236}">
                <a16:creationId xmlns:a16="http://schemas.microsoft.com/office/drawing/2014/main" id="{ACAEA377-A521-7E4B-A9B2-844CE156AC49}"/>
              </a:ext>
            </a:extLst>
          </p:cNvPr>
          <p:cNvSpPr txBox="1"/>
          <p:nvPr/>
        </p:nvSpPr>
        <p:spPr>
          <a:xfrm>
            <a:off x="2683970" y="6132892"/>
            <a:ext cx="3699859" cy="276999"/>
          </a:xfrm>
          <a:prstGeom prst="rect">
            <a:avLst/>
          </a:prstGeom>
          <a:noFill/>
        </p:spPr>
        <p:txBody>
          <a:bodyPr wrap="none" rtlCol="0">
            <a:spAutoFit/>
          </a:bodyPr>
          <a:lstStyle/>
          <a:p>
            <a:r>
              <a:rPr lang="en-US" sz="1200" dirty="0">
                <a:solidFill>
                  <a:srgbClr val="0000FF"/>
                </a:solidFill>
                <a:hlinkClick r:id="rId13">
                  <a:extLst>
                    <a:ext uri="{A12FA001-AC4F-418D-AE19-62706E023703}">
                      <ahyp:hlinkClr xmlns:ahyp="http://schemas.microsoft.com/office/drawing/2018/hyperlinkcolor" val="tx"/>
                    </a:ext>
                  </a:extLst>
                </a:hlinkClick>
              </a:rPr>
              <a:t>https://www.youtube.com/watch?v=N1Ac1ov1JOM</a:t>
            </a:r>
            <a:r>
              <a:rPr lang="en-US" sz="1200" dirty="0">
                <a:solidFill>
                  <a:srgbClr val="0000FF"/>
                </a:solidFill>
              </a:rPr>
              <a:t> </a:t>
            </a:r>
          </a:p>
        </p:txBody>
      </p:sp>
    </p:spTree>
    <p:extLst>
      <p:ext uri="{BB962C8B-B14F-4D97-AF65-F5344CB8AC3E}">
        <p14:creationId xmlns:p14="http://schemas.microsoft.com/office/powerpoint/2010/main" val="3082926124"/>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27464823"/>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35117740"/>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4454953"/>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454547"/>
            <a:ext cx="8428037" cy="822325"/>
          </a:xfrm>
        </p:spPr>
        <p:txBody>
          <a:bodyPr/>
          <a:lstStyle/>
          <a:p>
            <a:pPr algn="ctr" eaLnBrk="1" hangingPunct="1"/>
            <a:r>
              <a:rPr lang="en-US" sz="5000" dirty="0">
                <a:latin typeface="Garamond" charset="0"/>
              </a:rPr>
              <a:t>Unfortunately, Little or No </a:t>
            </a:r>
            <a:br>
              <a:rPr lang="en-US" sz="5000" dirty="0">
                <a:latin typeface="Garamond" charset="0"/>
              </a:rPr>
            </a:br>
            <a:r>
              <a:rPr lang="en-US" sz="5000" dirty="0">
                <a:latin typeface="Garamond" charset="0"/>
              </a:rPr>
              <a:t>Time for the Next Two Parts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37249748"/>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Info in This Longer Tutorial…</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163376925"/>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6047526"/>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836712"/>
            <a:ext cx="8964488" cy="5193723"/>
          </a:xfrm>
        </p:spPr>
        <p:txBody>
          <a:bodyPr/>
          <a:lstStyle/>
          <a:p>
            <a:r>
              <a:rPr lang="en-US" dirty="0">
                <a:solidFill>
                  <a:srgbClr val="FF0000"/>
                </a:solidFill>
              </a:rPr>
              <a:t>We have to design systems to be truly balanced, high-performance, and </a:t>
            </a:r>
            <a:r>
              <a:rPr lang="en-US" b="1" dirty="0">
                <a:solidFill>
                  <a:srgbClr val="FF0000"/>
                </a:solidFill>
              </a:rPr>
              <a:t>energy-efficient</a:t>
            </a:r>
            <a:r>
              <a:rPr lang="en-US" b="1" dirty="0"/>
              <a:t> </a:t>
            </a:r>
            <a:r>
              <a:rPr lang="en-US" dirty="0">
                <a:sym typeface="Wingdings" pitchFamily="2" charset="2"/>
              </a:rPr>
              <a:t> intelligent systems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r>
              <a:rPr lang="en-US" dirty="0">
                <a:solidFill>
                  <a:srgbClr val="0000FF"/>
                </a:solidFill>
              </a:rPr>
              <a:t>Future of </a:t>
            </a:r>
            <a:r>
              <a:rPr lang="en-US" b="1" dirty="0">
                <a:solidFill>
                  <a:srgbClr val="0000FF"/>
                </a:solidFill>
              </a:rPr>
              <a:t>truly memory-centric computing </a:t>
            </a:r>
            <a:r>
              <a:rPr lang="en-US" dirty="0">
                <a:solidFill>
                  <a:srgbClr val="0000FF"/>
                </a:solidFill>
              </a:rPr>
              <a:t>is bright</a:t>
            </a:r>
          </a:p>
          <a:p>
            <a:pPr lvl="1"/>
            <a:r>
              <a:rPr lang="en-US" dirty="0">
                <a:solidFill>
                  <a:srgbClr val="0000FF"/>
                </a:solidFill>
              </a:rPr>
              <a:t>We need to do research &amp; design across the computing stack</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1091877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80505232"/>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827649006"/>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ASML,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227</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400" kern="0" dirty="0">
                <a:solidFill>
                  <a:srgbClr val="0000FF"/>
                </a:solidFill>
                <a:latin typeface="Arial"/>
                <a:ea typeface="ＭＳ Ｐゴシック" panose="020B0600070205080204" pitchFamily="34" charset="-128"/>
                <a:cs typeface="Arial"/>
                <a:sym typeface="Arial"/>
              </a:rPr>
              <a:t>40</a:t>
            </a: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r>
              <a:rPr lang="en-US" dirty="0">
                <a:solidFill>
                  <a:srgbClr val="7030A0"/>
                </a:solidFill>
                <a:hlinkClick r:id="rId6">
                  <a:extLst>
                    <a:ext uri="{A12FA001-AC4F-418D-AE19-62706E023703}">
                      <ahyp:hlinkClr xmlns:ahyp="http://schemas.microsoft.com/office/drawing/2018/hyperlinkcolor" val="tx"/>
                    </a:ext>
                  </a:extLst>
                </a:hlinkClick>
              </a:rPr>
              <a:t>https://safari.ethz.ch/safari-newsletter-january-2021/</a:t>
            </a:r>
            <a:r>
              <a:rPr lang="en-US" dirty="0">
                <a:solidFill>
                  <a:srgbClr val="7030A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01506453"/>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2080257466"/>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r>
              <a:rPr lang="en-US" sz="1600" b="1" dirty="0">
                <a:solidFill>
                  <a:srgbClr val="0432FF"/>
                </a:solidFill>
                <a:hlinkClick r:id="rId3">
                  <a:extLst>
                    <a:ext uri="{A12FA001-AC4F-418D-AE19-62706E023703}">
                      <ahyp:hlinkClr xmlns:ahyp="http://schemas.microsoft.com/office/drawing/2018/hyperlinkcolor" val="tx"/>
                    </a:ext>
                  </a:extLst>
                </a:hlinkClick>
              </a:rPr>
              <a:t>Fall 2020 Edition: </a:t>
            </a:r>
            <a:endParaRPr lang="en-US" sz="1600" b="1" dirty="0">
              <a:solidFill>
                <a:srgbClr val="0432FF"/>
              </a:solidFill>
              <a:hlinkClick r:id="rId2">
                <a:extLst>
                  <a:ext uri="{A12FA001-AC4F-418D-AE19-62706E023703}">
                    <ahyp:hlinkClr xmlns:ahyp="http://schemas.microsoft.com/office/drawing/2018/hyperlinkcolor" val="tx"/>
                  </a:ext>
                </a:extLst>
              </a:hlinkClick>
            </a:endParaRP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https://safari.ethz.ch/architecture/fall2020/doku.php?id=schedule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 (2021):</a:t>
            </a:r>
          </a:p>
          <a:p>
            <a:pPr lvl="1"/>
            <a:r>
              <a:rPr lang="en-US" sz="1400"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(2020):</a:t>
            </a:r>
            <a:endParaRPr lang="en-US" sz="1600" b="1" dirty="0">
              <a:solidFill>
                <a:srgbClr val="0432FF"/>
              </a:solidFill>
              <a:hlinkClick r:id="rId4">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https://www.youtube.com/watch?v=c3mPdZA-Fmc&amp;list=PL5Q2soXY2Zi9xidyIgBxUz7xRPS-wisBN</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6"/>
          <a:stretch>
            <a:fillRect/>
          </a:stretch>
        </p:blipFill>
        <p:spPr>
          <a:xfrm>
            <a:off x="4932040" y="0"/>
            <a:ext cx="4074863" cy="6858000"/>
          </a:xfrm>
          <a:prstGeom prst="rect">
            <a:avLst/>
          </a:prstGeom>
        </p:spPr>
      </p:pic>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138230465"/>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1011133220"/>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https://safari.ethz.ch/projects_and_seminars/spring2022/doku.php?id=processing_in_memory</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7B65125C-8F77-228D-2AAF-B62CE7AF9FEE}"/>
              </a:ext>
            </a:extLst>
          </p:cNvPr>
          <p:cNvPicPr>
            <a:picLocks noChangeAspect="1"/>
          </p:cNvPicPr>
          <p:nvPr/>
        </p:nvPicPr>
        <p:blipFill>
          <a:blip r:embed="rId6"/>
          <a:stretch>
            <a:fillRect/>
          </a:stretch>
        </p:blipFill>
        <p:spPr>
          <a:xfrm>
            <a:off x="5652120" y="0"/>
            <a:ext cx="2747979" cy="6858000"/>
          </a:xfrm>
          <a:prstGeom prst="rect">
            <a:avLst/>
          </a:prstGeom>
        </p:spPr>
      </p:pic>
    </p:spTree>
    <p:extLst>
      <p:ext uri="{BB962C8B-B14F-4D97-AF65-F5344CB8AC3E}">
        <p14:creationId xmlns:p14="http://schemas.microsoft.com/office/powerpoint/2010/main" val="2012452193"/>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10 May 2022</a:t>
            </a:r>
          </a:p>
          <a:p>
            <a:r>
              <a:rPr lang="en-US" sz="2200" dirty="0"/>
              <a:t>NVMW Keynote Talk</a:t>
            </a:r>
          </a:p>
          <a:p>
            <a:pPr algn="l"/>
            <a:endParaRPr lang="en-US" sz="2200" dirty="0"/>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037773026"/>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39266077"/>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3363408711"/>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Desirables</a:t>
            </a:r>
          </a:p>
        </p:txBody>
      </p:sp>
      <p:sp>
        <p:nvSpPr>
          <p:cNvPr id="3" name="Content Placeholder 2"/>
          <p:cNvSpPr>
            <a:spLocks noGrp="1"/>
          </p:cNvSpPr>
          <p:nvPr>
            <p:ph idx="1"/>
          </p:nvPr>
        </p:nvSpPr>
        <p:spPr>
          <a:xfrm>
            <a:off x="228600" y="836712"/>
            <a:ext cx="8915400" cy="5195138"/>
          </a:xfrm>
        </p:spPr>
        <p:txBody>
          <a:bodyPr/>
          <a:lstStyle/>
          <a:p>
            <a:r>
              <a:rPr lang="en-US" dirty="0">
                <a:solidFill>
                  <a:srgbClr val="0000FF"/>
                </a:solidFill>
              </a:rPr>
              <a:t>Self-managing, independent components</a:t>
            </a:r>
          </a:p>
          <a:p>
            <a:endParaRPr lang="en-US" dirty="0">
              <a:solidFill>
                <a:srgbClr val="0000FF"/>
              </a:solidFill>
            </a:endParaRPr>
          </a:p>
          <a:p>
            <a:r>
              <a:rPr lang="en-US" dirty="0">
                <a:solidFill>
                  <a:srgbClr val="0000FF"/>
                </a:solidFill>
              </a:rPr>
              <a:t>All components intelligent &amp; equal partners</a:t>
            </a:r>
          </a:p>
          <a:p>
            <a:endParaRPr lang="en-US" dirty="0">
              <a:solidFill>
                <a:srgbClr val="0000FF"/>
              </a:solidFill>
            </a:endParaRPr>
          </a:p>
          <a:p>
            <a:r>
              <a:rPr lang="en-US" dirty="0">
                <a:solidFill>
                  <a:srgbClr val="0000FF"/>
                </a:solidFill>
              </a:rPr>
              <a:t>Easy collaboration &amp; partitioning across all components</a:t>
            </a:r>
          </a:p>
          <a:p>
            <a:endParaRPr lang="en-US" dirty="0">
              <a:solidFill>
                <a:srgbClr val="0000FF"/>
              </a:solidFill>
            </a:endParaRPr>
          </a:p>
          <a:p>
            <a:r>
              <a:rPr lang="en-US" dirty="0">
                <a:solidFill>
                  <a:srgbClr val="0000FF"/>
                </a:solidFill>
              </a:rPr>
              <a:t>Fine-grained communication of data &amp; tasks</a:t>
            </a:r>
          </a:p>
          <a:p>
            <a:endParaRPr lang="en-US" dirty="0">
              <a:solidFill>
                <a:srgbClr val="0000FF"/>
              </a:solidFill>
            </a:endParaRPr>
          </a:p>
          <a:p>
            <a:r>
              <a:rPr lang="en-US" dirty="0">
                <a:solidFill>
                  <a:srgbClr val="0000FF"/>
                </a:solidFill>
              </a:rPr>
              <a:t>Seamless caching &amp; translation &amp; protection anywhere</a:t>
            </a:r>
          </a:p>
          <a:p>
            <a:endParaRPr lang="en-US" dirty="0">
              <a:solidFill>
                <a:srgbClr val="0000FF"/>
              </a:solidFill>
            </a:endParaRPr>
          </a:p>
          <a:p>
            <a:r>
              <a:rPr lang="en-US" dirty="0">
                <a:solidFill>
                  <a:srgbClr val="0000FF"/>
                </a:solidFill>
              </a:rPr>
              <a:t>Execution anywhere without rewriting code</a:t>
            </a:r>
          </a:p>
          <a:p>
            <a:endParaRPr lang="en-US" dirty="0">
              <a:solidFill>
                <a:srgbClr val="0000FF"/>
              </a:solidFill>
            </a:endParaRPr>
          </a:p>
          <a:p>
            <a:r>
              <a:rPr lang="en-US" dirty="0">
                <a:solidFill>
                  <a:srgbClr val="0000FF"/>
                </a:solidFill>
              </a:rPr>
              <a:t>Flexibility, adaptability, self-optimization</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6007721" y="5589240"/>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20184847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SAFARI Research Group</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85136735"/>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1672452113"/>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82728298"/>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1957213571"/>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179512"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4210963294"/>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533111179"/>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032546167"/>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https://www.youtube.com/watch?v=N1Ac1ov1JOM&amp;list=PL5Q2soXY2Zi8D_5MGV6EnXEJHnV2YFBJl&amp;index=65</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E2B5F8BD-7A17-3543-B400-BC971BD38660}"/>
              </a:ext>
            </a:extLst>
          </p:cNvPr>
          <p:cNvPicPr>
            <a:picLocks noChangeAspect="1"/>
          </p:cNvPicPr>
          <p:nvPr/>
        </p:nvPicPr>
        <p:blipFill>
          <a:blip r:embed="rId12"/>
          <a:stretch>
            <a:fillRect/>
          </a:stretch>
        </p:blipFill>
        <p:spPr>
          <a:xfrm>
            <a:off x="0" y="260648"/>
            <a:ext cx="9144000" cy="6288280"/>
          </a:xfrm>
          <a:prstGeom prst="rect">
            <a:avLst/>
          </a:prstGeom>
        </p:spPr>
      </p:pic>
      <p:sp>
        <p:nvSpPr>
          <p:cNvPr id="7" name="TextBox 6">
            <a:extLst>
              <a:ext uri="{FF2B5EF4-FFF2-40B4-BE49-F238E27FC236}">
                <a16:creationId xmlns:a16="http://schemas.microsoft.com/office/drawing/2014/main" id="{ACAEA377-A521-7E4B-A9B2-844CE156AC49}"/>
              </a:ext>
            </a:extLst>
          </p:cNvPr>
          <p:cNvSpPr txBox="1"/>
          <p:nvPr/>
        </p:nvSpPr>
        <p:spPr>
          <a:xfrm>
            <a:off x="2683970" y="6132892"/>
            <a:ext cx="369985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hlinkClick r:id="rId13">
                  <a:extLst>
                    <a:ext uri="{A12FA001-AC4F-418D-AE19-62706E023703}">
                      <ahyp:hlinkClr xmlns:ahyp="http://schemas.microsoft.com/office/drawing/2018/hyperlinkcolor" val="tx"/>
                    </a:ext>
                  </a:extLst>
                </a:hlinkClick>
              </a:rPr>
              <a:t>https://www.youtube.com/watch?v=N1Ac1ov1JOM</a:t>
            </a:r>
            <a:r>
              <a:rPr kumimoji="0" lang="en-US" sz="12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484252847"/>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3549660740"/>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1099970023"/>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2754546146"/>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3070788465"/>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4048553849"/>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Data-Driven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91964659"/>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0046586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03054153"/>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Can we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fundamentally intelligent architectures?</a:t>
            </a:r>
          </a:p>
        </p:txBody>
      </p:sp>
    </p:spTree>
    <p:extLst>
      <p:ext uri="{BB962C8B-B14F-4D97-AF65-F5344CB8AC3E}">
        <p14:creationId xmlns:p14="http://schemas.microsoft.com/office/powerpoint/2010/main" val="40263837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How do we start?</a:t>
            </a:r>
          </a:p>
        </p:txBody>
      </p:sp>
    </p:spTree>
    <p:extLst>
      <p:ext uri="{BB962C8B-B14F-4D97-AF65-F5344CB8AC3E}">
        <p14:creationId xmlns:p14="http://schemas.microsoft.com/office/powerpoint/2010/main" val="19256872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031757876"/>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1351214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5187553"/>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763249404"/>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940480651"/>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262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295281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solidFill>
                  <a:srgbClr val="FF0000"/>
                </a:solidFill>
              </a:rPr>
              <a:t>Reality</a:t>
            </a:r>
            <a:r>
              <a:rPr lang="en-US" dirty="0"/>
              <a:t>: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solidFill>
                  <a:srgbClr val="0000FF"/>
                </a:solidFill>
              </a:rPr>
              <a:t>Dream</a:t>
            </a:r>
            <a:r>
              <a:rPr lang="en-US" dirty="0"/>
              <a:t>: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263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26941013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12147926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1887568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025494873"/>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000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780934971"/>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251552179"/>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2209446163"/>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270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422531206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432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solidFill>
                  <a:srgbClr val="0432FF"/>
                </a:solidFill>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271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4219502844"/>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272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sz="1600" dirty="0"/>
              <a:t>Rahul </a:t>
            </a:r>
            <a:r>
              <a:rPr lang="en-US" sz="1600" dirty="0" err="1"/>
              <a:t>Bera</a:t>
            </a:r>
            <a:r>
              <a:rPr lang="en-US" sz="1600" dirty="0"/>
              <a:t>, Konstantinos </a:t>
            </a:r>
            <a:r>
              <a:rPr lang="en-US" sz="1600" dirty="0" err="1"/>
              <a:t>Kanellopoulos</a:t>
            </a:r>
            <a:r>
              <a:rPr lang="en-US" sz="1600" dirty="0"/>
              <a:t>, Anant Nori, Taha </a:t>
            </a:r>
            <a:r>
              <a:rPr lang="en-US" sz="1600" dirty="0" err="1"/>
              <a:t>Shahroodi</a:t>
            </a:r>
            <a:r>
              <a:rPr lang="en-US" sz="1600" dirty="0"/>
              <a:t>, Sreenivas </a:t>
            </a:r>
            <a:r>
              <a:rPr lang="en-US" sz="1600" dirty="0" err="1"/>
              <a:t>Subramoney</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Pythia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pPr marL="0" indent="0">
              <a:buNone/>
            </a:pPr>
            <a:br>
              <a:rPr lang="en-US" sz="1600" dirty="0"/>
            </a:br>
            <a:endParaRPr lang="en-US" sz="1600" dirty="0"/>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83" y="4460635"/>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5">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702138848"/>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62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2761589853"/>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78D72AD6-90F9-4D4E-BB8C-B3CAE2447857}"/>
              </a:ext>
            </a:extLst>
          </p:cNvPr>
          <p:cNvSpPr/>
          <p:nvPr/>
        </p:nvSpPr>
        <p:spPr>
          <a:xfrm>
            <a:off x="90613" y="4939815"/>
            <a:ext cx="8972997" cy="1228072"/>
          </a:xfrm>
          <a:prstGeom prst="roundRect">
            <a:avLst>
              <a:gd name="adj" fmla="val 4914"/>
            </a:avLst>
          </a:prstGeom>
          <a:solidFill>
            <a:srgbClr val="FFD4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ounded Rectangle 9">
            <a:extLst>
              <a:ext uri="{FF2B5EF4-FFF2-40B4-BE49-F238E27FC236}">
                <a16:creationId xmlns:a16="http://schemas.microsoft.com/office/drawing/2014/main" id="{323F9310-436B-2148-9BEE-287B9C8D0845}"/>
              </a:ext>
            </a:extLst>
          </p:cNvPr>
          <p:cNvSpPr/>
          <p:nvPr/>
        </p:nvSpPr>
        <p:spPr>
          <a:xfrm>
            <a:off x="90614" y="3731501"/>
            <a:ext cx="8972997" cy="1157390"/>
          </a:xfrm>
          <a:prstGeom prst="roundRect">
            <a:avLst>
              <a:gd name="adj" fmla="val 4752"/>
            </a:avLst>
          </a:prstGeom>
          <a:solidFill>
            <a:srgbClr val="E2F0D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ounded Rectangle 8">
            <a:extLst>
              <a:ext uri="{FF2B5EF4-FFF2-40B4-BE49-F238E27FC236}">
                <a16:creationId xmlns:a16="http://schemas.microsoft.com/office/drawing/2014/main" id="{0E26C6B5-FAA5-AD49-A5C5-27FF882473B7}"/>
              </a:ext>
            </a:extLst>
          </p:cNvPr>
          <p:cNvSpPr/>
          <p:nvPr/>
        </p:nvSpPr>
        <p:spPr>
          <a:xfrm>
            <a:off x="90615" y="2762038"/>
            <a:ext cx="8972997" cy="918538"/>
          </a:xfrm>
          <a:prstGeom prst="roundRect">
            <a:avLst>
              <a:gd name="adj" fmla="val 6118"/>
            </a:avLst>
          </a:prstGeom>
          <a:solidFill>
            <a:srgbClr val="FFF2C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245F93DA-41DE-4A4C-9B1D-817B6A0EBC50}"/>
              </a:ext>
            </a:extLst>
          </p:cNvPr>
          <p:cNvSpPr/>
          <p:nvPr/>
        </p:nvSpPr>
        <p:spPr>
          <a:xfrm>
            <a:off x="80387" y="1553645"/>
            <a:ext cx="8972997" cy="1157390"/>
          </a:xfrm>
          <a:prstGeom prst="roundRect">
            <a:avLst>
              <a:gd name="adj" fmla="val 5700"/>
            </a:avLst>
          </a:prstGeom>
          <a:solidFill>
            <a:srgbClr val="FBE5D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ounded Rectangle 3">
            <a:extLst>
              <a:ext uri="{FF2B5EF4-FFF2-40B4-BE49-F238E27FC236}">
                <a16:creationId xmlns:a16="http://schemas.microsoft.com/office/drawing/2014/main" id="{7D6700DE-A60F-0047-B270-63F9AB574DCC}"/>
              </a:ext>
            </a:extLst>
          </p:cNvPr>
          <p:cNvSpPr/>
          <p:nvPr/>
        </p:nvSpPr>
        <p:spPr>
          <a:xfrm>
            <a:off x="90616" y="936172"/>
            <a:ext cx="8972997" cy="566471"/>
          </a:xfrm>
          <a:prstGeom prst="roundRect">
            <a:avLst>
              <a:gd name="adj" fmla="val 10119"/>
            </a:avLst>
          </a:prstGeom>
          <a:solidFill>
            <a:srgbClr val="DAE3F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A709DE5-F276-824C-9D6F-0E1B1DEE5DF3}"/>
              </a:ext>
            </a:extLst>
          </p:cNvPr>
          <p:cNvSpPr>
            <a:spLocks noGrp="1"/>
          </p:cNvSpPr>
          <p:nvPr>
            <p:ph type="title"/>
          </p:nvPr>
        </p:nvSpPr>
        <p:spPr/>
        <p:txBody>
          <a:bodyPr>
            <a:normAutofit fontScale="90000"/>
          </a:bodyPr>
          <a:lstStyle/>
          <a:p>
            <a:r>
              <a:rPr lang="en-US" dirty="0"/>
              <a:t>Executive Summary</a:t>
            </a:r>
          </a:p>
        </p:txBody>
      </p:sp>
      <p:sp>
        <p:nvSpPr>
          <p:cNvPr id="13" name="TextBox 12">
            <a:extLst>
              <a:ext uri="{FF2B5EF4-FFF2-40B4-BE49-F238E27FC236}">
                <a16:creationId xmlns:a16="http://schemas.microsoft.com/office/drawing/2014/main" id="{CDE8B0D0-D472-A74F-9DA1-634CACC78EB5}"/>
              </a:ext>
            </a:extLst>
          </p:cNvPr>
          <p:cNvSpPr txBox="1"/>
          <p:nvPr/>
        </p:nvSpPr>
        <p:spPr>
          <a:xfrm>
            <a:off x="2205308" y="6273497"/>
            <a:ext cx="4743606" cy="408623"/>
          </a:xfrm>
          <a:prstGeom prst="roundRect">
            <a:avLst/>
          </a:prstGeom>
          <a:solidFill>
            <a:schemeClr val="bg1">
              <a:lumMod val="95000"/>
            </a:schemeClr>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3"/>
              </a:rPr>
              <a:t>https://github.com/CMU-SAFARI/Pythia</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3" name="Content Placeholder 2">
            <a:extLst>
              <a:ext uri="{FF2B5EF4-FFF2-40B4-BE49-F238E27FC236}">
                <a16:creationId xmlns:a16="http://schemas.microsoft.com/office/drawing/2014/main" id="{44722C4C-45FE-344B-A79D-CCCD100D937C}"/>
              </a:ext>
            </a:extLst>
          </p:cNvPr>
          <p:cNvSpPr>
            <a:spLocks noGrp="1"/>
          </p:cNvSpPr>
          <p:nvPr>
            <p:ph idx="1"/>
          </p:nvPr>
        </p:nvSpPr>
        <p:spPr>
          <a:xfrm>
            <a:off x="68368" y="936172"/>
            <a:ext cx="8995245" cy="5789494"/>
          </a:xfrm>
        </p:spPr>
        <p:txBody>
          <a:bodyPr>
            <a:normAutofit/>
          </a:bodyPr>
          <a:lstStyle/>
          <a:p>
            <a:r>
              <a:rPr lang="en-US" sz="1800" b="1" dirty="0">
                <a:solidFill>
                  <a:srgbClr val="0070C0"/>
                </a:solidFill>
                <a:latin typeface="Calibri" panose="020F0502020204030204" pitchFamily="34" charset="0"/>
                <a:cs typeface="Calibri" panose="020F0502020204030204" pitchFamily="34" charset="0"/>
              </a:rPr>
              <a:t>Background</a:t>
            </a:r>
            <a:r>
              <a:rPr lang="en-US" sz="1800" dirty="0">
                <a:latin typeface="Calibri" panose="020F0502020204030204" pitchFamily="34" charset="0"/>
                <a:cs typeface="Calibri" panose="020F0502020204030204" pitchFamily="34" charset="0"/>
              </a:rPr>
              <a:t>: Prefetchers predict addresses of future memory requests by associating memory access patterns with program context (called </a:t>
            </a:r>
            <a:r>
              <a:rPr lang="en-US" sz="1800" b="1" dirty="0">
                <a:solidFill>
                  <a:schemeClr val="accent1">
                    <a:lumMod val="75000"/>
                  </a:schemeClr>
                </a:solidFill>
                <a:latin typeface="Calibri" panose="020F0502020204030204" pitchFamily="34" charset="0"/>
                <a:cs typeface="Calibri" panose="020F0502020204030204" pitchFamily="34" charset="0"/>
              </a:rPr>
              <a:t>feature</a:t>
            </a:r>
            <a:r>
              <a:rPr lang="en-US" sz="1800" dirty="0">
                <a:latin typeface="Calibri" panose="020F0502020204030204" pitchFamily="34" charset="0"/>
                <a:cs typeface="Calibri" panose="020F0502020204030204" pitchFamily="34" charset="0"/>
              </a:rPr>
              <a:t>)</a:t>
            </a:r>
          </a:p>
          <a:p>
            <a:r>
              <a:rPr lang="en-US" sz="1800" b="1" dirty="0">
                <a:solidFill>
                  <a:srgbClr val="E30305"/>
                </a:solidFill>
                <a:latin typeface="Calibri" panose="020F0502020204030204" pitchFamily="34" charset="0"/>
                <a:cs typeface="Calibri" panose="020F0502020204030204" pitchFamily="34" charset="0"/>
              </a:rPr>
              <a:t>Problem</a:t>
            </a:r>
            <a:r>
              <a:rPr lang="en-US" sz="1800" dirty="0">
                <a:latin typeface="Calibri" panose="020F0502020204030204" pitchFamily="34" charset="0"/>
                <a:cs typeface="Calibri" panose="020F0502020204030204" pitchFamily="34" charset="0"/>
              </a:rPr>
              <a:t>: Three key shortcomings of prior prefetchers:</a:t>
            </a:r>
          </a:p>
          <a:p>
            <a:pPr marL="536575" lvl="1" indent="-179388"/>
            <a:r>
              <a:rPr lang="en-US" sz="1600" dirty="0">
                <a:latin typeface="Calibri" panose="020F0502020204030204" pitchFamily="34" charset="0"/>
                <a:cs typeface="Calibri" panose="020F0502020204030204" pitchFamily="34" charset="0"/>
              </a:rPr>
              <a:t>Predict mainly using a </a:t>
            </a:r>
            <a:r>
              <a:rPr lang="en-US" sz="1600" b="1" dirty="0">
                <a:solidFill>
                  <a:srgbClr val="C00000"/>
                </a:solidFill>
                <a:latin typeface="Calibri" panose="020F0502020204030204" pitchFamily="34" charset="0"/>
                <a:cs typeface="Calibri" panose="020F0502020204030204" pitchFamily="34" charset="0"/>
              </a:rPr>
              <a:t>single program feature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inherent system awareness </a:t>
            </a:r>
            <a:r>
              <a:rPr lang="en-US" sz="1600" dirty="0">
                <a:latin typeface="Calibri" panose="020F0502020204030204" pitchFamily="34" charset="0"/>
                <a:cs typeface="Calibri" panose="020F0502020204030204" pitchFamily="34" charset="0"/>
              </a:rPr>
              <a:t>(e.g., memory bandwidth usage)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in-silicon customizability</a:t>
            </a:r>
          </a:p>
          <a:p>
            <a:r>
              <a:rPr lang="en-US" sz="1800" b="1" dirty="0">
                <a:solidFill>
                  <a:schemeClr val="accent4">
                    <a:lumMod val="75000"/>
                  </a:schemeClr>
                </a:solidFill>
                <a:latin typeface="Calibri" panose="020F0502020204030204" pitchFamily="34" charset="0"/>
                <a:cs typeface="Calibri" panose="020F0502020204030204" pitchFamily="34" charset="0"/>
              </a:rPr>
              <a:t>Goal</a:t>
            </a:r>
            <a:r>
              <a:rPr lang="en-US" sz="1800" dirty="0">
                <a:latin typeface="Calibri" panose="020F0502020204030204" pitchFamily="34" charset="0"/>
                <a:cs typeface="Calibri" panose="020F0502020204030204" pitchFamily="34" charset="0"/>
              </a:rPr>
              <a:t>: Design a prefetching framework that:</a:t>
            </a:r>
          </a:p>
          <a:p>
            <a:pPr marL="536575" lvl="1" indent="-179388"/>
            <a:r>
              <a:rPr lang="en-US" sz="1600" dirty="0">
                <a:latin typeface="Calibri" panose="020F0502020204030204" pitchFamily="34" charset="0"/>
                <a:cs typeface="Calibri" panose="020F0502020204030204" pitchFamily="34" charset="0"/>
              </a:rPr>
              <a:t>Learns from </a:t>
            </a:r>
            <a:r>
              <a:rPr lang="en-US" sz="1600" b="1" dirty="0">
                <a:solidFill>
                  <a:schemeClr val="accent4">
                    <a:lumMod val="75000"/>
                  </a:schemeClr>
                </a:solidFill>
                <a:latin typeface="Calibri" panose="020F0502020204030204" pitchFamily="34" charset="0"/>
                <a:cs typeface="Calibri" panose="020F0502020204030204" pitchFamily="34" charset="0"/>
              </a:rPr>
              <a:t>multiple features</a:t>
            </a:r>
            <a:r>
              <a:rPr lang="en-US" sz="1600" dirty="0">
                <a:latin typeface="Calibri" panose="020F0502020204030204" pitchFamily="34" charset="0"/>
                <a:cs typeface="Calibri" panose="020F0502020204030204" pitchFamily="34" charset="0"/>
              </a:rPr>
              <a:t> and </a:t>
            </a:r>
            <a:r>
              <a:rPr lang="en-US" sz="1600" b="1" dirty="0">
                <a:solidFill>
                  <a:schemeClr val="accent4">
                    <a:lumMod val="75000"/>
                  </a:schemeClr>
                </a:solidFill>
                <a:latin typeface="Calibri" panose="020F0502020204030204" pitchFamily="34" charset="0"/>
                <a:cs typeface="Calibri" panose="020F0502020204030204" pitchFamily="34" charset="0"/>
              </a:rPr>
              <a:t>inherent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4">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to use different features and/or prefetching objectives</a:t>
            </a:r>
          </a:p>
          <a:p>
            <a:r>
              <a:rPr lang="en-US" sz="1800" b="1" dirty="0">
                <a:solidFill>
                  <a:schemeClr val="accent6">
                    <a:lumMod val="75000"/>
                  </a:schemeClr>
                </a:solidFill>
                <a:latin typeface="Calibri" panose="020F0502020204030204" pitchFamily="34" charset="0"/>
                <a:cs typeface="Calibri" panose="020F0502020204030204" pitchFamily="34" charset="0"/>
              </a:rPr>
              <a:t>Contribution</a:t>
            </a:r>
            <a:r>
              <a:rPr lang="en-US" sz="1800" dirty="0">
                <a:latin typeface="Calibri" panose="020F0502020204030204" pitchFamily="34" charset="0"/>
                <a:cs typeface="Calibri" panose="020F0502020204030204" pitchFamily="34" charset="0"/>
              </a:rPr>
              <a:t>: Pythia, which formulates prefetching as reinforcement learning problem</a:t>
            </a:r>
          </a:p>
          <a:p>
            <a:pPr marL="536575" lvl="1" indent="-179388"/>
            <a:r>
              <a:rPr lang="en-US" sz="1600" dirty="0">
                <a:latin typeface="Calibri" panose="020F0502020204030204" pitchFamily="34" charset="0"/>
                <a:cs typeface="Calibri" panose="020F0502020204030204" pitchFamily="34" charset="0"/>
              </a:rPr>
              <a:t>Takes</a:t>
            </a:r>
            <a:r>
              <a:rPr lang="en-US" sz="1600" b="1" dirty="0">
                <a:solidFill>
                  <a:srgbClr val="C00000"/>
                </a:solidFill>
                <a:latin typeface="Calibri" panose="020F0502020204030204" pitchFamily="34" charset="0"/>
                <a:cs typeface="Calibri" panose="020F0502020204030204" pitchFamily="34" charset="0"/>
              </a:rPr>
              <a:t> </a:t>
            </a:r>
            <a:r>
              <a:rPr lang="en-US" sz="1600" b="1" dirty="0">
                <a:solidFill>
                  <a:schemeClr val="accent6">
                    <a:lumMod val="75000"/>
                  </a:schemeClr>
                </a:solidFill>
                <a:latin typeface="Calibri" panose="020F0502020204030204" pitchFamily="34" charset="0"/>
                <a:cs typeface="Calibri" panose="020F0502020204030204" pitchFamily="34" charset="0"/>
              </a:rPr>
              <a:t>adaptive</a:t>
            </a:r>
            <a:r>
              <a:rPr lang="en-US" sz="1600" dirty="0">
                <a:latin typeface="Calibri" panose="020F0502020204030204" pitchFamily="34" charset="0"/>
                <a:cs typeface="Calibri" panose="020F0502020204030204" pitchFamily="34" charset="0"/>
              </a:rPr>
              <a:t> prefetch decisions using multiple features and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6">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for target workloads via simple configuration registers</a:t>
            </a:r>
          </a:p>
          <a:p>
            <a:pPr marL="536575" lvl="1" indent="-179388"/>
            <a:r>
              <a:rPr lang="en-US" sz="1600" dirty="0">
                <a:latin typeface="Calibri" panose="020F0502020204030204" pitchFamily="34" charset="0"/>
                <a:cs typeface="Calibri" panose="020F0502020204030204" pitchFamily="34" charset="0"/>
              </a:rPr>
              <a:t>Proposes</a:t>
            </a:r>
            <a:r>
              <a:rPr lang="en-US" sz="1600" b="1" dirty="0">
                <a:solidFill>
                  <a:schemeClr val="accent6">
                    <a:lumMod val="75000"/>
                  </a:schemeClr>
                </a:solidFill>
                <a:latin typeface="Calibri" panose="020F0502020204030204" pitchFamily="34" charset="0"/>
                <a:cs typeface="Calibri" panose="020F0502020204030204" pitchFamily="34" charset="0"/>
              </a:rPr>
              <a:t> a realistic and practical</a:t>
            </a:r>
            <a:r>
              <a:rPr lang="en-US" sz="1600" dirty="0">
                <a:latin typeface="Calibri" panose="020F0502020204030204" pitchFamily="34" charset="0"/>
                <a:cs typeface="Calibri" panose="020F0502020204030204" pitchFamily="34" charset="0"/>
              </a:rPr>
              <a:t> implementation of RL algorithm in hardware</a:t>
            </a:r>
          </a:p>
          <a:p>
            <a:r>
              <a:rPr lang="en-US" sz="1800" b="1" dirty="0">
                <a:solidFill>
                  <a:srgbClr val="7030A0"/>
                </a:solidFill>
                <a:latin typeface="Calibri" panose="020F0502020204030204" pitchFamily="34" charset="0"/>
                <a:cs typeface="Calibri" panose="020F0502020204030204" pitchFamily="34" charset="0"/>
              </a:rPr>
              <a:t>Key Results</a:t>
            </a:r>
            <a:r>
              <a:rPr lang="en-US" sz="1800" dirty="0">
                <a:latin typeface="Calibri" panose="020F0502020204030204" pitchFamily="34" charset="0"/>
                <a:cs typeface="Calibri" panose="020F0502020204030204" pitchFamily="34" charset="0"/>
              </a:rPr>
              <a:t>:</a:t>
            </a:r>
          </a:p>
          <a:p>
            <a:pPr marL="536575" lvl="1" indent="-179388"/>
            <a:r>
              <a:rPr lang="en-US" sz="1600" dirty="0">
                <a:latin typeface="Calibri" panose="020F0502020204030204" pitchFamily="34" charset="0"/>
                <a:cs typeface="Calibri" panose="020F0502020204030204" pitchFamily="34" charset="0"/>
              </a:rPr>
              <a:t>Evaluated using a wide range of workloads from SPEC CPU, PARSEC,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Cloudsuite</a:t>
            </a:r>
            <a:endParaRPr lang="en-US" sz="1600" dirty="0">
              <a:latin typeface="Calibri" panose="020F0502020204030204" pitchFamily="34" charset="0"/>
              <a:cs typeface="Calibri" panose="020F0502020204030204" pitchFamily="34" charset="0"/>
            </a:endParaRPr>
          </a:p>
          <a:p>
            <a:pPr marL="536575" lvl="1" indent="-179388"/>
            <a:r>
              <a:rPr lang="en-US" sz="1600" dirty="0">
                <a:latin typeface="Calibri" panose="020F0502020204030204" pitchFamily="34" charset="0"/>
                <a:cs typeface="Calibri" panose="020F0502020204030204" pitchFamily="34" charset="0"/>
              </a:rPr>
              <a:t>Outperforms best prefetcher (in 1-core config.) by </a:t>
            </a:r>
            <a:r>
              <a:rPr lang="en-US" sz="1600" b="1" dirty="0">
                <a:solidFill>
                  <a:srgbClr val="7030A0"/>
                </a:solidFill>
                <a:latin typeface="Calibri" panose="020F0502020204030204" pitchFamily="34" charset="0"/>
                <a:cs typeface="Calibri" panose="020F0502020204030204" pitchFamily="34" charset="0"/>
              </a:rPr>
              <a:t>3.4%, 7.7% and 17%</a:t>
            </a:r>
            <a:r>
              <a:rPr lang="en-US" sz="1600" b="1" dirty="0">
                <a:solidFill>
                  <a:srgbClr val="C00000"/>
                </a:solidFill>
                <a:latin typeface="Calibri" panose="020F0502020204030204" pitchFamily="34" charset="0"/>
                <a:cs typeface="Calibri" panose="020F0502020204030204" pitchFamily="34" charset="0"/>
              </a:rPr>
              <a:t> </a:t>
            </a:r>
            <a:r>
              <a:rPr lang="en-US" sz="1600" dirty="0">
                <a:latin typeface="Calibri" panose="020F0502020204030204" pitchFamily="34" charset="0"/>
                <a:cs typeface="Calibri" panose="020F0502020204030204" pitchFamily="34" charset="0"/>
              </a:rPr>
              <a:t>in 1/4/</a:t>
            </a:r>
            <a:r>
              <a:rPr lang="en-US" sz="1600" dirty="0" err="1">
                <a:latin typeface="Calibri" panose="020F0502020204030204" pitchFamily="34" charset="0"/>
                <a:cs typeface="Calibri" panose="020F0502020204030204" pitchFamily="34" charset="0"/>
              </a:rPr>
              <a:t>bw</a:t>
            </a:r>
            <a:r>
              <a:rPr lang="en-US" sz="1600" dirty="0">
                <a:latin typeface="Calibri" panose="020F0502020204030204" pitchFamily="34" charset="0"/>
                <a:cs typeface="Calibri" panose="020F0502020204030204" pitchFamily="34" charset="0"/>
              </a:rPr>
              <a:t>-constrained cores</a:t>
            </a:r>
          </a:p>
          <a:p>
            <a:pPr marL="536575" lvl="1" indent="-179388"/>
            <a:r>
              <a:rPr lang="en-US" sz="1600" dirty="0">
                <a:latin typeface="Calibri" panose="020F0502020204030204" pitchFamily="34" charset="0"/>
                <a:cs typeface="Calibri" panose="020F0502020204030204" pitchFamily="34" charset="0"/>
              </a:rPr>
              <a:t>Up to </a:t>
            </a:r>
            <a:r>
              <a:rPr lang="en-US" sz="1600" b="1" dirty="0">
                <a:solidFill>
                  <a:srgbClr val="7030A0"/>
                </a:solidFill>
                <a:latin typeface="Calibri" panose="020F0502020204030204" pitchFamily="34" charset="0"/>
                <a:cs typeface="Calibri" panose="020F0502020204030204" pitchFamily="34" charset="0"/>
              </a:rPr>
              <a:t>7.8% more performance </a:t>
            </a:r>
            <a:r>
              <a:rPr lang="en-US" sz="1600" dirty="0">
                <a:latin typeface="Calibri" panose="020F0502020204030204" pitchFamily="34" charset="0"/>
                <a:cs typeface="Calibri" panose="020F0502020204030204" pitchFamily="34" charset="0"/>
              </a:rPr>
              <a:t>over basic Pythia across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workloads via simple customization</a:t>
            </a:r>
          </a:p>
        </p:txBody>
      </p:sp>
    </p:spTree>
    <p:extLst>
      <p:ext uri="{BB962C8B-B14F-4D97-AF65-F5344CB8AC3E}">
        <p14:creationId xmlns:p14="http://schemas.microsoft.com/office/powerpoint/2010/main" val="280606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9" grpId="0" animBg="1"/>
      <p:bldP spid="6" grpId="0" animBg="1"/>
      <p:bldP spid="4" grpId="0" animBg="1"/>
      <p:bldP spid="13" grpId="0" animBg="1"/>
    </p:bld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5BD8FD-8814-1C4A-84D3-B2D6C3AD0CBF}"/>
              </a:ext>
            </a:extLst>
          </p:cNvPr>
          <p:cNvSpPr>
            <a:spLocks noGrp="1"/>
          </p:cNvSpPr>
          <p:nvPr>
            <p:ph type="title"/>
          </p:nvPr>
        </p:nvSpPr>
        <p:spPr/>
        <p:txBody>
          <a:bodyPr/>
          <a:lstStyle/>
          <a:p>
            <a:r>
              <a:rPr lang="en-US" sz="3800" dirty="0"/>
              <a:t>Key Shortcomings in Prior Prefetchers</a:t>
            </a:r>
          </a:p>
        </p:txBody>
      </p:sp>
      <p:sp>
        <p:nvSpPr>
          <p:cNvPr id="5" name="Content Placeholder 4">
            <a:extLst>
              <a:ext uri="{FF2B5EF4-FFF2-40B4-BE49-F238E27FC236}">
                <a16:creationId xmlns:a16="http://schemas.microsoft.com/office/drawing/2014/main" id="{50C54CB4-985E-7444-B83B-9DD4B2AA78DF}"/>
              </a:ext>
            </a:extLst>
          </p:cNvPr>
          <p:cNvSpPr>
            <a:spLocks noGrp="1"/>
          </p:cNvSpPr>
          <p:nvPr>
            <p:ph idx="1"/>
          </p:nvPr>
        </p:nvSpPr>
        <p:spPr/>
        <p:txBody>
          <a:bodyPr>
            <a:normAutofit/>
          </a:bodyPr>
          <a:lstStyle/>
          <a:p>
            <a:r>
              <a:rPr lang="en-US" sz="3000" dirty="0">
                <a:latin typeface="Calibri" panose="020F0502020204030204" pitchFamily="34" charset="0"/>
                <a:cs typeface="Calibri" panose="020F0502020204030204" pitchFamily="34" charset="0"/>
              </a:rPr>
              <a:t>We observe </a:t>
            </a:r>
            <a:r>
              <a:rPr lang="en-US" sz="3000" b="1" dirty="0">
                <a:solidFill>
                  <a:srgbClr val="C00000"/>
                </a:solidFill>
                <a:latin typeface="Calibri" panose="020F0502020204030204" pitchFamily="34" charset="0"/>
                <a:cs typeface="Calibri" panose="020F0502020204030204" pitchFamily="34" charset="0"/>
              </a:rPr>
              <a:t>three key shortcomings</a:t>
            </a:r>
            <a:r>
              <a:rPr lang="en-US" sz="3000" dirty="0">
                <a:latin typeface="Calibri" panose="020F0502020204030204" pitchFamily="34" charset="0"/>
                <a:cs typeface="Calibri" panose="020F0502020204030204" pitchFamily="34" charset="0"/>
              </a:rPr>
              <a:t> that significantly limit performance benefits of prior prefetchers</a:t>
            </a:r>
          </a:p>
        </p:txBody>
      </p:sp>
      <p:sp>
        <p:nvSpPr>
          <p:cNvPr id="6" name="Rectangle 5">
            <a:extLst>
              <a:ext uri="{FF2B5EF4-FFF2-40B4-BE49-F238E27FC236}">
                <a16:creationId xmlns:a16="http://schemas.microsoft.com/office/drawing/2014/main" id="{6F21AB0B-7F8D-C841-A2EF-3CF16CC35568}"/>
              </a:ext>
            </a:extLst>
          </p:cNvPr>
          <p:cNvSpPr/>
          <p:nvPr/>
        </p:nvSpPr>
        <p:spPr>
          <a:xfrm>
            <a:off x="0" y="2258171"/>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Predict mainly using a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single program feature</a:t>
            </a:r>
          </a:p>
        </p:txBody>
      </p:sp>
      <p:sp>
        <p:nvSpPr>
          <p:cNvPr id="7" name="Rectangle 6">
            <a:extLst>
              <a:ext uri="{FF2B5EF4-FFF2-40B4-BE49-F238E27FC236}">
                <a16:creationId xmlns:a16="http://schemas.microsoft.com/office/drawing/2014/main" id="{5F42E4B1-E4C8-134F-B7EF-54760F12B47B}"/>
              </a:ext>
            </a:extLst>
          </p:cNvPr>
          <p:cNvSpPr/>
          <p:nvPr/>
        </p:nvSpPr>
        <p:spPr>
          <a:xfrm>
            <a:off x="0" y="3429000"/>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inherent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system awareness</a:t>
            </a:r>
          </a:p>
        </p:txBody>
      </p:sp>
      <p:sp>
        <p:nvSpPr>
          <p:cNvPr id="8" name="Rectangle 7">
            <a:extLst>
              <a:ext uri="{FF2B5EF4-FFF2-40B4-BE49-F238E27FC236}">
                <a16:creationId xmlns:a16="http://schemas.microsoft.com/office/drawing/2014/main" id="{F4DF45F0-4550-7F44-B962-423337D47660}"/>
              </a:ext>
            </a:extLst>
          </p:cNvPr>
          <p:cNvSpPr/>
          <p:nvPr/>
        </p:nvSpPr>
        <p:spPr>
          <a:xfrm>
            <a:off x="0" y="4599829"/>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in-silicon customizability</a:t>
            </a:r>
            <a:endPar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9" name="Rectangle 8">
            <a:extLst>
              <a:ext uri="{FF2B5EF4-FFF2-40B4-BE49-F238E27FC236}">
                <a16:creationId xmlns:a16="http://schemas.microsoft.com/office/drawing/2014/main" id="{D5E3FCCB-96D5-784F-A7F1-E91AC10581A7}"/>
              </a:ext>
            </a:extLst>
          </p:cNvPr>
          <p:cNvSpPr/>
          <p:nvPr/>
        </p:nvSpPr>
        <p:spPr>
          <a:xfrm>
            <a:off x="31804" y="2313830"/>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white"/>
                </a:solidFill>
                <a:effectLst/>
                <a:uLnTx/>
                <a:uFillTx/>
                <a:latin typeface="Lato Black" panose="020F0502020204030203" pitchFamily="34" charset="77"/>
                <a:ea typeface="+mn-ea"/>
                <a:cs typeface="+mn-cs"/>
              </a:rPr>
              <a:t>1</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0" name="Rectangle 9">
            <a:extLst>
              <a:ext uri="{FF2B5EF4-FFF2-40B4-BE49-F238E27FC236}">
                <a16:creationId xmlns:a16="http://schemas.microsoft.com/office/drawing/2014/main" id="{240621A8-FD2F-9A4F-958E-C654EBD70AED}"/>
              </a:ext>
            </a:extLst>
          </p:cNvPr>
          <p:cNvSpPr/>
          <p:nvPr/>
        </p:nvSpPr>
        <p:spPr>
          <a:xfrm>
            <a:off x="31803" y="3499087"/>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2</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1" name="Rectangle 10">
            <a:extLst>
              <a:ext uri="{FF2B5EF4-FFF2-40B4-BE49-F238E27FC236}">
                <a16:creationId xmlns:a16="http://schemas.microsoft.com/office/drawing/2014/main" id="{5FED9F05-0C36-C347-9B3D-250673C37CF2}"/>
              </a:ext>
            </a:extLst>
          </p:cNvPr>
          <p:cNvSpPr/>
          <p:nvPr/>
        </p:nvSpPr>
        <p:spPr>
          <a:xfrm>
            <a:off x="31802" y="4667415"/>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3</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Tree>
    <p:extLst>
      <p:ext uri="{BB962C8B-B14F-4D97-AF65-F5344CB8AC3E}">
        <p14:creationId xmlns:p14="http://schemas.microsoft.com/office/powerpoint/2010/main" val="1286179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AD11F8-F0EF-7C4D-86C5-B76B163FE8AF}"/>
              </a:ext>
            </a:extLst>
          </p:cNvPr>
          <p:cNvSpPr>
            <a:spLocks noGrp="1"/>
          </p:cNvSpPr>
          <p:nvPr>
            <p:ph type="title"/>
          </p:nvPr>
        </p:nvSpPr>
        <p:spPr/>
        <p:txBody>
          <a:bodyPr/>
          <a:lstStyle/>
          <a:p>
            <a:r>
              <a:rPr lang="en-US" dirty="0"/>
              <a:t>Our Goal</a:t>
            </a:r>
          </a:p>
        </p:txBody>
      </p:sp>
      <p:sp>
        <p:nvSpPr>
          <p:cNvPr id="6" name="Rounded Rectangle 5">
            <a:extLst>
              <a:ext uri="{FF2B5EF4-FFF2-40B4-BE49-F238E27FC236}">
                <a16:creationId xmlns:a16="http://schemas.microsoft.com/office/drawing/2014/main" id="{00F8F039-743D-2642-84D6-4D49626B242B}"/>
              </a:ext>
            </a:extLst>
          </p:cNvPr>
          <p:cNvSpPr/>
          <p:nvPr/>
        </p:nvSpPr>
        <p:spPr>
          <a:xfrm>
            <a:off x="83925" y="1521070"/>
            <a:ext cx="8976149" cy="4237891"/>
          </a:xfrm>
          <a:prstGeom prst="roundRect">
            <a:avLst>
              <a:gd name="adj" fmla="val 6175"/>
            </a:avLst>
          </a:prstGeom>
          <a:solidFill>
            <a:srgbClr val="DAE3F3"/>
          </a:solidFill>
          <a:ln w="381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prefetching</a:t>
            </a:r>
            <a:r>
              <a:rPr kumimoji="0" lang="en-US" sz="4200" b="0" i="0" u="none" strike="noStrike" kern="1200" cap="none" spc="0" normalizeH="0" baseline="0" noProof="0" dirty="0">
                <a:ln>
                  <a:noFill/>
                </a:ln>
                <a:solidFill>
                  <a:srgbClr val="000CFF"/>
                </a:solidFill>
                <a:effectLst/>
                <a:uLnTx/>
                <a:uFillTx/>
                <a:latin typeface="Calibri" panose="020F0502020204030204"/>
                <a:ea typeface="+mn-ea"/>
                <a:cs typeface="+mn-cs"/>
              </a:rPr>
              <a:t>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framework</a:t>
            </a: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 that can: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Learn to prefetch using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multiple features</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inherent system-level feedback</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information</a:t>
            </a: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Be </a:t>
            </a:r>
            <a:r>
              <a:rPr kumimoji="0" lang="en-US" sz="3400" b="1" i="0" u="none" strike="noStrike" kern="1200" cap="none" spc="0" normalizeH="0" baseline="0" noProof="0" dirty="0">
                <a:ln>
                  <a:noFill/>
                </a:ln>
                <a:solidFill>
                  <a:srgbClr val="C00000"/>
                </a:solidFill>
                <a:effectLst/>
                <a:uLnTx/>
                <a:uFillTx/>
                <a:latin typeface="Calibri" panose="020F0502020204030204"/>
                <a:ea typeface="+mn-ea"/>
                <a:cs typeface="+mn-cs"/>
              </a:rPr>
              <a:t>easily customized in silicon</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to use different features and/or change prefetcher’s objectives</a:t>
            </a:r>
          </a:p>
        </p:txBody>
      </p:sp>
    </p:spTree>
    <p:extLst>
      <p:ext uri="{BB962C8B-B14F-4D97-AF65-F5344CB8AC3E}">
        <p14:creationId xmlns:p14="http://schemas.microsoft.com/office/powerpoint/2010/main" val="102330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ABE630-4151-074F-8263-49EFB5E0D497}"/>
              </a:ext>
            </a:extLst>
          </p:cNvPr>
          <p:cNvSpPr>
            <a:spLocks noGrp="1"/>
          </p:cNvSpPr>
          <p:nvPr>
            <p:ph type="title"/>
          </p:nvPr>
        </p:nvSpPr>
        <p:spPr/>
        <p:txBody>
          <a:bodyPr/>
          <a:lstStyle/>
          <a:p>
            <a:r>
              <a:rPr lang="en-US" dirty="0"/>
              <a:t>Our Proposal</a:t>
            </a:r>
          </a:p>
        </p:txBody>
      </p:sp>
      <p:pic>
        <p:nvPicPr>
          <p:cNvPr id="11" name="Content Placeholder 10">
            <a:extLst>
              <a:ext uri="{FF2B5EF4-FFF2-40B4-BE49-F238E27FC236}">
                <a16:creationId xmlns:a16="http://schemas.microsoft.com/office/drawing/2014/main" id="{459EE8E4-A7E4-6D4C-B683-1F70FCCCB9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64504" y="1204572"/>
            <a:ext cx="2414992" cy="2414992"/>
          </a:xfrm>
        </p:spPr>
      </p:pic>
      <p:sp>
        <p:nvSpPr>
          <p:cNvPr id="12" name="TextBox 11">
            <a:extLst>
              <a:ext uri="{FF2B5EF4-FFF2-40B4-BE49-F238E27FC236}">
                <a16:creationId xmlns:a16="http://schemas.microsoft.com/office/drawing/2014/main" id="{AB14BC19-14CB-C74A-8F2C-9DB36EC9727C}"/>
              </a:ext>
            </a:extLst>
          </p:cNvPr>
          <p:cNvSpPr txBox="1"/>
          <p:nvPr/>
        </p:nvSpPr>
        <p:spPr>
          <a:xfrm>
            <a:off x="3711510" y="3702380"/>
            <a:ext cx="1809598"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Pythia</a:t>
            </a:r>
            <a:endParaRPr kumimoji="0" lang="en-US" sz="4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3CFB2216-8DDA-B34B-BDD0-7A67AE10B2F9}"/>
              </a:ext>
            </a:extLst>
          </p:cNvPr>
          <p:cNvSpPr txBox="1"/>
          <p:nvPr/>
        </p:nvSpPr>
        <p:spPr>
          <a:xfrm>
            <a:off x="1818549" y="4616193"/>
            <a:ext cx="5595521" cy="101566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Formulates prefetching as a </a:t>
            </a:r>
            <a:r>
              <a:rPr kumimoji="0" lang="en-US" sz="3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reinforcement learning problem</a:t>
            </a:r>
          </a:p>
        </p:txBody>
      </p:sp>
      <p:sp>
        <p:nvSpPr>
          <p:cNvPr id="15" name="TextBox 14">
            <a:extLst>
              <a:ext uri="{FF2B5EF4-FFF2-40B4-BE49-F238E27FC236}">
                <a16:creationId xmlns:a16="http://schemas.microsoft.com/office/drawing/2014/main" id="{5CF0F5F5-213D-A341-A7B3-42238F9F4941}"/>
              </a:ext>
            </a:extLst>
          </p:cNvPr>
          <p:cNvSpPr txBox="1"/>
          <p:nvPr/>
        </p:nvSpPr>
        <p:spPr>
          <a:xfrm>
            <a:off x="1919098" y="6263552"/>
            <a:ext cx="5394425"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Pythia is named after the oracle of Delphi, who is known for her accurate prophecies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https://</a:t>
            </a:r>
            <a:r>
              <a:rPr kumimoji="0" lang="en-US" sz="1200" b="0" i="1"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en.wikipedia.org</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/wiki/Pythia</a:t>
            </a:r>
          </a:p>
        </p:txBody>
      </p:sp>
    </p:spTree>
    <p:extLst>
      <p:ext uri="{BB962C8B-B14F-4D97-AF65-F5344CB8AC3E}">
        <p14:creationId xmlns:p14="http://schemas.microsoft.com/office/powerpoint/2010/main" val="774004893"/>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DBA749-4B46-5846-A229-89C516AB117E}"/>
              </a:ext>
            </a:extLst>
          </p:cNvPr>
          <p:cNvSpPr>
            <a:spLocks noGrp="1"/>
          </p:cNvSpPr>
          <p:nvPr>
            <p:ph type="title"/>
          </p:nvPr>
        </p:nvSpPr>
        <p:spPr/>
        <p:txBody>
          <a:bodyPr/>
          <a:lstStyle/>
          <a:p>
            <a:r>
              <a:rPr lang="en-US" sz="3800" dirty="0"/>
              <a:t>Basics of Reinforcement Learning (RL)</a:t>
            </a:r>
          </a:p>
        </p:txBody>
      </p:sp>
      <p:sp>
        <p:nvSpPr>
          <p:cNvPr id="5" name="Content Placeholder 4">
            <a:extLst>
              <a:ext uri="{FF2B5EF4-FFF2-40B4-BE49-F238E27FC236}">
                <a16:creationId xmlns:a16="http://schemas.microsoft.com/office/drawing/2014/main" id="{90772A9A-66E4-0244-83CD-CADE17C6CDDE}"/>
              </a:ext>
            </a:extLst>
          </p:cNvPr>
          <p:cNvSpPr>
            <a:spLocks noGrp="1"/>
          </p:cNvSpPr>
          <p:nvPr>
            <p:ph idx="1"/>
          </p:nvPr>
        </p:nvSpPr>
        <p:spPr>
          <a:xfrm>
            <a:off x="169011" y="936172"/>
            <a:ext cx="8894602" cy="5789494"/>
          </a:xfrm>
        </p:spPr>
        <p:txBody>
          <a:bodyPr>
            <a:normAutofit/>
          </a:bodyPr>
          <a:lstStyle/>
          <a:p>
            <a:r>
              <a:rPr lang="en-US" sz="3000" dirty="0">
                <a:latin typeface="Calibri" panose="020F0502020204030204" pitchFamily="34" charset="0"/>
                <a:cs typeface="Calibri" panose="020F0502020204030204" pitchFamily="34" charset="0"/>
              </a:rPr>
              <a:t>Algorithmic approach to learn to take an </a:t>
            </a:r>
            <a:r>
              <a:rPr lang="en-US" sz="3000" b="1" dirty="0">
                <a:solidFill>
                  <a:srgbClr val="000CFF"/>
                </a:solidFill>
                <a:latin typeface="Calibri" panose="020F0502020204030204" pitchFamily="34" charset="0"/>
                <a:cs typeface="Calibri" panose="020F0502020204030204" pitchFamily="34" charset="0"/>
              </a:rPr>
              <a:t>action</a:t>
            </a:r>
            <a:r>
              <a:rPr lang="en-US" sz="3000" dirty="0">
                <a:latin typeface="Calibri" panose="020F0502020204030204" pitchFamily="34" charset="0"/>
                <a:cs typeface="Calibri" panose="020F0502020204030204" pitchFamily="34" charset="0"/>
              </a:rPr>
              <a:t> in a given </a:t>
            </a:r>
            <a:r>
              <a:rPr lang="en-US" sz="3000" b="1" dirty="0">
                <a:solidFill>
                  <a:srgbClr val="000CFF"/>
                </a:solidFill>
                <a:latin typeface="Calibri" panose="020F0502020204030204" pitchFamily="34" charset="0"/>
                <a:cs typeface="Calibri" panose="020F0502020204030204" pitchFamily="34" charset="0"/>
              </a:rPr>
              <a:t>situation</a:t>
            </a:r>
            <a:r>
              <a:rPr lang="en-US" sz="3000" dirty="0">
                <a:latin typeface="Calibri" panose="020F0502020204030204" pitchFamily="34" charset="0"/>
                <a:cs typeface="Calibri" panose="020F0502020204030204" pitchFamily="34" charset="0"/>
              </a:rPr>
              <a:t> to maximize a numerical </a:t>
            </a:r>
            <a:r>
              <a:rPr lang="en-US" sz="3000" b="1" dirty="0">
                <a:solidFill>
                  <a:srgbClr val="000CFF"/>
                </a:solidFill>
                <a:latin typeface="Calibri" panose="020F0502020204030204" pitchFamily="34" charset="0"/>
                <a:cs typeface="Calibri" panose="020F0502020204030204" pitchFamily="34" charset="0"/>
              </a:rPr>
              <a:t>reward</a:t>
            </a: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sz="3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Agent stores </a:t>
            </a:r>
            <a:r>
              <a:rPr lang="en-US" sz="3000" b="1" dirty="0">
                <a:solidFill>
                  <a:srgbClr val="C00000"/>
                </a:solidFill>
                <a:latin typeface="Calibri" panose="020F0502020204030204" pitchFamily="34" charset="0"/>
                <a:cs typeface="Calibri" panose="020F0502020204030204" pitchFamily="34" charset="0"/>
              </a:rPr>
              <a:t>Q-values</a:t>
            </a:r>
            <a:r>
              <a:rPr lang="en-US" sz="3000" dirty="0">
                <a:latin typeface="Calibri" panose="020F0502020204030204" pitchFamily="34" charset="0"/>
                <a:cs typeface="Calibri" panose="020F0502020204030204" pitchFamily="34" charset="0"/>
              </a:rPr>
              <a:t> for </a:t>
            </a:r>
            <a:r>
              <a:rPr lang="en-US" sz="3000" i="1" dirty="0">
                <a:solidFill>
                  <a:srgbClr val="C00000"/>
                </a:solidFill>
                <a:latin typeface="Calibri" panose="020F0502020204030204" pitchFamily="34" charset="0"/>
                <a:cs typeface="Calibri" panose="020F0502020204030204" pitchFamily="34" charset="0"/>
              </a:rPr>
              <a:t>every</a:t>
            </a:r>
            <a:r>
              <a:rPr lang="en-US" sz="3000" dirty="0">
                <a:latin typeface="Calibri" panose="020F0502020204030204" pitchFamily="34" charset="0"/>
                <a:cs typeface="Calibri" panose="020F0502020204030204" pitchFamily="34" charset="0"/>
              </a:rPr>
              <a:t> state-action pair</a:t>
            </a:r>
          </a:p>
          <a:p>
            <a:pPr lvl="1"/>
            <a:r>
              <a:rPr lang="en-US" sz="2600" b="1" dirty="0">
                <a:solidFill>
                  <a:srgbClr val="C00000"/>
                </a:solidFill>
                <a:latin typeface="Calibri" panose="020F0502020204030204" pitchFamily="34" charset="0"/>
                <a:cs typeface="Calibri" panose="020F0502020204030204" pitchFamily="34" charset="0"/>
              </a:rPr>
              <a:t>Expected return</a:t>
            </a:r>
            <a:r>
              <a:rPr lang="en-US" sz="2600" dirty="0">
                <a:latin typeface="Calibri" panose="020F0502020204030204" pitchFamily="34" charset="0"/>
                <a:cs typeface="Calibri" panose="020F0502020204030204" pitchFamily="34" charset="0"/>
              </a:rPr>
              <a:t> for taking an action in a state</a:t>
            </a:r>
          </a:p>
          <a:p>
            <a:pPr lvl="1"/>
            <a:r>
              <a:rPr lang="en-US" sz="2600" dirty="0">
                <a:latin typeface="Calibri" panose="020F0502020204030204" pitchFamily="34" charset="0"/>
                <a:cs typeface="Calibri" panose="020F0502020204030204" pitchFamily="34" charset="0"/>
              </a:rPr>
              <a:t>Given a state, selects action that provides </a:t>
            </a:r>
            <a:r>
              <a:rPr lang="en-US" sz="2600" b="1" dirty="0">
                <a:solidFill>
                  <a:srgbClr val="C00000"/>
                </a:solidFill>
                <a:latin typeface="Calibri" panose="020F0502020204030204" pitchFamily="34" charset="0"/>
                <a:cs typeface="Calibri" panose="020F0502020204030204" pitchFamily="34" charset="0"/>
              </a:rPr>
              <a:t>highest</a:t>
            </a:r>
            <a:r>
              <a:rPr lang="en-US" sz="2600" dirty="0">
                <a:latin typeface="Calibri" panose="020F0502020204030204" pitchFamily="34" charset="0"/>
                <a:cs typeface="Calibri" panose="020F0502020204030204" pitchFamily="34" charset="0"/>
              </a:rPr>
              <a:t> Q-value</a:t>
            </a:r>
          </a:p>
        </p:txBody>
      </p:sp>
      <p:pic>
        <p:nvPicPr>
          <p:cNvPr id="7" name="Picture 6">
            <a:extLst>
              <a:ext uri="{FF2B5EF4-FFF2-40B4-BE49-F238E27FC236}">
                <a16:creationId xmlns:a16="http://schemas.microsoft.com/office/drawing/2014/main" id="{B5318DA0-969A-3649-BFAC-A2D03EE60C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534" y="2162423"/>
            <a:ext cx="6642100" cy="2819400"/>
          </a:xfrm>
          <a:prstGeom prst="rect">
            <a:avLst/>
          </a:prstGeom>
        </p:spPr>
      </p:pic>
      <p:sp>
        <p:nvSpPr>
          <p:cNvPr id="8" name="Rectangle 7">
            <a:extLst>
              <a:ext uri="{FF2B5EF4-FFF2-40B4-BE49-F238E27FC236}">
                <a16:creationId xmlns:a16="http://schemas.microsoft.com/office/drawing/2014/main" id="{C0AB31C9-755A-A641-A5B7-B2FAC56E2924}"/>
              </a:ext>
            </a:extLst>
          </p:cNvPr>
          <p:cNvSpPr/>
          <p:nvPr/>
        </p:nvSpPr>
        <p:spPr>
          <a:xfrm>
            <a:off x="1029114" y="2162423"/>
            <a:ext cx="2520563" cy="1200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4E8297D-305C-904E-9B21-424EB26849AC}"/>
              </a:ext>
            </a:extLst>
          </p:cNvPr>
          <p:cNvSpPr/>
          <p:nvPr/>
        </p:nvSpPr>
        <p:spPr>
          <a:xfrm>
            <a:off x="1029113" y="3408113"/>
            <a:ext cx="2051437"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FDC9F6A-4388-6D49-9731-DE2CD9ADC8F7}"/>
              </a:ext>
            </a:extLst>
          </p:cNvPr>
          <p:cNvSpPr/>
          <p:nvPr/>
        </p:nvSpPr>
        <p:spPr>
          <a:xfrm>
            <a:off x="3304512" y="3408114"/>
            <a:ext cx="2392017" cy="7901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A86BF9D-0283-7440-900E-6B4D6908B55A}"/>
              </a:ext>
            </a:extLst>
          </p:cNvPr>
          <p:cNvSpPr/>
          <p:nvPr/>
        </p:nvSpPr>
        <p:spPr>
          <a:xfrm>
            <a:off x="4336856" y="2934031"/>
            <a:ext cx="327328" cy="4382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074B86-3F1D-DC43-A0D9-82380326512F}"/>
              </a:ext>
            </a:extLst>
          </p:cNvPr>
          <p:cNvSpPr/>
          <p:nvPr/>
        </p:nvSpPr>
        <p:spPr>
          <a:xfrm>
            <a:off x="5451363" y="2108258"/>
            <a:ext cx="2346271" cy="1255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594AEAD-E8D2-064A-9277-BF53D83E64B8}"/>
              </a:ext>
            </a:extLst>
          </p:cNvPr>
          <p:cNvSpPr/>
          <p:nvPr/>
        </p:nvSpPr>
        <p:spPr>
          <a:xfrm>
            <a:off x="5920491" y="3422118"/>
            <a:ext cx="1877143"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889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6E1681-0436-2046-A6E8-E391907CBE2D}"/>
              </a:ext>
            </a:extLst>
          </p:cNvPr>
          <p:cNvSpPr>
            <a:spLocks noGrp="1"/>
          </p:cNvSpPr>
          <p:nvPr>
            <p:ph type="title"/>
          </p:nvPr>
        </p:nvSpPr>
        <p:spPr/>
        <p:txBody>
          <a:bodyPr/>
          <a:lstStyle/>
          <a:p>
            <a:r>
              <a:rPr lang="en-US" dirty="0"/>
              <a:t>Formulating Prefetching as RL</a:t>
            </a:r>
          </a:p>
        </p:txBody>
      </p:sp>
      <p:pic>
        <p:nvPicPr>
          <p:cNvPr id="7" name="Content Placeholder 6">
            <a:extLst>
              <a:ext uri="{FF2B5EF4-FFF2-40B4-BE49-F238E27FC236}">
                <a16:creationId xmlns:a16="http://schemas.microsoft.com/office/drawing/2014/main" id="{D621D27C-6A02-F347-8494-127556EA2F7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76107" y="1004336"/>
            <a:ext cx="5391785" cy="2288674"/>
          </a:xfrm>
        </p:spPr>
      </p:pic>
      <p:pic>
        <p:nvPicPr>
          <p:cNvPr id="9" name="Picture 8">
            <a:extLst>
              <a:ext uri="{FF2B5EF4-FFF2-40B4-BE49-F238E27FC236}">
                <a16:creationId xmlns:a16="http://schemas.microsoft.com/office/drawing/2014/main" id="{08FD2C54-DB36-6245-9D84-8805931FF3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177" y="3701697"/>
            <a:ext cx="6905646" cy="2707883"/>
          </a:xfrm>
          <a:prstGeom prst="rect">
            <a:avLst/>
          </a:prstGeom>
        </p:spPr>
      </p:pic>
      <p:sp>
        <p:nvSpPr>
          <p:cNvPr id="10" name="Rectangle 9">
            <a:extLst>
              <a:ext uri="{FF2B5EF4-FFF2-40B4-BE49-F238E27FC236}">
                <a16:creationId xmlns:a16="http://schemas.microsoft.com/office/drawing/2014/main" id="{BF167353-6E22-B849-A3CE-4DAA684787AB}"/>
              </a:ext>
            </a:extLst>
          </p:cNvPr>
          <p:cNvSpPr/>
          <p:nvPr/>
        </p:nvSpPr>
        <p:spPr>
          <a:xfrm>
            <a:off x="3852404" y="1004336"/>
            <a:ext cx="1502797"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70BBACB-9B0A-E94F-9AFF-672B37109C36}"/>
              </a:ext>
            </a:extLst>
          </p:cNvPr>
          <p:cNvSpPr/>
          <p:nvPr/>
        </p:nvSpPr>
        <p:spPr>
          <a:xfrm>
            <a:off x="3465440" y="2667329"/>
            <a:ext cx="2276726"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FA8E092-D95D-AA42-83E3-6B402095208D}"/>
              </a:ext>
            </a:extLst>
          </p:cNvPr>
          <p:cNvSpPr/>
          <p:nvPr/>
        </p:nvSpPr>
        <p:spPr>
          <a:xfrm>
            <a:off x="3742410" y="3670095"/>
            <a:ext cx="1571269" cy="698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7B7EFEA-C3BB-4445-8891-5B3E2A5E45DD}"/>
              </a:ext>
            </a:extLst>
          </p:cNvPr>
          <p:cNvSpPr/>
          <p:nvPr/>
        </p:nvSpPr>
        <p:spPr>
          <a:xfrm>
            <a:off x="3351250" y="5504311"/>
            <a:ext cx="2434870" cy="905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C07B293-3AA4-514B-9205-E17A1FF6CE86}"/>
              </a:ext>
            </a:extLst>
          </p:cNvPr>
          <p:cNvSpPr/>
          <p:nvPr/>
        </p:nvSpPr>
        <p:spPr>
          <a:xfrm>
            <a:off x="1876107"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A00F6041-70A8-8B48-B707-103A49B165B2}"/>
              </a:ext>
            </a:extLst>
          </p:cNvPr>
          <p:cNvSpPr/>
          <p:nvPr/>
        </p:nvSpPr>
        <p:spPr>
          <a:xfrm>
            <a:off x="1516751" y="2004851"/>
            <a:ext cx="1929911" cy="11105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3403463-B2FC-7B43-8971-9C41BD9A4AC5}"/>
              </a:ext>
            </a:extLst>
          </p:cNvPr>
          <p:cNvSpPr/>
          <p:nvPr/>
        </p:nvSpPr>
        <p:spPr>
          <a:xfrm>
            <a:off x="5361174"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2B802A5-C049-5241-89D4-10C515AA1A24}"/>
              </a:ext>
            </a:extLst>
          </p:cNvPr>
          <p:cNvSpPr/>
          <p:nvPr/>
        </p:nvSpPr>
        <p:spPr>
          <a:xfrm>
            <a:off x="5754317" y="2018244"/>
            <a:ext cx="1532354" cy="10350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D01B655-E837-864F-8F97-7BAC0B2BDE0B}"/>
              </a:ext>
            </a:extLst>
          </p:cNvPr>
          <p:cNvSpPr/>
          <p:nvPr/>
        </p:nvSpPr>
        <p:spPr>
          <a:xfrm>
            <a:off x="3635534" y="2014852"/>
            <a:ext cx="1929911"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04999C2-C787-1345-A7EB-032921114C93}"/>
              </a:ext>
            </a:extLst>
          </p:cNvPr>
          <p:cNvSpPr/>
          <p:nvPr/>
        </p:nvSpPr>
        <p:spPr>
          <a:xfrm flipV="1">
            <a:off x="4462899" y="2444440"/>
            <a:ext cx="211572" cy="207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91B66F59-2BC1-9D4E-A978-5805F82B3B84}"/>
              </a:ext>
            </a:extLst>
          </p:cNvPr>
          <p:cNvSpPr/>
          <p:nvPr/>
        </p:nvSpPr>
        <p:spPr>
          <a:xfrm flipV="1">
            <a:off x="4490267" y="1645389"/>
            <a:ext cx="211572" cy="3344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A7BC7899-9C44-F645-BD75-9F5C02E38CF9}"/>
              </a:ext>
            </a:extLst>
          </p:cNvPr>
          <p:cNvSpPr/>
          <p:nvPr/>
        </p:nvSpPr>
        <p:spPr>
          <a:xfrm>
            <a:off x="1800347" y="3567160"/>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30A33112-6F21-8E48-8C1F-50C79A1E9745}"/>
              </a:ext>
            </a:extLst>
          </p:cNvPr>
          <p:cNvSpPr/>
          <p:nvPr/>
        </p:nvSpPr>
        <p:spPr>
          <a:xfrm>
            <a:off x="1201143" y="4574301"/>
            <a:ext cx="2150107"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38DE44E6-5721-E144-B3A7-B97F2708D3B9}"/>
              </a:ext>
            </a:extLst>
          </p:cNvPr>
          <p:cNvSpPr/>
          <p:nvPr/>
        </p:nvSpPr>
        <p:spPr>
          <a:xfrm>
            <a:off x="5325831" y="3609752"/>
            <a:ext cx="2617026"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3E426AF4-FF54-224F-9EF8-CBF772E904EE}"/>
              </a:ext>
            </a:extLst>
          </p:cNvPr>
          <p:cNvSpPr/>
          <p:nvPr/>
        </p:nvSpPr>
        <p:spPr>
          <a:xfrm>
            <a:off x="5792752" y="5036102"/>
            <a:ext cx="2143475"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DAE916B8-EDC0-B04C-A79A-A6EA5938CC6B}"/>
              </a:ext>
            </a:extLst>
          </p:cNvPr>
          <p:cNvSpPr/>
          <p:nvPr/>
        </p:nvSpPr>
        <p:spPr>
          <a:xfrm>
            <a:off x="4118776" y="4847604"/>
            <a:ext cx="828047"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C851705C-DF0B-784F-B880-19E4B735823F}"/>
              </a:ext>
            </a:extLst>
          </p:cNvPr>
          <p:cNvSpPr/>
          <p:nvPr/>
        </p:nvSpPr>
        <p:spPr>
          <a:xfrm>
            <a:off x="4339186" y="4376751"/>
            <a:ext cx="302162" cy="4371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4D32609-641B-0B4A-8DBE-CF095DACCA47}"/>
              </a:ext>
            </a:extLst>
          </p:cNvPr>
          <p:cNvSpPr/>
          <p:nvPr/>
        </p:nvSpPr>
        <p:spPr>
          <a:xfrm>
            <a:off x="4339186" y="5181614"/>
            <a:ext cx="302162" cy="2910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ED122E0C-22F0-6747-A99C-5BF96DC1691A}"/>
              </a:ext>
            </a:extLst>
          </p:cNvPr>
          <p:cNvCxnSpPr/>
          <p:nvPr/>
        </p:nvCxnSpPr>
        <p:spPr>
          <a:xfrm>
            <a:off x="954157" y="3429000"/>
            <a:ext cx="7243638" cy="0"/>
          </a:xfrm>
          <a:prstGeom prst="line">
            <a:avLst/>
          </a:prstGeom>
          <a:ln w="28575">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0977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3FCEAF-8A5B-644C-A41E-0C6D4BB6BEF3}"/>
              </a:ext>
            </a:extLst>
          </p:cNvPr>
          <p:cNvSpPr>
            <a:spLocks noGrp="1"/>
          </p:cNvSpPr>
          <p:nvPr>
            <p:ph type="title"/>
          </p:nvPr>
        </p:nvSpPr>
        <p:spPr/>
        <p:txBody>
          <a:bodyPr/>
          <a:lstStyle/>
          <a:p>
            <a:r>
              <a:rPr lang="en-US" dirty="0"/>
              <a:t>Pythia Overview</a:t>
            </a:r>
          </a:p>
        </p:txBody>
      </p:sp>
      <p:sp>
        <p:nvSpPr>
          <p:cNvPr id="5" name="Content Placeholder 4">
            <a:extLst>
              <a:ext uri="{FF2B5EF4-FFF2-40B4-BE49-F238E27FC236}">
                <a16:creationId xmlns:a16="http://schemas.microsoft.com/office/drawing/2014/main" id="{8B656715-C85A-7749-B41C-B585766E82AC}"/>
              </a:ext>
            </a:extLst>
          </p:cNvPr>
          <p:cNvSpPr>
            <a:spLocks noGrp="1"/>
          </p:cNvSpPr>
          <p:nvPr>
            <p:ph idx="1"/>
          </p:nvPr>
        </p:nvSpPr>
        <p:spPr/>
        <p:txBody>
          <a:bodyPr>
            <a:normAutofit/>
          </a:bodyPr>
          <a:lstStyle/>
          <a:p>
            <a:r>
              <a:rPr lang="en-US" b="1" dirty="0">
                <a:solidFill>
                  <a:schemeClr val="accent2"/>
                </a:solidFill>
                <a:latin typeface="Calibri" panose="020F0502020204030204" pitchFamily="34" charset="0"/>
                <a:cs typeface="Calibri" panose="020F0502020204030204" pitchFamily="34" charset="0"/>
              </a:rPr>
              <a:t>Q-Value Store</a:t>
            </a:r>
            <a:r>
              <a:rPr lang="en-US" dirty="0">
                <a:latin typeface="Calibri" panose="020F0502020204030204" pitchFamily="34" charset="0"/>
                <a:cs typeface="Calibri" panose="020F0502020204030204" pitchFamily="34" charset="0"/>
              </a:rPr>
              <a:t>: Records Q-values for </a:t>
            </a:r>
            <a:r>
              <a:rPr lang="en-US" i="1" dirty="0">
                <a:solidFill>
                  <a:srgbClr val="C00000"/>
                </a:solidFill>
                <a:latin typeface="Calibri" panose="020F0502020204030204" pitchFamily="34" charset="0"/>
                <a:cs typeface="Calibri" panose="020F0502020204030204" pitchFamily="34" charset="0"/>
              </a:rPr>
              <a:t>all</a:t>
            </a:r>
            <a:r>
              <a:rPr lang="en-US" dirty="0">
                <a:latin typeface="Calibri" panose="020F0502020204030204" pitchFamily="34" charset="0"/>
                <a:cs typeface="Calibri" panose="020F0502020204030204" pitchFamily="34" charset="0"/>
              </a:rPr>
              <a:t> state-action pairs</a:t>
            </a:r>
          </a:p>
          <a:p>
            <a:r>
              <a:rPr lang="en-US" b="1" dirty="0">
                <a:solidFill>
                  <a:srgbClr val="7030A0"/>
                </a:solidFill>
                <a:latin typeface="Calibri" panose="020F0502020204030204" pitchFamily="34" charset="0"/>
                <a:cs typeface="Calibri" panose="020F0502020204030204" pitchFamily="34" charset="0"/>
              </a:rPr>
              <a:t>Evaluation Queue</a:t>
            </a:r>
            <a:r>
              <a:rPr lang="en-US" dirty="0">
                <a:latin typeface="Calibri" panose="020F0502020204030204" pitchFamily="34" charset="0"/>
                <a:cs typeface="Calibri" panose="020F0502020204030204" pitchFamily="34" charset="0"/>
              </a:rPr>
              <a:t>: A FIFO queue of recently-taken actions</a:t>
            </a:r>
          </a:p>
        </p:txBody>
      </p:sp>
      <p:sp>
        <p:nvSpPr>
          <p:cNvPr id="109" name="Rounded Rectangle 108">
            <a:extLst>
              <a:ext uri="{FF2B5EF4-FFF2-40B4-BE49-F238E27FC236}">
                <a16:creationId xmlns:a16="http://schemas.microsoft.com/office/drawing/2014/main" id="{EC8661E4-A71B-3540-BD0E-E0D5DB689D16}"/>
              </a:ext>
            </a:extLst>
          </p:cNvPr>
          <p:cNvSpPr/>
          <p:nvPr/>
        </p:nvSpPr>
        <p:spPr>
          <a:xfrm>
            <a:off x="2784494" y="4873134"/>
            <a:ext cx="2724277" cy="385893"/>
          </a:xfrm>
          <a:prstGeom prst="roundRect">
            <a:avLst/>
          </a:prstGeom>
          <a:solidFill>
            <a:schemeClr val="accent2">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a:ln>
                  <a:noFill/>
                </a:ln>
                <a:solidFill>
                  <a:prstClr val="black"/>
                </a:solidFill>
                <a:effectLst/>
                <a:uLnTx/>
                <a:uFillTx/>
                <a:latin typeface="Calibri" panose="020F0502020204030204"/>
                <a:ea typeface="+mn-ea"/>
                <a:cs typeface="+mn-cs"/>
              </a:rPr>
              <a:t>Evaluation Queue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 (EQ)</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0" name="Rectangle 109">
            <a:extLst>
              <a:ext uri="{FF2B5EF4-FFF2-40B4-BE49-F238E27FC236}">
                <a16:creationId xmlns:a16="http://schemas.microsoft.com/office/drawing/2014/main" id="{B88356B1-928C-264A-9B5F-9E3C9EC2B60F}"/>
              </a:ext>
            </a:extLst>
          </p:cNvPr>
          <p:cNvSpPr/>
          <p:nvPr/>
        </p:nvSpPr>
        <p:spPr>
          <a:xfrm>
            <a:off x="808505" y="2870992"/>
            <a:ext cx="1241570" cy="578840"/>
          </a:xfrm>
          <a:prstGeom prst="rect">
            <a:avLst/>
          </a:prstGeom>
          <a:solidFill>
            <a:schemeClr val="bg1">
              <a:lumMod val="95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Demand</a:t>
            </a:r>
            <a:r>
              <a:rPr kumimoji="0" lang="en-CH" sz="18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Request</a:t>
            </a:r>
          </a:p>
        </p:txBody>
      </p:sp>
      <p:cxnSp>
        <p:nvCxnSpPr>
          <p:cNvPr id="111" name="Elbow Connector 110">
            <a:extLst>
              <a:ext uri="{FF2B5EF4-FFF2-40B4-BE49-F238E27FC236}">
                <a16:creationId xmlns:a16="http://schemas.microsoft.com/office/drawing/2014/main" id="{799D849E-B76B-764E-83B2-02E1654DC452}"/>
              </a:ext>
            </a:extLst>
          </p:cNvPr>
          <p:cNvCxnSpPr>
            <a:cxnSpLocks/>
          </p:cNvCxnSpPr>
          <p:nvPr/>
        </p:nvCxnSpPr>
        <p:spPr>
          <a:xfrm rot="16200000" flipH="1">
            <a:off x="1319478" y="3564808"/>
            <a:ext cx="1862357" cy="1635854"/>
          </a:xfrm>
          <a:prstGeom prst="bentConnector3">
            <a:avLst>
              <a:gd name="adj1" fmla="val 12117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2" name="Oval 111">
            <a:extLst>
              <a:ext uri="{FF2B5EF4-FFF2-40B4-BE49-F238E27FC236}">
                <a16:creationId xmlns:a16="http://schemas.microsoft.com/office/drawing/2014/main" id="{382F50DC-6D7F-D044-89B5-8FDF94727609}"/>
              </a:ext>
            </a:extLst>
          </p:cNvPr>
          <p:cNvSpPr/>
          <p:nvPr/>
        </p:nvSpPr>
        <p:spPr>
          <a:xfrm>
            <a:off x="2108043" y="5340658"/>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73" name="TextBox 172">
            <a:extLst>
              <a:ext uri="{FF2B5EF4-FFF2-40B4-BE49-F238E27FC236}">
                <a16:creationId xmlns:a16="http://schemas.microsoft.com/office/drawing/2014/main" id="{7E7927F1-F692-8441-8877-592E9DF51BD5}"/>
              </a:ext>
            </a:extLst>
          </p:cNvPr>
          <p:cNvSpPr txBox="1"/>
          <p:nvPr/>
        </p:nvSpPr>
        <p:spPr>
          <a:xfrm>
            <a:off x="1306487" y="5700692"/>
            <a:ext cx="188833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Assign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reward to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1"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orresponding</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EQ entry</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4" name="Straight Arrow Connector 173">
            <a:extLst>
              <a:ext uri="{FF2B5EF4-FFF2-40B4-BE49-F238E27FC236}">
                <a16:creationId xmlns:a16="http://schemas.microsoft.com/office/drawing/2014/main" id="{88FC4250-A26F-D241-82E9-FCD66DBA2DCC}"/>
              </a:ext>
            </a:extLst>
          </p:cNvPr>
          <p:cNvCxnSpPr>
            <a:cxnSpLocks/>
          </p:cNvCxnSpPr>
          <p:nvPr/>
        </p:nvCxnSpPr>
        <p:spPr>
          <a:xfrm>
            <a:off x="3014642" y="3165735"/>
            <a:ext cx="1253456"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75" name="Rectangle 174">
            <a:extLst>
              <a:ext uri="{FF2B5EF4-FFF2-40B4-BE49-F238E27FC236}">
                <a16:creationId xmlns:a16="http://schemas.microsoft.com/office/drawing/2014/main" id="{54B3E7B3-1DFD-D94C-A922-29813EAB75AA}"/>
              </a:ext>
            </a:extLst>
          </p:cNvPr>
          <p:cNvSpPr/>
          <p:nvPr/>
        </p:nvSpPr>
        <p:spPr>
          <a:xfrm>
            <a:off x="3297875" y="2635649"/>
            <a:ext cx="79836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Look</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up </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QVStore</a:t>
            </a:r>
          </a:p>
        </p:txBody>
      </p:sp>
      <p:sp>
        <p:nvSpPr>
          <p:cNvPr id="176" name="Rectangle 175">
            <a:extLst>
              <a:ext uri="{FF2B5EF4-FFF2-40B4-BE49-F238E27FC236}">
                <a16:creationId xmlns:a16="http://schemas.microsoft.com/office/drawing/2014/main" id="{DE7775CF-E1F5-8E46-9049-D65F8E93668A}"/>
              </a:ext>
            </a:extLst>
          </p:cNvPr>
          <p:cNvSpPr/>
          <p:nvPr/>
        </p:nvSpPr>
        <p:spPr>
          <a:xfrm>
            <a:off x="2322367" y="2906510"/>
            <a:ext cx="832128" cy="504718"/>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State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Vector</a:t>
            </a:r>
          </a:p>
        </p:txBody>
      </p:sp>
      <p:sp>
        <p:nvSpPr>
          <p:cNvPr id="177" name="Rectangle 176">
            <a:extLst>
              <a:ext uri="{FF2B5EF4-FFF2-40B4-BE49-F238E27FC236}">
                <a16:creationId xmlns:a16="http://schemas.microsoft.com/office/drawing/2014/main" id="{587FE97B-5658-7A49-A914-E5D83F503595}"/>
              </a:ext>
            </a:extLst>
          </p:cNvPr>
          <p:cNvSpPr/>
          <p:nvPr/>
        </p:nvSpPr>
        <p:spPr>
          <a:xfrm>
            <a:off x="4508804" y="3780661"/>
            <a:ext cx="1506182"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Q-Value Store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1" i="1" u="none" strike="noStrike" kern="1200" cap="none" spc="0" normalizeH="0" baseline="0" noProof="0" dirty="0" err="1">
                <a:ln>
                  <a:noFill/>
                </a:ln>
                <a:solidFill>
                  <a:prstClr val="black"/>
                </a:solidFill>
                <a:effectLst/>
                <a:uLnTx/>
                <a:uFillTx/>
                <a:latin typeface="Calibri" panose="020F0502020204030204"/>
                <a:ea typeface="+mn-ea"/>
                <a:cs typeface="+mn-cs"/>
              </a:rPr>
              <a:t>QVStore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8" name="Straight Arrow Connector 177">
            <a:extLst>
              <a:ext uri="{FF2B5EF4-FFF2-40B4-BE49-F238E27FC236}">
                <a16:creationId xmlns:a16="http://schemas.microsoft.com/office/drawing/2014/main" id="{74357D81-4E96-ED47-8706-8416146AE134}"/>
              </a:ext>
            </a:extLst>
          </p:cNvPr>
          <p:cNvCxnSpPr>
            <a:stCxn id="110" idx="3"/>
            <a:endCxn id="176" idx="1"/>
          </p:cNvCxnSpPr>
          <p:nvPr/>
        </p:nvCxnSpPr>
        <p:spPr>
          <a:xfrm flipV="1">
            <a:off x="2050075" y="3158869"/>
            <a:ext cx="272292" cy="15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9" name="Oval 178">
            <a:extLst>
              <a:ext uri="{FF2B5EF4-FFF2-40B4-BE49-F238E27FC236}">
                <a16:creationId xmlns:a16="http://schemas.microsoft.com/office/drawing/2014/main" id="{6ADC6D65-C652-5846-A0C0-D713E2DE326C}"/>
              </a:ext>
            </a:extLst>
          </p:cNvPr>
          <p:cNvSpPr/>
          <p:nvPr/>
        </p:nvSpPr>
        <p:spPr>
          <a:xfrm>
            <a:off x="2595818" y="2564797"/>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80" name="Oval 179">
            <a:extLst>
              <a:ext uri="{FF2B5EF4-FFF2-40B4-BE49-F238E27FC236}">
                <a16:creationId xmlns:a16="http://schemas.microsoft.com/office/drawing/2014/main" id="{D906ED77-3132-214E-A3F5-31B07CAE1C39}"/>
              </a:ext>
            </a:extLst>
          </p:cNvPr>
          <p:cNvSpPr/>
          <p:nvPr/>
        </p:nvSpPr>
        <p:spPr>
          <a:xfrm>
            <a:off x="3554075" y="323231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84" name="Oval 183">
            <a:extLst>
              <a:ext uri="{FF2B5EF4-FFF2-40B4-BE49-F238E27FC236}">
                <a16:creationId xmlns:a16="http://schemas.microsoft.com/office/drawing/2014/main" id="{476A954E-AC99-B948-9C25-154CE4DACB8E}"/>
              </a:ext>
            </a:extLst>
          </p:cNvPr>
          <p:cNvSpPr/>
          <p:nvPr/>
        </p:nvSpPr>
        <p:spPr>
          <a:xfrm>
            <a:off x="6014879" y="47305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5</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5" name="TextBox 184">
            <a:extLst>
              <a:ext uri="{FF2B5EF4-FFF2-40B4-BE49-F238E27FC236}">
                <a16:creationId xmlns:a16="http://schemas.microsoft.com/office/drawing/2014/main" id="{DED76AD1-C286-F54B-BF0B-B1C81BB0C856}"/>
              </a:ext>
            </a:extLst>
          </p:cNvPr>
          <p:cNvSpPr txBox="1"/>
          <p:nvPr/>
        </p:nvSpPr>
        <p:spPr>
          <a:xfrm>
            <a:off x="5378782" y="5102664"/>
            <a:ext cx="216334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Insert prefetch action &amp;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State-Action pair in EQ</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86" name="Elbow Connector 185">
            <a:extLst>
              <a:ext uri="{FF2B5EF4-FFF2-40B4-BE49-F238E27FC236}">
                <a16:creationId xmlns:a16="http://schemas.microsoft.com/office/drawing/2014/main" id="{15E5651A-39A4-AD4E-A15B-18B1FFAEF0FC}"/>
              </a:ext>
            </a:extLst>
          </p:cNvPr>
          <p:cNvCxnSpPr>
            <a:cxnSpLocks/>
            <a:stCxn id="109" idx="1"/>
          </p:cNvCxnSpPr>
          <p:nvPr/>
        </p:nvCxnSpPr>
        <p:spPr>
          <a:xfrm rot="10800000" flipH="1">
            <a:off x="2784494" y="3747909"/>
            <a:ext cx="1657524" cy="1318172"/>
          </a:xfrm>
          <a:prstGeom prst="bentConnector3">
            <a:avLst>
              <a:gd name="adj1" fmla="val -1379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7" name="Oval 186">
            <a:extLst>
              <a:ext uri="{FF2B5EF4-FFF2-40B4-BE49-F238E27FC236}">
                <a16:creationId xmlns:a16="http://schemas.microsoft.com/office/drawing/2014/main" id="{EEF2AF26-83E3-4E48-8DAE-05821FC6A326}"/>
              </a:ext>
            </a:extLst>
          </p:cNvPr>
          <p:cNvSpPr/>
          <p:nvPr/>
        </p:nvSpPr>
        <p:spPr>
          <a:xfrm>
            <a:off x="2177701" y="4262013"/>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6</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8" name="Rectangle 187">
            <a:extLst>
              <a:ext uri="{FF2B5EF4-FFF2-40B4-BE49-F238E27FC236}">
                <a16:creationId xmlns:a16="http://schemas.microsoft.com/office/drawing/2014/main" id="{EFC4A003-0047-B548-A1D9-92DECD65EB20}"/>
              </a:ext>
            </a:extLst>
          </p:cNvPr>
          <p:cNvSpPr/>
          <p:nvPr/>
        </p:nvSpPr>
        <p:spPr>
          <a:xfrm>
            <a:off x="4508804" y="5969822"/>
            <a:ext cx="1663943" cy="385893"/>
          </a:xfrm>
          <a:prstGeom prst="rect">
            <a:avLst/>
          </a:prstGeom>
          <a:solidFill>
            <a:schemeClr val="accent6">
              <a:lumMod val="20000"/>
              <a:lumOff val="80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Prefetch Fill </a:t>
            </a:r>
          </a:p>
        </p:txBody>
      </p:sp>
      <p:cxnSp>
        <p:nvCxnSpPr>
          <p:cNvPr id="189" name="Straight Arrow Connector 188">
            <a:extLst>
              <a:ext uri="{FF2B5EF4-FFF2-40B4-BE49-F238E27FC236}">
                <a16:creationId xmlns:a16="http://schemas.microsoft.com/office/drawing/2014/main" id="{C4489A71-7E05-1B4D-A4B3-DD2DA5AC432B}"/>
              </a:ext>
            </a:extLst>
          </p:cNvPr>
          <p:cNvCxnSpPr>
            <a:cxnSpLocks/>
          </p:cNvCxnSpPr>
          <p:nvPr/>
        </p:nvCxnSpPr>
        <p:spPr>
          <a:xfrm flipV="1">
            <a:off x="5048115" y="5318082"/>
            <a:ext cx="0" cy="556451"/>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90" name="Rectangle 189">
            <a:extLst>
              <a:ext uri="{FF2B5EF4-FFF2-40B4-BE49-F238E27FC236}">
                <a16:creationId xmlns:a16="http://schemas.microsoft.com/office/drawing/2014/main" id="{B4E1DBE9-431A-BC49-9501-63346E18178F}"/>
              </a:ext>
            </a:extLst>
          </p:cNvPr>
          <p:cNvSpPr/>
          <p:nvPr/>
        </p:nvSpPr>
        <p:spPr>
          <a:xfrm>
            <a:off x="4516320" y="238010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A1</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A68EBED8-7957-B64F-B3E1-3FB8DA825AEE}"/>
              </a:ext>
            </a:extLst>
          </p:cNvPr>
          <p:cNvSpPr/>
          <p:nvPr/>
        </p:nvSpPr>
        <p:spPr>
          <a:xfrm>
            <a:off x="4870021" y="2376552"/>
            <a:ext cx="356188"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1" i="0" u="none" strike="noStrike" kern="1200" cap="none" spc="0" normalizeH="0" baseline="0" noProof="0">
                <a:ln>
                  <a:noFill/>
                </a:ln>
                <a:solidFill>
                  <a:prstClr val="black"/>
                </a:solidFill>
                <a:effectLst/>
                <a:uLnTx/>
                <a:uFillTx/>
                <a:latin typeface="Calibri" panose="020F0502020204030204"/>
                <a:ea typeface="+mn-ea"/>
                <a:cs typeface="+mn-cs"/>
              </a:rPr>
              <a:t>A2</a:t>
            </a:r>
            <a:endParaRPr kumimoji="0" lang="en-CH"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5D5C5A33-2AC4-E44D-BB0A-6BC9E2928D10}"/>
              </a:ext>
            </a:extLst>
          </p:cNvPr>
          <p:cNvSpPr/>
          <p:nvPr/>
        </p:nvSpPr>
        <p:spPr>
          <a:xfrm>
            <a:off x="5231038" y="237299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A3</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3" name="Rounded Rectangle 192">
            <a:extLst>
              <a:ext uri="{FF2B5EF4-FFF2-40B4-BE49-F238E27FC236}">
                <a16:creationId xmlns:a16="http://schemas.microsoft.com/office/drawing/2014/main" id="{09552ACF-AD9B-9343-981D-03F83CA30487}"/>
              </a:ext>
            </a:extLst>
          </p:cNvPr>
          <p:cNvSpPr/>
          <p:nvPr/>
        </p:nvSpPr>
        <p:spPr>
          <a:xfrm>
            <a:off x="6802341" y="2865890"/>
            <a:ext cx="1426822" cy="730105"/>
          </a:xfrm>
          <a:prstGeom prst="roundRect">
            <a:avLst/>
          </a:prstGeom>
          <a:solidFill>
            <a:schemeClr val="tx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Memory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Hierarchy</a:t>
            </a:r>
          </a:p>
        </p:txBody>
      </p:sp>
      <p:cxnSp>
        <p:nvCxnSpPr>
          <p:cNvPr id="194" name="Straight Arrow Connector 193">
            <a:extLst>
              <a:ext uri="{FF2B5EF4-FFF2-40B4-BE49-F238E27FC236}">
                <a16:creationId xmlns:a16="http://schemas.microsoft.com/office/drawing/2014/main" id="{A9793FB3-ADBA-9340-964F-C14E30A5A345}"/>
              </a:ext>
            </a:extLst>
          </p:cNvPr>
          <p:cNvCxnSpPr>
            <a:cxnSpLocks/>
            <a:endCxn id="193" idx="1"/>
          </p:cNvCxnSpPr>
          <p:nvPr/>
        </p:nvCxnSpPr>
        <p:spPr>
          <a:xfrm flipV="1">
            <a:off x="5971738" y="3230943"/>
            <a:ext cx="830603" cy="61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5" name="Rectangle 194">
            <a:extLst>
              <a:ext uri="{FF2B5EF4-FFF2-40B4-BE49-F238E27FC236}">
                <a16:creationId xmlns:a16="http://schemas.microsoft.com/office/drawing/2014/main" id="{7D964871-AF2D-2C4C-A018-991008E8378E}"/>
              </a:ext>
            </a:extLst>
          </p:cNvPr>
          <p:cNvSpPr/>
          <p:nvPr/>
        </p:nvSpPr>
        <p:spPr>
          <a:xfrm>
            <a:off x="5931285" y="2677246"/>
            <a:ext cx="85921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Generate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prefetch</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4B3079F-FCD7-274B-8506-2786C809D580}"/>
              </a:ext>
            </a:extLst>
          </p:cNvPr>
          <p:cNvSpPr/>
          <p:nvPr/>
        </p:nvSpPr>
        <p:spPr>
          <a:xfrm>
            <a:off x="2586481" y="4143016"/>
            <a:ext cx="1757868" cy="5232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Evict EQ entry and update </a:t>
            </a:r>
            <a:r>
              <a:rPr kumimoji="0" lang="en-US" sz="1400" b="0" i="1" u="none" strike="noStrike" kern="1200" cap="none" spc="0" normalizeH="0" baseline="0" noProof="0" dirty="0" err="1">
                <a:ln>
                  <a:noFill/>
                </a:ln>
                <a:solidFill>
                  <a:prstClr val="black"/>
                </a:solidFill>
                <a:effectLst/>
                <a:uLnTx/>
                <a:uFillTx/>
                <a:latin typeface="Calibri" panose="020F0502020204030204"/>
                <a:ea typeface="+mn-ea"/>
                <a:cs typeface="+mn-cs"/>
              </a:rPr>
              <a:t>QVStore</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7" name="Oval 196">
            <a:extLst>
              <a:ext uri="{FF2B5EF4-FFF2-40B4-BE49-F238E27FC236}">
                <a16:creationId xmlns:a16="http://schemas.microsoft.com/office/drawing/2014/main" id="{0243FFFE-6A73-CA40-B4DF-3CD7A32986AF}"/>
              </a:ext>
            </a:extLst>
          </p:cNvPr>
          <p:cNvSpPr/>
          <p:nvPr/>
        </p:nvSpPr>
        <p:spPr>
          <a:xfrm>
            <a:off x="6212152" y="24363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198" name="Rectangle 197">
            <a:extLst>
              <a:ext uri="{FF2B5EF4-FFF2-40B4-BE49-F238E27FC236}">
                <a16:creationId xmlns:a16="http://schemas.microsoft.com/office/drawing/2014/main" id="{CF5F4FBB-8860-F042-8A9D-EBCEC1147F88}"/>
              </a:ext>
            </a:extLst>
          </p:cNvPr>
          <p:cNvSpPr/>
          <p:nvPr/>
        </p:nvSpPr>
        <p:spPr>
          <a:xfrm>
            <a:off x="3793570" y="2026696"/>
            <a:ext cx="2617255" cy="307777"/>
          </a:xfrm>
          <a:prstGeom prst="rect">
            <a:avLst/>
          </a:prstGeom>
          <a:solidFill>
            <a:schemeClr val="bg2"/>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Find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Action with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ax </a:t>
            </a: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Q-Value</a:t>
            </a:r>
          </a:p>
        </p:txBody>
      </p:sp>
      <p:cxnSp>
        <p:nvCxnSpPr>
          <p:cNvPr id="199" name="Straight Arrow Connector 198">
            <a:extLst>
              <a:ext uri="{FF2B5EF4-FFF2-40B4-BE49-F238E27FC236}">
                <a16:creationId xmlns:a16="http://schemas.microsoft.com/office/drawing/2014/main" id="{CF04ABA9-016F-1D44-9CB9-2CD086BB1F29}"/>
              </a:ext>
            </a:extLst>
          </p:cNvPr>
          <p:cNvCxnSpPr>
            <a:cxnSpLocks/>
          </p:cNvCxnSpPr>
          <p:nvPr/>
        </p:nvCxnSpPr>
        <p:spPr>
          <a:xfrm>
            <a:off x="5038337"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0" name="Straight Arrow Connector 199">
            <a:extLst>
              <a:ext uri="{FF2B5EF4-FFF2-40B4-BE49-F238E27FC236}">
                <a16:creationId xmlns:a16="http://schemas.microsoft.com/office/drawing/2014/main" id="{B72E909B-B36E-9B4E-B9AB-70D89B040A5F}"/>
              </a:ext>
            </a:extLst>
          </p:cNvPr>
          <p:cNvCxnSpPr>
            <a:cxnSpLocks/>
          </p:cNvCxnSpPr>
          <p:nvPr/>
        </p:nvCxnSpPr>
        <p:spPr>
          <a:xfrm>
            <a:off x="4679009"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1" name="Straight Arrow Connector 200">
            <a:extLst>
              <a:ext uri="{FF2B5EF4-FFF2-40B4-BE49-F238E27FC236}">
                <a16:creationId xmlns:a16="http://schemas.microsoft.com/office/drawing/2014/main" id="{A8CF9FBF-1EAE-E141-943E-8B123653A864}"/>
              </a:ext>
            </a:extLst>
          </p:cNvPr>
          <p:cNvCxnSpPr>
            <a:cxnSpLocks/>
          </p:cNvCxnSpPr>
          <p:nvPr/>
        </p:nvCxnSpPr>
        <p:spPr>
          <a:xfrm>
            <a:off x="5394429" y="2308908"/>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sp>
        <p:nvSpPr>
          <p:cNvPr id="202" name="Oval 201">
            <a:extLst>
              <a:ext uri="{FF2B5EF4-FFF2-40B4-BE49-F238E27FC236}">
                <a16:creationId xmlns:a16="http://schemas.microsoft.com/office/drawing/2014/main" id="{85BD7E60-7BFF-434D-BBB6-AE2235405BE1}"/>
              </a:ext>
            </a:extLst>
          </p:cNvPr>
          <p:cNvSpPr/>
          <p:nvPr/>
        </p:nvSpPr>
        <p:spPr>
          <a:xfrm>
            <a:off x="5123608" y="547679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7</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12" name="Group 211">
            <a:extLst>
              <a:ext uri="{FF2B5EF4-FFF2-40B4-BE49-F238E27FC236}">
                <a16:creationId xmlns:a16="http://schemas.microsoft.com/office/drawing/2014/main" id="{4B9572B7-08B9-8F49-80A6-03052E688C52}"/>
              </a:ext>
            </a:extLst>
          </p:cNvPr>
          <p:cNvGrpSpPr/>
          <p:nvPr/>
        </p:nvGrpSpPr>
        <p:grpSpPr>
          <a:xfrm>
            <a:off x="4289620" y="2601710"/>
            <a:ext cx="1592509" cy="1220460"/>
            <a:chOff x="4289620" y="2601710"/>
            <a:chExt cx="1592509" cy="1220460"/>
          </a:xfrm>
        </p:grpSpPr>
        <p:sp>
          <p:nvSpPr>
            <p:cNvPr id="113" name="Rectangle 112">
              <a:extLst>
                <a:ext uri="{FF2B5EF4-FFF2-40B4-BE49-F238E27FC236}">
                  <a16:creationId xmlns:a16="http://schemas.microsoft.com/office/drawing/2014/main" id="{FD3A8377-8D24-9143-8097-35CFD901AD6C}"/>
                </a:ext>
              </a:extLst>
            </p:cNvPr>
            <p:cNvSpPr/>
            <p:nvPr/>
          </p:nvSpPr>
          <p:spPr>
            <a:xfrm>
              <a:off x="4289620" y="26017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Rectangle 113">
              <a:extLst>
                <a:ext uri="{FF2B5EF4-FFF2-40B4-BE49-F238E27FC236}">
                  <a16:creationId xmlns:a16="http://schemas.microsoft.com/office/drawing/2014/main" id="{44BD0F1C-308B-AD41-ADC0-9D662775B839}"/>
                </a:ext>
              </a:extLst>
            </p:cNvPr>
            <p:cNvSpPr/>
            <p:nvPr/>
          </p:nvSpPr>
          <p:spPr>
            <a:xfrm>
              <a:off x="4499345" y="26017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Rectangle 114">
              <a:extLst>
                <a:ext uri="{FF2B5EF4-FFF2-40B4-BE49-F238E27FC236}">
                  <a16:creationId xmlns:a16="http://schemas.microsoft.com/office/drawing/2014/main" id="{3F57A77B-B4C5-B34F-9654-A2C73A1DDC34}"/>
                </a:ext>
              </a:extLst>
            </p:cNvPr>
            <p:cNvSpPr/>
            <p:nvPr/>
          </p:nvSpPr>
          <p:spPr>
            <a:xfrm>
              <a:off x="4858673" y="26017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Rectangle 115">
              <a:extLst>
                <a:ext uri="{FF2B5EF4-FFF2-40B4-BE49-F238E27FC236}">
                  <a16:creationId xmlns:a16="http://schemas.microsoft.com/office/drawing/2014/main" id="{89A27451-93BD-8E44-8120-AD957A3C2F88}"/>
                </a:ext>
              </a:extLst>
            </p:cNvPr>
            <p:cNvSpPr/>
            <p:nvPr/>
          </p:nvSpPr>
          <p:spPr>
            <a:xfrm>
              <a:off x="5218001" y="26017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Rectangle 116">
              <a:extLst>
                <a:ext uri="{FF2B5EF4-FFF2-40B4-BE49-F238E27FC236}">
                  <a16:creationId xmlns:a16="http://schemas.microsoft.com/office/drawing/2014/main" id="{1FB99F77-BEFB-7F4C-8456-69B826978233}"/>
                </a:ext>
              </a:extLst>
            </p:cNvPr>
            <p:cNvSpPr/>
            <p:nvPr/>
          </p:nvSpPr>
          <p:spPr>
            <a:xfrm>
              <a:off x="4289620" y="27778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Rectangle 117">
              <a:extLst>
                <a:ext uri="{FF2B5EF4-FFF2-40B4-BE49-F238E27FC236}">
                  <a16:creationId xmlns:a16="http://schemas.microsoft.com/office/drawing/2014/main" id="{ACF4C514-8B32-614D-BF6B-3F188A3F5A83}"/>
                </a:ext>
              </a:extLst>
            </p:cNvPr>
            <p:cNvSpPr/>
            <p:nvPr/>
          </p:nvSpPr>
          <p:spPr>
            <a:xfrm>
              <a:off x="4499345" y="27778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Rectangle 118">
              <a:extLst>
                <a:ext uri="{FF2B5EF4-FFF2-40B4-BE49-F238E27FC236}">
                  <a16:creationId xmlns:a16="http://schemas.microsoft.com/office/drawing/2014/main" id="{9AFF6B2C-7524-D04C-AD64-4B438BFD7B75}"/>
                </a:ext>
              </a:extLst>
            </p:cNvPr>
            <p:cNvSpPr/>
            <p:nvPr/>
          </p:nvSpPr>
          <p:spPr>
            <a:xfrm>
              <a:off x="4858673" y="27778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Rectangle 119">
              <a:extLst>
                <a:ext uri="{FF2B5EF4-FFF2-40B4-BE49-F238E27FC236}">
                  <a16:creationId xmlns:a16="http://schemas.microsoft.com/office/drawing/2014/main" id="{4EAD4285-7314-DD46-8C66-6AA6025A7AA4}"/>
                </a:ext>
              </a:extLst>
            </p:cNvPr>
            <p:cNvSpPr/>
            <p:nvPr/>
          </p:nvSpPr>
          <p:spPr>
            <a:xfrm>
              <a:off x="5218001" y="27778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Rectangle 120">
              <a:extLst>
                <a:ext uri="{FF2B5EF4-FFF2-40B4-BE49-F238E27FC236}">
                  <a16:creationId xmlns:a16="http://schemas.microsoft.com/office/drawing/2014/main" id="{B9A6C0D6-5D43-9D4B-88B7-75FD58C3B988}"/>
                </a:ext>
              </a:extLst>
            </p:cNvPr>
            <p:cNvSpPr/>
            <p:nvPr/>
          </p:nvSpPr>
          <p:spPr>
            <a:xfrm>
              <a:off x="4289620" y="29540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Rectangle 121">
              <a:extLst>
                <a:ext uri="{FF2B5EF4-FFF2-40B4-BE49-F238E27FC236}">
                  <a16:creationId xmlns:a16="http://schemas.microsoft.com/office/drawing/2014/main" id="{CAB6E6E3-1D84-9E43-BE56-DD55A7DE7CCB}"/>
                </a:ext>
              </a:extLst>
            </p:cNvPr>
            <p:cNvSpPr/>
            <p:nvPr/>
          </p:nvSpPr>
          <p:spPr>
            <a:xfrm>
              <a:off x="4499345" y="29540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Rectangle 122">
              <a:extLst>
                <a:ext uri="{FF2B5EF4-FFF2-40B4-BE49-F238E27FC236}">
                  <a16:creationId xmlns:a16="http://schemas.microsoft.com/office/drawing/2014/main" id="{B4E5707F-03EA-6F40-AAF2-E23363D7AB62}"/>
                </a:ext>
              </a:extLst>
            </p:cNvPr>
            <p:cNvSpPr/>
            <p:nvPr/>
          </p:nvSpPr>
          <p:spPr>
            <a:xfrm>
              <a:off x="4858673" y="29540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Rectangle 123">
              <a:extLst>
                <a:ext uri="{FF2B5EF4-FFF2-40B4-BE49-F238E27FC236}">
                  <a16:creationId xmlns:a16="http://schemas.microsoft.com/office/drawing/2014/main" id="{522B78C4-6877-CE46-A63B-7A82ECD115B6}"/>
                </a:ext>
              </a:extLst>
            </p:cNvPr>
            <p:cNvSpPr/>
            <p:nvPr/>
          </p:nvSpPr>
          <p:spPr>
            <a:xfrm>
              <a:off x="5218001" y="29540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5" name="Rectangle 124">
              <a:extLst>
                <a:ext uri="{FF2B5EF4-FFF2-40B4-BE49-F238E27FC236}">
                  <a16:creationId xmlns:a16="http://schemas.microsoft.com/office/drawing/2014/main" id="{FA16AED2-8F60-B74B-8B2C-22BB3853A814}"/>
                </a:ext>
              </a:extLst>
            </p:cNvPr>
            <p:cNvSpPr/>
            <p:nvPr/>
          </p:nvSpPr>
          <p:spPr>
            <a:xfrm>
              <a:off x="4289620" y="31302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Rectangle 125">
              <a:extLst>
                <a:ext uri="{FF2B5EF4-FFF2-40B4-BE49-F238E27FC236}">
                  <a16:creationId xmlns:a16="http://schemas.microsoft.com/office/drawing/2014/main" id="{CBB5A613-228E-E84B-8B5A-BD3DDE37FC4B}"/>
                </a:ext>
              </a:extLst>
            </p:cNvPr>
            <p:cNvSpPr/>
            <p:nvPr/>
          </p:nvSpPr>
          <p:spPr>
            <a:xfrm>
              <a:off x="4499345" y="31302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Rectangle 126">
              <a:extLst>
                <a:ext uri="{FF2B5EF4-FFF2-40B4-BE49-F238E27FC236}">
                  <a16:creationId xmlns:a16="http://schemas.microsoft.com/office/drawing/2014/main" id="{C33B4829-767E-CC46-841A-C59701274878}"/>
                </a:ext>
              </a:extLst>
            </p:cNvPr>
            <p:cNvSpPr/>
            <p:nvPr/>
          </p:nvSpPr>
          <p:spPr>
            <a:xfrm>
              <a:off x="4858673" y="31302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Rectangle 127">
              <a:extLst>
                <a:ext uri="{FF2B5EF4-FFF2-40B4-BE49-F238E27FC236}">
                  <a16:creationId xmlns:a16="http://schemas.microsoft.com/office/drawing/2014/main" id="{4FF74D98-0B9E-B447-95A6-F7E4B08A282C}"/>
                </a:ext>
              </a:extLst>
            </p:cNvPr>
            <p:cNvSpPr/>
            <p:nvPr/>
          </p:nvSpPr>
          <p:spPr>
            <a:xfrm>
              <a:off x="5218001" y="31302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9" name="Rectangle 128">
              <a:extLst>
                <a:ext uri="{FF2B5EF4-FFF2-40B4-BE49-F238E27FC236}">
                  <a16:creationId xmlns:a16="http://schemas.microsoft.com/office/drawing/2014/main" id="{936DAFF4-957A-5B45-B8B7-8D31D4136A21}"/>
                </a:ext>
              </a:extLst>
            </p:cNvPr>
            <p:cNvSpPr/>
            <p:nvPr/>
          </p:nvSpPr>
          <p:spPr>
            <a:xfrm>
              <a:off x="4289620" y="33063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Rectangle 129">
              <a:extLst>
                <a:ext uri="{FF2B5EF4-FFF2-40B4-BE49-F238E27FC236}">
                  <a16:creationId xmlns:a16="http://schemas.microsoft.com/office/drawing/2014/main" id="{D2980796-4C2F-414B-816E-081F907A10F6}"/>
                </a:ext>
              </a:extLst>
            </p:cNvPr>
            <p:cNvSpPr/>
            <p:nvPr/>
          </p:nvSpPr>
          <p:spPr>
            <a:xfrm>
              <a:off x="4499345" y="33063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Rectangle 130">
              <a:extLst>
                <a:ext uri="{FF2B5EF4-FFF2-40B4-BE49-F238E27FC236}">
                  <a16:creationId xmlns:a16="http://schemas.microsoft.com/office/drawing/2014/main" id="{A887C44D-FFC2-384B-83BF-BEB08C155264}"/>
                </a:ext>
              </a:extLst>
            </p:cNvPr>
            <p:cNvSpPr/>
            <p:nvPr/>
          </p:nvSpPr>
          <p:spPr>
            <a:xfrm>
              <a:off x="4858673" y="33063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1A5196E-7185-724A-983F-D13E80FEF654}"/>
                </a:ext>
              </a:extLst>
            </p:cNvPr>
            <p:cNvSpPr/>
            <p:nvPr/>
          </p:nvSpPr>
          <p:spPr>
            <a:xfrm>
              <a:off x="5218001" y="33063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721EE2A8-FA3E-FE45-9AFE-3FAF44806885}"/>
                </a:ext>
              </a:extLst>
            </p:cNvPr>
            <p:cNvSpPr/>
            <p:nvPr/>
          </p:nvSpPr>
          <p:spPr>
            <a:xfrm>
              <a:off x="4442020" y="27541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4A7F9AF-2BA4-DA46-B255-8263E7DC1415}"/>
                </a:ext>
              </a:extLst>
            </p:cNvPr>
            <p:cNvSpPr/>
            <p:nvPr/>
          </p:nvSpPr>
          <p:spPr>
            <a:xfrm>
              <a:off x="4651745" y="27541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C834DDEE-C429-1F4E-BA53-A9762690A852}"/>
                </a:ext>
              </a:extLst>
            </p:cNvPr>
            <p:cNvSpPr/>
            <p:nvPr/>
          </p:nvSpPr>
          <p:spPr>
            <a:xfrm>
              <a:off x="5011073" y="27541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F2A5FBBE-49F2-6E41-A6FA-5BF57BDC811B}"/>
                </a:ext>
              </a:extLst>
            </p:cNvPr>
            <p:cNvSpPr/>
            <p:nvPr/>
          </p:nvSpPr>
          <p:spPr>
            <a:xfrm>
              <a:off x="5370401" y="27541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7" name="Rectangle 136">
              <a:extLst>
                <a:ext uri="{FF2B5EF4-FFF2-40B4-BE49-F238E27FC236}">
                  <a16:creationId xmlns:a16="http://schemas.microsoft.com/office/drawing/2014/main" id="{AB7977CF-D25A-0249-8C4F-1F5C1074B4DA}"/>
                </a:ext>
              </a:extLst>
            </p:cNvPr>
            <p:cNvSpPr/>
            <p:nvPr/>
          </p:nvSpPr>
          <p:spPr>
            <a:xfrm>
              <a:off x="4442020" y="29302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Rectangle 137">
              <a:extLst>
                <a:ext uri="{FF2B5EF4-FFF2-40B4-BE49-F238E27FC236}">
                  <a16:creationId xmlns:a16="http://schemas.microsoft.com/office/drawing/2014/main" id="{1DCC281C-206A-1C42-9653-43442F95173C}"/>
                </a:ext>
              </a:extLst>
            </p:cNvPr>
            <p:cNvSpPr/>
            <p:nvPr/>
          </p:nvSpPr>
          <p:spPr>
            <a:xfrm>
              <a:off x="4651745" y="29302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Rectangle 138">
              <a:extLst>
                <a:ext uri="{FF2B5EF4-FFF2-40B4-BE49-F238E27FC236}">
                  <a16:creationId xmlns:a16="http://schemas.microsoft.com/office/drawing/2014/main" id="{FA8DB686-5998-1347-B9D1-24913AB66085}"/>
                </a:ext>
              </a:extLst>
            </p:cNvPr>
            <p:cNvSpPr/>
            <p:nvPr/>
          </p:nvSpPr>
          <p:spPr>
            <a:xfrm>
              <a:off x="5011073" y="29302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Rectangle 139">
              <a:extLst>
                <a:ext uri="{FF2B5EF4-FFF2-40B4-BE49-F238E27FC236}">
                  <a16:creationId xmlns:a16="http://schemas.microsoft.com/office/drawing/2014/main" id="{52477002-3CA5-0C4A-A69F-FC27F12C0F32}"/>
                </a:ext>
              </a:extLst>
            </p:cNvPr>
            <p:cNvSpPr/>
            <p:nvPr/>
          </p:nvSpPr>
          <p:spPr>
            <a:xfrm>
              <a:off x="5370401" y="29302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 name="Rectangle 140">
              <a:extLst>
                <a:ext uri="{FF2B5EF4-FFF2-40B4-BE49-F238E27FC236}">
                  <a16:creationId xmlns:a16="http://schemas.microsoft.com/office/drawing/2014/main" id="{E71E42E4-EA17-8544-BA6F-98DC7D25C484}"/>
                </a:ext>
              </a:extLst>
            </p:cNvPr>
            <p:cNvSpPr/>
            <p:nvPr/>
          </p:nvSpPr>
          <p:spPr>
            <a:xfrm>
              <a:off x="4442020" y="31064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Rectangle 141">
              <a:extLst>
                <a:ext uri="{FF2B5EF4-FFF2-40B4-BE49-F238E27FC236}">
                  <a16:creationId xmlns:a16="http://schemas.microsoft.com/office/drawing/2014/main" id="{E3C6B61F-3267-144B-8B8B-0330940C7B3A}"/>
                </a:ext>
              </a:extLst>
            </p:cNvPr>
            <p:cNvSpPr/>
            <p:nvPr/>
          </p:nvSpPr>
          <p:spPr>
            <a:xfrm>
              <a:off x="4651745" y="31064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Rectangle 142">
              <a:extLst>
                <a:ext uri="{FF2B5EF4-FFF2-40B4-BE49-F238E27FC236}">
                  <a16:creationId xmlns:a16="http://schemas.microsoft.com/office/drawing/2014/main" id="{79B9D27D-654E-9345-BFDB-F279B43171E6}"/>
                </a:ext>
              </a:extLst>
            </p:cNvPr>
            <p:cNvSpPr/>
            <p:nvPr/>
          </p:nvSpPr>
          <p:spPr>
            <a:xfrm>
              <a:off x="5011073" y="31064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Rectangle 143">
              <a:extLst>
                <a:ext uri="{FF2B5EF4-FFF2-40B4-BE49-F238E27FC236}">
                  <a16:creationId xmlns:a16="http://schemas.microsoft.com/office/drawing/2014/main" id="{57B09164-A6D4-DE4F-B6E0-4B3B182E83E6}"/>
                </a:ext>
              </a:extLst>
            </p:cNvPr>
            <p:cNvSpPr/>
            <p:nvPr/>
          </p:nvSpPr>
          <p:spPr>
            <a:xfrm>
              <a:off x="5370401" y="31064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5" name="Rectangle 144">
              <a:extLst>
                <a:ext uri="{FF2B5EF4-FFF2-40B4-BE49-F238E27FC236}">
                  <a16:creationId xmlns:a16="http://schemas.microsoft.com/office/drawing/2014/main" id="{50AAB409-A231-B344-89A5-BC22A08F4E5D}"/>
                </a:ext>
              </a:extLst>
            </p:cNvPr>
            <p:cNvSpPr/>
            <p:nvPr/>
          </p:nvSpPr>
          <p:spPr>
            <a:xfrm>
              <a:off x="4442020" y="32826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Rectangle 145">
              <a:extLst>
                <a:ext uri="{FF2B5EF4-FFF2-40B4-BE49-F238E27FC236}">
                  <a16:creationId xmlns:a16="http://schemas.microsoft.com/office/drawing/2014/main" id="{DC64A051-2E1C-D24E-A926-7F6CFAB82A42}"/>
                </a:ext>
              </a:extLst>
            </p:cNvPr>
            <p:cNvSpPr/>
            <p:nvPr/>
          </p:nvSpPr>
          <p:spPr>
            <a:xfrm>
              <a:off x="4651745" y="32826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Rectangle 146">
              <a:extLst>
                <a:ext uri="{FF2B5EF4-FFF2-40B4-BE49-F238E27FC236}">
                  <a16:creationId xmlns:a16="http://schemas.microsoft.com/office/drawing/2014/main" id="{D016E615-339E-344B-8E16-39978250CC74}"/>
                </a:ext>
              </a:extLst>
            </p:cNvPr>
            <p:cNvSpPr/>
            <p:nvPr/>
          </p:nvSpPr>
          <p:spPr>
            <a:xfrm>
              <a:off x="5011073" y="32826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Rectangle 147">
              <a:extLst>
                <a:ext uri="{FF2B5EF4-FFF2-40B4-BE49-F238E27FC236}">
                  <a16:creationId xmlns:a16="http://schemas.microsoft.com/office/drawing/2014/main" id="{5AA2512A-D531-5048-948E-B343384A84E0}"/>
                </a:ext>
              </a:extLst>
            </p:cNvPr>
            <p:cNvSpPr/>
            <p:nvPr/>
          </p:nvSpPr>
          <p:spPr>
            <a:xfrm>
              <a:off x="5370401" y="32826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 name="Rectangle 148">
              <a:extLst>
                <a:ext uri="{FF2B5EF4-FFF2-40B4-BE49-F238E27FC236}">
                  <a16:creationId xmlns:a16="http://schemas.microsoft.com/office/drawing/2014/main" id="{7BFE0B49-5175-1643-B20A-A2F81DD24087}"/>
                </a:ext>
              </a:extLst>
            </p:cNvPr>
            <p:cNvSpPr/>
            <p:nvPr/>
          </p:nvSpPr>
          <p:spPr>
            <a:xfrm>
              <a:off x="4442020" y="34587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Rectangle 149">
              <a:extLst>
                <a:ext uri="{FF2B5EF4-FFF2-40B4-BE49-F238E27FC236}">
                  <a16:creationId xmlns:a16="http://schemas.microsoft.com/office/drawing/2014/main" id="{6D163B17-BB1F-FE4C-9ED1-3760259AAEFA}"/>
                </a:ext>
              </a:extLst>
            </p:cNvPr>
            <p:cNvSpPr/>
            <p:nvPr/>
          </p:nvSpPr>
          <p:spPr>
            <a:xfrm>
              <a:off x="4651745" y="34587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Rectangle 150">
              <a:extLst>
                <a:ext uri="{FF2B5EF4-FFF2-40B4-BE49-F238E27FC236}">
                  <a16:creationId xmlns:a16="http://schemas.microsoft.com/office/drawing/2014/main" id="{73533B4D-DE4C-6B4F-8107-68EBB6D94730}"/>
                </a:ext>
              </a:extLst>
            </p:cNvPr>
            <p:cNvSpPr/>
            <p:nvPr/>
          </p:nvSpPr>
          <p:spPr>
            <a:xfrm>
              <a:off x="5011073" y="34587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Rectangle 151">
              <a:extLst>
                <a:ext uri="{FF2B5EF4-FFF2-40B4-BE49-F238E27FC236}">
                  <a16:creationId xmlns:a16="http://schemas.microsoft.com/office/drawing/2014/main" id="{869B4248-3278-184F-89E3-0AA368CC0E71}"/>
                </a:ext>
              </a:extLst>
            </p:cNvPr>
            <p:cNvSpPr/>
            <p:nvPr/>
          </p:nvSpPr>
          <p:spPr>
            <a:xfrm>
              <a:off x="5370401" y="34587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 name="Rectangle 152">
              <a:extLst>
                <a:ext uri="{FF2B5EF4-FFF2-40B4-BE49-F238E27FC236}">
                  <a16:creationId xmlns:a16="http://schemas.microsoft.com/office/drawing/2014/main" id="{6E0751EC-A6E7-A447-99EF-FEAD80409739}"/>
                </a:ext>
              </a:extLst>
            </p:cNvPr>
            <p:cNvSpPr/>
            <p:nvPr/>
          </p:nvSpPr>
          <p:spPr>
            <a:xfrm>
              <a:off x="4594420" y="29065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Rectangle 153">
              <a:extLst>
                <a:ext uri="{FF2B5EF4-FFF2-40B4-BE49-F238E27FC236}">
                  <a16:creationId xmlns:a16="http://schemas.microsoft.com/office/drawing/2014/main" id="{E9D1925E-9291-3E49-8439-0D01E9F12223}"/>
                </a:ext>
              </a:extLst>
            </p:cNvPr>
            <p:cNvSpPr/>
            <p:nvPr/>
          </p:nvSpPr>
          <p:spPr>
            <a:xfrm>
              <a:off x="4804145" y="29065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Rectangle 154">
              <a:extLst>
                <a:ext uri="{FF2B5EF4-FFF2-40B4-BE49-F238E27FC236}">
                  <a16:creationId xmlns:a16="http://schemas.microsoft.com/office/drawing/2014/main" id="{30359934-1140-8A40-A8C9-8E1C28D77FC0}"/>
                </a:ext>
              </a:extLst>
            </p:cNvPr>
            <p:cNvSpPr/>
            <p:nvPr/>
          </p:nvSpPr>
          <p:spPr>
            <a:xfrm>
              <a:off x="5163473" y="29065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Rectangle 155">
              <a:extLst>
                <a:ext uri="{FF2B5EF4-FFF2-40B4-BE49-F238E27FC236}">
                  <a16:creationId xmlns:a16="http://schemas.microsoft.com/office/drawing/2014/main" id="{DBE827D9-5ABC-C84A-9948-CAE67C6223F8}"/>
                </a:ext>
              </a:extLst>
            </p:cNvPr>
            <p:cNvSpPr/>
            <p:nvPr/>
          </p:nvSpPr>
          <p:spPr>
            <a:xfrm>
              <a:off x="5522801" y="29065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7" name="Rectangle 156">
              <a:extLst>
                <a:ext uri="{FF2B5EF4-FFF2-40B4-BE49-F238E27FC236}">
                  <a16:creationId xmlns:a16="http://schemas.microsoft.com/office/drawing/2014/main" id="{3DC75011-39A9-0747-8EEF-32D06E2EAA8A}"/>
                </a:ext>
              </a:extLst>
            </p:cNvPr>
            <p:cNvSpPr/>
            <p:nvPr/>
          </p:nvSpPr>
          <p:spPr>
            <a:xfrm>
              <a:off x="4594420" y="3082683"/>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Rectangle 157">
              <a:extLst>
                <a:ext uri="{FF2B5EF4-FFF2-40B4-BE49-F238E27FC236}">
                  <a16:creationId xmlns:a16="http://schemas.microsoft.com/office/drawing/2014/main" id="{2805C98B-5BFC-3840-B582-6A0B09D38789}"/>
                </a:ext>
              </a:extLst>
            </p:cNvPr>
            <p:cNvSpPr/>
            <p:nvPr/>
          </p:nvSpPr>
          <p:spPr>
            <a:xfrm>
              <a:off x="4804145" y="30826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Rectangle 158">
              <a:extLst>
                <a:ext uri="{FF2B5EF4-FFF2-40B4-BE49-F238E27FC236}">
                  <a16:creationId xmlns:a16="http://schemas.microsoft.com/office/drawing/2014/main" id="{D0A5A52E-1300-A44B-AC53-6974825156CB}"/>
                </a:ext>
              </a:extLst>
            </p:cNvPr>
            <p:cNvSpPr/>
            <p:nvPr/>
          </p:nvSpPr>
          <p:spPr>
            <a:xfrm>
              <a:off x="5163473" y="30826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Rectangle 159">
              <a:extLst>
                <a:ext uri="{FF2B5EF4-FFF2-40B4-BE49-F238E27FC236}">
                  <a16:creationId xmlns:a16="http://schemas.microsoft.com/office/drawing/2014/main" id="{5CB469A1-A4C2-F246-B303-813E353BB533}"/>
                </a:ext>
              </a:extLst>
            </p:cNvPr>
            <p:cNvSpPr/>
            <p:nvPr/>
          </p:nvSpPr>
          <p:spPr>
            <a:xfrm>
              <a:off x="5522801" y="30826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1" name="Rectangle 160">
              <a:extLst>
                <a:ext uri="{FF2B5EF4-FFF2-40B4-BE49-F238E27FC236}">
                  <a16:creationId xmlns:a16="http://schemas.microsoft.com/office/drawing/2014/main" id="{2E244172-D057-B941-B8E7-E7A88B70B4D2}"/>
                </a:ext>
              </a:extLst>
            </p:cNvPr>
            <p:cNvSpPr/>
            <p:nvPr/>
          </p:nvSpPr>
          <p:spPr>
            <a:xfrm>
              <a:off x="4594420" y="3258848"/>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Rectangle 161">
              <a:extLst>
                <a:ext uri="{FF2B5EF4-FFF2-40B4-BE49-F238E27FC236}">
                  <a16:creationId xmlns:a16="http://schemas.microsoft.com/office/drawing/2014/main" id="{7C270745-8C73-0746-8971-4AF504B7019F}"/>
                </a:ext>
              </a:extLst>
            </p:cNvPr>
            <p:cNvSpPr/>
            <p:nvPr/>
          </p:nvSpPr>
          <p:spPr>
            <a:xfrm>
              <a:off x="4804145" y="32588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Rectangle 162">
              <a:extLst>
                <a:ext uri="{FF2B5EF4-FFF2-40B4-BE49-F238E27FC236}">
                  <a16:creationId xmlns:a16="http://schemas.microsoft.com/office/drawing/2014/main" id="{06BCF51D-67B1-A347-B542-FD6FB02215A0}"/>
                </a:ext>
              </a:extLst>
            </p:cNvPr>
            <p:cNvSpPr/>
            <p:nvPr/>
          </p:nvSpPr>
          <p:spPr>
            <a:xfrm>
              <a:off x="5163473" y="32588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Rectangle 163">
              <a:extLst>
                <a:ext uri="{FF2B5EF4-FFF2-40B4-BE49-F238E27FC236}">
                  <a16:creationId xmlns:a16="http://schemas.microsoft.com/office/drawing/2014/main" id="{087CE3F0-07E6-A849-87AA-63BF28801962}"/>
                </a:ext>
              </a:extLst>
            </p:cNvPr>
            <p:cNvSpPr/>
            <p:nvPr/>
          </p:nvSpPr>
          <p:spPr>
            <a:xfrm>
              <a:off x="5522801" y="32588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 name="Rectangle 164">
              <a:extLst>
                <a:ext uri="{FF2B5EF4-FFF2-40B4-BE49-F238E27FC236}">
                  <a16:creationId xmlns:a16="http://schemas.microsoft.com/office/drawing/2014/main" id="{E500197A-944F-D74D-8E02-798D9B8A1A32}"/>
                </a:ext>
              </a:extLst>
            </p:cNvPr>
            <p:cNvSpPr/>
            <p:nvPr/>
          </p:nvSpPr>
          <p:spPr>
            <a:xfrm>
              <a:off x="4594420" y="3435007"/>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Rectangle 165">
              <a:extLst>
                <a:ext uri="{FF2B5EF4-FFF2-40B4-BE49-F238E27FC236}">
                  <a16:creationId xmlns:a16="http://schemas.microsoft.com/office/drawing/2014/main" id="{A7405B60-4A29-0A4D-91F4-655E4DFCF345}"/>
                </a:ext>
              </a:extLst>
            </p:cNvPr>
            <p:cNvSpPr/>
            <p:nvPr/>
          </p:nvSpPr>
          <p:spPr>
            <a:xfrm>
              <a:off x="4804145" y="34350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Rectangle 166">
              <a:extLst>
                <a:ext uri="{FF2B5EF4-FFF2-40B4-BE49-F238E27FC236}">
                  <a16:creationId xmlns:a16="http://schemas.microsoft.com/office/drawing/2014/main" id="{CFAA4F28-9CE9-0B41-A7B6-96F82E9BA6EC}"/>
                </a:ext>
              </a:extLst>
            </p:cNvPr>
            <p:cNvSpPr/>
            <p:nvPr/>
          </p:nvSpPr>
          <p:spPr>
            <a:xfrm>
              <a:off x="5163473" y="34350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Rectangle 167">
              <a:extLst>
                <a:ext uri="{FF2B5EF4-FFF2-40B4-BE49-F238E27FC236}">
                  <a16:creationId xmlns:a16="http://schemas.microsoft.com/office/drawing/2014/main" id="{BDF2E21C-D995-5549-8D42-7CA6F3B5E3EC}"/>
                </a:ext>
              </a:extLst>
            </p:cNvPr>
            <p:cNvSpPr/>
            <p:nvPr/>
          </p:nvSpPr>
          <p:spPr>
            <a:xfrm>
              <a:off x="5522801" y="34350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9" name="Rectangle 168">
              <a:extLst>
                <a:ext uri="{FF2B5EF4-FFF2-40B4-BE49-F238E27FC236}">
                  <a16:creationId xmlns:a16="http://schemas.microsoft.com/office/drawing/2014/main" id="{785CFE8B-16E7-934D-96C2-47D4B3DF383D}"/>
                </a:ext>
              </a:extLst>
            </p:cNvPr>
            <p:cNvSpPr/>
            <p:nvPr/>
          </p:nvSpPr>
          <p:spPr>
            <a:xfrm>
              <a:off x="4594420" y="3611166"/>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Rectangle 169">
              <a:extLst>
                <a:ext uri="{FF2B5EF4-FFF2-40B4-BE49-F238E27FC236}">
                  <a16:creationId xmlns:a16="http://schemas.microsoft.com/office/drawing/2014/main" id="{0ED70F50-3F4D-3945-B1A4-281F695672BF}"/>
                </a:ext>
              </a:extLst>
            </p:cNvPr>
            <p:cNvSpPr/>
            <p:nvPr/>
          </p:nvSpPr>
          <p:spPr>
            <a:xfrm>
              <a:off x="4804145" y="36111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1" name="Rectangle 170">
              <a:extLst>
                <a:ext uri="{FF2B5EF4-FFF2-40B4-BE49-F238E27FC236}">
                  <a16:creationId xmlns:a16="http://schemas.microsoft.com/office/drawing/2014/main" id="{89C6D539-89DC-8047-83D9-1C63B10A9A1E}"/>
                </a:ext>
              </a:extLst>
            </p:cNvPr>
            <p:cNvSpPr/>
            <p:nvPr/>
          </p:nvSpPr>
          <p:spPr>
            <a:xfrm>
              <a:off x="5163473" y="36111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2" name="Rectangle 171">
              <a:extLst>
                <a:ext uri="{FF2B5EF4-FFF2-40B4-BE49-F238E27FC236}">
                  <a16:creationId xmlns:a16="http://schemas.microsoft.com/office/drawing/2014/main" id="{14D4D384-1412-3745-BBB1-5A9CA9FE5528}"/>
                </a:ext>
              </a:extLst>
            </p:cNvPr>
            <p:cNvSpPr/>
            <p:nvPr/>
          </p:nvSpPr>
          <p:spPr>
            <a:xfrm>
              <a:off x="5522801" y="36111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Rectangle 203">
              <a:extLst>
                <a:ext uri="{FF2B5EF4-FFF2-40B4-BE49-F238E27FC236}">
                  <a16:creationId xmlns:a16="http://schemas.microsoft.com/office/drawing/2014/main" id="{DF6E36A8-6582-8747-BB44-EF1A66E23C68}"/>
                </a:ext>
              </a:extLst>
            </p:cNvPr>
            <p:cNvSpPr/>
            <p:nvPr/>
          </p:nvSpPr>
          <p:spPr>
            <a:xfrm>
              <a:off x="4544504" y="3065619"/>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S1</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5" name="Rectangle 204">
              <a:extLst>
                <a:ext uri="{FF2B5EF4-FFF2-40B4-BE49-F238E27FC236}">
                  <a16:creationId xmlns:a16="http://schemas.microsoft.com/office/drawing/2014/main" id="{00B2DAE8-CBDF-C344-A5D5-32290481D4A6}"/>
                </a:ext>
              </a:extLst>
            </p:cNvPr>
            <p:cNvSpPr/>
            <p:nvPr/>
          </p:nvSpPr>
          <p:spPr>
            <a:xfrm>
              <a:off x="4545841" y="3240237"/>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S2</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6" name="Rectangle 205">
              <a:extLst>
                <a:ext uri="{FF2B5EF4-FFF2-40B4-BE49-F238E27FC236}">
                  <a16:creationId xmlns:a16="http://schemas.microsoft.com/office/drawing/2014/main" id="{A110B1DD-D7D9-8B48-9C15-044DD56AD9CA}"/>
                </a:ext>
              </a:extLst>
            </p:cNvPr>
            <p:cNvSpPr/>
            <p:nvPr/>
          </p:nvSpPr>
          <p:spPr>
            <a:xfrm>
              <a:off x="4549671" y="3413952"/>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S3</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7" name="Rectangle 206">
              <a:extLst>
                <a:ext uri="{FF2B5EF4-FFF2-40B4-BE49-F238E27FC236}">
                  <a16:creationId xmlns:a16="http://schemas.microsoft.com/office/drawing/2014/main" id="{5353740A-DEFC-704F-83EA-45ABFE836C34}"/>
                </a:ext>
              </a:extLst>
            </p:cNvPr>
            <p:cNvSpPr/>
            <p:nvPr/>
          </p:nvSpPr>
          <p:spPr>
            <a:xfrm>
              <a:off x="4549671" y="3591338"/>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S4</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08" name="TextBox 207">
            <a:extLst>
              <a:ext uri="{FF2B5EF4-FFF2-40B4-BE49-F238E27FC236}">
                <a16:creationId xmlns:a16="http://schemas.microsoft.com/office/drawing/2014/main" id="{8C887EF2-64B3-5C4F-B587-5D0337A2B97A}"/>
              </a:ext>
            </a:extLst>
          </p:cNvPr>
          <p:cNvSpPr txBox="1"/>
          <p:nvPr/>
        </p:nvSpPr>
        <p:spPr>
          <a:xfrm>
            <a:off x="3714030" y="5490076"/>
            <a:ext cx="1317540"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Set filled bit</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09" name="Elbow Connector 208">
            <a:extLst>
              <a:ext uri="{FF2B5EF4-FFF2-40B4-BE49-F238E27FC236}">
                <a16:creationId xmlns:a16="http://schemas.microsoft.com/office/drawing/2014/main" id="{DF0815CD-63AD-4245-9714-D351E1229B14}"/>
              </a:ext>
            </a:extLst>
          </p:cNvPr>
          <p:cNvCxnSpPr>
            <a:cxnSpLocks/>
          </p:cNvCxnSpPr>
          <p:nvPr/>
        </p:nvCxnSpPr>
        <p:spPr>
          <a:xfrm flipH="1">
            <a:off x="5527641" y="3563338"/>
            <a:ext cx="468480" cy="1525255"/>
          </a:xfrm>
          <a:prstGeom prst="bentConnector4">
            <a:avLst>
              <a:gd name="adj1" fmla="val -151871"/>
              <a:gd name="adj2" fmla="val 100039"/>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11" name="Group 210">
            <a:extLst>
              <a:ext uri="{FF2B5EF4-FFF2-40B4-BE49-F238E27FC236}">
                <a16:creationId xmlns:a16="http://schemas.microsoft.com/office/drawing/2014/main" id="{BE5C845F-5541-584A-8AC5-5CFCF1682CD8}"/>
              </a:ext>
            </a:extLst>
          </p:cNvPr>
          <p:cNvGrpSpPr/>
          <p:nvPr/>
        </p:nvGrpSpPr>
        <p:grpSpPr>
          <a:xfrm>
            <a:off x="4852151" y="3225743"/>
            <a:ext cx="965556" cy="246221"/>
            <a:chOff x="-1482231" y="2981228"/>
            <a:chExt cx="965556" cy="246221"/>
          </a:xfrm>
        </p:grpSpPr>
        <p:sp>
          <p:nvSpPr>
            <p:cNvPr id="181" name="Rectangle 180">
              <a:extLst>
                <a:ext uri="{FF2B5EF4-FFF2-40B4-BE49-F238E27FC236}">
                  <a16:creationId xmlns:a16="http://schemas.microsoft.com/office/drawing/2014/main" id="{F696243C-A446-D24F-8E95-6F5853E28F7B}"/>
                </a:ext>
              </a:extLst>
            </p:cNvPr>
            <p:cNvSpPr/>
            <p:nvPr/>
          </p:nvSpPr>
          <p:spPr>
            <a:xfrm>
              <a:off x="-1482231" y="3046340"/>
              <a:ext cx="243526" cy="119395"/>
            </a:xfrm>
            <a:prstGeom prst="rect">
              <a:avLst/>
            </a:prstGeom>
            <a:solidFill>
              <a:schemeClr val="accent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2" name="Rectangle 181">
              <a:extLst>
                <a:ext uri="{FF2B5EF4-FFF2-40B4-BE49-F238E27FC236}">
                  <a16:creationId xmlns:a16="http://schemas.microsoft.com/office/drawing/2014/main" id="{EE62E3F3-73B0-5C40-99F7-20A5CB2C1166}"/>
                </a:ext>
              </a:extLst>
            </p:cNvPr>
            <p:cNvSpPr/>
            <p:nvPr/>
          </p:nvSpPr>
          <p:spPr>
            <a:xfrm>
              <a:off x="-1122902" y="3047091"/>
              <a:ext cx="243526" cy="11939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3" name="Rectangle 182">
              <a:extLst>
                <a:ext uri="{FF2B5EF4-FFF2-40B4-BE49-F238E27FC236}">
                  <a16:creationId xmlns:a16="http://schemas.microsoft.com/office/drawing/2014/main" id="{C0BF88CC-D73B-8145-8BB1-9D8D1FFA9467}"/>
                </a:ext>
              </a:extLst>
            </p:cNvPr>
            <p:cNvSpPr/>
            <p:nvPr/>
          </p:nvSpPr>
          <p:spPr>
            <a:xfrm>
              <a:off x="-760201" y="3047091"/>
              <a:ext cx="243526" cy="119395"/>
            </a:xfrm>
            <a:prstGeom prst="rect">
              <a:avLst/>
            </a:prstGeom>
            <a:solidFill>
              <a:schemeClr val="tx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3" name="Rectangle 202">
              <a:extLst>
                <a:ext uri="{FF2B5EF4-FFF2-40B4-BE49-F238E27FC236}">
                  <a16:creationId xmlns:a16="http://schemas.microsoft.com/office/drawing/2014/main" id="{1A133D55-F6E3-8043-9FAD-85C7DFD57450}"/>
                </a:ext>
              </a:extLst>
            </p:cNvPr>
            <p:cNvSpPr/>
            <p:nvPr/>
          </p:nvSpPr>
          <p:spPr>
            <a:xfrm>
              <a:off x="-1206336" y="2981228"/>
              <a:ext cx="415498" cy="24622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000" b="0" i="1" u="none" strike="noStrike" kern="1200" cap="none" spc="0" normalizeH="0" baseline="0" noProof="0" dirty="0">
                  <a:ln>
                    <a:noFill/>
                  </a:ln>
                  <a:solidFill>
                    <a:prstClr val="white"/>
                  </a:solidFill>
                  <a:effectLst/>
                  <a:uLnTx/>
                  <a:uFillTx/>
                  <a:latin typeface="Calibri" panose="020F0502020204030204"/>
                  <a:ea typeface="+mn-ea"/>
                  <a:cs typeface="+mn-cs"/>
                </a:rPr>
                <a:t>Max</a:t>
              </a:r>
            </a:p>
          </p:txBody>
        </p:sp>
      </p:grpSp>
    </p:spTree>
    <p:extLst>
      <p:ext uri="{BB962C8B-B14F-4D97-AF65-F5344CB8AC3E}">
        <p14:creationId xmlns:p14="http://schemas.microsoft.com/office/powerpoint/2010/main" val="365717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9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0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9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90"/>
                                        </p:tgtEl>
                                        <p:attrNameLst>
                                          <p:attrName>style.visibility</p:attrName>
                                        </p:attrNameLst>
                                      </p:cBhvr>
                                      <p:to>
                                        <p:strVal val="visible"/>
                                      </p:to>
                                    </p:set>
                                  </p:childTnLst>
                                </p:cTn>
                              </p:par>
                              <p:par>
                                <p:cTn id="59" presetID="10" presetClass="entr" presetSubtype="0" fill="hold" nodeType="withEffect">
                                  <p:stCondLst>
                                    <p:cond delay="200"/>
                                  </p:stCondLst>
                                  <p:childTnLst>
                                    <p:set>
                                      <p:cBhvr>
                                        <p:cTn id="60" dur="1" fill="hold">
                                          <p:stCondLst>
                                            <p:cond delay="0"/>
                                          </p:stCondLst>
                                        </p:cTn>
                                        <p:tgtEl>
                                          <p:spTgt spid="211"/>
                                        </p:tgtEl>
                                        <p:attrNameLst>
                                          <p:attrName>style.visibility</p:attrName>
                                        </p:attrNameLst>
                                      </p:cBhvr>
                                      <p:to>
                                        <p:strVal val="visible"/>
                                      </p:to>
                                    </p:set>
                                    <p:animEffect transition="in" filter="fade">
                                      <p:cBhvr>
                                        <p:cTn id="61" dur="300"/>
                                        <p:tgtEl>
                                          <p:spTgt spid="211"/>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9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195"/>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194"/>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93"/>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20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184"/>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85"/>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186"/>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196"/>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187"/>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202"/>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189"/>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208"/>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2" grpId="0" animBg="1"/>
      <p:bldP spid="173" grpId="0"/>
      <p:bldP spid="175" grpId="0"/>
      <p:bldP spid="176" grpId="0" animBg="1"/>
      <p:bldP spid="177" grpId="0"/>
      <p:bldP spid="179" grpId="0" animBg="1"/>
      <p:bldP spid="180" grpId="0" animBg="1"/>
      <p:bldP spid="184" grpId="0" animBg="1"/>
      <p:bldP spid="185" grpId="0"/>
      <p:bldP spid="187" grpId="0" animBg="1"/>
      <p:bldP spid="188" grpId="0" animBg="1"/>
      <p:bldP spid="190" grpId="0"/>
      <p:bldP spid="191" grpId="0"/>
      <p:bldP spid="192" grpId="0"/>
      <p:bldP spid="193" grpId="0" animBg="1"/>
      <p:bldP spid="195" grpId="0"/>
      <p:bldP spid="196" grpId="0"/>
      <p:bldP spid="197" grpId="0" animBg="1"/>
      <p:bldP spid="198" grpId="0" animBg="1"/>
      <p:bldP spid="202" grpId="0" animBg="1"/>
      <p:bldP spid="208" grpId="0"/>
    </p:bld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BC26D8-06D7-3D42-8BD9-27A2266EE1ED}"/>
              </a:ext>
            </a:extLst>
          </p:cNvPr>
          <p:cNvSpPr>
            <a:spLocks noGrp="1"/>
          </p:cNvSpPr>
          <p:nvPr>
            <p:ph type="title"/>
          </p:nvPr>
        </p:nvSpPr>
        <p:spPr/>
        <p:txBody>
          <a:bodyPr/>
          <a:lstStyle/>
          <a:p>
            <a:r>
              <a:rPr lang="en-US" dirty="0"/>
              <a:t>Simulation Methodology</a:t>
            </a:r>
          </a:p>
        </p:txBody>
      </p:sp>
      <p:sp>
        <p:nvSpPr>
          <p:cNvPr id="5" name="Content Placeholder 4">
            <a:extLst>
              <a:ext uri="{FF2B5EF4-FFF2-40B4-BE49-F238E27FC236}">
                <a16:creationId xmlns:a16="http://schemas.microsoft.com/office/drawing/2014/main" id="{EBED96BD-B5B0-524D-AF57-C1B3FE166193}"/>
              </a:ext>
            </a:extLst>
          </p:cNvPr>
          <p:cNvSpPr>
            <a:spLocks noGrp="1"/>
          </p:cNvSpPr>
          <p:nvPr>
            <p:ph idx="1"/>
          </p:nvPr>
        </p:nvSpPr>
        <p:spPr>
          <a:xfrm>
            <a:off x="169011" y="936172"/>
            <a:ext cx="8894602" cy="5583898"/>
          </a:xfrm>
        </p:spPr>
        <p:txBody>
          <a:bodyPr>
            <a:normAutofit lnSpcReduction="10000"/>
          </a:bodyPr>
          <a:lstStyle/>
          <a:p>
            <a:r>
              <a:rPr lang="en-US" b="1" dirty="0" err="1">
                <a:solidFill>
                  <a:srgbClr val="C00000"/>
                </a:solidFill>
                <a:latin typeface="Calibri" panose="020F0502020204030204" pitchFamily="34" charset="0"/>
                <a:cs typeface="Calibri" panose="020F0502020204030204" pitchFamily="34" charset="0"/>
              </a:rPr>
              <a:t>Champsim</a:t>
            </a:r>
            <a:r>
              <a:rPr lang="en-US" b="1" dirty="0">
                <a:solidFill>
                  <a:srgbClr val="C00000"/>
                </a:solidFill>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[3]</a:t>
            </a:r>
            <a:r>
              <a:rPr lang="en-US" dirty="0">
                <a:latin typeface="Calibri" panose="020F0502020204030204" pitchFamily="34" charset="0"/>
                <a:cs typeface="Calibri" panose="020F0502020204030204" pitchFamily="34" charset="0"/>
              </a:rPr>
              <a:t> trace-driven simulator</a:t>
            </a:r>
          </a:p>
          <a:p>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150</a:t>
            </a:r>
            <a:r>
              <a:rPr lang="en-US" dirty="0">
                <a:latin typeface="Calibri" panose="020F0502020204030204" pitchFamily="34" charset="0"/>
                <a:cs typeface="Calibri" panose="020F0502020204030204" pitchFamily="34" charset="0"/>
              </a:rPr>
              <a:t> single-core memory-intensive workload traces</a:t>
            </a:r>
          </a:p>
          <a:p>
            <a:pPr lvl="1"/>
            <a:r>
              <a:rPr lang="en-US" dirty="0">
                <a:latin typeface="Calibri" panose="020F0502020204030204" pitchFamily="34" charset="0"/>
                <a:cs typeface="Calibri" panose="020F0502020204030204" pitchFamily="34" charset="0"/>
              </a:rPr>
              <a:t>SPEC CPU2006 and CPU2017</a:t>
            </a:r>
          </a:p>
          <a:p>
            <a:pPr lvl="1"/>
            <a:r>
              <a:rPr lang="en-US" dirty="0">
                <a:latin typeface="Calibri" panose="020F0502020204030204" pitchFamily="34" charset="0"/>
                <a:cs typeface="Calibri" panose="020F0502020204030204" pitchFamily="34" charset="0"/>
              </a:rPr>
              <a:t>PARSEC 2.1</a:t>
            </a:r>
          </a:p>
          <a:p>
            <a:pPr lvl="1"/>
            <a:r>
              <a:rPr lang="en-US" dirty="0" err="1">
                <a:latin typeface="Calibri" panose="020F0502020204030204" pitchFamily="34" charset="0"/>
                <a:cs typeface="Calibri" panose="020F0502020204030204" pitchFamily="34" charset="0"/>
              </a:rPr>
              <a:t>Ligra</a:t>
            </a:r>
            <a:endParaRPr lang="en-US" dirty="0">
              <a:latin typeface="Calibri" panose="020F0502020204030204" pitchFamily="34" charset="0"/>
              <a:cs typeface="Calibri" panose="020F0502020204030204" pitchFamily="34" charset="0"/>
            </a:endParaRPr>
          </a:p>
          <a:p>
            <a:pPr lvl="1"/>
            <a:r>
              <a:rPr lang="en-US" dirty="0" err="1">
                <a:latin typeface="Calibri" panose="020F0502020204030204" pitchFamily="34" charset="0"/>
                <a:cs typeface="Calibri" panose="020F0502020204030204" pitchFamily="34" charset="0"/>
              </a:rPr>
              <a:t>Cloudsuite</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Homogeneous and heterogeneous multi-core mixes</a:t>
            </a:r>
          </a:p>
          <a:p>
            <a:pPr lvl="1"/>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Five</a:t>
            </a:r>
            <a:r>
              <a:rPr lang="en-US" dirty="0">
                <a:latin typeface="Calibri" panose="020F0502020204030204" pitchFamily="34" charset="0"/>
                <a:cs typeface="Calibri" panose="020F0502020204030204" pitchFamily="34" charset="0"/>
              </a:rPr>
              <a:t> state-of-the-art prefetchers</a:t>
            </a:r>
          </a:p>
          <a:p>
            <a:pPr lvl="1"/>
            <a:r>
              <a:rPr lang="en-US" dirty="0">
                <a:latin typeface="Calibri" panose="020F0502020204030204" pitchFamily="34" charset="0"/>
                <a:cs typeface="Calibri" panose="020F0502020204030204" pitchFamily="34" charset="0"/>
              </a:rPr>
              <a:t>SPP </a:t>
            </a:r>
            <a:r>
              <a:rPr lang="en-US" sz="1800" b="1" dirty="0">
                <a:solidFill>
                  <a:schemeClr val="bg2">
                    <a:lumMod val="75000"/>
                  </a:schemeClr>
                </a:solidFill>
                <a:latin typeface="Calibri" panose="020F0502020204030204" pitchFamily="34" charset="0"/>
                <a:cs typeface="Calibri" panose="020F0502020204030204" pitchFamily="34" charset="0"/>
              </a:rPr>
              <a:t>[Kim+, MICRO’16]</a:t>
            </a:r>
            <a:endParaRPr lang="en-US" b="1" dirty="0">
              <a:solidFill>
                <a:schemeClr val="bg2">
                  <a:lumMod val="75000"/>
                </a:schemeClr>
              </a:solidFill>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Bingo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Bakhshalipour</a:t>
            </a:r>
            <a:r>
              <a:rPr lang="en-US" sz="1800" b="1" dirty="0">
                <a:solidFill>
                  <a:schemeClr val="bg2">
                    <a:lumMod val="75000"/>
                  </a:schemeClr>
                </a:solidFill>
                <a:latin typeface="Calibri" panose="020F0502020204030204" pitchFamily="34" charset="0"/>
                <a:cs typeface="Calibri" panose="020F0502020204030204" pitchFamily="34" charset="0"/>
              </a:rPr>
              <a:t>+, HPCA’19]</a:t>
            </a:r>
          </a:p>
          <a:p>
            <a:pPr lvl="1"/>
            <a:r>
              <a:rPr lang="en-US" dirty="0">
                <a:latin typeface="Calibri" panose="020F0502020204030204" pitchFamily="34" charset="0"/>
                <a:cs typeface="Calibri" panose="020F0502020204030204" pitchFamily="34" charset="0"/>
              </a:rPr>
              <a:t>MLOP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Shakerinava</a:t>
            </a:r>
            <a:r>
              <a:rPr lang="en-US" sz="1800" b="1" dirty="0">
                <a:solidFill>
                  <a:schemeClr val="bg2">
                    <a:lumMod val="75000"/>
                  </a:schemeClr>
                </a:solidFill>
                <a:latin typeface="Calibri" panose="020F0502020204030204" pitchFamily="34" charset="0"/>
                <a:cs typeface="Calibri" panose="020F0502020204030204" pitchFamily="34" charset="0"/>
              </a:rPr>
              <a:t>+, 3</a:t>
            </a:r>
            <a:r>
              <a:rPr lang="en-US" sz="1800" b="1" baseline="30000" dirty="0">
                <a:solidFill>
                  <a:schemeClr val="bg2">
                    <a:lumMod val="75000"/>
                  </a:schemeClr>
                </a:solidFill>
                <a:latin typeface="Calibri" panose="020F0502020204030204" pitchFamily="34" charset="0"/>
                <a:cs typeface="Calibri" panose="020F0502020204030204" pitchFamily="34" charset="0"/>
              </a:rPr>
              <a:t>rd</a:t>
            </a:r>
            <a:r>
              <a:rPr lang="en-US" sz="1800" b="1" dirty="0">
                <a:solidFill>
                  <a:schemeClr val="bg2">
                    <a:lumMod val="75000"/>
                  </a:schemeClr>
                </a:solidFill>
                <a:latin typeface="Calibri" panose="020F0502020204030204" pitchFamily="34" charset="0"/>
                <a:cs typeface="Calibri" panose="020F0502020204030204" pitchFamily="34" charset="0"/>
              </a:rPr>
              <a:t> Prefetching Championship, 2019 ]</a:t>
            </a:r>
          </a:p>
          <a:p>
            <a:pPr lvl="1"/>
            <a:r>
              <a:rPr lang="en-US" dirty="0" err="1">
                <a:latin typeface="Calibri" panose="020F0502020204030204" pitchFamily="34" charset="0"/>
                <a:cs typeface="Calibri" panose="020F0502020204030204" pitchFamily="34" charset="0"/>
              </a:rPr>
              <a:t>SPP+DSPatch</a:t>
            </a:r>
            <a:r>
              <a:rPr lang="en-US" dirty="0">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Bera</a:t>
            </a:r>
            <a:r>
              <a:rPr lang="en-US" sz="1800" b="1" dirty="0">
                <a:solidFill>
                  <a:schemeClr val="bg2">
                    <a:lumMod val="75000"/>
                  </a:schemeClr>
                </a:solidFill>
                <a:latin typeface="Calibri" panose="020F0502020204030204" pitchFamily="34" charset="0"/>
                <a:cs typeface="Calibri" panose="020F0502020204030204" pitchFamily="34" charset="0"/>
              </a:rPr>
              <a:t>+, MICRO’19]</a:t>
            </a:r>
          </a:p>
          <a:p>
            <a:pPr lvl="1"/>
            <a:r>
              <a:rPr lang="en-US" dirty="0">
                <a:latin typeface="Calibri" panose="020F0502020204030204" pitchFamily="34" charset="0"/>
                <a:cs typeface="Calibri" panose="020F0502020204030204" pitchFamily="34" charset="0"/>
              </a:rPr>
              <a:t>SPP+PPF </a:t>
            </a:r>
            <a:r>
              <a:rPr lang="en-US" sz="1800" b="1" dirty="0">
                <a:solidFill>
                  <a:schemeClr val="bg2">
                    <a:lumMod val="75000"/>
                  </a:schemeClr>
                </a:solidFill>
                <a:latin typeface="Calibri" panose="020F0502020204030204" pitchFamily="34" charset="0"/>
                <a:cs typeface="Calibri" panose="020F0502020204030204" pitchFamily="34" charset="0"/>
              </a:rPr>
              <a:t>[Bhatia+, ISCA’20]</a:t>
            </a:r>
          </a:p>
        </p:txBody>
      </p:sp>
      <p:sp>
        <p:nvSpPr>
          <p:cNvPr id="2" name="TextBox 1">
            <a:extLst>
              <a:ext uri="{FF2B5EF4-FFF2-40B4-BE49-F238E27FC236}">
                <a16:creationId xmlns:a16="http://schemas.microsoft.com/office/drawing/2014/main" id="{870820FF-CC99-994C-9E2F-D95E9DD48D9E}"/>
              </a:ext>
            </a:extLst>
          </p:cNvPr>
          <p:cNvSpPr txBox="1"/>
          <p:nvPr/>
        </p:nvSpPr>
        <p:spPr>
          <a:xfrm>
            <a:off x="5623757" y="6398822"/>
            <a:ext cx="30313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[3]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https://github.com/ChampSim/ChampSim</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4045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3" end="1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97EA5C-35E4-F941-9564-9CF822114D44}"/>
              </a:ext>
            </a:extLst>
          </p:cNvPr>
          <p:cNvSpPr>
            <a:spLocks noGrp="1"/>
          </p:cNvSpPr>
          <p:nvPr>
            <p:ph type="title"/>
          </p:nvPr>
        </p:nvSpPr>
        <p:spPr/>
        <p:txBody>
          <a:bodyPr/>
          <a:lstStyle/>
          <a:p>
            <a:r>
              <a:rPr lang="en-US" dirty="0"/>
              <a:t>Basic Pythia Configuration</a:t>
            </a:r>
          </a:p>
        </p:txBody>
      </p:sp>
      <p:sp>
        <p:nvSpPr>
          <p:cNvPr id="5" name="Content Placeholder 4">
            <a:extLst>
              <a:ext uri="{FF2B5EF4-FFF2-40B4-BE49-F238E27FC236}">
                <a16:creationId xmlns:a16="http://schemas.microsoft.com/office/drawing/2014/main" id="{4EFAB781-6E1D-4D44-AAAC-11021D7B8DD5}"/>
              </a:ext>
            </a:extLst>
          </p:cNvPr>
          <p:cNvSpPr>
            <a:spLocks noGrp="1"/>
          </p:cNvSpPr>
          <p:nvPr>
            <p:ph idx="1"/>
          </p:nvPr>
        </p:nvSpPr>
        <p:spPr/>
        <p:txBody>
          <a:bodyPr/>
          <a:lstStyle/>
          <a:p>
            <a:r>
              <a:rPr lang="en-US" sz="3000" dirty="0">
                <a:latin typeface="Calibri" panose="020F0502020204030204" pitchFamily="34" charset="0"/>
                <a:cs typeface="Calibri" panose="020F0502020204030204" pitchFamily="34" charset="0"/>
              </a:rPr>
              <a:t>Derived from </a:t>
            </a:r>
            <a:r>
              <a:rPr lang="en-US" sz="3000" b="1" dirty="0">
                <a:solidFill>
                  <a:srgbClr val="FF5261"/>
                </a:solidFill>
                <a:latin typeface="Calibri" panose="020F0502020204030204" pitchFamily="34" charset="0"/>
                <a:cs typeface="Calibri" panose="020F0502020204030204" pitchFamily="34" charset="0"/>
              </a:rPr>
              <a:t>automatic design-space exploration</a:t>
            </a:r>
          </a:p>
          <a:p>
            <a:endParaRPr lang="en-US" dirty="0">
              <a:latin typeface="Calibri" panose="020F0502020204030204" pitchFamily="34" charset="0"/>
              <a:cs typeface="Calibri" panose="020F0502020204030204" pitchFamily="34" charset="0"/>
            </a:endParaRPr>
          </a:p>
          <a:p>
            <a:r>
              <a:rPr lang="en-US" sz="3000" b="1" dirty="0">
                <a:solidFill>
                  <a:srgbClr val="C00000"/>
                </a:solidFill>
                <a:latin typeface="Calibri" panose="020F0502020204030204" pitchFamily="34" charset="0"/>
                <a:cs typeface="Calibri" panose="020F0502020204030204" pitchFamily="34" charset="0"/>
              </a:rPr>
              <a:t>State:</a:t>
            </a:r>
            <a:r>
              <a:rPr lang="en-US" sz="3000" dirty="0">
                <a:latin typeface="Calibri" panose="020F0502020204030204" pitchFamily="34" charset="0"/>
                <a:cs typeface="Calibri" panose="020F0502020204030204" pitchFamily="34" charset="0"/>
              </a:rPr>
              <a:t> 2 features</a:t>
            </a:r>
          </a:p>
          <a:p>
            <a:pPr lvl="1"/>
            <a:r>
              <a:rPr lang="en-US" sz="2600" dirty="0" err="1">
                <a:latin typeface="Calibri" panose="020F0502020204030204" pitchFamily="34" charset="0"/>
                <a:cs typeface="Calibri" panose="020F0502020204030204" pitchFamily="34" charset="0"/>
              </a:rPr>
              <a:t>PC+Delta</a:t>
            </a:r>
            <a:endParaRPr lang="en-US" sz="2600" dirty="0">
              <a:latin typeface="Calibri" panose="020F0502020204030204" pitchFamily="34" charset="0"/>
              <a:cs typeface="Calibri" panose="020F0502020204030204" pitchFamily="34" charset="0"/>
            </a:endParaRPr>
          </a:p>
          <a:p>
            <a:pPr lvl="1"/>
            <a:r>
              <a:rPr lang="en-US" sz="2600" dirty="0">
                <a:latin typeface="Calibri" panose="020F0502020204030204" pitchFamily="34" charset="0"/>
                <a:cs typeface="Calibri" panose="020F0502020204030204" pitchFamily="34" charset="0"/>
              </a:rPr>
              <a:t>Sequence of last-4 deltas</a:t>
            </a:r>
          </a:p>
          <a:p>
            <a:pPr lvl="1"/>
            <a:endParaRPr lang="en-US" sz="1600" dirty="0">
              <a:latin typeface="Calibri" panose="020F0502020204030204" pitchFamily="34" charset="0"/>
              <a:cs typeface="Calibri" panose="020F0502020204030204" pitchFamily="34" charset="0"/>
            </a:endParaRPr>
          </a:p>
          <a:p>
            <a:r>
              <a:rPr lang="en-US" sz="3000" b="1" dirty="0">
                <a:solidFill>
                  <a:srgbClr val="7030A0"/>
                </a:solidFill>
                <a:latin typeface="Calibri" panose="020F0502020204030204" pitchFamily="34" charset="0"/>
                <a:cs typeface="Calibri" panose="020F0502020204030204" pitchFamily="34" charset="0"/>
              </a:rPr>
              <a:t>Actions:</a:t>
            </a:r>
            <a:r>
              <a:rPr lang="en-US" sz="3000" dirty="0">
                <a:latin typeface="Calibri" panose="020F0502020204030204" pitchFamily="34" charset="0"/>
                <a:cs typeface="Calibri" panose="020F0502020204030204" pitchFamily="34" charset="0"/>
              </a:rPr>
              <a:t> 16 prefetch offsets</a:t>
            </a:r>
          </a:p>
          <a:p>
            <a:pPr lvl="1"/>
            <a:r>
              <a:rPr lang="en-US" sz="2600" dirty="0">
                <a:latin typeface="Calibri" panose="020F0502020204030204" pitchFamily="34" charset="0"/>
                <a:cs typeface="Calibri" panose="020F0502020204030204" pitchFamily="34" charset="0"/>
              </a:rPr>
              <a:t>Ranging between -6 to +32. Including 0.</a:t>
            </a:r>
          </a:p>
          <a:p>
            <a:endParaRPr lang="en-US" sz="1600" dirty="0">
              <a:latin typeface="Calibri" panose="020F0502020204030204" pitchFamily="34" charset="0"/>
              <a:cs typeface="Calibri" panose="020F0502020204030204" pitchFamily="34" charset="0"/>
            </a:endParaRPr>
          </a:p>
          <a:p>
            <a:r>
              <a:rPr lang="en-US" sz="3000" b="1" dirty="0">
                <a:solidFill>
                  <a:schemeClr val="accent6">
                    <a:lumMod val="75000"/>
                  </a:schemeClr>
                </a:solidFill>
                <a:latin typeface="Calibri" panose="020F0502020204030204" pitchFamily="34" charset="0"/>
                <a:cs typeface="Calibri" panose="020F0502020204030204" pitchFamily="34" charset="0"/>
              </a:rPr>
              <a:t>Rewards:</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AT</a:t>
            </a:r>
            <a:r>
              <a:rPr lang="en-US" sz="2600" dirty="0">
                <a:latin typeface="Calibri" panose="020F0502020204030204" pitchFamily="34" charset="0"/>
                <a:cs typeface="Calibri" panose="020F0502020204030204" pitchFamily="34" charset="0"/>
              </a:rPr>
              <a:t> = +20; R</a:t>
            </a:r>
            <a:r>
              <a:rPr lang="en-US" sz="2600" baseline="-25000" dirty="0">
                <a:latin typeface="Calibri" panose="020F0502020204030204" pitchFamily="34" charset="0"/>
                <a:cs typeface="Calibri" panose="020F0502020204030204" pitchFamily="34" charset="0"/>
              </a:rPr>
              <a:t>AL</a:t>
            </a:r>
            <a:r>
              <a:rPr lang="en-US" sz="2600" dirty="0">
                <a:latin typeface="Calibri" panose="020F0502020204030204" pitchFamily="34" charset="0"/>
                <a:cs typeface="Calibri" panose="020F0502020204030204" pitchFamily="34" charset="0"/>
              </a:rPr>
              <a:t> = +12;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-H=-2;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-L=-4;</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-H=-14; 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-L=-8; R</a:t>
            </a:r>
            <a:r>
              <a:rPr lang="en-US" sz="2600" baseline="-25000" dirty="0">
                <a:latin typeface="Calibri" panose="020F0502020204030204" pitchFamily="34" charset="0"/>
                <a:cs typeface="Calibri" panose="020F0502020204030204" pitchFamily="34" charset="0"/>
              </a:rPr>
              <a:t>CL</a:t>
            </a:r>
            <a:r>
              <a:rPr lang="en-US" sz="2600" dirty="0">
                <a:latin typeface="Calibri" panose="020F0502020204030204" pitchFamily="34" charset="0"/>
                <a:cs typeface="Calibri" panose="020F0502020204030204" pitchFamily="34" charset="0"/>
              </a:rPr>
              <a:t>=-12</a:t>
            </a:r>
          </a:p>
          <a:p>
            <a:pPr marL="457200" lvl="1" indent="0">
              <a:buNone/>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8520648"/>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Calibri" panose="020F0502020204030204" pitchFamily="34" charset="0"/>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endParaRPr kumimoji="0" lang="en-US" sz="2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24575" y="3189861"/>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7.7%</a:t>
            </a:r>
          </a:p>
        </p:txBody>
      </p:sp>
    </p:spTree>
    <p:extLst>
      <p:ext uri="{BB962C8B-B14F-4D97-AF65-F5344CB8AC3E}">
        <p14:creationId xmlns:p14="http://schemas.microsoft.com/office/powerpoint/2010/main" val="3568793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
                                            <p:graphicEl>
                                              <a:chart seriesIdx="-3" categoryIdx="-3" bldStep="gridLegend"/>
                                            </p:graphicEl>
                                          </p:spTgt>
                                        </p:tgtEl>
                                        <p:attrNameLst>
                                          <p:attrName>style.visibility</p:attrName>
                                        </p:attrNameLst>
                                      </p:cBhvr>
                                      <p:to>
                                        <p:strVal val="visible"/>
                                      </p:to>
                                    </p:set>
                                    <p:animEffect transition="in" filter="wipe(left)">
                                      <p:cBhvr>
                                        <p:cTn id="7" dur="500"/>
                                        <p:tgtEl>
                                          <p:spTgt spid="2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graphicEl>
                                              <a:chart seriesIdx="0" categoryIdx="-4" bldStep="series"/>
                                            </p:graphicEl>
                                          </p:spTgt>
                                        </p:tgtEl>
                                        <p:attrNameLst>
                                          <p:attrName>style.visibility</p:attrName>
                                        </p:attrNameLst>
                                      </p:cBhvr>
                                      <p:to>
                                        <p:strVal val="visible"/>
                                      </p:to>
                                    </p:set>
                                    <p:animEffect transition="in" filter="wipe(left)">
                                      <p:cBhvr>
                                        <p:cTn id="12" dur="500"/>
                                        <p:tgtEl>
                                          <p:spTgt spid="21">
                                            <p:graphicEl>
                                              <a:chart seriesIdx="0" categoryIdx="-4" bldStep="series"/>
                                            </p:graphicEl>
                                          </p:spTgt>
                                        </p:tgtEl>
                                      </p:cBhvr>
                                    </p:animEffect>
                                  </p:childTnLst>
                                </p:cTn>
                              </p:par>
                              <p:par>
                                <p:cTn id="13" presetID="1" presetClass="entr" presetSubtype="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childTnLst>
                                </p:cTn>
                              </p:par>
                              <p:par>
                                <p:cTn id="15" presetID="22" presetClass="entr" presetSubtype="8" fill="hold" grpId="0" nodeType="withEffect">
                                  <p:stCondLst>
                                    <p:cond delay="500"/>
                                  </p:stCondLst>
                                  <p:childTnLst>
                                    <p:set>
                                      <p:cBhvr>
                                        <p:cTn id="16" dur="1" fill="hold">
                                          <p:stCondLst>
                                            <p:cond delay="0"/>
                                          </p:stCondLst>
                                        </p:cTn>
                                        <p:tgtEl>
                                          <p:spTgt spid="21">
                                            <p:graphicEl>
                                              <a:chart seriesIdx="1" categoryIdx="-4" bldStep="series"/>
                                            </p:graphicEl>
                                          </p:spTgt>
                                        </p:tgtEl>
                                        <p:attrNameLst>
                                          <p:attrName>style.visibility</p:attrName>
                                        </p:attrNameLst>
                                      </p:cBhvr>
                                      <p:to>
                                        <p:strVal val="visible"/>
                                      </p:to>
                                    </p:set>
                                    <p:animEffect transition="in" filter="wipe(left)">
                                      <p:cBhvr>
                                        <p:cTn id="17" dur="500"/>
                                        <p:tgtEl>
                                          <p:spTgt spid="21">
                                            <p:graphicEl>
                                              <a:chart seriesIdx="1" categoryIdx="-4" bldStep="series"/>
                                            </p:graphicEl>
                                          </p:spTgt>
                                        </p:tgtEl>
                                      </p:cBhvr>
                                    </p:animEffect>
                                  </p:childTnLst>
                                </p:cTn>
                              </p:par>
                              <p:par>
                                <p:cTn id="18" presetID="1" presetClass="entr" presetSubtype="0" fill="hold" grpId="0" nodeType="withEffect">
                                  <p:stCondLst>
                                    <p:cond delay="1000"/>
                                  </p:stCondLst>
                                  <p:childTnLst>
                                    <p:set>
                                      <p:cBhvr>
                                        <p:cTn id="19" dur="1" fill="hold">
                                          <p:stCondLst>
                                            <p:cond delay="0"/>
                                          </p:stCondLst>
                                        </p:cTn>
                                        <p:tgtEl>
                                          <p:spTgt spid="22"/>
                                        </p:tgtEl>
                                        <p:attrNameLst>
                                          <p:attrName>style.visibility</p:attrName>
                                        </p:attrNameLst>
                                      </p:cBhvr>
                                      <p:to>
                                        <p:strVal val="visible"/>
                                      </p:to>
                                    </p:set>
                                  </p:childTnLst>
                                </p:cTn>
                              </p:par>
                              <p:par>
                                <p:cTn id="20" presetID="22" presetClass="entr" presetSubtype="8" fill="hold" grpId="0" nodeType="withEffect">
                                  <p:stCondLst>
                                    <p:cond delay="1000"/>
                                  </p:stCondLst>
                                  <p:childTnLst>
                                    <p:set>
                                      <p:cBhvr>
                                        <p:cTn id="21" dur="1" fill="hold">
                                          <p:stCondLst>
                                            <p:cond delay="0"/>
                                          </p:stCondLst>
                                        </p:cTn>
                                        <p:tgtEl>
                                          <p:spTgt spid="21">
                                            <p:graphicEl>
                                              <a:chart seriesIdx="2" categoryIdx="-4" bldStep="series"/>
                                            </p:graphicEl>
                                          </p:spTgt>
                                        </p:tgtEl>
                                        <p:attrNameLst>
                                          <p:attrName>style.visibility</p:attrName>
                                        </p:attrNameLst>
                                      </p:cBhvr>
                                      <p:to>
                                        <p:strVal val="visible"/>
                                      </p:to>
                                    </p:set>
                                    <p:animEffect transition="in" filter="wipe(left)">
                                      <p:cBhvr>
                                        <p:cTn id="22" dur="500"/>
                                        <p:tgtEl>
                                          <p:spTgt spid="21">
                                            <p:graphicEl>
                                              <a:chart seriesIdx="2" categoryIdx="-4" bldStep="series"/>
                                            </p:graphicEl>
                                          </p:spTgt>
                                        </p:tgtEl>
                                      </p:cBhvr>
                                    </p:animEffect>
                                  </p:childTnLst>
                                </p:cTn>
                              </p:par>
                              <p:par>
                                <p:cTn id="23" presetID="1" presetClass="entr" presetSubtype="0" fill="hold" grpId="0" nodeType="withEffect">
                                  <p:stCondLst>
                                    <p:cond delay="150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1">
                                            <p:graphicEl>
                                              <a:chart seriesIdx="3" categoryIdx="-4" bldStep="series"/>
                                            </p:graphicEl>
                                          </p:spTgt>
                                        </p:tgtEl>
                                        <p:attrNameLst>
                                          <p:attrName>style.visibility</p:attrName>
                                        </p:attrNameLst>
                                      </p:cBhvr>
                                      <p:to>
                                        <p:strVal val="visible"/>
                                      </p:to>
                                    </p:set>
                                    <p:animEffect transition="in" filter="wipe(left)">
                                      <p:cBhvr>
                                        <p:cTn id="29" dur="500"/>
                                        <p:tgtEl>
                                          <p:spTgt spid="21">
                                            <p:graphicEl>
                                              <a:chart seriesIdx="3" categoryIdx="-4" bldStep="series"/>
                                            </p:graphicEl>
                                          </p:spTgt>
                                        </p:tgtEl>
                                      </p:cBhvr>
                                    </p:animEffect>
                                  </p:childTnLst>
                                </p:cTn>
                              </p:par>
                              <p:par>
                                <p:cTn id="30" presetID="1" presetClass="entr" presetSubtype="0" fill="hold" grpId="0" nodeType="withEffect">
                                  <p:stCondLst>
                                    <p:cond delay="500"/>
                                  </p:stCondLst>
                                  <p:childTnLst>
                                    <p:set>
                                      <p:cBhvr>
                                        <p:cTn id="31" dur="1" fill="hold">
                                          <p:stCondLst>
                                            <p:cond delay="0"/>
                                          </p:stCondLst>
                                        </p:cTn>
                                        <p:tgtEl>
                                          <p:spTgt spid="2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8"/>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uiExpand="1">
        <p:bldSub>
          <a:bldChart bld="series"/>
        </p:bldSub>
      </p:bldGraphic>
      <p:bldP spid="22" grpId="0"/>
      <p:bldP spid="23" grpId="0"/>
      <p:bldP spid="24" grpId="0"/>
      <p:bldP spid="25" grpId="0"/>
      <p:bldP spid="35" grpId="0"/>
      <p:bldP spid="38" grpId="0"/>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endParaRPr kumimoji="0" lang="en-US" sz="20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61748" y="3129785"/>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7.7%</a:t>
            </a:r>
          </a:p>
        </p:txBody>
      </p:sp>
      <p:sp>
        <p:nvSpPr>
          <p:cNvPr id="12" name="Rectangle 11">
            <a:extLst>
              <a:ext uri="{FF2B5EF4-FFF2-40B4-BE49-F238E27FC236}">
                <a16:creationId xmlns:a16="http://schemas.microsoft.com/office/drawing/2014/main" id="{D782EF0A-FF3F-2447-94E7-065DCDE4778E}"/>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ED78F5B-5AD3-3444-AB2D-EFA84E5C42D3}"/>
              </a:ext>
            </a:extLst>
          </p:cNvPr>
          <p:cNvSpPr/>
          <p:nvPr/>
        </p:nvSpPr>
        <p:spPr>
          <a:xfrm>
            <a:off x="80387" y="2046456"/>
            <a:ext cx="8983226" cy="1310280"/>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 Pythia consistently provides the highest performance 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all core configurations</a:t>
            </a:r>
          </a:p>
        </p:txBody>
      </p:sp>
      <p:sp>
        <p:nvSpPr>
          <p:cNvPr id="14" name="Rectangle 13">
            <a:extLst>
              <a:ext uri="{FF2B5EF4-FFF2-40B4-BE49-F238E27FC236}">
                <a16:creationId xmlns:a16="http://schemas.microsoft.com/office/drawing/2014/main" id="{8E5B46C1-FC04-B54B-819D-490FB17FC6C3}"/>
              </a:ext>
            </a:extLst>
          </p:cNvPr>
          <p:cNvSpPr/>
          <p:nvPr/>
        </p:nvSpPr>
        <p:spPr>
          <a:xfrm>
            <a:off x="80387" y="3802856"/>
            <a:ext cx="8983226" cy="1017745"/>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 Pythia’s gain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increases with core count</a:t>
            </a:r>
          </a:p>
        </p:txBody>
      </p:sp>
    </p:spTree>
    <p:extLst>
      <p:ext uri="{BB962C8B-B14F-4D97-AF65-F5344CB8AC3E}">
        <p14:creationId xmlns:p14="http://schemas.microsoft.com/office/powerpoint/2010/main" val="1323083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205806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7646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93381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a:t>
            </a:r>
            <a:r>
              <a:rPr kumimoji="0" lang="en-US" sz="2000" b="0" i="1" u="none" strike="noStrike" kern="1200" cap="none" spc="0" normalizeH="0" baseline="0" noProof="0" dirty="0" err="1">
                <a:ln>
                  <a:noFill/>
                </a:ln>
                <a:solidFill>
                  <a:srgbClr val="E7E6E6">
                    <a:lumMod val="50000"/>
                  </a:srgbClr>
                </a:solidFill>
                <a:effectLst/>
                <a:uLnTx/>
                <a:uFillTx/>
                <a:latin typeface="Calibri" panose="020F0502020204030204" pitchFamily="34" charset="0"/>
                <a:ea typeface="+mn-ea"/>
                <a:cs typeface="Calibri" panose="020F0502020204030204" pitchFamily="34" charset="0"/>
              </a:rPr>
              <a:t>Threadripper</a:t>
            </a: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106150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40291" y="820503"/>
            <a:ext cx="56086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190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17%</a:t>
            </a:r>
          </a:p>
        </p:txBody>
      </p:sp>
      <p:cxnSp>
        <p:nvCxnSpPr>
          <p:cNvPr id="3" name="Straight Connector 2">
            <a:extLst>
              <a:ext uri="{FF2B5EF4-FFF2-40B4-BE49-F238E27FC236}">
                <a16:creationId xmlns:a16="http://schemas.microsoft.com/office/drawing/2014/main" id="{A958F930-B399-9349-B00B-4C36F84BFC85}"/>
              </a:ext>
            </a:extLst>
          </p:cNvPr>
          <p:cNvCxnSpPr/>
          <p:nvPr/>
        </p:nvCxnSpPr>
        <p:spPr>
          <a:xfrm>
            <a:off x="2388973" y="3311611"/>
            <a:ext cx="5708822" cy="0"/>
          </a:xfrm>
          <a:prstGeom prst="line">
            <a:avLst/>
          </a:prstGeom>
          <a:ln w="12700">
            <a:solidFill>
              <a:srgbClr val="E3030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34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7" dur="500"/>
                                        <p:tgtEl>
                                          <p:spTgt spid="6">
                                            <p:graphicEl>
                                              <a:chart seriesIdx="-3" categoryIdx="-3" bldStep="gridLegend"/>
                                            </p:graphic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right)">
                                      <p:cBhvr>
                                        <p:cTn id="15" dur="500"/>
                                        <p:tgtEl>
                                          <p:spTgt spid="6">
                                            <p:graphicEl>
                                              <a:chart seriesIdx="0" categoryIdx="-4" bldStep="series"/>
                                            </p:graphicEl>
                                          </p:spTgt>
                                        </p:tgtEl>
                                      </p:cBhvr>
                                    </p:animEffect>
                                  </p:childTnLst>
                                </p:cTn>
                              </p:par>
                              <p:par>
                                <p:cTn id="16" presetID="1" presetClass="entr" presetSubtype="0" fill="hold" grpId="0" nodeType="withEffect">
                                  <p:stCondLst>
                                    <p:cond delay="500"/>
                                  </p:stCondLst>
                                  <p:childTnLst>
                                    <p:set>
                                      <p:cBhvr>
                                        <p:cTn id="17" dur="1" fill="hold">
                                          <p:stCondLst>
                                            <p:cond delay="0"/>
                                          </p:stCondLst>
                                        </p:cTn>
                                        <p:tgtEl>
                                          <p:spTgt spid="14"/>
                                        </p:tgtEl>
                                        <p:attrNameLst>
                                          <p:attrName>style.visibility</p:attrName>
                                        </p:attrNameLst>
                                      </p:cBhvr>
                                      <p:to>
                                        <p:strVal val="visible"/>
                                      </p:to>
                                    </p:set>
                                  </p:childTnLst>
                                </p:cTn>
                              </p:par>
                              <p:par>
                                <p:cTn id="18" presetID="22" presetClass="entr" presetSubtype="2" fill="hold" grpId="0" nodeType="withEffect">
                                  <p:stCondLst>
                                    <p:cond delay="500"/>
                                  </p:stCondLst>
                                  <p:childTnLst>
                                    <p:set>
                                      <p:cBhvr>
                                        <p:cTn id="19"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right)">
                                      <p:cBhvr>
                                        <p:cTn id="20" dur="500"/>
                                        <p:tgtEl>
                                          <p:spTgt spid="6">
                                            <p:graphicEl>
                                              <a:chart seriesIdx="1" categoryIdx="-4" bldStep="series"/>
                                            </p:graphicEl>
                                          </p:spTgt>
                                        </p:tgtEl>
                                      </p:cBhvr>
                                    </p:animEffect>
                                  </p:childTnLst>
                                </p:cTn>
                              </p:par>
                              <p:par>
                                <p:cTn id="21" presetID="1" presetClass="entr" presetSubtype="0"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childTnLst>
                                </p:cTn>
                              </p:par>
                              <p:par>
                                <p:cTn id="23" presetID="22" presetClass="entr" presetSubtype="2" fill="hold" grpId="0" nodeType="withEffect">
                                  <p:stCondLst>
                                    <p:cond delay="1000"/>
                                  </p:stCondLst>
                                  <p:childTnLst>
                                    <p:set>
                                      <p:cBhvr>
                                        <p:cTn id="24"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right)">
                                      <p:cBhvr>
                                        <p:cTn id="25" dur="500"/>
                                        <p:tgtEl>
                                          <p:spTgt spid="6">
                                            <p:graphicEl>
                                              <a:chart seriesIdx="2" categoryIdx="-4" bldStep="series"/>
                                            </p:graphicEl>
                                          </p:spTgt>
                                        </p:tgtEl>
                                      </p:cBhvr>
                                    </p:animEffect>
                                  </p:childTnLst>
                                </p:cTn>
                              </p:par>
                              <p:par>
                                <p:cTn id="26" presetID="1" presetClass="entr" presetSubtype="0" fill="hold" grpId="0" nodeType="withEffect">
                                  <p:stCondLst>
                                    <p:cond delay="1500"/>
                                  </p:stCondLst>
                                  <p:childTnLst>
                                    <p:set>
                                      <p:cBhvr>
                                        <p:cTn id="27" dur="1" fill="hold">
                                          <p:stCondLst>
                                            <p:cond delay="0"/>
                                          </p:stCondLst>
                                        </p:cTn>
                                        <p:tgtEl>
                                          <p:spTgt spid="1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22" presetClass="entr" presetSubtype="2" fill="hold" grpId="0" nodeType="clickEffect">
                                  <p:stCondLst>
                                    <p:cond delay="0"/>
                                  </p:stCondLst>
                                  <p:childTnLst>
                                    <p:set>
                                      <p:cBhvr>
                                        <p:cTn id="49" dur="1" fill="hold">
                                          <p:stCondLst>
                                            <p:cond delay="0"/>
                                          </p:stCondLst>
                                        </p:cTn>
                                        <p:tgtEl>
                                          <p:spTgt spid="6">
                                            <p:graphicEl>
                                              <a:chart seriesIdx="3" categoryIdx="-4" bldStep="series"/>
                                            </p:graphicEl>
                                          </p:spTgt>
                                        </p:tgtEl>
                                        <p:attrNameLst>
                                          <p:attrName>style.visibility</p:attrName>
                                        </p:attrNameLst>
                                      </p:cBhvr>
                                      <p:to>
                                        <p:strVal val="visible"/>
                                      </p:to>
                                    </p:set>
                                    <p:animEffect transition="in" filter="wipe(right)">
                                      <p:cBhvr>
                                        <p:cTn id="50" dur="500"/>
                                        <p:tgtEl>
                                          <p:spTgt spid="6">
                                            <p:graphicEl>
                                              <a:chart seriesIdx="3" categoryIdx="-4" bldStep="series"/>
                                            </p:graphicEl>
                                          </p:spTgt>
                                        </p:tgtEl>
                                      </p:cBhvr>
                                    </p:animEffect>
                                  </p:childTnLst>
                                </p:cTn>
                              </p:par>
                              <p:par>
                                <p:cTn id="51" presetID="1" presetClass="entr" presetSubtype="0" fill="hold" grpId="0" nodeType="withEffect">
                                  <p:stCondLst>
                                    <p:cond delay="50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Graphic spid="6" grpId="0" uiExpand="1">
        <p:bldSub>
          <a:bldChart bld="series"/>
        </p:bldSub>
      </p:bldGraphic>
      <p:bldP spid="11" grpId="0"/>
      <p:bldP spid="12" grpId="0"/>
      <p:bldP spid="13" grpId="0"/>
      <p:bldP spid="14" grpId="0"/>
      <p:bldP spid="15" grpId="0"/>
      <p:bldP spid="16" grpId="0"/>
      <p:bldP spid="17" grpId="0"/>
      <p:bldP spid="19" grpId="0"/>
      <p:bldP spid="22" grpId="0"/>
      <p:bldP spid="25" grpId="0"/>
    </p:bld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199285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69176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79275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a:t>
            </a:r>
            <a:r>
              <a:rPr kumimoji="0" lang="en-US" sz="1800" b="0" i="1" u="none" strike="noStrike" kern="1200" cap="none" spc="0" normalizeH="0" baseline="0" noProof="0" dirty="0" err="1">
                <a:ln>
                  <a:noFill/>
                </a:ln>
                <a:solidFill>
                  <a:srgbClr val="E7E6E6">
                    <a:lumMod val="50000"/>
                  </a:srgbClr>
                </a:solidFill>
                <a:effectLst/>
                <a:uLnTx/>
                <a:uFillTx/>
                <a:latin typeface="Lato" panose="020F0502020204030203" pitchFamily="34" charset="77"/>
                <a:ea typeface="+mn-ea"/>
                <a:cs typeface="+mn-cs"/>
              </a:rPr>
              <a:t>Threadripper</a:t>
            </a: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97334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56764" y="794763"/>
            <a:ext cx="50526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991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17%</a:t>
            </a:r>
          </a:p>
        </p:txBody>
      </p:sp>
      <p:sp>
        <p:nvSpPr>
          <p:cNvPr id="20" name="Rectangle 19">
            <a:extLst>
              <a:ext uri="{FF2B5EF4-FFF2-40B4-BE49-F238E27FC236}">
                <a16:creationId xmlns:a16="http://schemas.microsoft.com/office/drawing/2014/main" id="{CFB99ED5-254B-834B-8CE2-64A8CD8975BF}"/>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E80A7FC1-AA75-8346-96D6-E584847A540F}"/>
              </a:ext>
            </a:extLst>
          </p:cNvPr>
          <p:cNvSpPr/>
          <p:nvPr/>
        </p:nvSpPr>
        <p:spPr>
          <a:xfrm>
            <a:off x="80388" y="2655844"/>
            <a:ext cx="8983226" cy="1558928"/>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Pythia outperforms prior best prefetchers for</a:t>
            </a: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 wide range of DRAM bandwidth configurations</a:t>
            </a:r>
          </a:p>
        </p:txBody>
      </p:sp>
    </p:spTree>
    <p:extLst>
      <p:ext uri="{BB962C8B-B14F-4D97-AF65-F5344CB8AC3E}">
        <p14:creationId xmlns:p14="http://schemas.microsoft.com/office/powerpoint/2010/main" val="1971622515"/>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F170E7-5437-B241-B8D8-8F3300D03E7C}"/>
              </a:ext>
            </a:extLst>
          </p:cNvPr>
          <p:cNvSpPr>
            <a:spLocks noGrp="1"/>
          </p:cNvSpPr>
          <p:nvPr>
            <p:ph type="title"/>
          </p:nvPr>
        </p:nvSpPr>
        <p:spPr/>
        <p:txBody>
          <a:bodyPr/>
          <a:lstStyle/>
          <a:p>
            <a:r>
              <a:rPr lang="en-US" dirty="0"/>
              <a:t>Pythia’s Overhead</a:t>
            </a:r>
          </a:p>
        </p:txBody>
      </p:sp>
      <p:sp>
        <p:nvSpPr>
          <p:cNvPr id="5" name="Content Placeholder 4">
            <a:extLst>
              <a:ext uri="{FF2B5EF4-FFF2-40B4-BE49-F238E27FC236}">
                <a16:creationId xmlns:a16="http://schemas.microsoft.com/office/drawing/2014/main" id="{63E193EB-0456-824E-AABB-C7B93318976B}"/>
              </a:ext>
            </a:extLst>
          </p:cNvPr>
          <p:cNvSpPr>
            <a:spLocks noGrp="1"/>
          </p:cNvSpPr>
          <p:nvPr>
            <p:ph idx="1"/>
          </p:nvPr>
        </p:nvSpPr>
        <p:spPr/>
        <p:txBody>
          <a:bodyPr/>
          <a:lstStyle/>
          <a:p>
            <a:r>
              <a:rPr lang="en-US" sz="3000" b="1" dirty="0">
                <a:solidFill>
                  <a:srgbClr val="000CFF"/>
                </a:solidFill>
                <a:latin typeface="+mn-lt"/>
              </a:rPr>
              <a:t>25.5 KB </a:t>
            </a:r>
            <a:r>
              <a:rPr lang="en-US" sz="3000" dirty="0">
                <a:latin typeface="+mn-lt"/>
              </a:rPr>
              <a:t>of total metadata storage </a:t>
            </a:r>
            <a:r>
              <a:rPr lang="en-US" sz="3000" b="1" dirty="0">
                <a:solidFill>
                  <a:srgbClr val="000CFF"/>
                </a:solidFill>
                <a:latin typeface="+mn-lt"/>
              </a:rPr>
              <a:t>per core</a:t>
            </a:r>
          </a:p>
          <a:p>
            <a:pPr lvl="1"/>
            <a:r>
              <a:rPr lang="en-US" sz="2600" dirty="0">
                <a:latin typeface="+mn-lt"/>
              </a:rPr>
              <a:t>Only simple tables</a:t>
            </a:r>
          </a:p>
          <a:p>
            <a:r>
              <a:rPr lang="en-US" sz="3000" dirty="0">
                <a:latin typeface="+mn-lt"/>
              </a:rPr>
              <a:t>We also model functionally-accurate Pythia with full complexity in </a:t>
            </a:r>
            <a:r>
              <a:rPr lang="en-US" sz="3000" b="1" dirty="0">
                <a:solidFill>
                  <a:schemeClr val="accent2"/>
                </a:solidFill>
                <a:latin typeface="+mn-lt"/>
              </a:rPr>
              <a:t>Chisel</a:t>
            </a:r>
            <a:r>
              <a:rPr lang="en-US" sz="3000" dirty="0">
                <a:latin typeface="+mn-lt"/>
              </a:rPr>
              <a:t> </a:t>
            </a:r>
            <a:r>
              <a:rPr lang="en-US" sz="1800" b="1" dirty="0">
                <a:solidFill>
                  <a:schemeClr val="bg2">
                    <a:lumMod val="75000"/>
                  </a:schemeClr>
                </a:solidFill>
                <a:latin typeface="+mn-lt"/>
              </a:rPr>
              <a:t>[4]</a:t>
            </a:r>
            <a:r>
              <a:rPr lang="en-US" sz="3000" dirty="0">
                <a:latin typeface="+mn-lt"/>
              </a:rPr>
              <a:t> HDL</a:t>
            </a:r>
          </a:p>
        </p:txBody>
      </p:sp>
      <p:sp>
        <p:nvSpPr>
          <p:cNvPr id="6" name="Rounded Rectangle 5">
            <a:extLst>
              <a:ext uri="{FF2B5EF4-FFF2-40B4-BE49-F238E27FC236}">
                <a16:creationId xmlns:a16="http://schemas.microsoft.com/office/drawing/2014/main" id="{B9CE33B3-3879-9E48-945B-53C67109D76C}"/>
              </a:ext>
            </a:extLst>
          </p:cNvPr>
          <p:cNvSpPr/>
          <p:nvPr/>
        </p:nvSpPr>
        <p:spPr>
          <a:xfrm>
            <a:off x="2539715" y="2980986"/>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1.03%</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area</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overhead</a:t>
            </a:r>
          </a:p>
        </p:txBody>
      </p:sp>
      <p:sp>
        <p:nvSpPr>
          <p:cNvPr id="8" name="Rounded Rectangle 7">
            <a:extLst>
              <a:ext uri="{FF2B5EF4-FFF2-40B4-BE49-F238E27FC236}">
                <a16:creationId xmlns:a16="http://schemas.microsoft.com/office/drawing/2014/main" id="{1FCF103B-80E0-0B4F-96B7-2C7E8AA094DF}"/>
              </a:ext>
            </a:extLst>
          </p:cNvPr>
          <p:cNvSpPr/>
          <p:nvPr/>
        </p:nvSpPr>
        <p:spPr>
          <a:xfrm>
            <a:off x="2539714" y="51872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Satisfies prediction latency</a:t>
            </a:r>
            <a:endPar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15" name="Picture 14">
            <a:extLst>
              <a:ext uri="{FF2B5EF4-FFF2-40B4-BE49-F238E27FC236}">
                <a16:creationId xmlns:a16="http://schemas.microsoft.com/office/drawing/2014/main" id="{8499BC97-2BA5-584E-8758-5898A9ACB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2778904"/>
            <a:ext cx="1014185" cy="1014185"/>
          </a:xfrm>
          <a:prstGeom prst="rect">
            <a:avLst/>
          </a:prstGeom>
          <a:effectLst>
            <a:outerShdw blurRad="50800" dist="38100" dir="2700000" algn="tl" rotWithShape="0">
              <a:prstClr val="black">
                <a:alpha val="40000"/>
              </a:prstClr>
            </a:outerShdw>
          </a:effectLst>
        </p:spPr>
      </p:pic>
      <p:sp>
        <p:nvSpPr>
          <p:cNvPr id="17" name="Rounded Rectangle 16">
            <a:extLst>
              <a:ext uri="{FF2B5EF4-FFF2-40B4-BE49-F238E27FC236}">
                <a16:creationId xmlns:a16="http://schemas.microsoft.com/office/drawing/2014/main" id="{964FBD02-CAFE-C749-90E4-555B48C2307C}"/>
              </a:ext>
            </a:extLst>
          </p:cNvPr>
          <p:cNvSpPr/>
          <p:nvPr/>
        </p:nvSpPr>
        <p:spPr>
          <a:xfrm>
            <a:off x="2539714" y="40653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0.4%</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power</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overhead</a:t>
            </a:r>
          </a:p>
        </p:txBody>
      </p:sp>
      <p:pic>
        <p:nvPicPr>
          <p:cNvPr id="18" name="Picture 17">
            <a:extLst>
              <a:ext uri="{FF2B5EF4-FFF2-40B4-BE49-F238E27FC236}">
                <a16:creationId xmlns:a16="http://schemas.microsoft.com/office/drawing/2014/main" id="{1443FFCA-31F6-644E-8F1B-1AF3AA3D2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3874523"/>
            <a:ext cx="1014185" cy="1014185"/>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E02E2A8A-176E-2A44-AE22-6D9BB69A78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4985794"/>
            <a:ext cx="1042482" cy="1014185"/>
          </a:xfrm>
          <a:prstGeom prst="rect">
            <a:avLst/>
          </a:prstGeom>
          <a:effectLst>
            <a:outerShdw blurRad="50800" dist="38100" dir="2700000" algn="tl" rotWithShape="0">
              <a:prstClr val="black">
                <a:alpha val="40000"/>
              </a:prstClr>
            </a:outerShdw>
          </a:effectLst>
        </p:spPr>
      </p:pic>
      <p:sp>
        <p:nvSpPr>
          <p:cNvPr id="20" name="TextBox 19">
            <a:extLst>
              <a:ext uri="{FF2B5EF4-FFF2-40B4-BE49-F238E27FC236}">
                <a16:creationId xmlns:a16="http://schemas.microsoft.com/office/drawing/2014/main" id="{E2FAFE7A-26BE-B54E-9515-C4C2BB6617F5}"/>
              </a:ext>
            </a:extLst>
          </p:cNvPr>
          <p:cNvSpPr txBox="1"/>
          <p:nvPr/>
        </p:nvSpPr>
        <p:spPr>
          <a:xfrm>
            <a:off x="1707907" y="6121440"/>
            <a:ext cx="620323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of a desktop-class 4-core Skylake processor (Xeon D2132IT, 60W)</a:t>
            </a:r>
          </a:p>
        </p:txBody>
      </p:sp>
      <p:sp>
        <p:nvSpPr>
          <p:cNvPr id="21" name="TextBox 20">
            <a:extLst>
              <a:ext uri="{FF2B5EF4-FFF2-40B4-BE49-F238E27FC236}">
                <a16:creationId xmlns:a16="http://schemas.microsoft.com/office/drawing/2014/main" id="{A5C02E59-B1D8-4E46-92B4-5062CD636EE0}"/>
              </a:ext>
            </a:extLst>
          </p:cNvPr>
          <p:cNvSpPr txBox="1"/>
          <p:nvPr/>
        </p:nvSpPr>
        <p:spPr>
          <a:xfrm>
            <a:off x="6514862" y="6394960"/>
            <a:ext cx="2137958" cy="276999"/>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[4]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https://www.chisel-lang.org</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1926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fade">
                                      <p:cBhvr>
                                        <p:cTn id="9" dur="3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3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3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3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3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3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3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3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7" grpId="0" animBg="1"/>
      <p:bldP spid="20" grpId="0"/>
      <p:bldP spid="21" grpId="0"/>
    </p:bld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1BF3B2-EBA2-284D-B1A6-0A4796392EF5}"/>
              </a:ext>
            </a:extLst>
          </p:cNvPr>
          <p:cNvSpPr>
            <a:spLocks noGrp="1"/>
          </p:cNvSpPr>
          <p:nvPr>
            <p:ph type="title"/>
          </p:nvPr>
        </p:nvSpPr>
        <p:spPr/>
        <p:txBody>
          <a:bodyPr/>
          <a:lstStyle/>
          <a:p>
            <a:r>
              <a:rPr lang="en-US" dirty="0"/>
              <a:t>More in the Paper</a:t>
            </a:r>
          </a:p>
        </p:txBody>
      </p:sp>
      <p:sp>
        <p:nvSpPr>
          <p:cNvPr id="5" name="Content Placeholder 4">
            <a:extLst>
              <a:ext uri="{FF2B5EF4-FFF2-40B4-BE49-F238E27FC236}">
                <a16:creationId xmlns:a16="http://schemas.microsoft.com/office/drawing/2014/main" id="{3A584A94-F8C7-C549-8266-83090A961D82}"/>
              </a:ext>
            </a:extLst>
          </p:cNvPr>
          <p:cNvSpPr>
            <a:spLocks noGrp="1"/>
          </p:cNvSpPr>
          <p:nvPr>
            <p:ph idx="1"/>
          </p:nvPr>
        </p:nvSpPr>
        <p:spPr/>
        <p:txBody>
          <a:bodyPr>
            <a:normAutofit lnSpcReduction="10000"/>
          </a:bodyPr>
          <a:lstStyle/>
          <a:p>
            <a:r>
              <a:rPr lang="en-US" dirty="0"/>
              <a:t>Performance comparison with </a:t>
            </a:r>
            <a:r>
              <a:rPr lang="en-US" b="1" dirty="0">
                <a:solidFill>
                  <a:srgbClr val="C00000"/>
                </a:solidFill>
              </a:rPr>
              <a:t>unseen traces</a:t>
            </a:r>
          </a:p>
          <a:p>
            <a:pPr lvl="1"/>
            <a:r>
              <a:rPr lang="en-US" dirty="0"/>
              <a:t>Pythia provides equally high performance benefits</a:t>
            </a:r>
            <a:br>
              <a:rPr lang="en-US" dirty="0"/>
            </a:br>
            <a:endParaRPr lang="en-US" dirty="0"/>
          </a:p>
          <a:p>
            <a:r>
              <a:rPr lang="en-US" dirty="0"/>
              <a:t>Comparison against </a:t>
            </a:r>
            <a:r>
              <a:rPr lang="en-US" b="1" dirty="0">
                <a:solidFill>
                  <a:srgbClr val="000CFF"/>
                </a:solidFill>
              </a:rPr>
              <a:t>multi-level prefetchers</a:t>
            </a:r>
            <a:endParaRPr lang="en-US" b="1" dirty="0">
              <a:solidFill>
                <a:srgbClr val="C00000"/>
              </a:solidFill>
            </a:endParaRPr>
          </a:p>
          <a:p>
            <a:pPr lvl="1"/>
            <a:r>
              <a:rPr lang="en-US" dirty="0"/>
              <a:t>Pythia outperforms prior best multi-level prefetchers</a:t>
            </a:r>
          </a:p>
          <a:p>
            <a:pPr lvl="1"/>
            <a:endParaRPr lang="en-US" dirty="0"/>
          </a:p>
          <a:p>
            <a:r>
              <a:rPr lang="en-US" dirty="0"/>
              <a:t>Understanding Pythia’s learning with </a:t>
            </a:r>
            <a:r>
              <a:rPr lang="en-US" b="1" dirty="0">
                <a:solidFill>
                  <a:schemeClr val="accent2"/>
                </a:solidFill>
              </a:rPr>
              <a:t>a case study</a:t>
            </a:r>
          </a:p>
          <a:p>
            <a:pPr lvl="1"/>
            <a:r>
              <a:rPr lang="en-US" dirty="0"/>
              <a:t>We reason towards the correctness of Pythia’s decision</a:t>
            </a:r>
          </a:p>
          <a:p>
            <a:endParaRPr lang="en-US" b="1" dirty="0">
              <a:solidFill>
                <a:schemeClr val="accent6"/>
              </a:solidFill>
            </a:endParaRPr>
          </a:p>
          <a:p>
            <a:r>
              <a:rPr lang="en-US" b="1" dirty="0">
                <a:solidFill>
                  <a:schemeClr val="accent6"/>
                </a:solidFill>
              </a:rPr>
              <a:t>Performance sensitivity</a:t>
            </a:r>
            <a:r>
              <a:rPr lang="en-US" dirty="0"/>
              <a:t> towards different features and hyperparameter values</a:t>
            </a:r>
          </a:p>
          <a:p>
            <a:endParaRPr lang="en-US" dirty="0"/>
          </a:p>
          <a:p>
            <a:r>
              <a:rPr lang="en-US" dirty="0"/>
              <a:t>Detailed single-core and four-core performance</a:t>
            </a:r>
            <a:endParaRPr lang="en-US" b="1" dirty="0">
              <a:solidFill>
                <a:srgbClr val="C00000"/>
              </a:solidFill>
            </a:endParaRPr>
          </a:p>
          <a:p>
            <a:pPr>
              <a:buFont typeface="Wingdings" pitchFamily="2" charset="2"/>
              <a:buChar char="ü"/>
            </a:pPr>
            <a:endParaRPr lang="en-US" b="1" dirty="0">
              <a:solidFill>
                <a:srgbClr val="C00000"/>
              </a:solidFill>
            </a:endParaRPr>
          </a:p>
        </p:txBody>
      </p:sp>
      <p:sp>
        <p:nvSpPr>
          <p:cNvPr id="6" name="Rectangle 5">
            <a:extLst>
              <a:ext uri="{FF2B5EF4-FFF2-40B4-BE49-F238E27FC236}">
                <a16:creationId xmlns:a16="http://schemas.microsoft.com/office/drawing/2014/main" id="{E6F44A4A-BB04-3A40-AA0C-1FAF328BF33C}"/>
              </a:ext>
            </a:extLst>
          </p:cNvPr>
          <p:cNvSpPr/>
          <p:nvPr/>
        </p:nvSpPr>
        <p:spPr>
          <a:xfrm>
            <a:off x="169011" y="874643"/>
            <a:ext cx="8736450" cy="554206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1329752B-1A8B-6144-9B45-3FF3BF816C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539" y="2302611"/>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54E21BB4-2BC2-3449-A3CD-747FA23CAAD4}"/>
              </a:ext>
            </a:extLst>
          </p:cNvPr>
          <p:cNvSpPr txBox="1"/>
          <p:nvPr/>
        </p:nvSpPr>
        <p:spPr>
          <a:xfrm>
            <a:off x="2172522" y="4359529"/>
            <a:ext cx="4729428" cy="369332"/>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4"/>
              </a:rPr>
              <a:t>https://arxiv.org/pdf/2109.12021.pdf</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3731967869"/>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85BB35-9FEF-244E-92B7-E108363EA1D8}"/>
              </a:ext>
            </a:extLst>
          </p:cNvPr>
          <p:cNvSpPr>
            <a:spLocks noGrp="1"/>
          </p:cNvSpPr>
          <p:nvPr>
            <p:ph type="title"/>
          </p:nvPr>
        </p:nvSpPr>
        <p:spPr/>
        <p:txBody>
          <a:bodyPr/>
          <a:lstStyle/>
          <a:p>
            <a:r>
              <a:rPr lang="en-US" dirty="0"/>
              <a:t>Pythia is Open Source</a:t>
            </a:r>
          </a:p>
        </p:txBody>
      </p:sp>
      <p:sp>
        <p:nvSpPr>
          <p:cNvPr id="9" name="Content Placeholder 8">
            <a:extLst>
              <a:ext uri="{FF2B5EF4-FFF2-40B4-BE49-F238E27FC236}">
                <a16:creationId xmlns:a16="http://schemas.microsoft.com/office/drawing/2014/main" id="{F53749AB-BE31-7046-A890-54FC3D0BA9C8}"/>
              </a:ext>
            </a:extLst>
          </p:cNvPr>
          <p:cNvSpPr>
            <a:spLocks noGrp="1"/>
          </p:cNvSpPr>
          <p:nvPr>
            <p:ph idx="1"/>
          </p:nvPr>
        </p:nvSpPr>
        <p:spPr/>
        <p:txBody>
          <a:bodyPr/>
          <a:lstStyle/>
          <a:p>
            <a:pPr marL="0" indent="0" algn="ctr">
              <a:buNone/>
            </a:pPr>
            <a:r>
              <a:rPr lang="en-US" sz="3200" dirty="0">
                <a:latin typeface="Calibri" panose="020F0502020204030204" pitchFamily="34" charset="0"/>
                <a:cs typeface="Calibri" panose="020F0502020204030204" pitchFamily="34" charset="0"/>
                <a:hlinkClick r:id="rId2"/>
              </a:rPr>
              <a:t>https://github.com/CMU-SAFARI/Pythia</a:t>
            </a:r>
            <a:endParaRPr lang="en-US" sz="3200" dirty="0">
              <a:latin typeface="Calibri" panose="020F0502020204030204" pitchFamily="34" charset="0"/>
              <a:cs typeface="Calibri" panose="020F0502020204030204" pitchFamily="34" charset="0"/>
            </a:endParaRPr>
          </a:p>
          <a:p>
            <a:endParaRPr lang="en-US" sz="1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MICRO’21 </a:t>
            </a:r>
            <a:r>
              <a:rPr lang="en-US" sz="3000" b="1" dirty="0">
                <a:solidFill>
                  <a:srgbClr val="C00000"/>
                </a:solidFill>
                <a:latin typeface="Calibri" panose="020F0502020204030204" pitchFamily="34" charset="0"/>
                <a:cs typeface="Calibri" panose="020F0502020204030204" pitchFamily="34" charset="0"/>
              </a:rPr>
              <a:t>artifact evaluated</a:t>
            </a:r>
          </a:p>
          <a:p>
            <a:r>
              <a:rPr lang="en-US" sz="3000" b="1" dirty="0" err="1">
                <a:solidFill>
                  <a:srgbClr val="000CFF"/>
                </a:solidFill>
                <a:latin typeface="Calibri" panose="020F0502020204030204" pitchFamily="34" charset="0"/>
                <a:cs typeface="Calibri" panose="020F0502020204030204" pitchFamily="34" charset="0"/>
              </a:rPr>
              <a:t>Champsim</a:t>
            </a:r>
            <a:r>
              <a:rPr lang="en-US" sz="3000" b="1" dirty="0">
                <a:solidFill>
                  <a:srgbClr val="000CFF"/>
                </a:solidFill>
                <a:latin typeface="Calibri" panose="020F0502020204030204" pitchFamily="34" charset="0"/>
                <a:cs typeface="Calibri" panose="020F0502020204030204" pitchFamily="34" charset="0"/>
              </a:rPr>
              <a:t> source</a:t>
            </a:r>
            <a:r>
              <a:rPr lang="en-US" sz="3000" dirty="0">
                <a:solidFill>
                  <a:srgbClr val="000CFF"/>
                </a:solidFill>
                <a:latin typeface="Calibri" panose="020F0502020204030204" pitchFamily="34" charset="0"/>
                <a:cs typeface="Calibri" panose="020F0502020204030204" pitchFamily="34" charset="0"/>
              </a:rPr>
              <a:t> </a:t>
            </a:r>
            <a:r>
              <a:rPr lang="en-US" sz="3000" dirty="0">
                <a:latin typeface="Calibri" panose="020F0502020204030204" pitchFamily="34" charset="0"/>
                <a:cs typeface="Calibri" panose="020F0502020204030204" pitchFamily="34" charset="0"/>
              </a:rPr>
              <a:t>code + </a:t>
            </a:r>
            <a:r>
              <a:rPr lang="en-US" sz="3000" b="1" dirty="0">
                <a:solidFill>
                  <a:srgbClr val="000CFF"/>
                </a:solidFill>
                <a:latin typeface="Calibri" panose="020F0502020204030204" pitchFamily="34" charset="0"/>
                <a:cs typeface="Calibri" panose="020F0502020204030204" pitchFamily="34" charset="0"/>
              </a:rPr>
              <a:t>Chisel</a:t>
            </a:r>
            <a:r>
              <a:rPr lang="en-US" sz="3000" dirty="0">
                <a:latin typeface="Calibri" panose="020F0502020204030204" pitchFamily="34" charset="0"/>
                <a:cs typeface="Calibri" panose="020F0502020204030204" pitchFamily="34" charset="0"/>
              </a:rPr>
              <a:t> modeling code</a:t>
            </a:r>
          </a:p>
          <a:p>
            <a:r>
              <a:rPr lang="en-US" sz="3000" b="1" dirty="0">
                <a:solidFill>
                  <a:schemeClr val="accent6">
                    <a:lumMod val="75000"/>
                  </a:schemeClr>
                </a:solidFill>
                <a:latin typeface="Calibri" panose="020F0502020204030204" pitchFamily="34" charset="0"/>
                <a:cs typeface="Calibri" panose="020F0502020204030204" pitchFamily="34" charset="0"/>
              </a:rPr>
              <a:t>All traces</a:t>
            </a:r>
            <a:r>
              <a:rPr lang="en-US" sz="3000" dirty="0">
                <a:latin typeface="Calibri" panose="020F0502020204030204" pitchFamily="34" charset="0"/>
                <a:cs typeface="Calibri" panose="020F0502020204030204" pitchFamily="34" charset="0"/>
              </a:rPr>
              <a:t> used for evaluation</a:t>
            </a:r>
          </a:p>
        </p:txBody>
      </p:sp>
      <p:pic>
        <p:nvPicPr>
          <p:cNvPr id="13" name="Picture 12">
            <a:extLst>
              <a:ext uri="{FF2B5EF4-FFF2-40B4-BE49-F238E27FC236}">
                <a16:creationId xmlns:a16="http://schemas.microsoft.com/office/drawing/2014/main" id="{0CF51876-2774-604C-B12B-CB9D757B3020}"/>
              </a:ext>
            </a:extLst>
          </p:cNvPr>
          <p:cNvPicPr>
            <a:picLocks noChangeAspect="1"/>
          </p:cNvPicPr>
          <p:nvPr/>
        </p:nvPicPr>
        <p:blipFill>
          <a:blip r:embed="rId3"/>
          <a:stretch>
            <a:fillRect/>
          </a:stretch>
        </p:blipFill>
        <p:spPr>
          <a:xfrm>
            <a:off x="6351586" y="43365"/>
            <a:ext cx="759994" cy="755795"/>
          </a:xfrm>
          <a:prstGeom prst="rect">
            <a:avLst/>
          </a:prstGeom>
        </p:spPr>
      </p:pic>
      <p:pic>
        <p:nvPicPr>
          <p:cNvPr id="14" name="Picture 13">
            <a:extLst>
              <a:ext uri="{FF2B5EF4-FFF2-40B4-BE49-F238E27FC236}">
                <a16:creationId xmlns:a16="http://schemas.microsoft.com/office/drawing/2014/main" id="{1F963882-2781-184B-8124-7F3E699EEE5E}"/>
              </a:ext>
            </a:extLst>
          </p:cNvPr>
          <p:cNvPicPr>
            <a:picLocks noChangeAspect="1"/>
          </p:cNvPicPr>
          <p:nvPr/>
        </p:nvPicPr>
        <p:blipFill>
          <a:blip r:embed="rId4"/>
          <a:stretch>
            <a:fillRect/>
          </a:stretch>
        </p:blipFill>
        <p:spPr>
          <a:xfrm>
            <a:off x="7204269" y="44462"/>
            <a:ext cx="759994" cy="755795"/>
          </a:xfrm>
          <a:prstGeom prst="rect">
            <a:avLst/>
          </a:prstGeom>
        </p:spPr>
      </p:pic>
      <p:pic>
        <p:nvPicPr>
          <p:cNvPr id="15" name="Picture 14">
            <a:extLst>
              <a:ext uri="{FF2B5EF4-FFF2-40B4-BE49-F238E27FC236}">
                <a16:creationId xmlns:a16="http://schemas.microsoft.com/office/drawing/2014/main" id="{D325227A-CBE5-E542-927A-E269C88CB4C0}"/>
              </a:ext>
            </a:extLst>
          </p:cNvPr>
          <p:cNvPicPr>
            <a:picLocks noChangeAspect="1"/>
          </p:cNvPicPr>
          <p:nvPr/>
        </p:nvPicPr>
        <p:blipFill>
          <a:blip r:embed="rId5"/>
          <a:stretch>
            <a:fillRect/>
          </a:stretch>
        </p:blipFill>
        <p:spPr>
          <a:xfrm>
            <a:off x="8056952" y="44241"/>
            <a:ext cx="759994" cy="755795"/>
          </a:xfrm>
          <a:prstGeom prst="rect">
            <a:avLst/>
          </a:prstGeom>
        </p:spPr>
      </p:pic>
      <p:pic>
        <p:nvPicPr>
          <p:cNvPr id="3" name="Picture 2">
            <a:extLst>
              <a:ext uri="{FF2B5EF4-FFF2-40B4-BE49-F238E27FC236}">
                <a16:creationId xmlns:a16="http://schemas.microsoft.com/office/drawing/2014/main" id="{DBAB3A35-E534-8847-A3B1-ECB4E72F93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33096" y="3179920"/>
            <a:ext cx="6836119" cy="3634715"/>
          </a:xfrm>
          <a:prstGeom prst="rect">
            <a:avLst/>
          </a:prstGeom>
        </p:spPr>
      </p:pic>
    </p:spTree>
    <p:extLst>
      <p:ext uri="{BB962C8B-B14F-4D97-AF65-F5344CB8AC3E}">
        <p14:creationId xmlns:p14="http://schemas.microsoft.com/office/powerpoint/2010/main" val="2805167160"/>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3097172734"/>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sz="1600" dirty="0"/>
              <a:t>Rahul </a:t>
            </a:r>
            <a:r>
              <a:rPr lang="en-US" sz="1600" dirty="0" err="1"/>
              <a:t>Bera</a:t>
            </a:r>
            <a:r>
              <a:rPr lang="en-US" sz="1600" dirty="0"/>
              <a:t>, Konstantinos </a:t>
            </a:r>
            <a:r>
              <a:rPr lang="en-US" sz="1600" dirty="0" err="1"/>
              <a:t>Kanellopoulos</a:t>
            </a:r>
            <a:r>
              <a:rPr lang="en-US" sz="1600" dirty="0"/>
              <a:t>, Anant Nori, Taha </a:t>
            </a:r>
            <a:r>
              <a:rPr lang="en-US" sz="1600" dirty="0" err="1"/>
              <a:t>Shahroodi</a:t>
            </a:r>
            <a:r>
              <a:rPr lang="en-US" sz="1600" dirty="0"/>
              <a:t>, Sreenivas </a:t>
            </a:r>
            <a:r>
              <a:rPr lang="en-US" sz="1600" dirty="0" err="1"/>
              <a:t>Subramoney</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Pythia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pPr marL="0" indent="0">
              <a:buNone/>
            </a:pPr>
            <a:br>
              <a:rPr lang="en-US" sz="1600" dirty="0"/>
            </a:br>
            <a:endParaRPr lang="en-US" sz="1600" dirty="0"/>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83" y="4460635"/>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5">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42193955"/>
      </p:ext>
    </p:extLst>
  </p:cSld>
  <p:clrMapOvr>
    <a:masterClrMapping/>
  </p:clrMapOvr>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25122312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600605852"/>
      </p:ext>
    </p:extLst>
  </p:cSld>
  <p:clrMapOvr>
    <a:masterClrMapping/>
  </p:clrMapOvr>
  <p:transition/>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Data-Aware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26259161"/>
      </p:ext>
    </p:extLst>
  </p:cSld>
  <p:clrMapOvr>
    <a:masterClrMapping/>
  </p:clrMapOvr>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942124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8320509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757160528"/>
      </p:ext>
    </p:extLst>
  </p:cSld>
  <p:clrMapOvr>
    <a:masterClrMapping/>
  </p:clrMapOvr>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155931442"/>
      </p:ext>
    </p:extLst>
  </p:cSld>
  <p:clrMapOvr>
    <a:masterClrMapping/>
  </p:clrMapOvr>
  <p:transition/>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3542587766"/>
      </p:ext>
    </p:extLst>
  </p:cSld>
  <p:clrMapOvr>
    <a:masterClrMapping/>
  </p:clrMapOvr>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3991B8-7F35-49FA-9981-29BAA9F9D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4728" y="2105028"/>
            <a:ext cx="1237367" cy="1237367"/>
          </a:xfrm>
          <a:prstGeom prst="rect">
            <a:avLst/>
          </a:prstGeom>
        </p:spPr>
      </p:pic>
      <p:pic>
        <p:nvPicPr>
          <p:cNvPr id="6" name="Picture 5">
            <a:extLst>
              <a:ext uri="{FF2B5EF4-FFF2-40B4-BE49-F238E27FC236}">
                <a16:creationId xmlns:a16="http://schemas.microsoft.com/office/drawing/2014/main" id="{B4993BC9-5D4B-4293-97A7-507709EF11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307" y="2106504"/>
            <a:ext cx="1128113" cy="1128113"/>
          </a:xfrm>
          <a:prstGeom prst="rect">
            <a:avLst/>
          </a:prstGeom>
        </p:spPr>
      </p:pic>
      <p:sp>
        <p:nvSpPr>
          <p:cNvPr id="5" name="TextBox 4">
            <a:extLst>
              <a:ext uri="{FF2B5EF4-FFF2-40B4-BE49-F238E27FC236}">
                <a16:creationId xmlns:a16="http://schemas.microsoft.com/office/drawing/2014/main" id="{B0A2F924-D4FF-4583-9854-973945A4B695}"/>
              </a:ext>
            </a:extLst>
          </p:cNvPr>
          <p:cNvSpPr txBox="1"/>
          <p:nvPr/>
        </p:nvSpPr>
        <p:spPr>
          <a:xfrm flipH="1">
            <a:off x="494811" y="3272846"/>
            <a:ext cx="2638861"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Structures</a:t>
            </a:r>
          </a:p>
        </p:txBody>
      </p:sp>
      <p:pic>
        <p:nvPicPr>
          <p:cNvPr id="18" name="Picture 17">
            <a:extLst>
              <a:ext uri="{FF2B5EF4-FFF2-40B4-BE49-F238E27FC236}">
                <a16:creationId xmlns:a16="http://schemas.microsoft.com/office/drawing/2014/main" id="{01AE6EB5-79BF-4D70-914C-C84B3DCB87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75872" y="2192903"/>
            <a:ext cx="1879548" cy="1167299"/>
          </a:xfrm>
          <a:prstGeom prst="rect">
            <a:avLst/>
          </a:prstGeom>
        </p:spPr>
      </p:pic>
      <p:sp>
        <p:nvSpPr>
          <p:cNvPr id="20" name="TextBox 19">
            <a:extLst>
              <a:ext uri="{FF2B5EF4-FFF2-40B4-BE49-F238E27FC236}">
                <a16:creationId xmlns:a16="http://schemas.microsoft.com/office/drawing/2014/main" id="{0787DFDD-470B-4059-8EEC-86837AF6B966}"/>
              </a:ext>
            </a:extLst>
          </p:cNvPr>
          <p:cNvSpPr txBox="1"/>
          <p:nvPr/>
        </p:nvSpPr>
        <p:spPr>
          <a:xfrm flipH="1">
            <a:off x="3279616" y="3262833"/>
            <a:ext cx="2509582"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Patterns</a:t>
            </a:r>
          </a:p>
        </p:txBody>
      </p:sp>
      <p:sp>
        <p:nvSpPr>
          <p:cNvPr id="21" name="Rectangle: Rounded Corners 20">
            <a:extLst>
              <a:ext uri="{FF2B5EF4-FFF2-40B4-BE49-F238E27FC236}">
                <a16:creationId xmlns:a16="http://schemas.microsoft.com/office/drawing/2014/main" id="{D61563F4-CD91-4629-8FDF-B7195EF30523}"/>
              </a:ext>
            </a:extLst>
          </p:cNvPr>
          <p:cNvSpPr/>
          <p:nvPr/>
        </p:nvSpPr>
        <p:spPr>
          <a:xfrm>
            <a:off x="6237768" y="2337277"/>
            <a:ext cx="142118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Integer</a:t>
            </a:r>
          </a:p>
        </p:txBody>
      </p:sp>
      <p:sp>
        <p:nvSpPr>
          <p:cNvPr id="22" name="Rectangle: Rounded Corners 21">
            <a:extLst>
              <a:ext uri="{FF2B5EF4-FFF2-40B4-BE49-F238E27FC236}">
                <a16:creationId xmlns:a16="http://schemas.microsoft.com/office/drawing/2014/main" id="{CB2AB60C-8BA2-4B9C-A08D-CD4BEEC88CAC}"/>
              </a:ext>
            </a:extLst>
          </p:cNvPr>
          <p:cNvSpPr/>
          <p:nvPr/>
        </p:nvSpPr>
        <p:spPr>
          <a:xfrm>
            <a:off x="7784132" y="2333679"/>
            <a:ext cx="103667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Float</a:t>
            </a:r>
          </a:p>
        </p:txBody>
      </p:sp>
      <p:sp>
        <p:nvSpPr>
          <p:cNvPr id="23" name="Rectangle: Rounded Corners 22">
            <a:extLst>
              <a:ext uri="{FF2B5EF4-FFF2-40B4-BE49-F238E27FC236}">
                <a16:creationId xmlns:a16="http://schemas.microsoft.com/office/drawing/2014/main" id="{07303329-9C49-48CB-A100-26045C765F97}"/>
              </a:ext>
            </a:extLst>
          </p:cNvPr>
          <p:cNvSpPr/>
          <p:nvPr/>
        </p:nvSpPr>
        <p:spPr>
          <a:xfrm>
            <a:off x="8133873" y="2931327"/>
            <a:ext cx="878751"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Char</a:t>
            </a:r>
          </a:p>
        </p:txBody>
      </p:sp>
      <p:sp>
        <p:nvSpPr>
          <p:cNvPr id="24" name="TextBox 23">
            <a:extLst>
              <a:ext uri="{FF2B5EF4-FFF2-40B4-BE49-F238E27FC236}">
                <a16:creationId xmlns:a16="http://schemas.microsoft.com/office/drawing/2014/main" id="{EDA2F559-0016-4202-BD6C-AD7935DB6E63}"/>
              </a:ext>
            </a:extLst>
          </p:cNvPr>
          <p:cNvSpPr txBox="1"/>
          <p:nvPr/>
        </p:nvSpPr>
        <p:spPr>
          <a:xfrm flipH="1">
            <a:off x="6251849" y="2869483"/>
            <a:ext cx="1964068" cy="80021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Type/Layout</a:t>
            </a:r>
          </a:p>
        </p:txBody>
      </p:sp>
      <p:sp>
        <p:nvSpPr>
          <p:cNvPr id="35" name="Title 34"/>
          <p:cNvSpPr>
            <a:spLocks noGrp="1"/>
          </p:cNvSpPr>
          <p:nvPr>
            <p:ph type="title"/>
          </p:nvPr>
        </p:nvSpPr>
        <p:spPr>
          <a:xfrm>
            <a:off x="628649" y="365126"/>
            <a:ext cx="8440247" cy="955675"/>
          </a:xfrm>
        </p:spPr>
        <p:txBody>
          <a:bodyPr>
            <a:normAutofit fontScale="90000"/>
          </a:bodyPr>
          <a:lstStyle/>
          <a:p>
            <a:r>
              <a:rPr lang="en-US" dirty="0"/>
              <a:t>SW provides key program information to HW</a:t>
            </a:r>
          </a:p>
        </p:txBody>
      </p:sp>
      <p:cxnSp>
        <p:nvCxnSpPr>
          <p:cNvPr id="10" name="Straight Connector 9">
            <a:extLst>
              <a:ext uri="{FF2B5EF4-FFF2-40B4-BE49-F238E27FC236}">
                <a16:creationId xmlns:a16="http://schemas.microsoft.com/office/drawing/2014/main" id="{3B71DAEE-2F87-435F-81CD-5D4295A0126F}"/>
              </a:ext>
            </a:extLst>
          </p:cNvPr>
          <p:cNvCxnSpPr>
            <a:cxnSpLocks/>
          </p:cNvCxnSpPr>
          <p:nvPr/>
        </p:nvCxnSpPr>
        <p:spPr>
          <a:xfrm flipV="1">
            <a:off x="265923" y="4683397"/>
            <a:ext cx="8649478" cy="873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2A4EB21E-D3D1-4869-97DE-F215B5B33D61}"/>
              </a:ext>
            </a:extLst>
          </p:cNvPr>
          <p:cNvSpPr txBox="1"/>
          <p:nvPr/>
        </p:nvSpPr>
        <p:spPr>
          <a:xfrm flipH="1">
            <a:off x="-45868" y="4683397"/>
            <a:ext cx="2509582"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Hardware</a:t>
            </a:r>
          </a:p>
        </p:txBody>
      </p:sp>
      <p:sp>
        <p:nvSpPr>
          <p:cNvPr id="37" name="TextBox 36">
            <a:extLst>
              <a:ext uri="{FF2B5EF4-FFF2-40B4-BE49-F238E27FC236}">
                <a16:creationId xmlns:a16="http://schemas.microsoft.com/office/drawing/2014/main" id="{82E67385-FE4B-4070-9C61-70B8E17EBA00}"/>
              </a:ext>
            </a:extLst>
          </p:cNvPr>
          <p:cNvSpPr txBox="1"/>
          <p:nvPr/>
        </p:nvSpPr>
        <p:spPr>
          <a:xfrm flipH="1">
            <a:off x="-97153" y="4045588"/>
            <a:ext cx="2509582"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Software</a:t>
            </a:r>
          </a:p>
        </p:txBody>
      </p:sp>
      <p:sp>
        <p:nvSpPr>
          <p:cNvPr id="40" name="Arrow: Down 39">
            <a:extLst>
              <a:ext uri="{FF2B5EF4-FFF2-40B4-BE49-F238E27FC236}">
                <a16:creationId xmlns:a16="http://schemas.microsoft.com/office/drawing/2014/main" id="{2C99635E-5D71-411C-BAD9-1845C4F15533}"/>
              </a:ext>
            </a:extLst>
          </p:cNvPr>
          <p:cNvSpPr/>
          <p:nvPr/>
        </p:nvSpPr>
        <p:spPr>
          <a:xfrm rot="19472651">
            <a:off x="2592758" y="3786904"/>
            <a:ext cx="844414" cy="1299664"/>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Arrow: Down 42">
            <a:extLst>
              <a:ext uri="{FF2B5EF4-FFF2-40B4-BE49-F238E27FC236}">
                <a16:creationId xmlns:a16="http://schemas.microsoft.com/office/drawing/2014/main" id="{3ECF43C9-97D8-4982-868C-0F03361FFE37}"/>
              </a:ext>
            </a:extLst>
          </p:cNvPr>
          <p:cNvSpPr/>
          <p:nvPr/>
        </p:nvSpPr>
        <p:spPr>
          <a:xfrm>
            <a:off x="4668745" y="3828874"/>
            <a:ext cx="844414" cy="1087161"/>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Arrow: Down 43">
            <a:extLst>
              <a:ext uri="{FF2B5EF4-FFF2-40B4-BE49-F238E27FC236}">
                <a16:creationId xmlns:a16="http://schemas.microsoft.com/office/drawing/2014/main" id="{B7190F64-A422-42CC-B544-CB47EAE6FC93}"/>
              </a:ext>
            </a:extLst>
          </p:cNvPr>
          <p:cNvSpPr/>
          <p:nvPr/>
        </p:nvSpPr>
        <p:spPr>
          <a:xfrm rot="2564361">
            <a:off x="7182070" y="3732216"/>
            <a:ext cx="844414" cy="1374758"/>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Rectangle: Rounded Corners 41">
            <a:extLst>
              <a:ext uri="{FF2B5EF4-FFF2-40B4-BE49-F238E27FC236}">
                <a16:creationId xmlns:a16="http://schemas.microsoft.com/office/drawing/2014/main" id="{AE2827BF-1B17-4339-9CD3-BDAE8AD4D3E5}"/>
              </a:ext>
            </a:extLst>
          </p:cNvPr>
          <p:cNvSpPr/>
          <p:nvPr/>
        </p:nvSpPr>
        <p:spPr>
          <a:xfrm>
            <a:off x="3995936" y="5155647"/>
            <a:ext cx="2130061" cy="692774"/>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Prefetcher</a:t>
            </a:r>
          </a:p>
        </p:txBody>
      </p:sp>
      <p:sp>
        <p:nvSpPr>
          <p:cNvPr id="45" name="Rectangle: Rounded Corners 44">
            <a:extLst>
              <a:ext uri="{FF2B5EF4-FFF2-40B4-BE49-F238E27FC236}">
                <a16:creationId xmlns:a16="http://schemas.microsoft.com/office/drawing/2014/main" id="{5781B6E8-05D5-4ACA-8442-AE049D461113}"/>
              </a:ext>
            </a:extLst>
          </p:cNvPr>
          <p:cNvSpPr/>
          <p:nvPr/>
        </p:nvSpPr>
        <p:spPr>
          <a:xfrm>
            <a:off x="323198" y="2125267"/>
            <a:ext cx="5698277"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Rounded Corners 48">
            <a:extLst>
              <a:ext uri="{FF2B5EF4-FFF2-40B4-BE49-F238E27FC236}">
                <a16:creationId xmlns:a16="http://schemas.microsoft.com/office/drawing/2014/main" id="{18CC260B-AFFA-4223-A40E-2E8F90AAC016}"/>
              </a:ext>
            </a:extLst>
          </p:cNvPr>
          <p:cNvSpPr/>
          <p:nvPr/>
        </p:nvSpPr>
        <p:spPr>
          <a:xfrm>
            <a:off x="6219760" y="5120710"/>
            <a:ext cx="2849136" cy="801663"/>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Data Compression</a:t>
            </a:r>
          </a:p>
        </p:txBody>
      </p:sp>
      <p:sp>
        <p:nvSpPr>
          <p:cNvPr id="50" name="Rectangle: Rounded Corners 49">
            <a:extLst>
              <a:ext uri="{FF2B5EF4-FFF2-40B4-BE49-F238E27FC236}">
                <a16:creationId xmlns:a16="http://schemas.microsoft.com/office/drawing/2014/main" id="{7F4B9DF8-AF1F-4C7D-AFD8-7448B9A114C5}"/>
              </a:ext>
            </a:extLst>
          </p:cNvPr>
          <p:cNvSpPr/>
          <p:nvPr/>
        </p:nvSpPr>
        <p:spPr>
          <a:xfrm>
            <a:off x="6112584" y="2138890"/>
            <a:ext cx="2956313"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Rounded Corners 50">
            <a:extLst>
              <a:ext uri="{FF2B5EF4-FFF2-40B4-BE49-F238E27FC236}">
                <a16:creationId xmlns:a16="http://schemas.microsoft.com/office/drawing/2014/main" id="{ED35D88E-99D6-4529-83EC-E7624E517F56}"/>
              </a:ext>
            </a:extLst>
          </p:cNvPr>
          <p:cNvSpPr/>
          <p:nvPr/>
        </p:nvSpPr>
        <p:spPr>
          <a:xfrm>
            <a:off x="1512904" y="5210976"/>
            <a:ext cx="2362074" cy="109467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Data Placement</a:t>
            </a:r>
          </a:p>
        </p:txBody>
      </p:sp>
    </p:spTree>
    <p:custDataLst>
      <p:tags r:id="rId1"/>
    </p:custDataLst>
    <p:extLst>
      <p:ext uri="{BB962C8B-B14F-4D97-AF65-F5344CB8AC3E}">
        <p14:creationId xmlns:p14="http://schemas.microsoft.com/office/powerpoint/2010/main" val="1758227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45"/>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p:bldP spid="21" grpId="0" animBg="1"/>
      <p:bldP spid="22" grpId="0" animBg="1"/>
      <p:bldP spid="23" grpId="0" animBg="1"/>
      <p:bldP spid="24" grpId="0"/>
      <p:bldP spid="40" grpId="0" animBg="1"/>
      <p:bldP spid="43" grpId="0" animBg="1"/>
      <p:bldP spid="44" grpId="0" animBg="1"/>
      <p:bldP spid="42" grpId="0" animBg="1"/>
      <p:bldP spid="45" grpId="0" animBg="1"/>
      <p:bldP spid="45" grpId="1" animBg="1"/>
      <p:bldP spid="49" grpId="0" animBg="1"/>
      <p:bldP spid="50" grpId="0" animBg="1"/>
      <p:bldP spid="51" grpId="0" animBg="1"/>
    </p:bld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BD972-B5BE-4A0C-8424-0310661C5073}"/>
              </a:ext>
            </a:extLst>
          </p:cNvPr>
          <p:cNvSpPr>
            <a:spLocks noGrp="1"/>
          </p:cNvSpPr>
          <p:nvPr>
            <p:ph type="title"/>
          </p:nvPr>
        </p:nvSpPr>
        <p:spPr>
          <a:xfrm>
            <a:off x="449138" y="365126"/>
            <a:ext cx="8515350" cy="955675"/>
          </a:xfrm>
        </p:spPr>
        <p:txBody>
          <a:bodyPr>
            <a:normAutofit fontScale="90000"/>
          </a:bodyPr>
          <a:lstStyle/>
          <a:p>
            <a:r>
              <a:rPr lang="en-US" dirty="0"/>
              <a:t>Broader goal: Enable many cross-layer optimizations</a:t>
            </a:r>
          </a:p>
        </p:txBody>
      </p:sp>
      <p:sp>
        <p:nvSpPr>
          <p:cNvPr id="14" name="Content Placeholder 2">
            <a:extLst>
              <a:ext uri="{FF2B5EF4-FFF2-40B4-BE49-F238E27FC236}">
                <a16:creationId xmlns:a16="http://schemas.microsoft.com/office/drawing/2014/main" id="{82F06B10-C072-410E-B4C6-F602076608B0}"/>
              </a:ext>
            </a:extLst>
          </p:cNvPr>
          <p:cNvSpPr txBox="1">
            <a:spLocks/>
          </p:cNvSpPr>
          <p:nvPr/>
        </p:nvSpPr>
        <p:spPr>
          <a:xfrm>
            <a:off x="3165373" y="1966058"/>
            <a:ext cx="3292577" cy="3932299"/>
          </a:xfrm>
          <a:prstGeom prst="rect">
            <a:avLst/>
          </a:prstGeom>
        </p:spPr>
        <p:txBody>
          <a:bodyPr vert="horz" lIns="68580" tIns="34290" rIns="68580" bIns="34290" rtlCol="0">
            <a:normAutofit fontScale="62500" lnSpcReduction="20000"/>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4275" b="1" i="0" u="none" strike="noStrike" kern="1200" cap="none" spc="0" normalizeH="0" baseline="0" noProof="0" dirty="0">
                <a:ln>
                  <a:noFill/>
                </a:ln>
                <a:solidFill>
                  <a:srgbClr val="1D6FA9"/>
                </a:solidFill>
                <a:effectLst/>
                <a:uLnTx/>
                <a:uFillTx/>
                <a:latin typeface="Myriad Pro Cond" panose="020B0506030403020204" pitchFamily="34" charset="0"/>
                <a:ea typeface="+mn-ea"/>
                <a:cs typeface="+mn-cs"/>
              </a:rPr>
              <a:t>Optimizations: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Placement in DRAM</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Compression</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Approximation</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DRAM Cache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NVM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NUCA/NUMA Optimizations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15" name="Content Placeholder 2">
            <a:extLst>
              <a:ext uri="{FF2B5EF4-FFF2-40B4-BE49-F238E27FC236}">
                <a16:creationId xmlns:a16="http://schemas.microsoft.com/office/drawing/2014/main" id="{0A4DCB55-87DF-43C3-86A5-28025ED3192E}"/>
              </a:ext>
            </a:extLst>
          </p:cNvPr>
          <p:cNvSpPr txBox="1">
            <a:spLocks/>
          </p:cNvSpPr>
          <p:nvPr/>
        </p:nvSpPr>
        <p:spPr>
          <a:xfrm>
            <a:off x="395536" y="1966059"/>
            <a:ext cx="3292577" cy="18947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rgbClr val="1D6FA9"/>
                </a:solidFill>
                <a:effectLst/>
                <a:uLnTx/>
                <a:uFillTx/>
                <a:latin typeface="Myriad Pro Cond" panose="020B0506030403020204" pitchFamily="34" charset="0"/>
                <a:ea typeface="+mn-ea"/>
                <a:cs typeface="+mn-cs"/>
              </a:rPr>
              <a:t>Express: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structures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semantics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types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Working set</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Reuse</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frequency</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6" name="Content Placeholder 2">
            <a:extLst>
              <a:ext uri="{FF2B5EF4-FFF2-40B4-BE49-F238E27FC236}">
                <a16:creationId xmlns:a16="http://schemas.microsoft.com/office/drawing/2014/main" id="{82A2138D-4F9F-4C0D-9ABE-0897AE0F9410}"/>
              </a:ext>
            </a:extLst>
          </p:cNvPr>
          <p:cNvSpPr txBox="1">
            <a:spLocks/>
          </p:cNvSpPr>
          <p:nvPr/>
        </p:nvSpPr>
        <p:spPr>
          <a:xfrm>
            <a:off x="6363218" y="1966058"/>
            <a:ext cx="2673278" cy="3540248"/>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Benefits: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2100" b="1" i="0" u="none" strike="noStrike" kern="1200" cap="none" spc="0" normalizeH="0" baseline="0" noProof="0" dirty="0">
                <a:ln>
                  <a:noFill/>
                </a:ln>
                <a:solidFill>
                  <a:srgbClr val="0000FF"/>
                </a:solidFill>
                <a:effectLst/>
                <a:uLnTx/>
                <a:uFillTx/>
                <a:latin typeface="Myriad Pro Cond" panose="020B0506030403020204" pitchFamily="34" charset="0"/>
                <a:ea typeface="+mn-ea"/>
                <a:cs typeface="+mn-cs"/>
              </a:rPr>
              <a:t>More efficient HW:</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Performance</a:t>
            </a: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None/>
              <a:tabLst/>
              <a:defRPr/>
            </a:pPr>
            <a:r>
              <a:rPr kumimoji="0" lang="en-US" sz="2100" b="1" i="0" u="none" strike="noStrike" kern="1200" cap="none" spc="0" normalizeH="0" baseline="0" noProof="0" dirty="0">
                <a:ln>
                  <a:noFill/>
                </a:ln>
                <a:solidFill>
                  <a:srgbClr val="0000FF"/>
                </a:solidFill>
                <a:effectLst/>
                <a:uLnTx/>
                <a:uFillTx/>
                <a:latin typeface="Myriad Pro Cond" panose="020B0506030403020204" pitchFamily="34" charset="0"/>
                <a:ea typeface="+mn-ea"/>
                <a:cs typeface="+mn-cs"/>
              </a:rPr>
              <a:t>Reduced SW burden:</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Programmability</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Portability</a:t>
            </a: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514350" marR="0" lvl="1" indent="-171450" algn="l" defTabSz="685800" rtl="0" eaLnBrk="1" fontAlgn="auto" latinLnBrk="0" hangingPunct="1">
              <a:lnSpc>
                <a:spcPct val="90000"/>
              </a:lnSpc>
              <a:spcBef>
                <a:spcPts val="750"/>
              </a:spcBef>
              <a:spcAft>
                <a:spcPts val="0"/>
              </a:spcAft>
              <a:buClr>
                <a:srgbClr val="008000"/>
              </a:buClr>
              <a:buSzTx/>
              <a:buFont typeface="Myriad Pro Cond" panose="020B0506030403020204" pitchFamily="34" charset="0"/>
              <a:buChar char="−"/>
              <a:tabLst/>
              <a:defRPr/>
            </a:pPr>
            <a:endPar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Tree>
    <p:custDataLst>
      <p:tags r:id="rId1"/>
    </p:custDataLst>
    <p:extLst>
      <p:ext uri="{BB962C8B-B14F-4D97-AF65-F5344CB8AC3E}">
        <p14:creationId xmlns:p14="http://schemas.microsoft.com/office/powerpoint/2010/main" val="224965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wd">
                                    <p:tmAbs val="100"/>
                                  </p:iterate>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iterate type="wd">
                                    <p:tmAbs val="100"/>
                                  </p:iterate>
                                  <p:childTnLst>
                                    <p:set>
                                      <p:cBhvr>
                                        <p:cTn id="8" dur="1" fill="hold">
                                          <p:stCondLst>
                                            <p:cond delay="0"/>
                                          </p:stCondLst>
                                        </p:cTn>
                                        <p:tgtEl>
                                          <p:spTgt spid="1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iterate type="wd">
                                    <p:tmAbs val="100"/>
                                  </p:iterate>
                                  <p:childTnLst>
                                    <p:set>
                                      <p:cBhvr>
                                        <p:cTn id="10" dur="1" fill="hold">
                                          <p:stCondLst>
                                            <p:cond delay="0"/>
                                          </p:stCondLst>
                                        </p:cTn>
                                        <p:tgtEl>
                                          <p:spTgt spid="1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iterate type="wd">
                                    <p:tmAbs val="100"/>
                                  </p:iterate>
                                  <p:childTnLst>
                                    <p:set>
                                      <p:cBhvr>
                                        <p:cTn id="12" dur="1" fill="hold">
                                          <p:stCondLst>
                                            <p:cond delay="0"/>
                                          </p:stCondLst>
                                        </p:cTn>
                                        <p:tgtEl>
                                          <p:spTgt spid="1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iterate type="wd">
                                    <p:tmAbs val="100"/>
                                  </p:iterate>
                                  <p:childTnLst>
                                    <p:set>
                                      <p:cBhvr>
                                        <p:cTn id="14" dur="1" fill="hold">
                                          <p:stCondLst>
                                            <p:cond delay="0"/>
                                          </p:stCondLst>
                                        </p:cTn>
                                        <p:tgtEl>
                                          <p:spTgt spid="1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iterate type="wd">
                                    <p:tmAbs val="100"/>
                                  </p:iterate>
                                  <p:childTnLst>
                                    <p:set>
                                      <p:cBhvr>
                                        <p:cTn id="16" dur="1" fill="hold">
                                          <p:stCondLst>
                                            <p:cond delay="0"/>
                                          </p:stCondLst>
                                        </p:cTn>
                                        <p:tgtEl>
                                          <p:spTgt spid="1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iterate type="wd">
                                    <p:tmAbs val="100"/>
                                  </p:iterate>
                                  <p:childTnLst>
                                    <p:set>
                                      <p:cBhvr>
                                        <p:cTn id="18" dur="1" fill="hold">
                                          <p:stCondLst>
                                            <p:cond delay="0"/>
                                          </p:stCondLst>
                                        </p:cTn>
                                        <p:tgtEl>
                                          <p:spTgt spid="1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iterate type="wd">
                                    <p:tmAbs val="100"/>
                                  </p:iterate>
                                  <p:childTnLst>
                                    <p:set>
                                      <p:cBhvr>
                                        <p:cTn id="20" dur="1" fill="hold">
                                          <p:stCondLst>
                                            <p:cond delay="0"/>
                                          </p:stCondLst>
                                        </p:cTn>
                                        <p:tgtEl>
                                          <p:spTgt spid="1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iterate type="wd">
                                    <p:tmAbs val="100"/>
                                  </p:iterate>
                                  <p:childTnLst>
                                    <p:set>
                                      <p:cBhvr>
                                        <p:cTn id="24" dur="1" fill="hold">
                                          <p:stCondLst>
                                            <p:cond delay="0"/>
                                          </p:stCondLst>
                                        </p:cTn>
                                        <p:tgtEl>
                                          <p:spTgt spid="14">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iterate type="wd">
                                    <p:tmAbs val="100"/>
                                  </p:iterate>
                                  <p:childTnLst>
                                    <p:set>
                                      <p:cBhvr>
                                        <p:cTn id="26" dur="1" fill="hold">
                                          <p:stCondLst>
                                            <p:cond delay="0"/>
                                          </p:stCondLst>
                                        </p:cTn>
                                        <p:tgtEl>
                                          <p:spTgt spid="14">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iterate type="wd">
                                    <p:tmAbs val="100"/>
                                  </p:iterate>
                                  <p:childTnLst>
                                    <p:set>
                                      <p:cBhvr>
                                        <p:cTn id="28" dur="1" fill="hold">
                                          <p:stCondLst>
                                            <p:cond delay="0"/>
                                          </p:stCondLst>
                                        </p:cTn>
                                        <p:tgtEl>
                                          <p:spTgt spid="14">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iterate type="wd">
                                    <p:tmAbs val="100"/>
                                  </p:iterate>
                                  <p:childTnLst>
                                    <p:set>
                                      <p:cBhvr>
                                        <p:cTn id="30" dur="1" fill="hold">
                                          <p:stCondLst>
                                            <p:cond delay="0"/>
                                          </p:stCondLst>
                                        </p:cTn>
                                        <p:tgtEl>
                                          <p:spTgt spid="14">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iterate type="wd">
                                    <p:tmAbs val="100"/>
                                  </p:iterate>
                                  <p:childTnLst>
                                    <p:set>
                                      <p:cBhvr>
                                        <p:cTn id="32" dur="1" fill="hold">
                                          <p:stCondLst>
                                            <p:cond delay="0"/>
                                          </p:stCondLst>
                                        </p:cTn>
                                        <p:tgtEl>
                                          <p:spTgt spid="14">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iterate type="wd">
                                    <p:tmAbs val="100"/>
                                  </p:iterate>
                                  <p:childTnLst>
                                    <p:set>
                                      <p:cBhvr>
                                        <p:cTn id="34" dur="1" fill="hold">
                                          <p:stCondLst>
                                            <p:cond delay="0"/>
                                          </p:stCondLst>
                                        </p:cTn>
                                        <p:tgtEl>
                                          <p:spTgt spid="14">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iterate type="wd">
                                    <p:tmAbs val="100"/>
                                  </p:iterate>
                                  <p:childTnLst>
                                    <p:set>
                                      <p:cBhvr>
                                        <p:cTn id="36" dur="1" fill="hold">
                                          <p:stCondLst>
                                            <p:cond delay="0"/>
                                          </p:stCondLst>
                                        </p:cTn>
                                        <p:tgtEl>
                                          <p:spTgt spid="14">
                                            <p:txEl>
                                              <p:pRg st="6" end="6"/>
                                            </p:txEl>
                                          </p:spTgt>
                                        </p:tgtEl>
                                        <p:attrNameLst>
                                          <p:attrName>style.visibility</p:attrName>
                                        </p:attrNameLst>
                                      </p:cBhvr>
                                      <p:to>
                                        <p:strVal val="visible"/>
                                      </p:to>
                                    </p:set>
                                  </p:childTnLst>
                                </p:cTn>
                              </p:par>
                              <p:par>
                                <p:cTn id="37" presetID="1" presetClass="entr" presetSubtype="0" fill="hold" nodeType="withEffect">
                                  <p:stCondLst>
                                    <p:cond delay="0"/>
                                  </p:stCondLst>
                                  <p:iterate type="wd">
                                    <p:tmAbs val="100"/>
                                  </p:iterate>
                                  <p:childTnLst>
                                    <p:set>
                                      <p:cBhvr>
                                        <p:cTn id="38" dur="1" fill="hold">
                                          <p:stCondLst>
                                            <p:cond delay="0"/>
                                          </p:stCondLst>
                                        </p:cTn>
                                        <p:tgtEl>
                                          <p:spTgt spid="14">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iterate type="wd">
                                    <p:tmAbs val="100"/>
                                  </p:iterate>
                                  <p:childTnLst>
                                    <p:set>
                                      <p:cBhvr>
                                        <p:cTn id="40"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iterate type="wd">
                                    <p:tmAbs val="100"/>
                                  </p:iterate>
                                  <p:childTnLst>
                                    <p:set>
                                      <p:cBhvr>
                                        <p:cTn id="4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iterate type="wd">
                                    <p:tmAbs val="100"/>
                                  </p:iterate>
                                  <p:childTnLst>
                                    <p:set>
                                      <p:cBhvr>
                                        <p:cTn id="4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iterate type="wd">
                                    <p:tmAbs val="100"/>
                                  </p:iterate>
                                  <p:childTnLst>
                                    <p:set>
                                      <p:cBhvr>
                                        <p:cTn id="5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iterate type="wd">
                                    <p:tmAbs val="100"/>
                                  </p:iterate>
                                  <p:childTnLst>
                                    <p:set>
                                      <p:cBhvr>
                                        <p:cTn id="5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iterate type="wd">
                                    <p:tmAbs val="100"/>
                                  </p:iterate>
                                  <p:childTnLst>
                                    <p:set>
                                      <p:cBhvr>
                                        <p:cTn id="6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iterate type="wd">
                                    <p:tmAbs val="100"/>
                                  </p:iterate>
                                  <p:childTnLst>
                                    <p:set>
                                      <p:cBhvr>
                                        <p:cTn id="6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FFA59-8247-407A-9C4B-CD69EE16BAAD}"/>
              </a:ext>
            </a:extLst>
          </p:cNvPr>
          <p:cNvSpPr>
            <a:spLocks noGrp="1"/>
          </p:cNvSpPr>
          <p:nvPr>
            <p:ph type="title"/>
          </p:nvPr>
        </p:nvSpPr>
        <p:spPr>
          <a:xfrm>
            <a:off x="628650" y="365126"/>
            <a:ext cx="8335838" cy="955675"/>
          </a:xfrm>
        </p:spPr>
        <p:txBody>
          <a:bodyPr>
            <a:normAutofit fontScale="90000"/>
          </a:bodyPr>
          <a:lstStyle/>
          <a:p>
            <a:r>
              <a:rPr lang="en-US" dirty="0"/>
              <a:t>Our approach: Rich cross-layer abstractions</a:t>
            </a:r>
          </a:p>
        </p:txBody>
      </p:sp>
      <p:sp>
        <p:nvSpPr>
          <p:cNvPr id="5" name="Rectangle: Rounded Corners 4">
            <a:extLst>
              <a:ext uri="{FF2B5EF4-FFF2-40B4-BE49-F238E27FC236}">
                <a16:creationId xmlns:a16="http://schemas.microsoft.com/office/drawing/2014/main" id="{0AC2723D-D586-4C6E-A9D2-EF15BEB31BDF}"/>
              </a:ext>
            </a:extLst>
          </p:cNvPr>
          <p:cNvSpPr/>
          <p:nvPr/>
        </p:nvSpPr>
        <p:spPr>
          <a:xfrm>
            <a:off x="5445054" y="3093453"/>
            <a:ext cx="2049258" cy="784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Cross-layer Abstraction + Interfaces</a:t>
            </a:r>
          </a:p>
        </p:txBody>
      </p:sp>
      <p:sp>
        <p:nvSpPr>
          <p:cNvPr id="3" name="Content Placeholder 2">
            <a:extLst>
              <a:ext uri="{FF2B5EF4-FFF2-40B4-BE49-F238E27FC236}">
                <a16:creationId xmlns:a16="http://schemas.microsoft.com/office/drawing/2014/main" id="{D8DE5F4F-9DD7-4A27-B3E1-CE2BF73AC64C}"/>
              </a:ext>
            </a:extLst>
          </p:cNvPr>
          <p:cNvSpPr>
            <a:spLocks noGrp="1"/>
          </p:cNvSpPr>
          <p:nvPr>
            <p:ph idx="1"/>
          </p:nvPr>
        </p:nvSpPr>
        <p:spPr>
          <a:xfrm>
            <a:off x="508001" y="2368722"/>
            <a:ext cx="5032929" cy="3314015"/>
          </a:xfrm>
        </p:spPr>
        <p:txBody>
          <a:bodyPr>
            <a:normAutofit/>
          </a:bodyPr>
          <a:lstStyle/>
          <a:p>
            <a:pPr marL="385763" indent="-385763">
              <a:spcBef>
                <a:spcPts val="0"/>
              </a:spcBef>
              <a:buSzPct val="100000"/>
              <a:buFont typeface="+mj-lt"/>
              <a:buAutoNum type="arabicPeriod"/>
            </a:pPr>
            <a:r>
              <a:rPr lang="en-US" dirty="0">
                <a:solidFill>
                  <a:srgbClr val="0000FF"/>
                </a:solidFill>
              </a:rPr>
              <a:t>Generality:  Enable a wide range of cross-layer approaches</a:t>
            </a:r>
          </a:p>
          <a:p>
            <a:pPr marL="728663" lvl="1" indent="-385763">
              <a:spcBef>
                <a:spcPts val="0"/>
              </a:spcBef>
              <a:buSzPct val="100000"/>
              <a:buFont typeface="+mj-lt"/>
              <a:buAutoNum type="arabicPeriod"/>
            </a:pPr>
            <a:endParaRPr lang="en-US" sz="2100" dirty="0">
              <a:solidFill>
                <a:srgbClr val="0000FF"/>
              </a:solidFill>
            </a:endParaRPr>
          </a:p>
          <a:p>
            <a:pPr marL="385763" indent="-385763">
              <a:spcBef>
                <a:spcPts val="0"/>
              </a:spcBef>
              <a:buSzPct val="100000"/>
              <a:buFont typeface="+mj-lt"/>
              <a:buAutoNum type="arabicPeriod"/>
            </a:pPr>
            <a:r>
              <a:rPr lang="en-US" dirty="0">
                <a:solidFill>
                  <a:srgbClr val="0000FF"/>
                </a:solidFill>
              </a:rPr>
              <a:t>Minimize programmer effort</a:t>
            </a:r>
          </a:p>
          <a:p>
            <a:pPr marL="385763" indent="-385763">
              <a:spcBef>
                <a:spcPts val="0"/>
              </a:spcBef>
              <a:buSzPct val="100000"/>
              <a:buFont typeface="+mj-lt"/>
              <a:buAutoNum type="arabicPeriod"/>
            </a:pPr>
            <a:endParaRPr lang="en-US" dirty="0">
              <a:solidFill>
                <a:srgbClr val="0000FF"/>
              </a:solidFill>
            </a:endParaRPr>
          </a:p>
          <a:p>
            <a:pPr marL="385763" indent="-385763">
              <a:spcBef>
                <a:spcPts val="0"/>
              </a:spcBef>
              <a:buSzPct val="100000"/>
              <a:buFont typeface="+mj-lt"/>
              <a:buAutoNum type="arabicPeriod"/>
            </a:pPr>
            <a:r>
              <a:rPr lang="en-US" dirty="0">
                <a:solidFill>
                  <a:srgbClr val="0000FF"/>
                </a:solidFill>
              </a:rPr>
              <a:t>Overhead</a:t>
            </a:r>
          </a:p>
          <a:p>
            <a:pPr lvl="1">
              <a:buFont typeface="Myriad Pro Cond" panose="020B0506030403020204" pitchFamily="34" charset="0"/>
              <a:buChar char="−"/>
            </a:pPr>
            <a:endParaRPr lang="en-US" sz="2100" dirty="0"/>
          </a:p>
        </p:txBody>
      </p:sp>
      <p:sp>
        <p:nvSpPr>
          <p:cNvPr id="4" name="Slide Number Placeholder 3">
            <a:extLst>
              <a:ext uri="{FF2B5EF4-FFF2-40B4-BE49-F238E27FC236}">
                <a16:creationId xmlns:a16="http://schemas.microsoft.com/office/drawing/2014/main" id="{8B83974F-CC10-4FB1-BA86-F506D448AB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7EBB9B-B08F-4F4F-A422-C245B70DFA91}" type="slidenum">
              <a:rPr kumimoji="0" lang="en-US" sz="1800" b="1" i="0" u="none" strike="noStrike" kern="1200" cap="none" spc="0" normalizeH="0" baseline="0" noProof="0" smtClean="0">
                <a:ln>
                  <a:noFill/>
                </a:ln>
                <a:solidFill>
                  <a:srgbClr val="C00000"/>
                </a:solidFill>
                <a:effectLst/>
                <a:uLnTx/>
                <a:uFillTx/>
                <a:latin typeface="Myriad Pro Cond" panose="020B0506030403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sz="1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endParaRPr>
          </a:p>
        </p:txBody>
      </p:sp>
      <p:sp>
        <p:nvSpPr>
          <p:cNvPr id="8" name="Rounded Rectangle 18">
            <a:extLst>
              <a:ext uri="{FF2B5EF4-FFF2-40B4-BE49-F238E27FC236}">
                <a16:creationId xmlns:a16="http://schemas.microsoft.com/office/drawing/2014/main" id="{A01E438F-3C56-45CE-8E6B-52251FE1C654}"/>
              </a:ext>
            </a:extLst>
          </p:cNvPr>
          <p:cNvSpPr/>
          <p:nvPr/>
        </p:nvSpPr>
        <p:spPr>
          <a:xfrm>
            <a:off x="5631547" y="2030464"/>
            <a:ext cx="1638410" cy="51778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Program</a:t>
            </a:r>
          </a:p>
        </p:txBody>
      </p:sp>
      <p:sp>
        <p:nvSpPr>
          <p:cNvPr id="10" name="Rounded Rectangle 12">
            <a:extLst>
              <a:ext uri="{FF2B5EF4-FFF2-40B4-BE49-F238E27FC236}">
                <a16:creationId xmlns:a16="http://schemas.microsoft.com/office/drawing/2014/main" id="{8D5B50EE-F1CD-4FEF-A0FC-30609082820F}"/>
              </a:ext>
            </a:extLst>
          </p:cNvPr>
          <p:cNvSpPr/>
          <p:nvPr/>
        </p:nvSpPr>
        <p:spPr>
          <a:xfrm>
            <a:off x="6783041" y="5365649"/>
            <a:ext cx="1383076" cy="40988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Caches</a:t>
            </a:r>
          </a:p>
        </p:txBody>
      </p:sp>
      <p:sp>
        <p:nvSpPr>
          <p:cNvPr id="11" name="Rounded Rectangle 13">
            <a:extLst>
              <a:ext uri="{FF2B5EF4-FFF2-40B4-BE49-F238E27FC236}">
                <a16:creationId xmlns:a16="http://schemas.microsoft.com/office/drawing/2014/main" id="{D5233536-D125-45E1-8A8C-3A21A1A8AFD4}"/>
              </a:ext>
            </a:extLst>
          </p:cNvPr>
          <p:cNvSpPr/>
          <p:nvPr/>
        </p:nvSpPr>
        <p:spPr>
          <a:xfrm>
            <a:off x="6783041" y="4123795"/>
            <a:ext cx="1389358" cy="65251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Controller</a:t>
            </a:r>
          </a:p>
        </p:txBody>
      </p:sp>
      <p:sp>
        <p:nvSpPr>
          <p:cNvPr id="12" name="Rounded Rectangle 14">
            <a:extLst>
              <a:ext uri="{FF2B5EF4-FFF2-40B4-BE49-F238E27FC236}">
                <a16:creationId xmlns:a16="http://schemas.microsoft.com/office/drawing/2014/main" id="{0FEAAC8A-E52D-47D0-A0B8-BDBEF014B75B}"/>
              </a:ext>
            </a:extLst>
          </p:cNvPr>
          <p:cNvSpPr/>
          <p:nvPr/>
        </p:nvSpPr>
        <p:spPr>
          <a:xfrm>
            <a:off x="4788025" y="4232103"/>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OS</a:t>
            </a:r>
          </a:p>
        </p:txBody>
      </p:sp>
      <p:sp>
        <p:nvSpPr>
          <p:cNvPr id="13" name="Rounded Rectangle 15">
            <a:extLst>
              <a:ext uri="{FF2B5EF4-FFF2-40B4-BE49-F238E27FC236}">
                <a16:creationId xmlns:a16="http://schemas.microsoft.com/office/drawing/2014/main" id="{38C2C38C-DD7F-4AE4-8902-5A541B2142AE}"/>
              </a:ext>
            </a:extLst>
          </p:cNvPr>
          <p:cNvSpPr/>
          <p:nvPr/>
        </p:nvSpPr>
        <p:spPr>
          <a:xfrm>
            <a:off x="6776760" y="4815557"/>
            <a:ext cx="1389357" cy="481259"/>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Prefetcher</a:t>
            </a:r>
          </a:p>
        </p:txBody>
      </p:sp>
      <p:cxnSp>
        <p:nvCxnSpPr>
          <p:cNvPr id="9" name="Straight Arrow Connector 8">
            <a:extLst>
              <a:ext uri="{FF2B5EF4-FFF2-40B4-BE49-F238E27FC236}">
                <a16:creationId xmlns:a16="http://schemas.microsoft.com/office/drawing/2014/main" id="{9105439E-146D-4AAF-8959-AA6CD817972A}"/>
              </a:ext>
            </a:extLst>
          </p:cNvPr>
          <p:cNvCxnSpPr>
            <a:cxnSpLocks/>
            <a:stCxn id="8" idx="2"/>
            <a:endCxn id="5" idx="0"/>
          </p:cNvCxnSpPr>
          <p:nvPr/>
        </p:nvCxnSpPr>
        <p:spPr>
          <a:xfrm>
            <a:off x="6450751" y="2548243"/>
            <a:ext cx="18932" cy="545210"/>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220D822A-8B11-4A12-BCBC-FC9C474DB20F}"/>
              </a:ext>
            </a:extLst>
          </p:cNvPr>
          <p:cNvCxnSpPr>
            <a:cxnSpLocks/>
          </p:cNvCxnSpPr>
          <p:nvPr/>
        </p:nvCxnSpPr>
        <p:spPr>
          <a:xfrm>
            <a:off x="6457511" y="3892155"/>
            <a:ext cx="0" cy="361051"/>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sp>
        <p:nvSpPr>
          <p:cNvPr id="35" name="Rounded Rectangle 14">
            <a:extLst>
              <a:ext uri="{FF2B5EF4-FFF2-40B4-BE49-F238E27FC236}">
                <a16:creationId xmlns:a16="http://schemas.microsoft.com/office/drawing/2014/main" id="{41A6389B-7E98-449E-A0F3-389D3895B2D4}"/>
              </a:ext>
            </a:extLst>
          </p:cNvPr>
          <p:cNvSpPr/>
          <p:nvPr/>
        </p:nvSpPr>
        <p:spPr>
          <a:xfrm>
            <a:off x="4788025" y="5329391"/>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Driver</a:t>
            </a:r>
          </a:p>
        </p:txBody>
      </p:sp>
      <p:sp>
        <p:nvSpPr>
          <p:cNvPr id="36" name="Rounded Rectangle 14">
            <a:extLst>
              <a:ext uri="{FF2B5EF4-FFF2-40B4-BE49-F238E27FC236}">
                <a16:creationId xmlns:a16="http://schemas.microsoft.com/office/drawing/2014/main" id="{0608708D-BBFA-4089-97A0-993DD60B1A99}"/>
              </a:ext>
            </a:extLst>
          </p:cNvPr>
          <p:cNvSpPr/>
          <p:nvPr/>
        </p:nvSpPr>
        <p:spPr>
          <a:xfrm>
            <a:off x="4788025" y="4767225"/>
            <a:ext cx="1317428" cy="481260"/>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Compiler</a:t>
            </a:r>
          </a:p>
        </p:txBody>
      </p:sp>
      <p:sp>
        <p:nvSpPr>
          <p:cNvPr id="27" name="TextBox 26">
            <a:extLst>
              <a:ext uri="{FF2B5EF4-FFF2-40B4-BE49-F238E27FC236}">
                <a16:creationId xmlns:a16="http://schemas.microsoft.com/office/drawing/2014/main" id="{F10DF4E2-EA40-439F-82C3-5A1EB25E3E62}"/>
              </a:ext>
            </a:extLst>
          </p:cNvPr>
          <p:cNvSpPr txBox="1"/>
          <p:nvPr/>
        </p:nvSpPr>
        <p:spPr>
          <a:xfrm>
            <a:off x="149263" y="4776306"/>
            <a:ext cx="3985779" cy="10618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sng"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Approach</a:t>
            </a: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Flexibly associate specific semantic information with any </a:t>
            </a:r>
            <a:r>
              <a:rPr kumimoji="0" lang="en-US" sz="21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data &amp; code</a:t>
            </a:r>
            <a:r>
              <a:rPr kumimoji="0" lang="en-US" sz="2100" b="1" i="0" u="none" strike="noStrike" kern="1200" cap="none" spc="0" normalizeH="0" baseline="0" noProof="0" dirty="0">
                <a:ln>
                  <a:noFill/>
                </a:ln>
                <a:solidFill>
                  <a:srgbClr val="44546A"/>
                </a:solidFill>
                <a:effectLst/>
                <a:uLnTx/>
                <a:uFillTx/>
                <a:latin typeface="Myriad Pro Cond" panose="020B0506030403020204" pitchFamily="34" charset="0"/>
                <a:ea typeface="+mn-ea"/>
                <a:cs typeface="+mn-cs"/>
              </a:rPr>
              <a:t> </a:t>
            </a:r>
          </a:p>
        </p:txBody>
      </p:sp>
      <p:cxnSp>
        <p:nvCxnSpPr>
          <p:cNvPr id="45" name="Connector: Curved 44">
            <a:extLst>
              <a:ext uri="{FF2B5EF4-FFF2-40B4-BE49-F238E27FC236}">
                <a16:creationId xmlns:a16="http://schemas.microsoft.com/office/drawing/2014/main" id="{2308B2D1-16AE-4F06-97CE-E54C88FC05D7}"/>
              </a:ext>
            </a:extLst>
          </p:cNvPr>
          <p:cNvCxnSpPr>
            <a:cxnSpLocks/>
          </p:cNvCxnSpPr>
          <p:nvPr/>
        </p:nvCxnSpPr>
        <p:spPr>
          <a:xfrm>
            <a:off x="7269956" y="2331748"/>
            <a:ext cx="770219" cy="2816723"/>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3" name="Connector: Curved 52">
            <a:extLst>
              <a:ext uri="{FF2B5EF4-FFF2-40B4-BE49-F238E27FC236}">
                <a16:creationId xmlns:a16="http://schemas.microsoft.com/office/drawing/2014/main" id="{41EEAE70-6847-478C-8A4D-DE4352E05C7C}"/>
              </a:ext>
            </a:extLst>
          </p:cNvPr>
          <p:cNvCxnSpPr>
            <a:cxnSpLocks/>
            <a:endCxn id="35" idx="3"/>
          </p:cNvCxnSpPr>
          <p:nvPr/>
        </p:nvCxnSpPr>
        <p:spPr>
          <a:xfrm rot="5400000">
            <a:off x="5114912" y="3375260"/>
            <a:ext cx="3156198" cy="1206282"/>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9" name="Connector: Curved 58">
            <a:extLst>
              <a:ext uri="{FF2B5EF4-FFF2-40B4-BE49-F238E27FC236}">
                <a16:creationId xmlns:a16="http://schemas.microsoft.com/office/drawing/2014/main" id="{F97CCC7F-587C-40AC-B596-5A42A6740D46}"/>
              </a:ext>
            </a:extLst>
          </p:cNvPr>
          <p:cNvCxnSpPr>
            <a:cxnSpLocks/>
            <a:stCxn id="11" idx="3"/>
            <a:endCxn id="8" idx="3"/>
          </p:cNvCxnSpPr>
          <p:nvPr/>
        </p:nvCxnSpPr>
        <p:spPr>
          <a:xfrm flipH="1" flipV="1">
            <a:off x="7269957" y="2289354"/>
            <a:ext cx="902442" cy="2160697"/>
          </a:xfrm>
          <a:prstGeom prst="curvedConnector3">
            <a:avLst>
              <a:gd name="adj1" fmla="val -25331"/>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63" name="Rectangle: Rounded Corners 62">
            <a:extLst>
              <a:ext uri="{FF2B5EF4-FFF2-40B4-BE49-F238E27FC236}">
                <a16:creationId xmlns:a16="http://schemas.microsoft.com/office/drawing/2014/main" id="{80278FCB-F26A-4978-9A23-64923A687A6B}"/>
              </a:ext>
            </a:extLst>
          </p:cNvPr>
          <p:cNvSpPr/>
          <p:nvPr/>
        </p:nvSpPr>
        <p:spPr>
          <a:xfrm>
            <a:off x="5445055" y="3067446"/>
            <a:ext cx="2075582" cy="855369"/>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Expressive Memory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a:t>
            </a:r>
            <a:r>
              <a:rPr kumimoji="0" lang="en-US" sz="2100" b="1" i="0" u="none" strike="noStrike" kern="1200" cap="none" spc="0" normalizeH="0" baseline="0" noProof="0" dirty="0" err="1">
                <a:ln>
                  <a:noFill/>
                </a:ln>
                <a:solidFill>
                  <a:prstClr val="white"/>
                </a:solidFill>
                <a:effectLst/>
                <a:uLnTx/>
                <a:uFillTx/>
                <a:latin typeface="Myriad Pro Cond" panose="020B0506030403020204" pitchFamily="34" charset="0"/>
                <a:ea typeface="+mn-ea"/>
                <a:cs typeface="+mn-cs"/>
              </a:rPr>
              <a:t>XMem</a:t>
            </a: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a:t>
            </a:r>
          </a:p>
        </p:txBody>
      </p:sp>
    </p:spTree>
    <p:extLst>
      <p:ext uri="{BB962C8B-B14F-4D97-AF65-F5344CB8AC3E}">
        <p14:creationId xmlns:p14="http://schemas.microsoft.com/office/powerpoint/2010/main" val="937292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53"/>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45"/>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5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63" grpId="0" animBg="1"/>
    </p:bld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C51E-D431-624B-9ADA-7AF62F498320}"/>
              </a:ext>
            </a:extLst>
          </p:cNvPr>
          <p:cNvSpPr txBox="1">
            <a:spLocks/>
          </p:cNvSpPr>
          <p:nvPr/>
        </p:nvSpPr>
        <p:spPr>
          <a:xfrm>
            <a:off x="75991" y="73723"/>
            <a:ext cx="8987622" cy="740193"/>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Example: </a:t>
            </a:r>
            <a:r>
              <a:rPr kumimoji="0" lang="en-US" sz="44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j-ea"/>
                <a:cs typeface="+mj-cs"/>
              </a:rPr>
              <a:t>XMem</a:t>
            </a:r>
            <a:r>
              <a:rPr kumimoji="0" lang="en-US" sz="2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 </a:t>
            </a:r>
            <a:endParaRPr kumimoji="0" lang="en-US"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endParaRPr>
          </a:p>
        </p:txBody>
      </p:sp>
      <p:sp>
        <p:nvSpPr>
          <p:cNvPr id="3" name="Content Placeholder 2">
            <a:extLst>
              <a:ext uri="{FF2B5EF4-FFF2-40B4-BE49-F238E27FC236}">
                <a16:creationId xmlns:a16="http://schemas.microsoft.com/office/drawing/2014/main" id="{120B351E-4C42-164C-A932-4FA343798BBE}"/>
              </a:ext>
            </a:extLst>
          </p:cNvPr>
          <p:cNvSpPr txBox="1">
            <a:spLocks/>
          </p:cNvSpPr>
          <p:nvPr/>
        </p:nvSpPr>
        <p:spPr>
          <a:xfrm>
            <a:off x="200686" y="813916"/>
            <a:ext cx="8818627" cy="57817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a:ln>
                  <a:noFill/>
                </a:ln>
                <a:solidFill>
                  <a:srgbClr val="237114"/>
                </a:solidFill>
                <a:effectLst/>
                <a:uLnTx/>
                <a:uFillTx/>
                <a:latin typeface="Cambria" panose="02040503050406030204" pitchFamily="18" charset="0"/>
                <a:ea typeface="+mn-ea"/>
                <a:cs typeface="+mn-cs"/>
              </a:rPr>
              <a:t>Goal</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convey data semantics to the hardware enables more intelligent management of resources.</a:t>
            </a: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XMem</a:t>
            </a:r>
            <a:r>
              <a:rPr kumimoji="0" lang="en-CA" sz="2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introduces a new HW/SW abstraction, called </a:t>
            </a:r>
            <a:r>
              <a:rPr kumimoji="0" lang="en-CA" sz="28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Atom,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conveying data semantics</a:t>
            </a:r>
            <a:endParaRPr kumimoji="0" lang="en-CA" sz="28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4" name="Slide Number Placeholder 2">
            <a:extLst>
              <a:ext uri="{FF2B5EF4-FFF2-40B4-BE49-F238E27FC236}">
                <a16:creationId xmlns:a16="http://schemas.microsoft.com/office/drawing/2014/main" id="{67A38FE9-16BA-CB49-8452-ADF758FBDFBE}"/>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A0CF43C-0A86-4E39-9C12-F39370374F43}"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53" name="Group 52">
            <a:extLst>
              <a:ext uri="{FF2B5EF4-FFF2-40B4-BE49-F238E27FC236}">
                <a16:creationId xmlns:a16="http://schemas.microsoft.com/office/drawing/2014/main" id="{5A540D96-A2CD-5E4E-A721-E0471AD2DBB8}"/>
              </a:ext>
            </a:extLst>
          </p:cNvPr>
          <p:cNvGrpSpPr/>
          <p:nvPr/>
        </p:nvGrpSpPr>
        <p:grpSpPr>
          <a:xfrm>
            <a:off x="385984" y="3398201"/>
            <a:ext cx="8539843" cy="3255111"/>
            <a:chOff x="479470" y="3480905"/>
            <a:chExt cx="8539843" cy="3255111"/>
          </a:xfrm>
        </p:grpSpPr>
        <p:cxnSp>
          <p:nvCxnSpPr>
            <p:cNvPr id="37" name="Straight Connector 36">
              <a:extLst>
                <a:ext uri="{FF2B5EF4-FFF2-40B4-BE49-F238E27FC236}">
                  <a16:creationId xmlns:a16="http://schemas.microsoft.com/office/drawing/2014/main" id="{7B930CBC-C7A6-384A-8381-1AD36EA57E53}"/>
                </a:ext>
              </a:extLst>
            </p:cNvPr>
            <p:cNvCxnSpPr/>
            <p:nvPr/>
          </p:nvCxnSpPr>
          <p:spPr>
            <a:xfrm>
              <a:off x="479470" y="5155914"/>
              <a:ext cx="8286750" cy="24494"/>
            </a:xfrm>
            <a:prstGeom prst="line">
              <a:avLst/>
            </a:prstGeom>
            <a:noFill/>
            <a:ln w="38100" cap="flat" cmpd="sng" algn="ctr">
              <a:solidFill>
                <a:srgbClr val="E7E6E6">
                  <a:lumMod val="50000"/>
                </a:srgbClr>
              </a:solidFill>
              <a:prstDash val="solid"/>
              <a:miter lim="800000"/>
            </a:ln>
            <a:effectLst/>
          </p:spPr>
        </p:cxnSp>
        <p:sp>
          <p:nvSpPr>
            <p:cNvPr id="38" name="TextBox 37">
              <a:extLst>
                <a:ext uri="{FF2B5EF4-FFF2-40B4-BE49-F238E27FC236}">
                  <a16:creationId xmlns:a16="http://schemas.microsoft.com/office/drawing/2014/main" id="{CAC879C3-D033-F94C-A371-9D6D0267BC7A}"/>
                </a:ext>
              </a:extLst>
            </p:cNvPr>
            <p:cNvSpPr txBox="1"/>
            <p:nvPr/>
          </p:nvSpPr>
          <p:spPr>
            <a:xfrm>
              <a:off x="512102" y="4246031"/>
              <a:ext cx="1616468"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Software</a:t>
              </a:r>
            </a:p>
          </p:txBody>
        </p:sp>
        <p:sp>
          <p:nvSpPr>
            <p:cNvPr id="39" name="TextBox 38">
              <a:extLst>
                <a:ext uri="{FF2B5EF4-FFF2-40B4-BE49-F238E27FC236}">
                  <a16:creationId xmlns:a16="http://schemas.microsoft.com/office/drawing/2014/main" id="{4FA54174-02D5-F54D-A301-6D4F471790B2}"/>
                </a:ext>
              </a:extLst>
            </p:cNvPr>
            <p:cNvSpPr txBox="1"/>
            <p:nvPr/>
          </p:nvSpPr>
          <p:spPr>
            <a:xfrm>
              <a:off x="539108" y="5710586"/>
              <a:ext cx="1738296"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Hardware</a:t>
              </a:r>
            </a:p>
          </p:txBody>
        </p:sp>
        <p:sp>
          <p:nvSpPr>
            <p:cNvPr id="40" name="Rounded Rectangle 39">
              <a:extLst>
                <a:ext uri="{FF2B5EF4-FFF2-40B4-BE49-F238E27FC236}">
                  <a16:creationId xmlns:a16="http://schemas.microsoft.com/office/drawing/2014/main" id="{B862AE14-F7EE-2447-A63C-FD324289BCEE}"/>
                </a:ext>
              </a:extLst>
            </p:cNvPr>
            <p:cNvSpPr/>
            <p:nvPr/>
          </p:nvSpPr>
          <p:spPr>
            <a:xfrm>
              <a:off x="1132060" y="4841325"/>
              <a:ext cx="1085927"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Atom:1</a:t>
              </a:r>
            </a:p>
          </p:txBody>
        </p:sp>
        <p:sp>
          <p:nvSpPr>
            <p:cNvPr id="41" name="Rounded Rectangle 40">
              <a:extLst>
                <a:ext uri="{FF2B5EF4-FFF2-40B4-BE49-F238E27FC236}">
                  <a16:creationId xmlns:a16="http://schemas.microsoft.com/office/drawing/2014/main" id="{63C59353-12E0-C146-A4EB-BCCBC2ED27AC}"/>
                </a:ext>
              </a:extLst>
            </p:cNvPr>
            <p:cNvSpPr/>
            <p:nvPr/>
          </p:nvSpPr>
          <p:spPr>
            <a:xfrm>
              <a:off x="3850402" y="3480905"/>
              <a:ext cx="1889678" cy="604010"/>
            </a:xfrm>
            <a:prstGeom prst="roundRect">
              <a:avLst/>
            </a:prstGeom>
            <a:solidFill>
              <a:srgbClr val="009900"/>
            </a:solidFill>
            <a:ln w="381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Application</a:t>
              </a:r>
            </a:p>
          </p:txBody>
        </p:sp>
        <p:sp>
          <p:nvSpPr>
            <p:cNvPr id="42" name="Rounded Rectangle 41">
              <a:extLst>
                <a:ext uri="{FF2B5EF4-FFF2-40B4-BE49-F238E27FC236}">
                  <a16:creationId xmlns:a16="http://schemas.microsoft.com/office/drawing/2014/main" id="{DEF1E9FE-683E-CD40-8767-7D312EF6193A}"/>
                </a:ext>
              </a:extLst>
            </p:cNvPr>
            <p:cNvSpPr/>
            <p:nvPr/>
          </p:nvSpPr>
          <p:spPr>
            <a:xfrm>
              <a:off x="4181841" y="4849489"/>
              <a:ext cx="1029802"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2</a:t>
              </a:r>
            </a:p>
          </p:txBody>
        </p:sp>
        <p:sp>
          <p:nvSpPr>
            <p:cNvPr id="43" name="Rounded Rectangle 42">
              <a:extLst>
                <a:ext uri="{FF2B5EF4-FFF2-40B4-BE49-F238E27FC236}">
                  <a16:creationId xmlns:a16="http://schemas.microsoft.com/office/drawing/2014/main" id="{4C39FC10-9678-634F-B131-30AF4FDA168B}"/>
                </a:ext>
              </a:extLst>
            </p:cNvPr>
            <p:cNvSpPr/>
            <p:nvPr/>
          </p:nvSpPr>
          <p:spPr>
            <a:xfrm>
              <a:off x="6630241" y="4841325"/>
              <a:ext cx="1028616"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3</a:t>
              </a:r>
            </a:p>
          </p:txBody>
        </p:sp>
        <p:sp>
          <p:nvSpPr>
            <p:cNvPr id="44" name="Rectangle: Rounded Corners 2">
              <a:extLst>
                <a:ext uri="{FF2B5EF4-FFF2-40B4-BE49-F238E27FC236}">
                  <a16:creationId xmlns:a16="http://schemas.microsoft.com/office/drawing/2014/main" id="{8A0CFFA0-7B29-2A4E-8A2D-36EA7322FA91}"/>
                </a:ext>
              </a:extLst>
            </p:cNvPr>
            <p:cNvSpPr/>
            <p:nvPr/>
          </p:nvSpPr>
          <p:spPr>
            <a:xfrm>
              <a:off x="3143338" y="6099683"/>
              <a:ext cx="3283688" cy="636333"/>
            </a:xfrm>
            <a:prstGeom prst="roundRect">
              <a:avLst/>
            </a:prstGeom>
            <a:solidFill>
              <a:srgbClr val="5B9BD5">
                <a:lumMod val="75000"/>
              </a:srgbClr>
            </a:solidFill>
            <a:ln w="1905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System/Architecture</a:t>
              </a:r>
            </a:p>
          </p:txBody>
        </p:sp>
        <p:cxnSp>
          <p:nvCxnSpPr>
            <p:cNvPr id="45" name="Straight Arrow Connector 44">
              <a:extLst>
                <a:ext uri="{FF2B5EF4-FFF2-40B4-BE49-F238E27FC236}">
                  <a16:creationId xmlns:a16="http://schemas.microsoft.com/office/drawing/2014/main" id="{2299B66B-46EB-B241-8631-D8F18550F601}"/>
                </a:ext>
              </a:extLst>
            </p:cNvPr>
            <p:cNvCxnSpPr>
              <a:cxnSpLocks/>
            </p:cNvCxnSpPr>
            <p:nvPr/>
          </p:nvCxnSpPr>
          <p:spPr>
            <a:xfrm flipH="1">
              <a:off x="2156847" y="5180408"/>
              <a:ext cx="557788" cy="235475"/>
            </a:xfrm>
            <a:prstGeom prst="straightConnector1">
              <a:avLst/>
            </a:prstGeom>
            <a:noFill/>
            <a:ln w="57150" cap="flat" cmpd="sng" algn="ctr">
              <a:solidFill>
                <a:sysClr val="windowText" lastClr="000000"/>
              </a:solidFill>
              <a:prstDash val="solid"/>
              <a:miter lim="800000"/>
              <a:tailEnd type="arrow"/>
            </a:ln>
            <a:effectLst/>
          </p:spPr>
        </p:cxnSp>
        <p:sp>
          <p:nvSpPr>
            <p:cNvPr id="46" name="Rounded Rectangle 45">
              <a:extLst>
                <a:ext uri="{FF2B5EF4-FFF2-40B4-BE49-F238E27FC236}">
                  <a16:creationId xmlns:a16="http://schemas.microsoft.com/office/drawing/2014/main" id="{9816DC82-1420-934C-8696-96B136E7670E}"/>
                </a:ext>
              </a:extLst>
            </p:cNvPr>
            <p:cNvSpPr/>
            <p:nvPr/>
          </p:nvSpPr>
          <p:spPr>
            <a:xfrm>
              <a:off x="2611415" y="4821644"/>
              <a:ext cx="1416929" cy="706010"/>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7" name="Straight Arrow Connector 46">
              <a:extLst>
                <a:ext uri="{FF2B5EF4-FFF2-40B4-BE49-F238E27FC236}">
                  <a16:creationId xmlns:a16="http://schemas.microsoft.com/office/drawing/2014/main" id="{5F662D9D-1E95-F14F-908D-E4257ACE47DA}"/>
                </a:ext>
              </a:extLst>
            </p:cNvPr>
            <p:cNvCxnSpPr>
              <a:cxnSpLocks/>
              <a:stCxn id="48" idx="1"/>
            </p:cNvCxnSpPr>
            <p:nvPr/>
          </p:nvCxnSpPr>
          <p:spPr>
            <a:xfrm flipH="1">
              <a:off x="5155098" y="5190164"/>
              <a:ext cx="334848" cy="231795"/>
            </a:xfrm>
            <a:prstGeom prst="straightConnector1">
              <a:avLst/>
            </a:prstGeom>
            <a:noFill/>
            <a:ln w="57150" cap="flat" cmpd="sng" algn="ctr">
              <a:solidFill>
                <a:sysClr val="windowText" lastClr="000000"/>
              </a:solidFill>
              <a:prstDash val="solid"/>
              <a:miter lim="800000"/>
              <a:tailEnd type="arrow"/>
            </a:ln>
            <a:effectLst/>
          </p:spPr>
        </p:cxnSp>
        <p:sp>
          <p:nvSpPr>
            <p:cNvPr id="48" name="Rounded Rectangle 47">
              <a:extLst>
                <a:ext uri="{FF2B5EF4-FFF2-40B4-BE49-F238E27FC236}">
                  <a16:creationId xmlns:a16="http://schemas.microsoft.com/office/drawing/2014/main" id="{2B59C32D-ED35-B247-915E-D40382DE2740}"/>
                </a:ext>
              </a:extLst>
            </p:cNvPr>
            <p:cNvSpPr/>
            <p:nvPr/>
          </p:nvSpPr>
          <p:spPr>
            <a:xfrm>
              <a:off x="5489947" y="4847000"/>
              <a:ext cx="986798" cy="686328"/>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9" name="Straight Arrow Connector 48">
              <a:extLst>
                <a:ext uri="{FF2B5EF4-FFF2-40B4-BE49-F238E27FC236}">
                  <a16:creationId xmlns:a16="http://schemas.microsoft.com/office/drawing/2014/main" id="{5FE2C305-2C0A-844D-91AA-231133B3ADD5}"/>
                </a:ext>
              </a:extLst>
            </p:cNvPr>
            <p:cNvCxnSpPr>
              <a:cxnSpLocks/>
              <a:stCxn id="50" idx="1"/>
            </p:cNvCxnSpPr>
            <p:nvPr/>
          </p:nvCxnSpPr>
          <p:spPr>
            <a:xfrm flipH="1">
              <a:off x="7595054" y="5198413"/>
              <a:ext cx="348897" cy="217470"/>
            </a:xfrm>
            <a:prstGeom prst="straightConnector1">
              <a:avLst/>
            </a:prstGeom>
            <a:noFill/>
            <a:ln w="57150" cap="flat" cmpd="sng" algn="ctr">
              <a:solidFill>
                <a:sysClr val="windowText" lastClr="000000"/>
              </a:solidFill>
              <a:prstDash val="solid"/>
              <a:miter lim="800000"/>
              <a:tailEnd type="arrow"/>
            </a:ln>
            <a:effectLst/>
          </p:spPr>
        </p:cxnSp>
        <p:sp>
          <p:nvSpPr>
            <p:cNvPr id="50" name="Rounded Rectangle 49">
              <a:extLst>
                <a:ext uri="{FF2B5EF4-FFF2-40B4-BE49-F238E27FC236}">
                  <a16:creationId xmlns:a16="http://schemas.microsoft.com/office/drawing/2014/main" id="{BD83F1BE-3599-4C4B-9B96-D202933B7C09}"/>
                </a:ext>
              </a:extLst>
            </p:cNvPr>
            <p:cNvSpPr/>
            <p:nvPr/>
          </p:nvSpPr>
          <p:spPr>
            <a:xfrm>
              <a:off x="7943951" y="4841326"/>
              <a:ext cx="1075362" cy="714175"/>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51" name="Straight Arrow Connector 50">
              <a:extLst>
                <a:ext uri="{FF2B5EF4-FFF2-40B4-BE49-F238E27FC236}">
                  <a16:creationId xmlns:a16="http://schemas.microsoft.com/office/drawing/2014/main" id="{528DEB36-1A9A-2B49-BFF5-065367350276}"/>
                </a:ext>
              </a:extLst>
            </p:cNvPr>
            <p:cNvCxnSpPr>
              <a:cxnSpLocks/>
            </p:cNvCxnSpPr>
            <p:nvPr/>
          </p:nvCxnSpPr>
          <p:spPr>
            <a:xfrm>
              <a:off x="4785182" y="4084915"/>
              <a:ext cx="0" cy="577404"/>
            </a:xfrm>
            <a:prstGeom prst="straightConnector1">
              <a:avLst/>
            </a:prstGeom>
            <a:noFill/>
            <a:ln w="76200" cap="flat" cmpd="sng" algn="ctr">
              <a:solidFill>
                <a:srgbClr val="E7E6E6">
                  <a:lumMod val="50000"/>
                </a:srgbClr>
              </a:solidFill>
              <a:prstDash val="solid"/>
              <a:miter lim="800000"/>
              <a:tailEnd type="stealth" w="lg" len="lg"/>
            </a:ln>
            <a:effectLst/>
          </p:spPr>
        </p:cxnSp>
        <p:cxnSp>
          <p:nvCxnSpPr>
            <p:cNvPr id="52" name="Straight Arrow Connector 51">
              <a:extLst>
                <a:ext uri="{FF2B5EF4-FFF2-40B4-BE49-F238E27FC236}">
                  <a16:creationId xmlns:a16="http://schemas.microsoft.com/office/drawing/2014/main" id="{E4736AAB-D6E4-1B48-947F-5EBDEBAA811D}"/>
                </a:ext>
              </a:extLst>
            </p:cNvPr>
            <p:cNvCxnSpPr>
              <a:cxnSpLocks/>
            </p:cNvCxnSpPr>
            <p:nvPr/>
          </p:nvCxnSpPr>
          <p:spPr>
            <a:xfrm flipH="1">
              <a:off x="4785182" y="5563292"/>
              <a:ext cx="947" cy="511824"/>
            </a:xfrm>
            <a:prstGeom prst="straightConnector1">
              <a:avLst/>
            </a:prstGeom>
            <a:noFill/>
            <a:ln w="76200" cap="flat" cmpd="sng" algn="ctr">
              <a:solidFill>
                <a:srgbClr val="E7E6E6">
                  <a:lumMod val="50000"/>
                </a:srgbClr>
              </a:solidFill>
              <a:prstDash val="solid"/>
              <a:miter lim="800000"/>
              <a:tailEnd type="stealth" w="lg" len="lg"/>
            </a:ln>
            <a:effectLst/>
          </p:spPr>
        </p:cxnSp>
      </p:grpSp>
      <p:sp>
        <p:nvSpPr>
          <p:cNvPr id="54" name="Rectangle 53">
            <a:extLst>
              <a:ext uri="{FF2B5EF4-FFF2-40B4-BE49-F238E27FC236}">
                <a16:creationId xmlns:a16="http://schemas.microsoft.com/office/drawing/2014/main" id="{F4931071-36A2-9246-9657-523B72E9ACC0}"/>
              </a:ext>
            </a:extLst>
          </p:cNvPr>
          <p:cNvSpPr/>
          <p:nvPr/>
        </p:nvSpPr>
        <p:spPr>
          <a:xfrm>
            <a:off x="1219200" y="3932535"/>
            <a:ext cx="6705600" cy="1512209"/>
          </a:xfrm>
          <a:prstGeom prst="rect">
            <a:avLst/>
          </a:prstGeom>
          <a:ln w="12700">
            <a:solidFill>
              <a:schemeClr val="tx1"/>
            </a:solidFill>
          </a:ln>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malloc ( size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a:t>
            </a: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CreateAtom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INT</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Regular</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MapAtom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size );</a:t>
            </a:r>
          </a:p>
        </p:txBody>
      </p:sp>
      <p:sp>
        <p:nvSpPr>
          <p:cNvPr id="5" name="Rectangle 4">
            <a:extLst>
              <a:ext uri="{FF2B5EF4-FFF2-40B4-BE49-F238E27FC236}">
                <a16:creationId xmlns:a16="http://schemas.microsoft.com/office/drawing/2014/main" id="{8AE8D61E-7AF5-3640-8E4F-DC08D91D7DF6}"/>
              </a:ext>
            </a:extLst>
          </p:cNvPr>
          <p:cNvSpPr/>
          <p:nvPr/>
        </p:nvSpPr>
        <p:spPr>
          <a:xfrm>
            <a:off x="1069462" y="6642102"/>
            <a:ext cx="708107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0" u="none" strike="noStrike" kern="1200" cap="none" spc="0" normalizeH="0" baseline="0" noProof="0" dirty="0">
                <a:ln>
                  <a:noFill/>
                </a:ln>
                <a:solidFill>
                  <a:prstClr val="black"/>
                </a:solidFill>
                <a:effectLst/>
                <a:uLnTx/>
                <a:uFillTx/>
                <a:latin typeface="LinBiolinumTB"/>
                <a:ea typeface="+mn-ea"/>
                <a:cs typeface="+mn-cs"/>
              </a:rPr>
              <a:t>Vijaykumar+, “</a:t>
            </a:r>
            <a:r>
              <a:rPr kumimoji="0" lang="en-CA" sz="1000" b="1" i="0" u="none" strike="noStrike" kern="1200" cap="none" spc="0" normalizeH="0" baseline="0" noProof="0" dirty="0">
                <a:ln>
                  <a:noFill/>
                </a:ln>
                <a:solidFill>
                  <a:srgbClr val="0000FF"/>
                </a:solidFill>
                <a:effectLst/>
                <a:uLnTx/>
                <a:uFillTx/>
                <a:latin typeface="LinBiolinumTB"/>
                <a:ea typeface="+mn-ea"/>
                <a:cs typeface="+mn-cs"/>
              </a:rPr>
              <a:t>A Case for Richer Cross-layer Abstractions: Bridging the Semantic Gap with Expressive Memory</a:t>
            </a:r>
            <a:r>
              <a:rPr kumimoji="0" lang="en-CA" sz="1000" b="0" i="0" u="none" strike="noStrike" kern="1200" cap="none" spc="0" normalizeH="0" baseline="0" noProof="0" dirty="0">
                <a:ln>
                  <a:noFill/>
                </a:ln>
                <a:solidFill>
                  <a:prstClr val="black"/>
                </a:solidFill>
                <a:effectLst/>
                <a:uLnTx/>
                <a:uFillTx/>
                <a:latin typeface="LinBiolinumTB"/>
                <a:ea typeface="+mn-ea"/>
                <a:cs typeface="+mn-cs"/>
              </a:rPr>
              <a:t>”, ISCA 2018 </a:t>
            </a:r>
            <a:endParaRPr kumimoji="0" lang="en-CA" sz="1000" b="0" i="0" u="none" strike="noStrike" kern="1200" cap="none" spc="0" normalizeH="0" baseline="0" noProof="0" dirty="0">
              <a:ln>
                <a:noFill/>
              </a:ln>
              <a:solidFill>
                <a:prstClr val="black"/>
              </a:solidFill>
              <a:effectLst/>
              <a:uLnTx/>
              <a:uFillTx/>
              <a:latin typeface="Myriad Pro Cond"/>
              <a:ea typeface="+mn-ea"/>
              <a:cs typeface="+mn-cs"/>
            </a:endParaRPr>
          </a:p>
        </p:txBody>
      </p:sp>
    </p:spTree>
    <p:extLst>
      <p:ext uri="{BB962C8B-B14F-4D97-AF65-F5344CB8AC3E}">
        <p14:creationId xmlns:p14="http://schemas.microsoft.com/office/powerpoint/2010/main" val="876682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53"/>
                                        </p:tgtEl>
                                      </p:cBhvr>
                                    </p:animEffect>
                                    <p:set>
                                      <p:cBhvr>
                                        <p:cTn id="17" dur="1" fill="hold">
                                          <p:stCondLst>
                                            <p:cond delay="499"/>
                                          </p:stCondLst>
                                        </p:cTn>
                                        <p:tgtEl>
                                          <p:spTgt spid="53"/>
                                        </p:tgtEl>
                                        <p:attrNameLst>
                                          <p:attrName>style.visibility</p:attrName>
                                        </p:attrNameLst>
                                      </p:cBhvr>
                                      <p:to>
                                        <p:strVal val="hidden"/>
                                      </p:to>
                                    </p:se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err="1"/>
              <a:t>XMem</a:t>
            </a:r>
            <a:r>
              <a:rPr lang="en-US" dirty="0"/>
              <a:t> Aids/Enables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2320365883"/>
      </p:ext>
    </p:extLst>
  </p:cSld>
  <p:clrMapOvr>
    <a:masterClrMapping/>
  </p:clrMapOvr>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322878891"/>
      </p:ext>
    </p:extLst>
  </p:cSld>
  <p:clrMapOvr>
    <a:masterClrMapping/>
  </p:clrMapOvr>
  <p:transition/>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"The Locality Descriptor: A Holistic Cross-Layer Abstraction to Express Data Locality in GPUs"</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1703106478"/>
      </p:ext>
    </p:extLst>
  </p:cSld>
  <p:clrMapOvr>
    <a:masterClrMapping/>
  </p:clrMapOvr>
  <p:transition/>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28192-269C-457A-B20A-B7A5F0F0B485}"/>
              </a:ext>
            </a:extLst>
          </p:cNvPr>
          <p:cNvSpPr>
            <a:spLocks noGrp="1"/>
          </p:cNvSpPr>
          <p:nvPr>
            <p:ph type="title"/>
          </p:nvPr>
        </p:nvSpPr>
        <p:spPr>
          <a:xfrm>
            <a:off x="628650" y="44624"/>
            <a:ext cx="8335838" cy="1325563"/>
          </a:xfrm>
        </p:spPr>
        <p:txBody>
          <a:bodyPr/>
          <a:lstStyle/>
          <a:p>
            <a:r>
              <a:rPr lang="en-US" dirty="0"/>
              <a:t>Locality Descriptor: Executive Summary	</a:t>
            </a:r>
          </a:p>
        </p:txBody>
      </p:sp>
      <p:sp>
        <p:nvSpPr>
          <p:cNvPr id="3" name="Content Placeholder 2">
            <a:extLst>
              <a:ext uri="{FF2B5EF4-FFF2-40B4-BE49-F238E27FC236}">
                <a16:creationId xmlns:a16="http://schemas.microsoft.com/office/drawing/2014/main" id="{80F2BD30-CBCA-4434-A216-A2E0185BADBF}"/>
              </a:ext>
            </a:extLst>
          </p:cNvPr>
          <p:cNvSpPr>
            <a:spLocks noGrp="1"/>
          </p:cNvSpPr>
          <p:nvPr>
            <p:ph idx="1"/>
          </p:nvPr>
        </p:nvSpPr>
        <p:spPr>
          <a:xfrm>
            <a:off x="628650" y="980728"/>
            <a:ext cx="7886700" cy="3686447"/>
          </a:xfrm>
        </p:spPr>
        <p:txBody>
          <a:bodyPr>
            <a:normAutofit/>
          </a:bodyPr>
          <a:lstStyle/>
          <a:p>
            <a:pPr marL="0" indent="0">
              <a:buNone/>
            </a:pPr>
            <a:r>
              <a:rPr lang="en-US" sz="2400" dirty="0"/>
              <a:t>Exploiting data locality in GPUs is a challenging task</a:t>
            </a:r>
          </a:p>
          <a:p>
            <a:pPr marL="0" indent="0">
              <a:buNone/>
            </a:pPr>
            <a:endParaRPr lang="en-US" sz="2400" dirty="0"/>
          </a:p>
          <a:p>
            <a:pPr marL="0" indent="0">
              <a:buNone/>
            </a:pPr>
            <a:r>
              <a:rPr lang="en-US" sz="2400" dirty="0"/>
              <a:t> </a:t>
            </a:r>
          </a:p>
        </p:txBody>
      </p:sp>
      <p:sp>
        <p:nvSpPr>
          <p:cNvPr id="4" name="Slide Number Placeholder 3">
            <a:extLst>
              <a:ext uri="{FF2B5EF4-FFF2-40B4-BE49-F238E27FC236}">
                <a16:creationId xmlns:a16="http://schemas.microsoft.com/office/drawing/2014/main" id="{BF8FE8C8-A79D-407E-A205-4017C269B3BB}"/>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C27E80B-A655-44B0-A6D9-E5EAFBEBB6E2}" type="slidenum">
              <a:rPr kumimoji="0" lang="en-US" sz="2100" b="1" i="0" u="none" strike="noStrike" kern="1200" cap="none" spc="0" normalizeH="0" baseline="0" noProof="0">
                <a:ln>
                  <a:noFill/>
                </a:ln>
                <a:solidFill>
                  <a:srgbClr val="009900"/>
                </a:solidFill>
                <a:effectLst/>
                <a:uLnTx/>
                <a:uFillTx/>
                <a:latin typeface="Myriad Pro Cond" panose="020B0506030403020204" pitchFamily="34"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307</a:t>
            </a:fld>
            <a:endParaRPr kumimoji="0" lang="en-US" sz="21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endParaRPr>
          </a:p>
        </p:txBody>
      </p:sp>
      <p:cxnSp>
        <p:nvCxnSpPr>
          <p:cNvPr id="5" name="Straight Connector 4">
            <a:extLst>
              <a:ext uri="{FF2B5EF4-FFF2-40B4-BE49-F238E27FC236}">
                <a16:creationId xmlns:a16="http://schemas.microsoft.com/office/drawing/2014/main" id="{493BAEB3-AD5E-48BD-B590-F0690B4389C6}"/>
              </a:ext>
            </a:extLst>
          </p:cNvPr>
          <p:cNvCxnSpPr>
            <a:cxnSpLocks/>
          </p:cNvCxnSpPr>
          <p:nvPr/>
        </p:nvCxnSpPr>
        <p:spPr>
          <a:xfrm flipV="1">
            <a:off x="791028" y="3259005"/>
            <a:ext cx="7264695" cy="5582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8DFBE08-2984-4940-A95C-2F3D0E1E23DB}"/>
              </a:ext>
            </a:extLst>
          </p:cNvPr>
          <p:cNvSpPr txBox="1"/>
          <p:nvPr/>
        </p:nvSpPr>
        <p:spPr>
          <a:xfrm>
            <a:off x="1033087" y="2792560"/>
            <a:ext cx="1332994"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Software</a:t>
            </a:r>
          </a:p>
        </p:txBody>
      </p:sp>
      <p:sp>
        <p:nvSpPr>
          <p:cNvPr id="7" name="TextBox 6">
            <a:extLst>
              <a:ext uri="{FF2B5EF4-FFF2-40B4-BE49-F238E27FC236}">
                <a16:creationId xmlns:a16="http://schemas.microsoft.com/office/drawing/2014/main" id="{4D3F1C57-D769-4444-A47C-26D446398268}"/>
              </a:ext>
            </a:extLst>
          </p:cNvPr>
          <p:cNvSpPr txBox="1"/>
          <p:nvPr/>
        </p:nvSpPr>
        <p:spPr>
          <a:xfrm>
            <a:off x="996802" y="3433660"/>
            <a:ext cx="1429494"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Hardware</a:t>
            </a:r>
          </a:p>
        </p:txBody>
      </p:sp>
      <p:sp>
        <p:nvSpPr>
          <p:cNvPr id="8" name="Rounded Rectangle 10">
            <a:extLst>
              <a:ext uri="{FF2B5EF4-FFF2-40B4-BE49-F238E27FC236}">
                <a16:creationId xmlns:a16="http://schemas.microsoft.com/office/drawing/2014/main" id="{E834AA96-55DB-4219-B2E2-E98D86DD52C3}"/>
              </a:ext>
            </a:extLst>
          </p:cNvPr>
          <p:cNvSpPr/>
          <p:nvPr/>
        </p:nvSpPr>
        <p:spPr>
          <a:xfrm>
            <a:off x="3403748" y="2793434"/>
            <a:ext cx="2336504" cy="938375"/>
          </a:xfrm>
          <a:prstGeom prst="round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Locality Descriptor</a:t>
            </a:r>
          </a:p>
        </p:txBody>
      </p:sp>
      <p:sp>
        <p:nvSpPr>
          <p:cNvPr id="9" name="Rounded Rectangle 12">
            <a:extLst>
              <a:ext uri="{FF2B5EF4-FFF2-40B4-BE49-F238E27FC236}">
                <a16:creationId xmlns:a16="http://schemas.microsoft.com/office/drawing/2014/main" id="{B89AF638-A934-4E67-B482-0BA483680391}"/>
              </a:ext>
            </a:extLst>
          </p:cNvPr>
          <p:cNvSpPr/>
          <p:nvPr/>
        </p:nvSpPr>
        <p:spPr>
          <a:xfrm>
            <a:off x="2106553" y="4000599"/>
            <a:ext cx="175422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 Management</a:t>
            </a:r>
          </a:p>
        </p:txBody>
      </p:sp>
      <p:sp>
        <p:nvSpPr>
          <p:cNvPr id="10" name="Rounded Rectangle 13">
            <a:extLst>
              <a:ext uri="{FF2B5EF4-FFF2-40B4-BE49-F238E27FC236}">
                <a16:creationId xmlns:a16="http://schemas.microsoft.com/office/drawing/2014/main" id="{02B28CB2-305E-48D8-B92E-31253B312AE1}"/>
              </a:ext>
            </a:extLst>
          </p:cNvPr>
          <p:cNvSpPr/>
          <p:nvPr/>
        </p:nvSpPr>
        <p:spPr>
          <a:xfrm>
            <a:off x="3924166" y="4000599"/>
            <a:ext cx="1588333"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CTA Scheduling</a:t>
            </a:r>
          </a:p>
        </p:txBody>
      </p:sp>
      <p:sp>
        <p:nvSpPr>
          <p:cNvPr id="11" name="Rounded Rectangle 14">
            <a:extLst>
              <a:ext uri="{FF2B5EF4-FFF2-40B4-BE49-F238E27FC236}">
                <a16:creationId xmlns:a16="http://schemas.microsoft.com/office/drawing/2014/main" id="{80C90216-0299-431B-8D9A-CC6FE7153F96}"/>
              </a:ext>
            </a:extLst>
          </p:cNvPr>
          <p:cNvSpPr/>
          <p:nvPr/>
        </p:nvSpPr>
        <p:spPr>
          <a:xfrm>
            <a:off x="542479" y="4000599"/>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Placement</a:t>
            </a:r>
          </a:p>
        </p:txBody>
      </p:sp>
      <p:sp>
        <p:nvSpPr>
          <p:cNvPr id="12" name="Rounded Rectangle 15">
            <a:extLst>
              <a:ext uri="{FF2B5EF4-FFF2-40B4-BE49-F238E27FC236}">
                <a16:creationId xmlns:a16="http://schemas.microsoft.com/office/drawing/2014/main" id="{7CE33DE2-43DA-448A-BB45-EDEDF70F3DD3}"/>
              </a:ext>
            </a:extLst>
          </p:cNvPr>
          <p:cNvSpPr/>
          <p:nvPr/>
        </p:nvSpPr>
        <p:spPr>
          <a:xfrm>
            <a:off x="5615009" y="4000599"/>
            <a:ext cx="1511281"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Prefetching</a:t>
            </a:r>
          </a:p>
        </p:txBody>
      </p:sp>
      <p:sp>
        <p:nvSpPr>
          <p:cNvPr id="13" name="Rounded Rectangle 16">
            <a:extLst>
              <a:ext uri="{FF2B5EF4-FFF2-40B4-BE49-F238E27FC236}">
                <a16:creationId xmlns:a16="http://schemas.microsoft.com/office/drawing/2014/main" id="{E3F2E7C4-DA69-4246-80A5-5673AF88D9C9}"/>
              </a:ext>
            </a:extLst>
          </p:cNvPr>
          <p:cNvSpPr/>
          <p:nvPr/>
        </p:nvSpPr>
        <p:spPr>
          <a:xfrm>
            <a:off x="7305853" y="3992228"/>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p:txBody>
      </p:sp>
      <p:sp>
        <p:nvSpPr>
          <p:cNvPr id="14" name="Rounded Rectangle 18">
            <a:extLst>
              <a:ext uri="{FF2B5EF4-FFF2-40B4-BE49-F238E27FC236}">
                <a16:creationId xmlns:a16="http://schemas.microsoft.com/office/drawing/2014/main" id="{C440EAF8-F8BE-4322-94BE-FDE64250A110}"/>
              </a:ext>
            </a:extLst>
          </p:cNvPr>
          <p:cNvSpPr/>
          <p:nvPr/>
        </p:nvSpPr>
        <p:spPr>
          <a:xfrm>
            <a:off x="3403748" y="1891863"/>
            <a:ext cx="2336504" cy="552369"/>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Application</a:t>
            </a:r>
          </a:p>
        </p:txBody>
      </p:sp>
      <p:cxnSp>
        <p:nvCxnSpPr>
          <p:cNvPr id="15" name="Straight Arrow Connector 14">
            <a:extLst>
              <a:ext uri="{FF2B5EF4-FFF2-40B4-BE49-F238E27FC236}">
                <a16:creationId xmlns:a16="http://schemas.microsoft.com/office/drawing/2014/main" id="{89588B05-7A37-45C9-8BC1-09D8D6F0E05F}"/>
              </a:ext>
            </a:extLst>
          </p:cNvPr>
          <p:cNvCxnSpPr>
            <a:stCxn id="14" idx="2"/>
            <a:endCxn id="8" idx="0"/>
          </p:cNvCxnSpPr>
          <p:nvPr/>
        </p:nvCxnSpPr>
        <p:spPr>
          <a:xfrm>
            <a:off x="4572000" y="2444232"/>
            <a:ext cx="0" cy="349202"/>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14F3009-5F6E-4C47-BA22-11F4C078015A}"/>
              </a:ext>
            </a:extLst>
          </p:cNvPr>
          <p:cNvCxnSpPr>
            <a:stCxn id="8" idx="2"/>
          </p:cNvCxnSpPr>
          <p:nvPr/>
        </p:nvCxnSpPr>
        <p:spPr>
          <a:xfrm flipH="1">
            <a:off x="1253698" y="3731809"/>
            <a:ext cx="3318302" cy="32066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E69072D-0619-45F0-9146-BB822E23DC1C}"/>
              </a:ext>
            </a:extLst>
          </p:cNvPr>
          <p:cNvCxnSpPr>
            <a:cxnSpLocks/>
            <a:stCxn id="8" idx="2"/>
            <a:endCxn id="9" idx="0"/>
          </p:cNvCxnSpPr>
          <p:nvPr/>
        </p:nvCxnSpPr>
        <p:spPr>
          <a:xfrm flipH="1">
            <a:off x="2983667" y="3731809"/>
            <a:ext cx="1588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66DAEBC-6009-4F86-9D78-B32ADE64AF2C}"/>
              </a:ext>
            </a:extLst>
          </p:cNvPr>
          <p:cNvCxnSpPr>
            <a:cxnSpLocks/>
            <a:stCxn id="8" idx="2"/>
            <a:endCxn id="10" idx="0"/>
          </p:cNvCxnSpPr>
          <p:nvPr/>
        </p:nvCxnSpPr>
        <p:spPr>
          <a:xfrm>
            <a:off x="4572000" y="3731809"/>
            <a:ext cx="146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D4F787B-9148-4497-B9C5-C9319AE2589B}"/>
              </a:ext>
            </a:extLst>
          </p:cNvPr>
          <p:cNvCxnSpPr>
            <a:cxnSpLocks/>
            <a:stCxn id="8" idx="2"/>
          </p:cNvCxnSpPr>
          <p:nvPr/>
        </p:nvCxnSpPr>
        <p:spPr>
          <a:xfrm>
            <a:off x="4572000" y="3731809"/>
            <a:ext cx="1843070" cy="36473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9F0CF1E-057C-4318-AB0A-511EB435E057}"/>
              </a:ext>
            </a:extLst>
          </p:cNvPr>
          <p:cNvCxnSpPr>
            <a:cxnSpLocks/>
            <a:stCxn id="8" idx="2"/>
            <a:endCxn id="13" idx="0"/>
          </p:cNvCxnSpPr>
          <p:nvPr/>
        </p:nvCxnSpPr>
        <p:spPr>
          <a:xfrm>
            <a:off x="4572000" y="3731809"/>
            <a:ext cx="3445072" cy="260419"/>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AA9D6397-3E2D-4065-A187-F9E22ECD890B}"/>
              </a:ext>
            </a:extLst>
          </p:cNvPr>
          <p:cNvSpPr txBox="1"/>
          <p:nvPr/>
        </p:nvSpPr>
        <p:spPr>
          <a:xfrm>
            <a:off x="173870" y="1671537"/>
            <a:ext cx="2903363" cy="1408078"/>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rPr>
              <a:t>Flexible, architecture-agnostic interface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cxnSp>
        <p:nvCxnSpPr>
          <p:cNvPr id="45" name="Straight Arrow Connector 44">
            <a:extLst>
              <a:ext uri="{FF2B5EF4-FFF2-40B4-BE49-F238E27FC236}">
                <a16:creationId xmlns:a16="http://schemas.microsoft.com/office/drawing/2014/main" id="{4CB79797-2559-4A02-9004-E3877BDF3D5F}"/>
              </a:ext>
            </a:extLst>
          </p:cNvPr>
          <p:cNvCxnSpPr>
            <a:cxnSpLocks/>
          </p:cNvCxnSpPr>
          <p:nvPr/>
        </p:nvCxnSpPr>
        <p:spPr>
          <a:xfrm flipH="1" flipV="1">
            <a:off x="2170734" y="2344704"/>
            <a:ext cx="2358183" cy="237555"/>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E17BCB93-D798-4457-9FCA-A3819E1EE285}"/>
              </a:ext>
            </a:extLst>
          </p:cNvPr>
          <p:cNvCxnSpPr>
            <a:cxnSpLocks/>
          </p:cNvCxnSpPr>
          <p:nvPr/>
        </p:nvCxnSpPr>
        <p:spPr>
          <a:xfrm flipV="1">
            <a:off x="5977720" y="3079610"/>
            <a:ext cx="803512" cy="731861"/>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4496694-3407-42CF-B245-828A7AC4FE4C}"/>
              </a:ext>
            </a:extLst>
          </p:cNvPr>
          <p:cNvSpPr txBox="1"/>
          <p:nvPr/>
        </p:nvSpPr>
        <p:spPr>
          <a:xfrm>
            <a:off x="6669235" y="1953400"/>
            <a:ext cx="2545193" cy="103874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rPr>
              <a:t>Access to program semantics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70" name="Rectangle 69">
            <a:extLst>
              <a:ext uri="{FF2B5EF4-FFF2-40B4-BE49-F238E27FC236}">
                <a16:creationId xmlns:a16="http://schemas.microsoft.com/office/drawing/2014/main" id="{21F2E53B-CAFF-41D6-A20E-F5BE7CD02E7E}"/>
              </a:ext>
            </a:extLst>
          </p:cNvPr>
          <p:cNvSpPr/>
          <p:nvPr/>
        </p:nvSpPr>
        <p:spPr>
          <a:xfrm>
            <a:off x="0" y="4973455"/>
            <a:ext cx="9144000" cy="1755549"/>
          </a:xfrm>
          <a:prstGeom prst="rect">
            <a:avLst/>
          </a:prstGeom>
          <a:solidFill>
            <a:srgbClr val="0054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Performance Benefits:</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26.6% (up to 46.6%) from </a:t>
            </a:r>
            <a:r>
              <a:rPr kumimoji="0" lang="en-US" sz="3000" b="1" i="0" u="sng"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cache locality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53.7% (up to 2.8x) from </a:t>
            </a:r>
            <a:r>
              <a:rPr kumimoji="0" lang="en-US" sz="3000" b="1" i="0" u="sng"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NUMA locality</a:t>
            </a:r>
          </a:p>
        </p:txBody>
      </p:sp>
    </p:spTree>
    <p:extLst>
      <p:ext uri="{BB962C8B-B14F-4D97-AF65-F5344CB8AC3E}">
        <p14:creationId xmlns:p14="http://schemas.microsoft.com/office/powerpoint/2010/main" val="306581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0">
                                            <p:txEl>
                                              <p:pRg st="1" end="1"/>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0">
                                            <p:txEl>
                                              <p:pRg st="0" end="0"/>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animBg="1"/>
      <p:bldP spid="11" grpId="0" animBg="1"/>
      <p:bldP spid="12" grpId="0" animBg="1"/>
      <p:bldP spid="13" grpId="0" animBg="1"/>
      <p:bldP spid="14" grpId="0" animBg="1"/>
      <p:bldP spid="44" grpId="0"/>
      <p:bldP spid="52" grpId="0"/>
      <p:bldP spid="70" grpId="0" animBg="1"/>
    </p:bld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SoC</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5423275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5240152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2690533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a:bodyPr>
          <a:lstStyle/>
          <a:p>
            <a:r>
              <a:rPr lang="en-US" sz="4400" dirty="0"/>
              <a:t>Heterogeneous-Reliability Memory</a:t>
            </a:r>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A</a:t>
              </a: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B</a:t>
              </a: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A</a:t>
              </a: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B</a:t>
              </a: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A</a:t>
              </a: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B</a:t>
              </a:r>
            </a:p>
          </p:txBody>
        </p:sp>
      </p:grpSp>
      <p:sp>
        <p:nvSpPr>
          <p:cNvPr id="52" name="Rectangle 51"/>
          <p:cNvSpPr/>
          <p:nvPr/>
        </p:nvSpPr>
        <p:spPr>
          <a:xfrm>
            <a:off x="890513" y="4513248"/>
            <a:ext cx="736766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Map</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data to the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HRM</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system enabled by</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SW/HW cooperative solutions</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p:cNvSpPr/>
          <p:nvPr/>
        </p:nvSpPr>
        <p:spPr>
          <a:xfrm>
            <a:off x="1663665" y="2397925"/>
            <a:ext cx="5821358" cy="1055608"/>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Characterize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classify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memory error tolerance</a:t>
            </a:r>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Reliable memory</a:t>
                </a: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Parity memory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software recovery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Par+R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Low-cost memory</a:t>
                </a:r>
              </a:p>
            </p:txBody>
          </p:sp>
        </p:grpSp>
        <p:sp>
          <p:nvSpPr>
            <p:cNvPr id="43" name="TextBox 29"/>
            <p:cNvSpPr txBox="1"/>
            <p:nvPr/>
          </p:nvSpPr>
          <p:spPr>
            <a:xfrm>
              <a:off x="7485023" y="5359622"/>
              <a:ext cx="1475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a:t>
              </a:r>
            </a:p>
          </p:txBody>
        </p:sp>
        <p:sp>
          <p:nvSpPr>
            <p:cNvPr id="45" name="TextBox 30"/>
            <p:cNvSpPr txBox="1"/>
            <p:nvPr/>
          </p:nvSpPr>
          <p:spPr>
            <a:xfrm>
              <a:off x="265997" y="5372982"/>
              <a:ext cx="11747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Reliable</a:t>
              </a:r>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0417" y="4198926"/>
                <a:ext cx="15350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Vulnerable</a:t>
                </a:r>
              </a:p>
            </p:txBody>
          </p:sp>
          <p:sp>
            <p:nvSpPr>
              <p:cNvPr id="42" name="TextBox 41"/>
              <p:cNvSpPr txBox="1"/>
              <p:nvPr/>
            </p:nvSpPr>
            <p:spPr>
              <a:xfrm>
                <a:off x="7816105" y="4198926"/>
                <a:ext cx="1204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panose="020F0502020204030204"/>
                    <a:ea typeface="+mn-ea"/>
                    <a:cs typeface="+mn-cs"/>
                  </a:rPr>
                  <a:t>Tolerant</a:t>
                </a: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A</a:t>
                </a: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A</a:t>
                </a: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B</a:t>
                </a: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A</a:t>
                  </a: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B</a:t>
                  </a: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B</a:t>
                  </a:r>
                </a:p>
              </p:txBody>
            </p:sp>
          </p:grpSp>
        </p:grpSp>
      </p:grpSp>
      <p:sp>
        <p:nvSpPr>
          <p:cNvPr id="19" name="Slide Number Placeholder 1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86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0"/>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solidFill>
                  <a:srgbClr val="0432FF"/>
                </a:solidFill>
              </a:rPr>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655495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Data-Aware Cross-Layer Hybrid System Management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313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330955127"/>
      </p:ext>
    </p:extLst>
  </p:cSld>
  <p:clrMapOvr>
    <a:masterClrMapping/>
  </p:clrMapOvr>
  <p:transition/>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520917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315</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FF"/>
                </a:solidFill>
                <a:effectLst/>
                <a:uLnTx/>
                <a:uFillTx/>
                <a:latin typeface="Cambria"/>
                <a:ea typeface="Cambria"/>
                <a:cs typeface="Cambria"/>
                <a:sym typeface="Cambria"/>
              </a:rPr>
              <a:t>Map more error-tolerant DNN layers </a:t>
            </a:r>
          </a:p>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0" i="0" u="none" strike="noStrike" kern="0" cap="none" spc="0" normalizeH="0" baseline="0" noProof="0" dirty="0">
                <a:ln>
                  <a:noFill/>
                </a:ln>
                <a:solidFill>
                  <a:srgbClr val="FF0000"/>
                </a:solidFill>
                <a:effectLst/>
                <a:uLnTx/>
                <a:uFillTx/>
                <a:latin typeface="Cambria"/>
                <a:ea typeface="Cambria"/>
                <a:cs typeface="Cambria"/>
                <a:sym typeface="Cambria"/>
              </a:rPr>
              <a:t>to DRAM partitions </a:t>
            </a:r>
            <a:r>
              <a:rPr kumimoji="0" lang="en-US" sz="2667" b="1" i="0" u="none" strike="noStrike" kern="0" cap="none" spc="0" normalizeH="0" baseline="0" noProof="0" dirty="0">
                <a:ln>
                  <a:noFill/>
                </a:ln>
                <a:solidFill>
                  <a:srgbClr val="FF0000"/>
                </a:solidFill>
                <a:effectLst/>
                <a:uLnTx/>
                <a:uFillTx/>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mn-cs"/>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&lt;2%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&lt;5%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&lt;6%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&lt;8%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00"/>
                </a:solidFill>
                <a:effectLst/>
                <a:uLnTx/>
                <a:uFillTx/>
                <a:latin typeface="Cambria"/>
                <a:ea typeface="Cambria"/>
                <a:cs typeface="Cambria"/>
                <a:sym typeface="Cambria"/>
              </a:rPr>
              <a:t>4 DRAM partitions </a:t>
            </a:r>
            <a:r>
              <a:rPr kumimoji="0" lang="en-US" sz="2667" b="0" i="0" u="none" strike="noStrike" kern="0" cap="none" spc="0" normalizeH="0" baseline="0" noProof="0" dirty="0">
                <a:ln>
                  <a:noFill/>
                </a:ln>
                <a:solidFill>
                  <a:srgbClr val="000000"/>
                </a:solidFill>
                <a:effectLst/>
                <a:uLnTx/>
                <a:uFillTx/>
                <a:latin typeface="Cambria"/>
                <a:ea typeface="Cambria"/>
                <a:cs typeface="Cambria"/>
                <a:sym typeface="Cambria"/>
              </a:rPr>
              <a:t>with different error rates</a:t>
            </a:r>
          </a:p>
        </p:txBody>
      </p:sp>
    </p:spTree>
    <p:extLst>
      <p:ext uri="{BB962C8B-B14F-4D97-AF65-F5344CB8AC3E}">
        <p14:creationId xmlns:p14="http://schemas.microsoft.com/office/powerpoint/2010/main" val="69102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4" name="Google Shape;374;p41"/>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316</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375" name="Google Shape;375;p41"/>
          <p:cNvSpPr txBox="1">
            <a:spLocks noGrp="1"/>
          </p:cNvSpPr>
          <p:nvPr>
            <p:ph type="body" idx="1"/>
          </p:nvPr>
        </p:nvSpPr>
        <p:spPr>
          <a:xfrm>
            <a:off x="349049" y="772449"/>
            <a:ext cx="8520600" cy="1853700"/>
          </a:xfrm>
          <a:prstGeom prst="rect">
            <a:avLst/>
          </a:prstGeom>
        </p:spPr>
        <p:txBody>
          <a:bodyPr spcFirstLastPara="1" wrap="square" lIns="91425" tIns="91425" rIns="91425" bIns="91425" anchor="t" anchorCtr="0">
            <a:noAutofit/>
          </a:bodyPr>
          <a:lstStyle/>
          <a:p>
            <a:pPr marL="0" indent="0">
              <a:buClr>
                <a:schemeClr val="dk1"/>
              </a:buClr>
              <a:buSzPts val="1100"/>
              <a:buNone/>
            </a:pPr>
            <a:r>
              <a:rPr lang="en" b="1" u="sng" dirty="0">
                <a:solidFill>
                  <a:schemeClr val="tx1"/>
                </a:solidFill>
                <a:latin typeface="Cambria"/>
                <a:ea typeface="Cambria"/>
                <a:cs typeface="Cambria"/>
                <a:sym typeface="Cambria"/>
              </a:rPr>
              <a:t>Key idea</a:t>
            </a:r>
            <a:r>
              <a:rPr lang="en" b="1" dirty="0">
                <a:solidFill>
                  <a:schemeClr val="tx1"/>
                </a:solidFill>
                <a:latin typeface="Cambria"/>
                <a:ea typeface="Cambria"/>
                <a:cs typeface="Cambria"/>
                <a:sym typeface="Cambria"/>
              </a:rPr>
              <a:t>: </a:t>
            </a:r>
            <a:r>
              <a:rPr lang="en" sz="2667" dirty="0">
                <a:solidFill>
                  <a:schemeClr val="dk1"/>
                </a:solidFill>
                <a:latin typeface="Cambria"/>
                <a:ea typeface="Cambria"/>
                <a:cs typeface="Cambria"/>
                <a:sym typeface="Cambria"/>
              </a:rPr>
              <a:t>Enable </a:t>
            </a:r>
            <a:r>
              <a:rPr lang="en" sz="2667" b="1" dirty="0">
                <a:solidFill>
                  <a:srgbClr val="B45F06"/>
                </a:solidFill>
                <a:latin typeface="Cambria"/>
                <a:ea typeface="Cambria"/>
                <a:cs typeface="Cambria"/>
                <a:sym typeface="Cambria"/>
              </a:rPr>
              <a:t>accurate, efficient</a:t>
            </a:r>
            <a:r>
              <a:rPr lang="en" sz="2667" b="1" dirty="0">
                <a:solidFill>
                  <a:srgbClr val="5B0F00"/>
                </a:solidFill>
                <a:latin typeface="Cambria"/>
                <a:ea typeface="Cambria"/>
                <a:cs typeface="Cambria"/>
                <a:sym typeface="Cambria"/>
              </a:rPr>
              <a:t> </a:t>
            </a:r>
            <a:r>
              <a:rPr lang="en" sz="2667" dirty="0">
                <a:solidFill>
                  <a:schemeClr val="dk1"/>
                </a:solidFill>
                <a:latin typeface="Cambria"/>
                <a:ea typeface="Cambria"/>
                <a:cs typeface="Cambria"/>
                <a:sym typeface="Cambria"/>
              </a:rPr>
              <a:t>DNN inference using </a:t>
            </a:r>
            <a:r>
              <a:rPr lang="en" sz="2667" b="1" dirty="0">
                <a:solidFill>
                  <a:srgbClr val="B45F06"/>
                </a:solidFill>
                <a:latin typeface="Cambria"/>
                <a:ea typeface="Cambria"/>
                <a:cs typeface="Cambria"/>
                <a:sym typeface="Cambria"/>
              </a:rPr>
              <a:t>approximate DRAM</a:t>
            </a:r>
            <a:r>
              <a:rPr lang="en" sz="2667" dirty="0">
                <a:solidFill>
                  <a:schemeClr val="dk1"/>
                </a:solidFill>
                <a:latin typeface="Cambria"/>
                <a:ea typeface="Cambria"/>
                <a:cs typeface="Cambria"/>
                <a:sym typeface="Cambria"/>
              </a:rPr>
              <a:t> </a:t>
            </a:r>
          </a:p>
          <a:p>
            <a:pPr marL="0" indent="0">
              <a:buClr>
                <a:schemeClr val="dk1"/>
              </a:buClr>
              <a:buSzPts val="1100"/>
              <a:buNone/>
            </a:pPr>
            <a:endParaRPr lang="en" sz="2667" dirty="0">
              <a:solidFill>
                <a:schemeClr val="dk1"/>
              </a:solidFill>
              <a:latin typeface="Cambria"/>
              <a:ea typeface="Cambria"/>
              <a:cs typeface="Cambria"/>
              <a:sym typeface="Cambria"/>
            </a:endParaRPr>
          </a:p>
          <a:p>
            <a:pPr marL="0" indent="0">
              <a:buClr>
                <a:schemeClr val="dk1"/>
              </a:buClr>
              <a:buSzPts val="1100"/>
              <a:buNone/>
            </a:pPr>
            <a:r>
              <a:rPr lang="en" sz="2667" b="1" dirty="0">
                <a:solidFill>
                  <a:schemeClr val="dk1"/>
                </a:solidFill>
                <a:latin typeface="Cambria"/>
                <a:ea typeface="Cambria"/>
                <a:cs typeface="Cambria"/>
                <a:sym typeface="Cambria"/>
              </a:rPr>
              <a:t>EDEN</a:t>
            </a:r>
            <a:r>
              <a:rPr lang="en" sz="2667" dirty="0">
                <a:solidFill>
                  <a:schemeClr val="dk1"/>
                </a:solidFill>
                <a:latin typeface="Cambria"/>
                <a:ea typeface="Cambria"/>
                <a:cs typeface="Cambria"/>
                <a:sym typeface="Cambria"/>
              </a:rPr>
              <a:t> is an </a:t>
            </a:r>
            <a:r>
              <a:rPr lang="en" sz="2667" b="1" dirty="0">
                <a:solidFill>
                  <a:schemeClr val="dk1"/>
                </a:solidFill>
                <a:latin typeface="Cambria"/>
                <a:ea typeface="Cambria"/>
                <a:cs typeface="Cambria"/>
                <a:sym typeface="Cambria"/>
              </a:rPr>
              <a:t>iterative</a:t>
            </a:r>
            <a:r>
              <a:rPr lang="en" sz="2667" dirty="0">
                <a:solidFill>
                  <a:schemeClr val="dk1"/>
                </a:solidFill>
                <a:latin typeface="Cambria"/>
                <a:ea typeface="Cambria"/>
                <a:cs typeface="Cambria"/>
                <a:sym typeface="Cambria"/>
              </a:rPr>
              <a:t> process that has </a:t>
            </a:r>
            <a:r>
              <a:rPr lang="en" sz="2667" b="1" u="sng" dirty="0">
                <a:solidFill>
                  <a:srgbClr val="274E13"/>
                </a:solidFill>
                <a:latin typeface="Cambria"/>
                <a:ea typeface="Cambria"/>
                <a:cs typeface="Cambria"/>
                <a:sym typeface="Cambria"/>
              </a:rPr>
              <a:t>3 key steps</a:t>
            </a:r>
            <a:endParaRPr sz="2667" u="sng"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B48501AA-DC18-6C49-8AE0-ECBF10466C7E}"/>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EDEN: Overview</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44E3F6C0-61D5-8041-A61A-244B27314E48}"/>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grpSp>
        <p:nvGrpSpPr>
          <p:cNvPr id="9" name="Group 8">
            <a:extLst>
              <a:ext uri="{FF2B5EF4-FFF2-40B4-BE49-F238E27FC236}">
                <a16:creationId xmlns:a16="http://schemas.microsoft.com/office/drawing/2014/main" id="{C0A675A9-990B-224C-889D-9436662921F4}"/>
              </a:ext>
            </a:extLst>
          </p:cNvPr>
          <p:cNvGrpSpPr/>
          <p:nvPr/>
        </p:nvGrpSpPr>
        <p:grpSpPr>
          <a:xfrm>
            <a:off x="48516" y="2744627"/>
            <a:ext cx="8792317" cy="3810348"/>
            <a:chOff x="1" y="2043807"/>
            <a:chExt cx="6594238" cy="2857761"/>
          </a:xfrm>
        </p:grpSpPr>
        <p:pic>
          <p:nvPicPr>
            <p:cNvPr id="5" name="Picture 4">
              <a:extLst>
                <a:ext uri="{FF2B5EF4-FFF2-40B4-BE49-F238E27FC236}">
                  <a16:creationId xmlns:a16="http://schemas.microsoft.com/office/drawing/2014/main" id="{514CEB99-0D10-B749-83DE-A0A96CA2B79A}"/>
                </a:ext>
              </a:extLst>
            </p:cNvPr>
            <p:cNvPicPr>
              <a:picLocks noChangeAspect="1"/>
            </p:cNvPicPr>
            <p:nvPr/>
          </p:nvPicPr>
          <p:blipFill>
            <a:blip r:embed="rId4"/>
            <a:stretch>
              <a:fillRect/>
            </a:stretch>
          </p:blipFill>
          <p:spPr>
            <a:xfrm>
              <a:off x="410855" y="2043807"/>
              <a:ext cx="6183384" cy="2857761"/>
            </a:xfrm>
            <a:prstGeom prst="rect">
              <a:avLst/>
            </a:prstGeom>
          </p:spPr>
        </p:pic>
        <p:sp>
          <p:nvSpPr>
            <p:cNvPr id="15" name="Google Shape;234;p29">
              <a:extLst>
                <a:ext uri="{FF2B5EF4-FFF2-40B4-BE49-F238E27FC236}">
                  <a16:creationId xmlns:a16="http://schemas.microsoft.com/office/drawing/2014/main" id="{028EBE68-2940-CB4E-9E1A-41E956C4528E}"/>
                </a:ext>
              </a:extLst>
            </p:cNvPr>
            <p:cNvSpPr/>
            <p:nvPr/>
          </p:nvSpPr>
          <p:spPr>
            <a:xfrm>
              <a:off x="1" y="2159899"/>
              <a:ext cx="1466849" cy="2518427"/>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 name="Google Shape;234;p29">
              <a:extLst>
                <a:ext uri="{FF2B5EF4-FFF2-40B4-BE49-F238E27FC236}">
                  <a16:creationId xmlns:a16="http://schemas.microsoft.com/office/drawing/2014/main" id="{E6106311-5243-FB4A-ACC9-1CC6592C786C}"/>
                </a:ext>
              </a:extLst>
            </p:cNvPr>
            <p:cNvSpPr/>
            <p:nvPr/>
          </p:nvSpPr>
          <p:spPr>
            <a:xfrm>
              <a:off x="5647345" y="2043807"/>
              <a:ext cx="946894" cy="2857761"/>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 name="Google Shape;234;p29">
              <a:extLst>
                <a:ext uri="{FF2B5EF4-FFF2-40B4-BE49-F238E27FC236}">
                  <a16:creationId xmlns:a16="http://schemas.microsoft.com/office/drawing/2014/main" id="{066B7375-2760-DB4D-A79A-906847163A82}"/>
                </a:ext>
              </a:extLst>
            </p:cNvPr>
            <p:cNvSpPr/>
            <p:nvPr/>
          </p:nvSpPr>
          <p:spPr>
            <a:xfrm>
              <a:off x="2158409" y="2159898"/>
              <a:ext cx="3488936" cy="29218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 name="Google Shape;234;p29">
              <a:extLst>
                <a:ext uri="{FF2B5EF4-FFF2-40B4-BE49-F238E27FC236}">
                  <a16:creationId xmlns:a16="http://schemas.microsoft.com/office/drawing/2014/main" id="{87854133-2D5E-9A42-9965-A88F61C555C7}"/>
                </a:ext>
              </a:extLst>
            </p:cNvPr>
            <p:cNvSpPr/>
            <p:nvPr/>
          </p:nvSpPr>
          <p:spPr>
            <a:xfrm>
              <a:off x="2946232" y="2276367"/>
              <a:ext cx="1221731" cy="221057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 name="Google Shape;234;p29">
              <a:extLst>
                <a:ext uri="{FF2B5EF4-FFF2-40B4-BE49-F238E27FC236}">
                  <a16:creationId xmlns:a16="http://schemas.microsoft.com/office/drawing/2014/main" id="{7336BDBA-98DC-C74E-AF4C-AF7A1724A984}"/>
                </a:ext>
              </a:extLst>
            </p:cNvPr>
            <p:cNvSpPr/>
            <p:nvPr/>
          </p:nvSpPr>
          <p:spPr>
            <a:xfrm>
              <a:off x="4167963" y="3887226"/>
              <a:ext cx="1499190" cy="96107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 name="Google Shape;234;p29">
              <a:extLst>
                <a:ext uri="{FF2B5EF4-FFF2-40B4-BE49-F238E27FC236}">
                  <a16:creationId xmlns:a16="http://schemas.microsoft.com/office/drawing/2014/main" id="{505862AE-BE22-274D-9023-6B68CA0C1492}"/>
                </a:ext>
              </a:extLst>
            </p:cNvPr>
            <p:cNvSpPr/>
            <p:nvPr/>
          </p:nvSpPr>
          <p:spPr>
            <a:xfrm>
              <a:off x="2083852" y="3394074"/>
              <a:ext cx="862380" cy="168275"/>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3799307943"/>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5" name="Google Shape;815;p80"/>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317</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7" name="Google Shape;109;p19">
            <a:extLst>
              <a:ext uri="{FF2B5EF4-FFF2-40B4-BE49-F238E27FC236}">
                <a16:creationId xmlns:a16="http://schemas.microsoft.com/office/drawing/2014/main" id="{9BB2C108-0840-8747-B18A-E514BFF10E83}"/>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CPU: DRAM Energy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02A60539-678B-724F-A801-48F256FD2FA3}"/>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pic>
        <p:nvPicPr>
          <p:cNvPr id="5" name="Picture 4">
            <a:extLst>
              <a:ext uri="{FF2B5EF4-FFF2-40B4-BE49-F238E27FC236}">
                <a16:creationId xmlns:a16="http://schemas.microsoft.com/office/drawing/2014/main" id="{FC560B8A-BD00-244C-8CF1-B85FE03E9705}"/>
              </a:ext>
            </a:extLst>
          </p:cNvPr>
          <p:cNvPicPr>
            <a:picLocks noChangeAspect="1"/>
          </p:cNvPicPr>
          <p:nvPr/>
        </p:nvPicPr>
        <p:blipFill>
          <a:blip r:embed="rId4"/>
          <a:stretch>
            <a:fillRect/>
          </a:stretch>
        </p:blipFill>
        <p:spPr>
          <a:xfrm>
            <a:off x="744826" y="1500140"/>
            <a:ext cx="8038213" cy="2730685"/>
          </a:xfrm>
          <a:prstGeom prst="rect">
            <a:avLst/>
          </a:prstGeom>
        </p:spPr>
      </p:pic>
      <p:sp>
        <p:nvSpPr>
          <p:cNvPr id="13" name="Google Shape;786;p77">
            <a:extLst>
              <a:ext uri="{FF2B5EF4-FFF2-40B4-BE49-F238E27FC236}">
                <a16:creationId xmlns:a16="http://schemas.microsoft.com/office/drawing/2014/main" id="{C65447BC-80B0-9242-BF36-CE71B8D0BA74}"/>
              </a:ext>
            </a:extLst>
          </p:cNvPr>
          <p:cNvSpPr txBox="1">
            <a:spLocks noGrp="1"/>
          </p:cNvSpPr>
          <p:nvPr>
            <p:ph type="body" idx="1"/>
          </p:nvPr>
        </p:nvSpPr>
        <p:spPr>
          <a:xfrm>
            <a:off x="2" y="4591897"/>
            <a:ext cx="9143999" cy="1396649"/>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114297" indent="0" algn="ctr">
              <a:buNone/>
            </a:pPr>
            <a:r>
              <a:rPr lang="en-US" sz="3200" b="1" dirty="0">
                <a:solidFill>
                  <a:schemeClr val="tx1"/>
                </a:solidFill>
                <a:latin typeface="Cambria"/>
                <a:ea typeface="Cambria"/>
                <a:cs typeface="Cambria"/>
                <a:sym typeface="Cambria"/>
              </a:rPr>
              <a:t>Average </a:t>
            </a:r>
            <a:r>
              <a:rPr lang="en-US" sz="3200" b="1" dirty="0">
                <a:solidFill>
                  <a:srgbClr val="F400E6"/>
                </a:solidFill>
                <a:latin typeface="Cambria"/>
                <a:ea typeface="Cambria"/>
                <a:cs typeface="Cambria"/>
                <a:sym typeface="Cambria"/>
              </a:rPr>
              <a:t>21%</a:t>
            </a:r>
            <a:r>
              <a:rPr lang="en-US" sz="3200" b="1" dirty="0">
                <a:solidFill>
                  <a:schemeClr val="tx1"/>
                </a:solidFill>
                <a:latin typeface="Cambria"/>
                <a:ea typeface="Cambria"/>
                <a:cs typeface="Cambria"/>
                <a:sym typeface="Cambria"/>
              </a:rPr>
              <a:t> DRAM energy</a:t>
            </a:r>
            <a:r>
              <a:rPr lang="en-US" sz="3200" dirty="0">
                <a:solidFill>
                  <a:schemeClr val="tx1"/>
                </a:solidFill>
                <a:latin typeface="Cambria"/>
                <a:ea typeface="Cambria"/>
                <a:cs typeface="Cambria"/>
                <a:sym typeface="Cambria"/>
              </a:rPr>
              <a:t> </a:t>
            </a:r>
            <a:r>
              <a:rPr lang="en-US" sz="3200" b="1" dirty="0">
                <a:solidFill>
                  <a:schemeClr val="tx1"/>
                </a:solidFill>
                <a:latin typeface="Cambria"/>
                <a:ea typeface="Cambria"/>
                <a:cs typeface="Cambria"/>
                <a:sym typeface="Cambria"/>
              </a:rPr>
              <a:t>reduction</a:t>
            </a:r>
            <a:r>
              <a:rPr lang="en-US" sz="3200" dirty="0">
                <a:solidFill>
                  <a:schemeClr val="tx1"/>
                </a:solidFill>
                <a:latin typeface="Cambria"/>
                <a:ea typeface="Cambria"/>
                <a:cs typeface="Cambria"/>
                <a:sym typeface="Cambria"/>
              </a:rPr>
              <a:t> </a:t>
            </a:r>
          </a:p>
          <a:p>
            <a:pPr marL="114297" indent="0" algn="ctr">
              <a:buNone/>
            </a:pPr>
            <a:r>
              <a:rPr lang="en-US" sz="3200" dirty="0">
                <a:solidFill>
                  <a:schemeClr val="tx1"/>
                </a:solidFill>
                <a:latin typeface="Cambria"/>
                <a:ea typeface="Cambria"/>
                <a:cs typeface="Cambria"/>
                <a:sym typeface="Cambria"/>
              </a:rPr>
              <a:t>maintaining accuracy within 1% of original</a:t>
            </a:r>
          </a:p>
        </p:txBody>
      </p:sp>
    </p:spTree>
    <p:extLst>
      <p:ext uri="{BB962C8B-B14F-4D97-AF65-F5344CB8AC3E}">
        <p14:creationId xmlns:p14="http://schemas.microsoft.com/office/powerpoint/2010/main" val="3470007498"/>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4" name="Google Shape;824;p81"/>
          <p:cNvSpPr txBox="1">
            <a:spLocks noGrp="1"/>
          </p:cNvSpPr>
          <p:nvPr>
            <p:ph type="sldNum" idx="12"/>
          </p:nvPr>
        </p:nvSpPr>
        <p:spPr>
          <a:xfrm>
            <a:off x="8595301" y="6451368"/>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318</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pic>
        <p:nvPicPr>
          <p:cNvPr id="825" name="Google Shape;825;p81"/>
          <p:cNvPicPr preferRelativeResize="0"/>
          <p:nvPr/>
        </p:nvPicPr>
        <p:blipFill>
          <a:blip r:embed="rId3">
            <a:alphaModFix/>
          </a:blip>
          <a:stretch>
            <a:fillRect/>
          </a:stretch>
        </p:blipFill>
        <p:spPr>
          <a:xfrm>
            <a:off x="942415" y="1209956"/>
            <a:ext cx="6928500" cy="2484525"/>
          </a:xfrm>
          <a:prstGeom prst="rect">
            <a:avLst/>
          </a:prstGeom>
          <a:noFill/>
          <a:ln>
            <a:noFill/>
          </a:ln>
        </p:spPr>
      </p:pic>
      <p:sp>
        <p:nvSpPr>
          <p:cNvPr id="826" name="Google Shape;826;p81"/>
          <p:cNvSpPr/>
          <p:nvPr/>
        </p:nvSpPr>
        <p:spPr>
          <a:xfrm>
            <a:off x="0" y="3779129"/>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Average </a:t>
            </a:r>
            <a:r>
              <a:rPr kumimoji="0" lang="en" sz="3000" b="1" i="0" u="none" strike="noStrike" kern="0" cap="none" spc="0" normalizeH="0" baseline="0" noProof="0" dirty="0">
                <a:ln>
                  <a:noFill/>
                </a:ln>
                <a:solidFill>
                  <a:srgbClr val="FF0000"/>
                </a:solidFill>
                <a:effectLst/>
                <a:uLnTx/>
                <a:uFillTx/>
                <a:latin typeface="Cambria"/>
                <a:ea typeface="Cambria"/>
                <a:cs typeface="Cambria"/>
                <a:sym typeface="Cambria"/>
              </a:rPr>
              <a:t>8%</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system speedup</a:t>
            </a:r>
            <a:endParaRPr kumimoji="0" sz="3000" b="0" i="0" u="none" strike="noStrike" kern="0" cap="none" spc="0" normalizeH="0" baseline="0" noProof="0" dirty="0">
              <a:ln>
                <a:noFill/>
              </a:ln>
              <a:solidFill>
                <a:srgbClr val="000000"/>
              </a:solidFill>
              <a:effectLst/>
              <a:uLnTx/>
              <a:uFillTx/>
              <a:latin typeface="Cambria"/>
              <a:ea typeface="Cambria"/>
              <a:cs typeface="Cambria"/>
              <a:sym typeface="Cambria"/>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Some workloads achieve</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a:t>
            </a:r>
            <a:r>
              <a:rPr kumimoji="0" lang="en" sz="3000" b="1" i="0" u="none" strike="noStrike" kern="0" cap="none" spc="0" normalizeH="0" baseline="0" noProof="0" dirty="0">
                <a:ln>
                  <a:noFill/>
                </a:ln>
                <a:solidFill>
                  <a:srgbClr val="F400E6"/>
                </a:solidFill>
                <a:effectLst/>
                <a:uLnTx/>
                <a:uFillTx/>
                <a:latin typeface="Cambria"/>
                <a:ea typeface="Cambria"/>
                <a:cs typeface="Cambria"/>
                <a:sym typeface="Cambria"/>
              </a:rPr>
              <a:t>17%</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speedup</a:t>
            </a:r>
            <a:endParaRPr kumimoji="0" sz="3000" b="1" i="0" u="none" strike="noStrike" kern="0" cap="none" spc="0" normalizeH="0" baseline="0" noProof="0" dirty="0">
              <a:ln>
                <a:noFill/>
              </a:ln>
              <a:solidFill>
                <a:srgbClr val="000000"/>
              </a:solidFill>
              <a:effectLst/>
              <a:uLnTx/>
              <a:uFillTx/>
              <a:latin typeface="Cambria"/>
              <a:ea typeface="Cambria"/>
              <a:cs typeface="Cambria"/>
              <a:sym typeface="Cambria"/>
            </a:endParaRPr>
          </a:p>
        </p:txBody>
      </p:sp>
      <p:sp>
        <p:nvSpPr>
          <p:cNvPr id="7" name="Google Shape;109;p19">
            <a:extLst>
              <a:ext uri="{FF2B5EF4-FFF2-40B4-BE49-F238E27FC236}">
                <a16:creationId xmlns:a16="http://schemas.microsoft.com/office/drawing/2014/main" id="{9EF00454-0276-B64E-A7DA-B5BDA89E63FA}"/>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CPU: Performance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2D02DFC1-DC5E-4247-AC76-284FAFB65B41}"/>
              </a:ext>
            </a:extLst>
          </p:cNvPr>
          <p:cNvPicPr preferRelativeResize="0">
            <a:picLocks noChangeAspect="1"/>
          </p:cNvPicPr>
          <p:nvPr/>
        </p:nvPicPr>
        <p:blipFill>
          <a:blip r:embed="rId4">
            <a:alphaModFix/>
          </a:blip>
          <a:stretch>
            <a:fillRect/>
          </a:stretch>
        </p:blipFill>
        <p:spPr>
          <a:xfrm>
            <a:off x="67276" y="6634352"/>
            <a:ext cx="677549" cy="130349"/>
          </a:xfrm>
          <a:prstGeom prst="rect">
            <a:avLst/>
          </a:prstGeom>
          <a:noFill/>
          <a:ln>
            <a:noFill/>
          </a:ln>
        </p:spPr>
      </p:pic>
      <p:sp>
        <p:nvSpPr>
          <p:cNvPr id="11" name="Google Shape;835;p82">
            <a:extLst>
              <a:ext uri="{FF2B5EF4-FFF2-40B4-BE49-F238E27FC236}">
                <a16:creationId xmlns:a16="http://schemas.microsoft.com/office/drawing/2014/main" id="{895824B8-7497-D249-999C-A0BECDD71D1A}"/>
              </a:ext>
            </a:extLst>
          </p:cNvPr>
          <p:cNvSpPr/>
          <p:nvPr/>
        </p:nvSpPr>
        <p:spPr>
          <a:xfrm>
            <a:off x="0" y="5156825"/>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EDEN achieves </a:t>
            </a:r>
            <a:r>
              <a:rPr kumimoji="0" lang="en" sz="3000" b="1" i="0" u="none" strike="noStrike" kern="0" cap="none" spc="0" normalizeH="0" baseline="0" noProof="0" dirty="0">
                <a:ln>
                  <a:noFill/>
                </a:ln>
                <a:solidFill>
                  <a:srgbClr val="0070C0"/>
                </a:solidFill>
                <a:effectLst/>
                <a:uLnTx/>
                <a:uFillTx/>
                <a:latin typeface="Cambria"/>
                <a:ea typeface="Cambria"/>
                <a:cs typeface="Cambria"/>
                <a:sym typeface="Cambria"/>
              </a:rPr>
              <a:t>close to the ideal </a:t>
            </a: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speedup</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possible via </a:t>
            </a:r>
            <a:r>
              <a:rPr kumimoji="0" lang="en" sz="3000" b="0" i="0" u="none" strike="noStrike" kern="0" cap="none" spc="0" normalizeH="0" baseline="0" noProof="0" dirty="0" err="1">
                <a:ln>
                  <a:noFill/>
                </a:ln>
                <a:solidFill>
                  <a:srgbClr val="000000"/>
                </a:solidFill>
                <a:effectLst/>
                <a:uLnTx/>
                <a:uFillTx/>
                <a:latin typeface="Cambria"/>
                <a:ea typeface="Cambria"/>
                <a:cs typeface="Cambria"/>
                <a:sym typeface="Cambria"/>
              </a:rPr>
              <a:t>tRCD</a:t>
            </a: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 scaling</a:t>
            </a:r>
            <a:endParaRPr kumimoji="0" sz="3000" b="0" i="0" u="none" strike="noStrike" kern="0" cap="none" spc="0" normalizeH="0" baseline="0" noProof="0" dirty="0">
              <a:ln>
                <a:noFill/>
              </a:ln>
              <a:solidFill>
                <a:srgbClr val="000000"/>
              </a:solidFill>
              <a:effectLst/>
              <a:uLnTx/>
              <a:uFillTx/>
              <a:latin typeface="Cambria"/>
              <a:ea typeface="Cambria"/>
              <a:cs typeface="Cambria"/>
              <a:sym typeface="Cambria"/>
            </a:endParaRPr>
          </a:p>
        </p:txBody>
      </p:sp>
      <p:sp>
        <p:nvSpPr>
          <p:cNvPr id="9" name="Rectangle 8">
            <a:extLst>
              <a:ext uri="{FF2B5EF4-FFF2-40B4-BE49-F238E27FC236}">
                <a16:creationId xmlns:a16="http://schemas.microsoft.com/office/drawing/2014/main" id="{2282FC98-F460-4344-BCA5-083FF82A2BD3}"/>
              </a:ext>
            </a:extLst>
          </p:cNvPr>
          <p:cNvSpPr/>
          <p:nvPr/>
        </p:nvSpPr>
        <p:spPr>
          <a:xfrm>
            <a:off x="5643277" y="1583265"/>
            <a:ext cx="712699" cy="12883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5" name="Rectangle 4">
            <a:extLst>
              <a:ext uri="{FF2B5EF4-FFF2-40B4-BE49-F238E27FC236}">
                <a16:creationId xmlns:a16="http://schemas.microsoft.com/office/drawing/2014/main" id="{A1B1C7AF-8371-0F4E-9052-4A71FDD7690B}"/>
              </a:ext>
            </a:extLst>
          </p:cNvPr>
          <p:cNvSpPr/>
          <p:nvPr/>
        </p:nvSpPr>
        <p:spPr>
          <a:xfrm>
            <a:off x="5577493" y="1463016"/>
            <a:ext cx="622286" cy="338554"/>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600" b="0" i="0" u="none" strike="noStrike" kern="0" cap="none" spc="0" normalizeH="0" baseline="0" noProof="0" dirty="0">
                <a:ln>
                  <a:noFill/>
                </a:ln>
                <a:solidFill>
                  <a:srgbClr val="000000"/>
                </a:solidFill>
                <a:effectLst/>
                <a:uLnTx/>
                <a:uFillTx/>
                <a:latin typeface="Cambria"/>
                <a:ea typeface="Cambria"/>
                <a:cs typeface="Cambria"/>
                <a:sym typeface="Cambria"/>
              </a:rPr>
              <a:t>Ideal</a:t>
            </a:r>
            <a:endParaRPr kumimoji="0" lang="en-US" sz="16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98945784"/>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2" name="Google Shape;842;p83"/>
          <p:cNvSpPr txBox="1">
            <a:spLocks noGrp="1"/>
          </p:cNvSpPr>
          <p:nvPr>
            <p:ph type="sldNum" idx="12"/>
          </p:nvPr>
        </p:nvSpPr>
        <p:spPr>
          <a:xfrm>
            <a:off x="8595301" y="6437552"/>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319</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6" name="Google Shape;109;p19">
            <a:extLst>
              <a:ext uri="{FF2B5EF4-FFF2-40B4-BE49-F238E27FC236}">
                <a16:creationId xmlns:a16="http://schemas.microsoft.com/office/drawing/2014/main" id="{506E2FF2-99A4-F643-9ABF-39D0FF259417}"/>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GPU, </a:t>
            </a:r>
            <a:r>
              <a:rPr kumimoji="0" lang="en-US" sz="3200" b="1" i="0" u="none" strike="noStrike" kern="0" cap="none" spc="0" normalizeH="0" baseline="0" noProof="0" dirty="0" err="1">
                <a:ln>
                  <a:noFill/>
                </a:ln>
                <a:solidFill>
                  <a:srgbClr val="000000"/>
                </a:solidFill>
                <a:effectLst/>
                <a:uLnTx/>
                <a:uFillTx/>
                <a:latin typeface="Cambria" panose="02040503050406030204" pitchFamily="18" charset="0"/>
                <a:ea typeface="+mn-ea"/>
                <a:cs typeface="Arial"/>
                <a:sym typeface="Arial"/>
              </a:rPr>
              <a:t>Eyeriss</a:t>
            </a: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 and TPU:  Energy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9" name="Google Shape;59;p13">
            <a:extLst>
              <a:ext uri="{FF2B5EF4-FFF2-40B4-BE49-F238E27FC236}">
                <a16:creationId xmlns:a16="http://schemas.microsoft.com/office/drawing/2014/main" id="{EDBBE29E-8BAA-9640-9F8D-F3A666C3D709}"/>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sp>
        <p:nvSpPr>
          <p:cNvPr id="10" name="Google Shape;786;p77">
            <a:extLst>
              <a:ext uri="{FF2B5EF4-FFF2-40B4-BE49-F238E27FC236}">
                <a16:creationId xmlns:a16="http://schemas.microsoft.com/office/drawing/2014/main" id="{B6C1BDFB-4804-4045-8073-9271818092B5}"/>
              </a:ext>
            </a:extLst>
          </p:cNvPr>
          <p:cNvSpPr txBox="1">
            <a:spLocks/>
          </p:cNvSpPr>
          <p:nvPr/>
        </p:nvSpPr>
        <p:spPr>
          <a:xfrm>
            <a:off x="2" y="1982878"/>
            <a:ext cx="9143999" cy="3379993"/>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342900" marR="0" lvl="0" indent="-257175"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685800" marR="0" lvl="1"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028700" marR="0" lvl="2"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371600" marR="0" lvl="3"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1714500" marR="0" lvl="4"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057400" marR="0" lvl="5"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2400300" marR="0" lvl="6"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2743200" marR="0" lvl="7"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3086100" marR="0" lvl="8" indent="-238125" algn="l" rtl="0">
              <a:lnSpc>
                <a:spcPct val="115000"/>
              </a:lnSpc>
              <a:spcBef>
                <a:spcPts val="1200"/>
              </a:spcBef>
              <a:spcAft>
                <a:spcPts val="12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a:ln>
                  <a:noFill/>
                </a:ln>
                <a:solidFill>
                  <a:srgbClr val="000000"/>
                </a:solidFill>
                <a:effectLst/>
                <a:uLnTx/>
                <a:uFillTx/>
                <a:latin typeface="Cambria"/>
                <a:ea typeface="Cambria"/>
                <a:cs typeface="Cambria"/>
                <a:sym typeface="Cambria"/>
              </a:rPr>
              <a:t>GPU</a:t>
            </a:r>
            <a:r>
              <a:rPr kumimoji="0" lang="en-US" sz="3200" b="1" i="0" u="none" strike="noStrike" kern="0" cap="none" spc="0" normalizeH="0" baseline="0" noProof="0" dirty="0">
                <a:ln>
                  <a:noFill/>
                </a:ln>
                <a:solidFill>
                  <a:srgbClr val="000000"/>
                </a:solidFill>
                <a:effectLst/>
                <a:uLnTx/>
                <a:uFillTx/>
                <a:latin typeface="Cambria"/>
                <a:ea typeface="Cambria"/>
                <a:cs typeface="Cambria"/>
                <a:sym typeface="Cambria"/>
              </a:rPr>
              <a:t>: </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average </a:t>
            </a:r>
            <a:r>
              <a:rPr kumimoji="0" lang="en-US" sz="3200" b="1" i="0" u="none" strike="noStrike" kern="0" cap="none" spc="0" normalizeH="0" baseline="0" noProof="0" dirty="0">
                <a:ln>
                  <a:noFill/>
                </a:ln>
                <a:solidFill>
                  <a:srgbClr val="38761D"/>
                </a:solidFill>
                <a:effectLst/>
                <a:uLnTx/>
                <a:uFillTx/>
                <a:latin typeface="Cambria"/>
                <a:ea typeface="Cambria"/>
                <a:cs typeface="Cambria"/>
                <a:sym typeface="Cambria"/>
              </a:rPr>
              <a:t>37% energy reduction</a:t>
            </a: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endPar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endParaRP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err="1">
                <a:ln>
                  <a:noFill/>
                </a:ln>
                <a:solidFill>
                  <a:srgbClr val="000000"/>
                </a:solidFill>
                <a:effectLst/>
                <a:uLnTx/>
                <a:uFillTx/>
                <a:latin typeface="Cambria"/>
                <a:ea typeface="Cambria"/>
                <a:cs typeface="Cambria"/>
                <a:sym typeface="Cambria"/>
              </a:rPr>
              <a:t>Eyeriss</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 average </a:t>
            </a:r>
            <a:r>
              <a:rPr kumimoji="0" lang="en-US" sz="3200" b="1" i="0" u="none" strike="noStrike" kern="0" cap="none" spc="0" normalizeH="0" baseline="0" noProof="0" dirty="0">
                <a:ln>
                  <a:noFill/>
                </a:ln>
                <a:solidFill>
                  <a:srgbClr val="1155CC"/>
                </a:solidFill>
                <a:effectLst/>
                <a:uLnTx/>
                <a:uFillTx/>
                <a:latin typeface="Cambria"/>
                <a:ea typeface="Cambria"/>
                <a:cs typeface="Cambria"/>
                <a:sym typeface="Cambria"/>
              </a:rPr>
              <a:t>31% energy reduction</a:t>
            </a: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endParaRPr kumimoji="0" lang="en-US" sz="3200" b="1" i="0" u="none" strike="noStrike" kern="0" cap="none" spc="0" normalizeH="0" baseline="0" noProof="0" dirty="0">
              <a:ln>
                <a:noFill/>
              </a:ln>
              <a:solidFill>
                <a:srgbClr val="1155CC"/>
              </a:solidFill>
              <a:effectLst/>
              <a:uLnTx/>
              <a:uFillTx/>
              <a:latin typeface="Cambria"/>
              <a:ea typeface="Cambria"/>
              <a:cs typeface="Cambria"/>
              <a:sym typeface="Cambria"/>
            </a:endParaRP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a:ln>
                  <a:noFill/>
                </a:ln>
                <a:solidFill>
                  <a:srgbClr val="000000"/>
                </a:solidFill>
                <a:effectLst/>
                <a:uLnTx/>
                <a:uFillTx/>
                <a:latin typeface="Cambria"/>
                <a:ea typeface="Cambria"/>
                <a:cs typeface="Cambria"/>
                <a:sym typeface="Cambria"/>
              </a:rPr>
              <a:t>TPU</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 average </a:t>
            </a:r>
            <a:r>
              <a:rPr kumimoji="0" lang="en-US" sz="3200" b="1" i="0" u="none" strike="noStrike" kern="0" cap="none" spc="0" normalizeH="0" baseline="0" noProof="0" dirty="0">
                <a:ln>
                  <a:noFill/>
                </a:ln>
                <a:solidFill>
                  <a:srgbClr val="990000"/>
                </a:solidFill>
                <a:effectLst/>
                <a:uLnTx/>
                <a:uFillTx/>
                <a:latin typeface="Cambria"/>
                <a:ea typeface="Cambria"/>
                <a:cs typeface="Cambria"/>
                <a:sym typeface="Cambria"/>
              </a:rPr>
              <a:t>32% energy reduction</a:t>
            </a:r>
            <a:endParaRPr kumimoji="0" lang="en-US" sz="3200" b="0" i="0" u="none" strike="noStrike" kern="0" cap="none" spc="0" normalizeH="0" baseline="0" noProof="0" dirty="0">
              <a:ln>
                <a:noFill/>
              </a:ln>
              <a:solidFill>
                <a:srgbClr val="990000"/>
              </a:solidFill>
              <a:effectLst/>
              <a:uLnTx/>
              <a:uFillTx/>
              <a:latin typeface="Cambria"/>
              <a:ea typeface="Cambria"/>
              <a:cs typeface="Cambria"/>
              <a:sym typeface="Cambria"/>
            </a:endParaRPr>
          </a:p>
        </p:txBody>
      </p:sp>
    </p:spTree>
    <p:extLst>
      <p:ext uri="{BB962C8B-B14F-4D97-AF65-F5344CB8AC3E}">
        <p14:creationId xmlns:p14="http://schemas.microsoft.com/office/powerpoint/2010/main" val="1902553852"/>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"EDEN: Enabling Energy-Efficient, High-Performance Deep Neural Network Inference Using Approximate DRAM"</a:t>
            </a:r>
            <a:br>
              <a:rPr lang="en-US" sz="2000" dirty="0">
                <a:solidFill>
                  <a:srgbClr val="0432FF"/>
                </a:solidFill>
              </a:rPr>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41301076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"SMASH: Co-designing Software Compression and Hardware-Accelerated Indexing for Efficient Sparse Matrix Operations"</a:t>
            </a:r>
            <a:br>
              <a:rPr lang="en-US" sz="1800" dirty="0">
                <a:solidFill>
                  <a:srgbClr val="0432FF"/>
                </a:solidFill>
              </a:rPr>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1351054471"/>
      </p:ext>
    </p:extLst>
  </p:cSld>
  <p:clrMapOvr>
    <a:masterClrMapping/>
  </p:clrMapOvr>
  <p:transition/>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"The Virtual Block Interface: A Flexible Alternative to the Conventional Virtual Memory Framework"</a:t>
            </a:r>
            <a:br>
              <a:rPr lang="en-US" sz="1500" dirty="0">
                <a:solidFill>
                  <a:srgbClr val="0432FF"/>
                </a:solidFill>
              </a:rPr>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2810610478"/>
      </p:ext>
    </p:extLst>
  </p:cSld>
  <p:clrMapOvr>
    <a:masterClrMapping/>
  </p:clrMapOvr>
  <p:transition/>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SW/HW Climate Modeling Accelerator</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3423826618"/>
      </p:ext>
    </p:extLst>
  </p:cSld>
  <p:clrMapOvr>
    <a:masterClrMapping/>
  </p:clrMapOvr>
  <p:transition/>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HW/SW Time Series Analysis Accelerator</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782804464"/>
      </p:ext>
    </p:extLst>
  </p:cSld>
  <p:clrMapOvr>
    <a:masterClrMapping/>
  </p:clrMapOvr>
  <p:transition/>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231554212"/>
      </p:ext>
    </p:extLst>
  </p:cSld>
  <p:clrMapOvr>
    <a:masterClrMapping/>
  </p:clrMapOvr>
  <p:transition/>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326</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111536735"/>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639362540"/>
      </p:ext>
    </p:extLst>
  </p:cSld>
  <p:clrMapOvr>
    <a:masterClrMapping/>
  </p:clrMapOvr>
  <p:transition/>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933423166"/>
      </p:ext>
    </p:extLst>
  </p:cSld>
  <p:clrMapOvr>
    <a:masterClrMapping/>
  </p:clrMapOvr>
  <p:transition/>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329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72856737"/>
      </p:ext>
    </p:extLst>
  </p:cSld>
  <p:clrMapOvr>
    <a:masterClrMapping/>
  </p:clrMapOvr>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a:t>
            </a:r>
            <a:r>
              <a:rPr lang="en-US" b="1" dirty="0"/>
              <a:t>Rethink</a:t>
            </a:r>
            <a:r>
              <a:rPr lang="en-US" dirty="0"/>
              <a: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71691" y="5805264"/>
            <a:ext cx="484139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case by case</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619075949"/>
      </p:ext>
    </p:extLst>
  </p:cSld>
  <p:clrMapOvr>
    <a:masterClrMapping/>
  </p:clrMapOvr>
  <p:transition/>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484784"/>
            <a:ext cx="7924800" cy="1752600"/>
          </a:xfrm>
        </p:spPr>
        <p:txBody>
          <a:bodyPr/>
          <a:lstStyle/>
          <a:p>
            <a:pPr algn="ctr"/>
            <a:r>
              <a:rPr lang="en-US" b="1" dirty="0"/>
              <a:t>Principled Architectures &amp; What They Can Enable</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47314937"/>
      </p:ext>
    </p:extLst>
  </p:cSld>
  <p:clrMapOvr>
    <a:masterClrMapping/>
  </p:clrMapOvr>
  <p:transition/>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335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336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337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338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339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342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dirty="0">
                <a:latin typeface="Garamond" charset="0"/>
              </a:rPr>
              <a:t>More on My Research &amp; Teaching</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498540"/>
      </p:ext>
    </p:extLst>
  </p:cSld>
  <p:clrMapOvr>
    <a:masterClrMapping/>
  </p:clrMapOvr>
  <p:transition/>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183655"/>
      </p:ext>
    </p:extLst>
  </p:cSld>
  <p:clrMapOvr>
    <a:masterClrMapping/>
  </p:clrMapOvr>
  <p:transition spd="slow" advClick="0"/>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2787437668"/>
      </p:ext>
    </p:extLst>
  </p:cSld>
  <p:clrMapOvr>
    <a:masterClrMapping/>
  </p:clrMapOvr>
  <p:transition/>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61711E1C-C945-574A-964E-E50AC552A851}"/>
              </a:ext>
            </a:extLst>
          </p:cNvPr>
          <p:cNvSpPr/>
          <p:nvPr/>
        </p:nvSpPr>
        <p:spPr>
          <a:xfrm>
            <a:off x="568094" y="1052736"/>
            <a:ext cx="6884226" cy="25202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00455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28539137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19777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a:t>
            </a:r>
            <a:r>
              <a:rPr lang="en-US" sz="1900" dirty="0"/>
              <a:t>,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t>Algorithm/arch./logic co-design; full heterogeneity</a:t>
            </a:r>
          </a:p>
          <a:p>
            <a:pPr lvl="1"/>
            <a:endParaRPr lang="en-US" sz="400" dirty="0"/>
          </a:p>
          <a:p>
            <a:r>
              <a:rPr lang="en-US" sz="2200" dirty="0">
                <a:solidFill>
                  <a:srgbClr val="0432FF"/>
                </a:solidFill>
              </a:rPr>
              <a:t>Data-driven and </a:t>
            </a:r>
            <a:r>
              <a:rPr lang="en-US" sz="2200" dirty="0">
                <a:solidFill>
                  <a:srgbClr val="7030A0"/>
                </a:solidFill>
              </a:rPr>
              <a:t>data-aware architectures</a:t>
            </a:r>
          </a:p>
          <a:p>
            <a:pPr lvl="1">
              <a:buClr>
                <a:srgbClr val="3B812F"/>
              </a:buClr>
            </a:pPr>
            <a:r>
              <a:rPr lang="en-US" sz="1900" dirty="0">
                <a:solidFill>
                  <a:srgbClr val="000000"/>
                </a:solidFill>
              </a:rPr>
              <a:t>ML/AI-driven architectural controllers and design</a:t>
            </a:r>
          </a:p>
          <a:p>
            <a:pPr lvl="1">
              <a:buClr>
                <a:srgbClr val="3B812F"/>
              </a:buClr>
            </a:pPr>
            <a:r>
              <a:rPr lang="en-US" sz="1900" dirty="0">
                <a:solidFill>
                  <a:srgbClr val="00000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515446383"/>
      </p:ext>
    </p:extLst>
  </p:cSld>
  <p:clrMapOvr>
    <a:masterClrMapping/>
  </p:clrMapOvr>
  <p:transition/>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4011855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979085208"/>
      </p:ext>
    </p:extLst>
  </p:cSld>
  <p:clrMapOvr>
    <a:masterClrMapping/>
  </p:clrMapOvr>
  <p:transition/>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1188175622"/>
      </p:ext>
    </p:extLst>
  </p:cSld>
  <p:clrMapOvr>
    <a:masterClrMapping/>
  </p:clrMapOvr>
  <p:transition/>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964664636"/>
      </p:ext>
    </p:extLst>
  </p:cSld>
  <p:clrMapOvr>
    <a:masterClrMapping/>
  </p:clrMapOvr>
  <p:transition/>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30896778"/>
      </p:ext>
    </p:extLst>
  </p:cSld>
  <p:clrMapOvr>
    <a:masterClrMapping/>
  </p:clrMapOvr>
  <p:transition/>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2769702956"/>
      </p:ext>
    </p:extLst>
  </p:cSld>
  <p:clrMapOvr>
    <a:masterClrMapping/>
  </p:clrMapOvr>
  <p:transition/>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45834-7BF4-9943-8A82-003424C4F6FF}"/>
              </a:ext>
            </a:extLst>
          </p:cNvPr>
          <p:cNvSpPr>
            <a:spLocks noGrp="1"/>
          </p:cNvSpPr>
          <p:nvPr>
            <p:ph type="title"/>
          </p:nvPr>
        </p:nvSpPr>
        <p:spPr/>
        <p:txBody>
          <a:bodyPr/>
          <a:lstStyle/>
          <a:p>
            <a:r>
              <a:rPr lang="en-US" dirty="0"/>
              <a:t>SAFARI PhD and Post-Doc Alumni</a:t>
            </a:r>
          </a:p>
        </p:txBody>
      </p:sp>
      <p:sp>
        <p:nvSpPr>
          <p:cNvPr id="3" name="Content Placeholder 2">
            <a:extLst>
              <a:ext uri="{FF2B5EF4-FFF2-40B4-BE49-F238E27FC236}">
                <a16:creationId xmlns:a16="http://schemas.microsoft.com/office/drawing/2014/main" id="{0208545D-6BE8-214F-8FA8-31D6D671DB8F}"/>
              </a:ext>
            </a:extLst>
          </p:cNvPr>
          <p:cNvSpPr>
            <a:spLocks noGrp="1"/>
          </p:cNvSpPr>
          <p:nvPr>
            <p:ph idx="1"/>
          </p:nvPr>
        </p:nvSpPr>
        <p:spPr>
          <a:xfrm>
            <a:off x="228600" y="908720"/>
            <a:ext cx="8915400" cy="5267672"/>
          </a:xfrm>
        </p:spPr>
        <p:txBody>
          <a:bodyPr/>
          <a:lstStyle/>
          <a:p>
            <a:r>
              <a:rPr lang="en-US" sz="1800" dirty="0">
                <a:solidFill>
                  <a:srgbClr val="0000FF"/>
                </a:solidFill>
                <a:hlinkClick r:id="rId2">
                  <a:extLst>
                    <a:ext uri="{A12FA001-AC4F-418D-AE19-62706E023703}">
                      <ahyp:hlinkClr xmlns:ahyp="http://schemas.microsoft.com/office/drawing/2018/hyperlinkcolor" val="tx"/>
                    </a:ext>
                  </a:extLst>
                </a:hlinkClick>
              </a:rPr>
              <a:t>https://safari.ethz.ch/safari-alumni/</a:t>
            </a:r>
            <a:endParaRPr lang="en-US" sz="1800" dirty="0">
              <a:solidFill>
                <a:srgbClr val="0000FF"/>
              </a:solidFill>
            </a:endParaRPr>
          </a:p>
          <a:p>
            <a:endParaRPr lang="en-US" sz="800" dirty="0"/>
          </a:p>
          <a:p>
            <a:endParaRPr lang="en-US" sz="800" dirty="0"/>
          </a:p>
          <a:p>
            <a:r>
              <a:rPr lang="en-US" sz="1200" dirty="0" err="1"/>
              <a:t>Minesh</a:t>
            </a:r>
            <a:r>
              <a:rPr lang="en-US" sz="1200" dirty="0"/>
              <a:t> Patel (ETH Zurich), </a:t>
            </a:r>
            <a:r>
              <a:rPr lang="en-US" sz="1200" dirty="0">
                <a:solidFill>
                  <a:srgbClr val="FF0000"/>
                </a:solidFill>
              </a:rPr>
              <a:t>MICRO 2020 and DSN 2020 Best Paper Awards; ISCA Hall of Fame 2021</a:t>
            </a:r>
          </a:p>
          <a:p>
            <a:r>
              <a:rPr lang="en-US" sz="1200" dirty="0" err="1"/>
              <a:t>Damla</a:t>
            </a:r>
            <a:r>
              <a:rPr lang="en-US" sz="1200" dirty="0"/>
              <a:t> </a:t>
            </a:r>
            <a:r>
              <a:rPr lang="en-US" sz="1200" dirty="0" err="1"/>
              <a:t>Senol</a:t>
            </a:r>
            <a:r>
              <a:rPr lang="en-US" sz="1200" dirty="0"/>
              <a:t> Cali (</a:t>
            </a:r>
            <a:r>
              <a:rPr lang="en-US" sz="1200" dirty="0" err="1"/>
              <a:t>Bionano</a:t>
            </a:r>
            <a:r>
              <a:rPr lang="en-US" sz="1200" dirty="0"/>
              <a:t> Genomics), </a:t>
            </a:r>
            <a:r>
              <a:rPr lang="en-US" sz="1200" dirty="0">
                <a:solidFill>
                  <a:srgbClr val="FF0000"/>
                </a:solidFill>
              </a:rPr>
              <a:t>SRC TECHCON 2019 Best Student Presentation Award</a:t>
            </a:r>
          </a:p>
          <a:p>
            <a:r>
              <a:rPr lang="en-US" sz="1200" dirty="0" err="1"/>
              <a:t>Nastaran</a:t>
            </a:r>
            <a:r>
              <a:rPr lang="en-US" sz="1200" dirty="0"/>
              <a:t> </a:t>
            </a:r>
            <a:r>
              <a:rPr lang="en-US" sz="1200" dirty="0" err="1"/>
              <a:t>Hajinazar</a:t>
            </a:r>
            <a:r>
              <a:rPr lang="en-US" sz="1200" dirty="0"/>
              <a:t> (ETH Zurich)</a:t>
            </a:r>
          </a:p>
          <a:p>
            <a:r>
              <a:rPr lang="en-US" sz="1200" dirty="0"/>
              <a:t>Gagandeep Singh (ETH Zurich), </a:t>
            </a:r>
            <a:r>
              <a:rPr lang="en-US" sz="1200" dirty="0">
                <a:solidFill>
                  <a:srgbClr val="FF0000"/>
                </a:solidFill>
              </a:rPr>
              <a:t>FPL 2020 Best Paper Award Finalist</a:t>
            </a:r>
          </a:p>
          <a:p>
            <a:r>
              <a:rPr lang="en-US" sz="1200" dirty="0" err="1"/>
              <a:t>Amirali</a:t>
            </a:r>
            <a:r>
              <a:rPr lang="en-US" sz="1200" dirty="0"/>
              <a:t> </a:t>
            </a:r>
            <a:r>
              <a:rPr lang="en-US" sz="1200" dirty="0" err="1"/>
              <a:t>Boroumand</a:t>
            </a:r>
            <a:r>
              <a:rPr lang="en-US" sz="1200" dirty="0"/>
              <a:t> (Stanford Univ </a:t>
            </a:r>
            <a:r>
              <a:rPr lang="en-US" sz="1200" dirty="0">
                <a:sym typeface="Wingdings" pitchFamily="2" charset="2"/>
              </a:rPr>
              <a:t> Google</a:t>
            </a:r>
            <a:r>
              <a:rPr lang="en-US" sz="1200" dirty="0"/>
              <a:t>), </a:t>
            </a:r>
            <a:r>
              <a:rPr lang="en-US" sz="1200" dirty="0">
                <a:solidFill>
                  <a:srgbClr val="FF0000"/>
                </a:solidFill>
              </a:rPr>
              <a:t>SRC TECHCON 2018 Best Student Presentation Award</a:t>
            </a:r>
            <a:endParaRPr lang="en-US" sz="1200" dirty="0"/>
          </a:p>
          <a:p>
            <a:r>
              <a:rPr lang="en-US" sz="1200" dirty="0" err="1"/>
              <a:t>Jeremie</a:t>
            </a:r>
            <a:r>
              <a:rPr lang="en-US" sz="1200" dirty="0"/>
              <a:t> Kim (ETH Zurich), </a:t>
            </a:r>
            <a:r>
              <a:rPr lang="en-US" sz="1200" dirty="0">
                <a:solidFill>
                  <a:srgbClr val="FF0000"/>
                </a:solidFill>
              </a:rPr>
              <a:t>EDAA Outstanding Dissertation Award 2020; IEEE Micro Top Picks 2019; ISCA/MICRO </a:t>
            </a:r>
            <a:r>
              <a:rPr lang="en-US" sz="1200" dirty="0" err="1">
                <a:solidFill>
                  <a:srgbClr val="FF0000"/>
                </a:solidFill>
              </a:rPr>
              <a:t>HoF</a:t>
            </a:r>
            <a:r>
              <a:rPr lang="en-US" sz="1200" dirty="0">
                <a:solidFill>
                  <a:srgbClr val="FF0000"/>
                </a:solidFill>
              </a:rPr>
              <a:t> 2021</a:t>
            </a:r>
          </a:p>
          <a:p>
            <a:r>
              <a:rPr lang="en-US" sz="1200" dirty="0"/>
              <a:t>Nandita Vijaykumar (Univ. of Toronto, Assistant Professor), </a:t>
            </a:r>
            <a:r>
              <a:rPr lang="en-US" sz="1200" dirty="0">
                <a:solidFill>
                  <a:srgbClr val="FF0000"/>
                </a:solidFill>
              </a:rPr>
              <a:t>ISCA Hall of Fame 2021</a:t>
            </a:r>
          </a:p>
          <a:p>
            <a:r>
              <a:rPr lang="en-US" sz="1200" dirty="0"/>
              <a:t>Kevin Hsieh (Microsoft Research, Senior Researcher)</a:t>
            </a:r>
          </a:p>
          <a:p>
            <a:r>
              <a:rPr lang="en-US" sz="1200" dirty="0"/>
              <a:t>Justin Meza (Facebook), </a:t>
            </a:r>
            <a:r>
              <a:rPr lang="en-US" sz="1200" dirty="0" err="1">
                <a:solidFill>
                  <a:srgbClr val="FF0000"/>
                </a:solidFill>
              </a:rPr>
              <a:t>HiPEAC</a:t>
            </a:r>
            <a:r>
              <a:rPr lang="en-US" sz="1200" dirty="0">
                <a:solidFill>
                  <a:srgbClr val="FF0000"/>
                </a:solidFill>
              </a:rPr>
              <a:t> 2015 Best Student Presentation Award; ICCD 2012 Best Paper Award</a:t>
            </a:r>
            <a:endParaRPr lang="en-US" sz="1200" dirty="0"/>
          </a:p>
          <a:p>
            <a:r>
              <a:rPr lang="en-US" sz="1200" dirty="0"/>
              <a:t>Mohammed Alser (ETH Zurich), </a:t>
            </a:r>
            <a:r>
              <a:rPr lang="en-US" sz="1200" dirty="0">
                <a:solidFill>
                  <a:srgbClr val="FF0000"/>
                </a:solidFill>
              </a:rPr>
              <a:t>IEEE Turkey Best PhD Thesis Award 2018</a:t>
            </a:r>
          </a:p>
          <a:p>
            <a:r>
              <a:rPr lang="en-US" sz="1200" dirty="0"/>
              <a:t>Yixin Luo (Google), </a:t>
            </a:r>
            <a:r>
              <a:rPr lang="en-US" sz="1200" dirty="0">
                <a:solidFill>
                  <a:srgbClr val="FF0000"/>
                </a:solidFill>
              </a:rPr>
              <a:t>HPCA 2015 Best Paper Session</a:t>
            </a:r>
          </a:p>
          <a:p>
            <a:r>
              <a:rPr lang="en-US" sz="1200" dirty="0"/>
              <a:t>Kevin Chang (Facebook), </a:t>
            </a:r>
            <a:r>
              <a:rPr lang="en-US" sz="1200" dirty="0">
                <a:solidFill>
                  <a:srgbClr val="FF0000"/>
                </a:solidFill>
              </a:rPr>
              <a:t>SRC TECHCON 2016 Best Student Presentation Award</a:t>
            </a:r>
            <a:endParaRPr lang="en-US" sz="1200" dirty="0"/>
          </a:p>
          <a:p>
            <a:r>
              <a:rPr lang="en-US" sz="1200" dirty="0" err="1"/>
              <a:t>Rachata</a:t>
            </a:r>
            <a:r>
              <a:rPr lang="en-US" sz="1200" dirty="0"/>
              <a:t> Ausavarungnirun (KMUNTB, Assistant Professor), </a:t>
            </a:r>
            <a:r>
              <a:rPr lang="en-US" sz="1200" dirty="0">
                <a:solidFill>
                  <a:srgbClr val="FF0000"/>
                </a:solidFill>
              </a:rPr>
              <a:t>NOCS 2015 and NOCS 2012 Best Paper Award Finalist</a:t>
            </a:r>
            <a:endParaRPr lang="en-US" sz="1200" dirty="0"/>
          </a:p>
          <a:p>
            <a:r>
              <a:rPr lang="en-US" sz="1200" dirty="0"/>
              <a:t>Gennady Pekhimenko (Univ. of Toronto, Assistant Professor), </a:t>
            </a:r>
            <a:r>
              <a:rPr lang="en-US" sz="1200" dirty="0">
                <a:solidFill>
                  <a:srgbClr val="FF0000"/>
                </a:solidFill>
              </a:rPr>
              <a:t>ISCA Hall of Fame 2021; ASPLOS 2015 SRC Winner</a:t>
            </a:r>
          </a:p>
          <a:p>
            <a:r>
              <a:rPr lang="en-US" sz="1200" dirty="0" err="1"/>
              <a:t>Vivek</a:t>
            </a:r>
            <a:r>
              <a:rPr lang="en-US" sz="1200" dirty="0"/>
              <a:t> Seshadri (Microsoft Research)</a:t>
            </a:r>
          </a:p>
          <a:p>
            <a:r>
              <a:rPr lang="en-US" sz="1200" dirty="0" err="1"/>
              <a:t>Donghyuk</a:t>
            </a:r>
            <a:r>
              <a:rPr lang="en-US" sz="1200" dirty="0"/>
              <a:t> Lee (NVIDIA Research, Senior Researcher), </a:t>
            </a:r>
            <a:r>
              <a:rPr lang="en-US" sz="1200" dirty="0">
                <a:solidFill>
                  <a:srgbClr val="FF0000"/>
                </a:solidFill>
              </a:rPr>
              <a:t>HPCA Hall of Fame 2018</a:t>
            </a:r>
          </a:p>
          <a:p>
            <a:r>
              <a:rPr lang="en-US" sz="1200" dirty="0" err="1"/>
              <a:t>Yoongu</a:t>
            </a:r>
            <a:r>
              <a:rPr lang="en-US" sz="1200" dirty="0"/>
              <a:t> Kim (Software Robotics </a:t>
            </a:r>
            <a:r>
              <a:rPr lang="en-US" sz="1200" dirty="0">
                <a:sym typeface="Wingdings" pitchFamily="2" charset="2"/>
              </a:rPr>
              <a:t> </a:t>
            </a:r>
            <a:r>
              <a:rPr lang="en-US" sz="1200" dirty="0"/>
              <a:t>Google), </a:t>
            </a:r>
            <a:r>
              <a:rPr lang="en-US" sz="1200" dirty="0">
                <a:solidFill>
                  <a:srgbClr val="FF0000"/>
                </a:solidFill>
              </a:rPr>
              <a:t>TCAD’19 Top Pick Award; IEEE Micro Top Picks’10</a:t>
            </a:r>
            <a:r>
              <a:rPr lang="en-US" sz="1200">
                <a:solidFill>
                  <a:srgbClr val="FF0000"/>
                </a:solidFill>
              </a:rPr>
              <a:t>; HPCA’10 </a:t>
            </a:r>
            <a:r>
              <a:rPr lang="en-US" sz="1200" dirty="0">
                <a:solidFill>
                  <a:srgbClr val="FF0000"/>
                </a:solidFill>
              </a:rPr>
              <a:t>Best Paper Session</a:t>
            </a:r>
          </a:p>
          <a:p>
            <a:r>
              <a:rPr lang="en-US" sz="1200" dirty="0"/>
              <a:t>Lavanya Subramanian (Intel Labs </a:t>
            </a:r>
            <a:r>
              <a:rPr lang="en-US" sz="1200" dirty="0">
                <a:sym typeface="Wingdings" pitchFamily="2" charset="2"/>
              </a:rPr>
              <a:t> Facebook)</a:t>
            </a:r>
          </a:p>
          <a:p>
            <a:endParaRPr lang="en-US" sz="1200" dirty="0">
              <a:sym typeface="Wingdings" pitchFamily="2" charset="2"/>
            </a:endParaRPr>
          </a:p>
          <a:p>
            <a:r>
              <a:rPr lang="en-US" sz="1200" dirty="0">
                <a:sym typeface="Wingdings" pitchFamily="2" charset="2"/>
              </a:rPr>
              <a:t>Samira Khan (Univ. of Virginia, </a:t>
            </a:r>
            <a:r>
              <a:rPr lang="en-US" sz="1200" dirty="0"/>
              <a:t>Assistant Professor), </a:t>
            </a:r>
            <a:r>
              <a:rPr lang="en-US" sz="1200" dirty="0">
                <a:solidFill>
                  <a:srgbClr val="FF0000"/>
                </a:solidFill>
              </a:rPr>
              <a:t>HPCA 2014 Best Paper Session</a:t>
            </a:r>
            <a:endParaRPr lang="en-US" sz="1200" dirty="0"/>
          </a:p>
          <a:p>
            <a:r>
              <a:rPr lang="en-US" sz="1200" dirty="0"/>
              <a:t>Saugata Ghose (Univ. of Illinois, Assistant Professor), </a:t>
            </a:r>
            <a:r>
              <a:rPr lang="en-US" sz="1200" dirty="0">
                <a:solidFill>
                  <a:srgbClr val="FF0000"/>
                </a:solidFill>
              </a:rPr>
              <a:t>DFRWS-EU 2017 Best Paper Award</a:t>
            </a:r>
          </a:p>
          <a:p>
            <a:r>
              <a:rPr lang="en-US" sz="1200" dirty="0"/>
              <a:t>Jawad Haj-Yahya (Huawei Research Zurich, Principal Researcher)</a:t>
            </a:r>
          </a:p>
          <a:p>
            <a:endParaRPr lang="en-US" dirty="0"/>
          </a:p>
        </p:txBody>
      </p:sp>
      <p:sp>
        <p:nvSpPr>
          <p:cNvPr id="4" name="Slide Number Placeholder 3">
            <a:extLst>
              <a:ext uri="{FF2B5EF4-FFF2-40B4-BE49-F238E27FC236}">
                <a16:creationId xmlns:a16="http://schemas.microsoft.com/office/drawing/2014/main" id="{C3C01774-BE9E-3D42-B94B-B8FF6A0811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358</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29066267"/>
      </p:ext>
    </p:extLst>
  </p:cSld>
  <p:clrMapOvr>
    <a:masterClrMapping/>
  </p:clrMapOvr>
  <p:transition/>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359</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89231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35622075"/>
      </p:ext>
    </p:extLst>
  </p:cSld>
  <p:clrMapOvr>
    <a:masterClrMapping/>
  </p:clrMapOvr>
  <p:transition/>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361</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189851481"/>
      </p:ext>
    </p:extLst>
  </p:cSld>
  <p:clrMapOvr>
    <a:masterClrMapping/>
  </p:clrMapOvr>
  <p:transition/>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23896364"/>
      </p:ext>
    </p:extLst>
  </p:cSld>
  <p:clrMapOvr>
    <a:masterClrMapping/>
  </p:clrMapOvr>
  <p:transition/>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Good Mindset, Goals &amp; Focus</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1950368"/>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You can make a      </a:t>
            </a:r>
            <a:r>
              <a:rPr kumimoji="0" lang="en-US" sz="6400" b="0" i="0" u="none" strike="noStrike" kern="0" cap="none" spc="0" normalizeH="0" baseline="0" noProof="0" dirty="0">
                <a:ln>
                  <a:noFill/>
                </a:ln>
                <a:solidFill>
                  <a:srgbClr val="FF0000"/>
                </a:solidFill>
                <a:effectLst/>
                <a:uLnTx/>
                <a:uFillTx/>
                <a:latin typeface="Tahoma"/>
                <a:ea typeface="+mn-ea"/>
                <a:cs typeface="+mn-cs"/>
              </a:rPr>
              <a:t>good impact</a:t>
            </a:r>
            <a:r>
              <a:rPr kumimoji="0" lang="en-US" sz="6400" b="0" i="0" u="none" strike="noStrike" kern="0" cap="none" spc="0" normalizeH="0" baseline="0" noProof="0" dirty="0">
                <a:ln>
                  <a:noFill/>
                </a:ln>
                <a:solidFill>
                  <a:srgbClr val="0000FF"/>
                </a:solidFill>
                <a:effectLst/>
                <a:uLnTx/>
                <a:uFillTx/>
                <a:latin typeface="Tahoma"/>
                <a:ea typeface="+mn-ea"/>
                <a:cs typeface="+mn-cs"/>
              </a:rPr>
              <a:t>               on the world</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760626443"/>
      </p:ext>
    </p:extLst>
  </p:cSld>
  <p:clrMapOvr>
    <a:masterClrMapping/>
  </p:clrMapOvr>
  <p:transition/>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solidFill>
                  <a:srgbClr val="0432FF"/>
                </a:solidFill>
                <a:hlinkClick r:id="rId3">
                  <a:extLst>
                    <a:ext uri="{A12FA001-AC4F-418D-AE19-62706E023703}">
                      <ahyp:hlinkClr xmlns:ahyp="http://schemas.microsoft.com/office/drawing/2018/hyperlinkcolor" val="tx"/>
                    </a:ext>
                  </a:extLst>
                </a:hlinkClick>
              </a:rPr>
              <a:t>https://www.youtube.com/watch?v=kgiZlSOcGFM&amp;list=PL5Q2soXY2Zi8D_5MGV6EnXEJHnV2YFBJl&amp;index=1</a:t>
            </a:r>
            <a:endParaRPr lang="en-US" sz="1300" dirty="0">
              <a:solidFill>
                <a:srgbClr val="0432FF"/>
              </a:solidFill>
            </a:endParaRPr>
          </a:p>
          <a:p>
            <a:pPr lvl="1"/>
            <a:endParaRPr lang="en-US" sz="800" dirty="0"/>
          </a:p>
          <a:p>
            <a:r>
              <a:rPr lang="en-US" dirty="0"/>
              <a:t>Enabling In-Memory Computation</a:t>
            </a:r>
          </a:p>
          <a:p>
            <a:pPr lvl="1"/>
            <a:r>
              <a:rPr lang="en-US" sz="1300" dirty="0">
                <a:solidFill>
                  <a:srgbClr val="0432FF"/>
                </a:solidFill>
                <a:hlinkClick r:id="rId4">
                  <a:extLst>
                    <a:ext uri="{A12FA001-AC4F-418D-AE19-62706E023703}">
                      <ahyp:hlinkClr xmlns:ahyp="http://schemas.microsoft.com/office/drawing/2018/hyperlinkcolor" val="tx"/>
                    </a:ext>
                  </a:extLst>
                </a:hlinkClick>
              </a:rPr>
              <a:t>https://www.youtube.com/watch?v=njX_14584Jw&amp;list=PL5Q2soXY2Zi8D_5MGV6EnXEJHnV2YFBJl&amp;index=16</a:t>
            </a:r>
            <a:r>
              <a:rPr lang="en-US" sz="1300" dirty="0">
                <a:solidFill>
                  <a:srgbClr val="0432FF"/>
                </a:solidFill>
              </a:rPr>
              <a:t> </a:t>
            </a:r>
          </a:p>
          <a:p>
            <a:pPr lvl="1"/>
            <a:endParaRPr lang="en-US" sz="800" dirty="0"/>
          </a:p>
          <a:p>
            <a:r>
              <a:rPr lang="en-US" dirty="0"/>
              <a:t>Accelerating Genome Analysis</a:t>
            </a:r>
          </a:p>
          <a:p>
            <a:pPr lvl="1"/>
            <a:r>
              <a:rPr lang="en-US" sz="1300" dirty="0">
                <a:solidFill>
                  <a:srgbClr val="0432FF"/>
                </a:solidFill>
                <a:hlinkClick r:id="rId5">
                  <a:extLst>
                    <a:ext uri="{A12FA001-AC4F-418D-AE19-62706E023703}">
                      <ahyp:hlinkClr xmlns:ahyp="http://schemas.microsoft.com/office/drawing/2018/hyperlinkcolor" val="tx"/>
                    </a:ext>
                  </a:extLst>
                </a:hlinkClick>
              </a:rPr>
              <a:t>https://www.youtube.com/watch?v=r7sn41lH-4A&amp;list=PL5Q2soXY2Zi8D_5MGV6EnXEJHnV2YFBJl&amp;index=41</a:t>
            </a:r>
            <a:r>
              <a:rPr lang="en-US" sz="1300" dirty="0">
                <a:solidFill>
                  <a:srgbClr val="0432FF"/>
                </a:solidFill>
              </a:rPr>
              <a:t> </a:t>
            </a:r>
          </a:p>
          <a:p>
            <a:pPr lvl="1"/>
            <a:endParaRPr lang="en-US" sz="800" dirty="0"/>
          </a:p>
          <a:p>
            <a:r>
              <a:rPr lang="en-US" dirty="0"/>
              <a:t>Rethinking Memory System Design</a:t>
            </a:r>
          </a:p>
          <a:p>
            <a:pPr lvl="1"/>
            <a:r>
              <a:rPr lang="en-US" sz="1300" dirty="0">
                <a:solidFill>
                  <a:srgbClr val="0432FF"/>
                </a:solidFill>
                <a:hlinkClick r:id="rId6">
                  <a:extLst>
                    <a:ext uri="{A12FA001-AC4F-418D-AE19-62706E023703}">
                      <ahyp:hlinkClr xmlns:ahyp="http://schemas.microsoft.com/office/drawing/2018/hyperlinkcolor" val="tx"/>
                    </a:ext>
                  </a:extLst>
                </a:hlinkClick>
              </a:rPr>
              <a:t>https://www.youtube.com/watch?v=F7xZLNMIY1E&amp;list=PL5Q2soXY2Zi8D_5MGV6EnXEJHnV2YFBJl&amp;index=3</a:t>
            </a:r>
            <a:endParaRPr lang="en-US" sz="1300" dirty="0">
              <a:solidFill>
                <a:srgbClr val="0432FF"/>
              </a:solidFill>
            </a:endParaRPr>
          </a:p>
          <a:p>
            <a:pPr lvl="1"/>
            <a:endParaRPr lang="en-US" sz="800" dirty="0"/>
          </a:p>
          <a:p>
            <a:r>
              <a:rPr lang="en-US" dirty="0"/>
              <a:t>Intelligent Architectures for Intelligent Machines</a:t>
            </a:r>
          </a:p>
          <a:p>
            <a:pPr lvl="1"/>
            <a:r>
              <a:rPr lang="en-US" sz="1300" dirty="0">
                <a:solidFill>
                  <a:srgbClr val="0432FF"/>
                </a:solidFill>
                <a:hlinkClick r:id="rId7">
                  <a:extLst>
                    <a:ext uri="{A12FA001-AC4F-418D-AE19-62706E023703}">
                      <ahyp:hlinkClr xmlns:ahyp="http://schemas.microsoft.com/office/drawing/2018/hyperlinkcolor" val="tx"/>
                    </a:ext>
                  </a:extLst>
                </a:hlinkClick>
              </a:rPr>
              <a:t>https://www.youtube.com/watch?v=c6_LgzuNdkw&amp;list=PL5Q2soXY2Zi8D_5MGV6EnXEJHnV2YFBJl&amp;index=25</a:t>
            </a:r>
            <a:r>
              <a:rPr lang="en-US" sz="1300" dirty="0">
                <a:solidFill>
                  <a:srgbClr val="0432FF"/>
                </a:solidFill>
              </a:rPr>
              <a:t> </a:t>
            </a:r>
          </a:p>
          <a:p>
            <a:pPr lvl="1"/>
            <a:endParaRPr lang="en-US" sz="800" dirty="0"/>
          </a:p>
          <a:p>
            <a:r>
              <a:rPr lang="en-US" dirty="0"/>
              <a:t>The Story of RowHammer</a:t>
            </a:r>
          </a:p>
          <a:p>
            <a:pPr lvl="1"/>
            <a:r>
              <a:rPr lang="en-US" sz="1300" dirty="0">
                <a:solidFill>
                  <a:srgbClr val="0432FF"/>
                </a:solidFill>
                <a:hlinkClick r:id="rId8">
                  <a:extLst>
                    <a:ext uri="{A12FA001-AC4F-418D-AE19-62706E023703}">
                      <ahyp:hlinkClr xmlns:ahyp="http://schemas.microsoft.com/office/drawing/2018/hyperlinkcolor" val="tx"/>
                    </a:ext>
                  </a:extLst>
                </a:hlinkClick>
              </a:rPr>
              <a:t>https://www.youtube.com/watch?v=sgd7PHQQ1AI&amp;list=PL5Q2soXY2Zi8D_5MGV6EnXEJHnV2YFBJl&amp;index=39</a:t>
            </a:r>
            <a:r>
              <a:rPr lang="en-US" sz="1300" dirty="0">
                <a:solidFill>
                  <a:srgbClr val="0432FF"/>
                </a:solidFill>
              </a:rPr>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4107585820"/>
      </p:ext>
    </p:extLst>
  </p:cSld>
  <p:clrMapOvr>
    <a:masterClrMapping/>
  </p:clrMapOvr>
  <p:transition/>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C03F-D161-E245-931A-AD7F4A463876}"/>
              </a:ext>
            </a:extLst>
          </p:cNvPr>
          <p:cNvSpPr>
            <a:spLocks noGrp="1"/>
          </p:cNvSpPr>
          <p:nvPr>
            <p:ph type="title"/>
          </p:nvPr>
        </p:nvSpPr>
        <p:spPr/>
        <p:txBody>
          <a:bodyPr/>
          <a:lstStyle/>
          <a:p>
            <a:r>
              <a:rPr lang="en-US" dirty="0"/>
              <a:t>Online Courses &amp; Lectures</a:t>
            </a:r>
          </a:p>
        </p:txBody>
      </p:sp>
      <p:sp>
        <p:nvSpPr>
          <p:cNvPr id="3" name="Content Placeholder 2">
            <a:extLst>
              <a:ext uri="{FF2B5EF4-FFF2-40B4-BE49-F238E27FC236}">
                <a16:creationId xmlns:a16="http://schemas.microsoft.com/office/drawing/2014/main" id="{477AA677-0510-9649-A9AF-28360FF80377}"/>
              </a:ext>
            </a:extLst>
          </p:cNvPr>
          <p:cNvSpPr>
            <a:spLocks noGrp="1"/>
          </p:cNvSpPr>
          <p:nvPr>
            <p:ph idx="1"/>
          </p:nvPr>
        </p:nvSpPr>
        <p:spPr>
          <a:xfrm>
            <a:off x="228600" y="908720"/>
            <a:ext cx="8610600" cy="5267672"/>
          </a:xfrm>
        </p:spPr>
        <p:txBody>
          <a:bodyPr/>
          <a:lstStyle/>
          <a:p>
            <a:r>
              <a:rPr lang="en-US" b="1" dirty="0">
                <a:solidFill>
                  <a:srgbClr val="FF0000"/>
                </a:solidFill>
              </a:rPr>
              <a:t>First Computer Architecture &amp; Digital Design Course</a:t>
            </a:r>
          </a:p>
          <a:p>
            <a:pPr lvl="1"/>
            <a:r>
              <a:rPr lang="en-US" dirty="0"/>
              <a:t>Digital Design and Computer Architecture </a:t>
            </a:r>
          </a:p>
          <a:p>
            <a:pPr lvl="1"/>
            <a:r>
              <a:rPr lang="en-US" b="1" dirty="0"/>
              <a:t>Spring 2021 Livestream</a:t>
            </a:r>
            <a:r>
              <a:rPr lang="en-US" dirty="0"/>
              <a:t> Edition: </a:t>
            </a:r>
            <a:r>
              <a:rPr lang="en-US" dirty="0">
                <a:solidFill>
                  <a:srgbClr val="0432FF"/>
                </a:solidFill>
                <a:hlinkClick r:id="rId2">
                  <a:extLst>
                    <a:ext uri="{A12FA001-AC4F-418D-AE19-62706E023703}">
                      <ahyp:hlinkClr xmlns:ahyp="http://schemas.microsoft.com/office/drawing/2018/hyperlinkcolor" val="tx"/>
                    </a:ext>
                  </a:extLst>
                </a:hlinkClick>
              </a:rPr>
              <a:t>https://www.youtube.com/watch?v=LbC0EZY8yw4&amp;list=PL5Q2soXY2Zi_uej3aY39YB5pfW4SJ7LlN</a:t>
            </a:r>
            <a:r>
              <a:rPr lang="en-US" dirty="0">
                <a:solidFill>
                  <a:srgbClr val="0432FF"/>
                </a:solidFill>
              </a:rPr>
              <a:t> </a:t>
            </a:r>
          </a:p>
          <a:p>
            <a:pPr lvl="1"/>
            <a:endParaRPr lang="en-US" dirty="0">
              <a:solidFill>
                <a:srgbClr val="0432FF"/>
              </a:solidFill>
            </a:endParaRPr>
          </a:p>
          <a:p>
            <a:r>
              <a:rPr lang="en-US" b="1" dirty="0">
                <a:solidFill>
                  <a:srgbClr val="FF0000"/>
                </a:solidFill>
              </a:rPr>
              <a:t>Advanced Computer Architecture Course</a:t>
            </a:r>
          </a:p>
          <a:p>
            <a:pPr lvl="1"/>
            <a:r>
              <a:rPr lang="en-US" dirty="0"/>
              <a:t>Computer Architecture</a:t>
            </a:r>
          </a:p>
          <a:p>
            <a:pPr lvl="1"/>
            <a:r>
              <a:rPr lang="en-US" b="1" dirty="0"/>
              <a:t>Fall 2021 Livestream</a:t>
            </a:r>
            <a:r>
              <a:rPr lang="en-US" dirty="0"/>
              <a:t> Edition: </a:t>
            </a:r>
            <a:r>
              <a:rPr lang="en-US"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r>
              <a:rPr lang="en-US" dirty="0">
                <a:solidFill>
                  <a:srgbClr val="0432FF"/>
                </a:solidFill>
              </a:rPr>
              <a:t> </a:t>
            </a:r>
          </a:p>
          <a:p>
            <a:pPr lvl="1"/>
            <a:r>
              <a:rPr lang="en-US" b="1" dirty="0"/>
              <a:t>Fall 2020 </a:t>
            </a:r>
            <a:r>
              <a:rPr lang="en-US" dirty="0"/>
              <a:t>Edition: </a:t>
            </a:r>
            <a:r>
              <a:rPr lang="en-US"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dirty="0">
                <a:solidFill>
                  <a:srgbClr val="0432FF"/>
                </a:solidFill>
              </a:rPr>
              <a:t> </a:t>
            </a:r>
          </a:p>
        </p:txBody>
      </p:sp>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400800"/>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795450970"/>
      </p:ext>
    </p:extLst>
  </p:cSld>
  <p:clrMapOvr>
    <a:masterClrMapping/>
  </p:clrMapOvr>
  <p:transition/>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24853011"/>
      </p:ext>
    </p:extLst>
  </p:cSld>
  <p:clrMapOvr>
    <a:masterClrMapping/>
  </p:clrMapOvr>
  <p:transition/>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dirty="0"/>
              <a:t>DDCA (Spring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376733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https://safari.ethz.ch/digitaltechnik/spring2021/doku.php?id=schedule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https://www.youtube.com/watch?v=LbC0EZY8yw4&amp;list=PL5Q2soXY2Zi_uej3aY39YB5pfW4SJ7LlN</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4"/>
          <a:stretch>
            <a:fillRect/>
          </a:stretch>
        </p:blipFill>
        <p:spPr>
          <a:xfrm>
            <a:off x="4355976" y="0"/>
            <a:ext cx="4841293" cy="6858000"/>
          </a:xfrm>
          <a:prstGeom prst="rect">
            <a:avLst/>
          </a:prstGeom>
        </p:spPr>
      </p:pic>
    </p:spTree>
    <p:extLst>
      <p:ext uri="{BB962C8B-B14F-4D97-AF65-F5344CB8AC3E}">
        <p14:creationId xmlns:p14="http://schemas.microsoft.com/office/powerpoint/2010/main" val="2166163845"/>
      </p:ext>
    </p:extLst>
  </p:cSld>
  <p:clrMapOvr>
    <a:masterClrMapping/>
  </p:clrMapOvr>
  <p:transition/>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dirty="0"/>
              <a:t>Comp Arch (Fall 2020)</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https://safari.ethz.ch/architecture/fall2020/doku.php?id=schedule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6D47789A-BBAC-2448-B054-F1A7DF0E8C97}"/>
              </a:ext>
            </a:extLst>
          </p:cNvPr>
          <p:cNvPicPr>
            <a:picLocks noChangeAspect="1"/>
          </p:cNvPicPr>
          <p:nvPr/>
        </p:nvPicPr>
        <p:blipFill>
          <a:blip r:embed="rId4"/>
          <a:stretch>
            <a:fillRect/>
          </a:stretch>
        </p:blipFill>
        <p:spPr>
          <a:xfrm>
            <a:off x="4339219" y="0"/>
            <a:ext cx="4841293" cy="6858000"/>
          </a:xfrm>
          <a:prstGeom prst="rect">
            <a:avLst/>
          </a:prstGeom>
        </p:spPr>
      </p:pic>
    </p:spTree>
    <p:extLst>
      <p:ext uri="{BB962C8B-B14F-4D97-AF65-F5344CB8AC3E}">
        <p14:creationId xmlns:p14="http://schemas.microsoft.com/office/powerpoint/2010/main" val="1811078133"/>
      </p:ext>
    </p:extLst>
  </p:cSld>
  <p:clrMapOvr>
    <a:masterClrMapping/>
  </p:clrMapOvr>
  <p:transition/>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251928851"/>
      </p:ext>
    </p:extLst>
  </p:cSld>
  <p:clrMapOvr>
    <a:masterClrMapping/>
  </p:clrMapOvr>
  <p:transition/>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dirty="0"/>
              <a:t>Seminar (Spring’21)</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https://safari.ethz.ch/architecture_seminar/spring2021/doku.php?id=schedule</a:t>
            </a:r>
            <a:r>
              <a:rPr lang="en-US" sz="1600" dirty="0">
                <a:solidFill>
                  <a:srgbClr val="0432FF"/>
                </a:solidFill>
              </a:rPr>
              <a:t> </a:t>
            </a: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https://www.youtube.com/watch?v=t3m93ZpLOyw&amp;list=PL5Q2soXY2Zi_awYdjmWVIUegsbY7TPGW4</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2456FBE-004E-7A41-8602-1B82C654EC5B}"/>
              </a:ext>
            </a:extLst>
          </p:cNvPr>
          <p:cNvPicPr>
            <a:picLocks noChangeAspect="1"/>
          </p:cNvPicPr>
          <p:nvPr/>
        </p:nvPicPr>
        <p:blipFill>
          <a:blip r:embed="rId4"/>
          <a:stretch>
            <a:fillRect/>
          </a:stretch>
        </p:blipFill>
        <p:spPr>
          <a:xfrm>
            <a:off x="4421900" y="0"/>
            <a:ext cx="4758612" cy="6858000"/>
          </a:xfrm>
          <a:prstGeom prst="rect">
            <a:avLst/>
          </a:prstGeom>
        </p:spPr>
      </p:pic>
    </p:spTree>
    <p:extLst>
      <p:ext uri="{BB962C8B-B14F-4D97-AF65-F5344CB8AC3E}">
        <p14:creationId xmlns:p14="http://schemas.microsoft.com/office/powerpoint/2010/main" val="2881198840"/>
      </p:ext>
    </p:extLst>
  </p:cSld>
  <p:clrMapOvr>
    <a:masterClrMapping/>
  </p:clrMapOvr>
  <p:transition/>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b="1" dirty="0"/>
              <a:t>Seminar (Current)</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https://www.youtube.com/watch?v=4TcP297mdsI&amp;list=PL5Q2soXY2Zi_7UBNmC9B8Yr5JSwTG9yH4</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DDD6533C-6454-F341-BC2C-62C956DFF2E7}"/>
              </a:ext>
            </a:extLst>
          </p:cNvPr>
          <p:cNvPicPr>
            <a:picLocks noChangeAspect="1"/>
          </p:cNvPicPr>
          <p:nvPr/>
        </p:nvPicPr>
        <p:blipFill>
          <a:blip r:embed="rId4"/>
          <a:stretch>
            <a:fillRect/>
          </a:stretch>
        </p:blipFill>
        <p:spPr>
          <a:xfrm>
            <a:off x="4479728" y="980728"/>
            <a:ext cx="4670638" cy="4876800"/>
          </a:xfrm>
          <a:prstGeom prst="rect">
            <a:avLst/>
          </a:prstGeom>
        </p:spPr>
      </p:pic>
    </p:spTree>
    <p:extLst>
      <p:ext uri="{BB962C8B-B14F-4D97-AF65-F5344CB8AC3E}">
        <p14:creationId xmlns:p14="http://schemas.microsoft.com/office/powerpoint/2010/main" val="3649544137"/>
      </p:ext>
    </p:extLst>
  </p:cSld>
  <p:clrMapOvr>
    <a:masterClrMapping/>
  </p:clrMapOvr>
  <p:transition/>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E52C7-0D4A-6D4D-8783-055FF57B72F3}"/>
              </a:ext>
            </a:extLst>
          </p:cNvPr>
          <p:cNvSpPr>
            <a:spLocks noGrp="1"/>
          </p:cNvSpPr>
          <p:nvPr>
            <p:ph type="title"/>
          </p:nvPr>
        </p:nvSpPr>
        <p:spPr/>
        <p:txBody>
          <a:bodyPr/>
          <a:lstStyle/>
          <a:p>
            <a:r>
              <a:rPr lang="en-US" dirty="0"/>
              <a:t>Hands-On Projects &amp; Seminars Courses </a:t>
            </a:r>
          </a:p>
        </p:txBody>
      </p:sp>
      <p:sp>
        <p:nvSpPr>
          <p:cNvPr id="3" name="Content Placeholder 2">
            <a:extLst>
              <a:ext uri="{FF2B5EF4-FFF2-40B4-BE49-F238E27FC236}">
                <a16:creationId xmlns:a16="http://schemas.microsoft.com/office/drawing/2014/main" id="{F5D57137-7AAB-7F45-991A-E0428972B14F}"/>
              </a:ext>
            </a:extLst>
          </p:cNvPr>
          <p:cNvSpPr>
            <a:spLocks noGrp="1"/>
          </p:cNvSpPr>
          <p:nvPr>
            <p:ph idx="1"/>
          </p:nvPr>
        </p:nvSpPr>
        <p:spPr>
          <a:xfrm>
            <a:off x="228600" y="1219200"/>
            <a:ext cx="8610600" cy="5029200"/>
          </a:xfrm>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https://safari.ethz.ch/projects_and_seminars/doku.php</a:t>
            </a:r>
            <a:r>
              <a:rPr lang="en-US" dirty="0">
                <a:solidFill>
                  <a:srgbClr val="0432FF"/>
                </a:solidFill>
              </a:rPr>
              <a:t> </a:t>
            </a:r>
          </a:p>
        </p:txBody>
      </p:sp>
      <p:sp>
        <p:nvSpPr>
          <p:cNvPr id="4" name="Slide Number Placeholder 3">
            <a:extLst>
              <a:ext uri="{FF2B5EF4-FFF2-40B4-BE49-F238E27FC236}">
                <a16:creationId xmlns:a16="http://schemas.microsoft.com/office/drawing/2014/main" id="{4A07976A-3AD7-364A-8088-891DED496DA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856511B-C5C5-2142-9A91-F472C67743D8}"/>
              </a:ext>
            </a:extLst>
          </p:cNvPr>
          <p:cNvPicPr>
            <a:picLocks noChangeAspect="1"/>
          </p:cNvPicPr>
          <p:nvPr/>
        </p:nvPicPr>
        <p:blipFill>
          <a:blip r:embed="rId3"/>
          <a:stretch>
            <a:fillRect/>
          </a:stretch>
        </p:blipFill>
        <p:spPr>
          <a:xfrm>
            <a:off x="0" y="1871332"/>
            <a:ext cx="9144000" cy="4437988"/>
          </a:xfrm>
          <a:prstGeom prst="rect">
            <a:avLst/>
          </a:prstGeom>
        </p:spPr>
      </p:pic>
    </p:spTree>
    <p:extLst>
      <p:ext uri="{BB962C8B-B14F-4D97-AF65-F5344CB8AC3E}">
        <p14:creationId xmlns:p14="http://schemas.microsoft.com/office/powerpoint/2010/main" val="2151754154"/>
      </p:ext>
    </p:extLst>
  </p:cSld>
  <p:clrMapOvr>
    <a:masterClrMapping/>
  </p:clrMapOvr>
  <p:transition/>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3343338593"/>
      </p:ext>
    </p:extLst>
  </p:cSld>
  <p:clrMapOvr>
    <a:masterClrMapping/>
  </p:clrMapOvr>
  <p:transition/>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(I)</a:t>
            </a:r>
            <a:endParaRPr lang="en-US" sz="3800" dirty="0"/>
          </a:p>
        </p:txBody>
      </p:sp>
      <p:pic>
        <p:nvPicPr>
          <p:cNvPr id="3" name="Picture 2">
            <a:extLst>
              <a:ext uri="{FF2B5EF4-FFF2-40B4-BE49-F238E27FC236}">
                <a16:creationId xmlns:a16="http://schemas.microsoft.com/office/drawing/2014/main" id="{C7FF465F-35B8-3D4E-8DA5-38E24AECB7F0}"/>
              </a:ext>
            </a:extLst>
          </p:cNvPr>
          <p:cNvPicPr>
            <a:picLocks noChangeAspect="1"/>
          </p:cNvPicPr>
          <p:nvPr/>
        </p:nvPicPr>
        <p:blipFill>
          <a:blip r:embed="rId2"/>
          <a:stretch>
            <a:fillRect/>
          </a:stretch>
        </p:blipFill>
        <p:spPr>
          <a:xfrm>
            <a:off x="0" y="1020270"/>
            <a:ext cx="3039099" cy="1710000"/>
          </a:xfrm>
          <a:prstGeom prst="rect">
            <a:avLst/>
          </a:prstGeom>
        </p:spPr>
      </p:pic>
      <p:pic>
        <p:nvPicPr>
          <p:cNvPr id="5" name="Picture 4">
            <a:extLst>
              <a:ext uri="{FF2B5EF4-FFF2-40B4-BE49-F238E27FC236}">
                <a16:creationId xmlns:a16="http://schemas.microsoft.com/office/drawing/2014/main" id="{1954DC66-ED14-844E-8686-B69F576079F6}"/>
              </a:ext>
            </a:extLst>
          </p:cNvPr>
          <p:cNvPicPr>
            <a:picLocks noChangeAspect="1"/>
          </p:cNvPicPr>
          <p:nvPr/>
        </p:nvPicPr>
        <p:blipFill>
          <a:blip r:embed="rId3"/>
          <a:stretch>
            <a:fillRect/>
          </a:stretch>
        </p:blipFill>
        <p:spPr>
          <a:xfrm>
            <a:off x="3061558" y="1020270"/>
            <a:ext cx="3039098" cy="1710000"/>
          </a:xfrm>
          <a:prstGeom prst="rect">
            <a:avLst/>
          </a:prstGeom>
        </p:spPr>
      </p:pic>
      <p:pic>
        <p:nvPicPr>
          <p:cNvPr id="6" name="Picture 5">
            <a:extLst>
              <a:ext uri="{FF2B5EF4-FFF2-40B4-BE49-F238E27FC236}">
                <a16:creationId xmlns:a16="http://schemas.microsoft.com/office/drawing/2014/main" id="{7CF330DA-3E78-7E48-AC12-54161AE29117}"/>
              </a:ext>
            </a:extLst>
          </p:cNvPr>
          <p:cNvPicPr>
            <a:picLocks noChangeAspect="1"/>
          </p:cNvPicPr>
          <p:nvPr/>
        </p:nvPicPr>
        <p:blipFill>
          <a:blip r:embed="rId4"/>
          <a:stretch>
            <a:fillRect/>
          </a:stretch>
        </p:blipFill>
        <p:spPr>
          <a:xfrm>
            <a:off x="6123116" y="1020270"/>
            <a:ext cx="3039099" cy="1710000"/>
          </a:xfrm>
          <a:prstGeom prst="rect">
            <a:avLst/>
          </a:prstGeom>
        </p:spPr>
      </p:pic>
      <p:pic>
        <p:nvPicPr>
          <p:cNvPr id="7" name="Picture 6">
            <a:extLst>
              <a:ext uri="{FF2B5EF4-FFF2-40B4-BE49-F238E27FC236}">
                <a16:creationId xmlns:a16="http://schemas.microsoft.com/office/drawing/2014/main" id="{C016D881-8FB2-A140-9F8C-D3F584507CE0}"/>
              </a:ext>
            </a:extLst>
          </p:cNvPr>
          <p:cNvPicPr>
            <a:picLocks noChangeAspect="1"/>
          </p:cNvPicPr>
          <p:nvPr/>
        </p:nvPicPr>
        <p:blipFill>
          <a:blip r:embed="rId5"/>
          <a:stretch>
            <a:fillRect/>
          </a:stretch>
        </p:blipFill>
        <p:spPr>
          <a:xfrm>
            <a:off x="7108" y="2776218"/>
            <a:ext cx="3039099" cy="1710000"/>
          </a:xfrm>
          <a:prstGeom prst="rect">
            <a:avLst/>
          </a:prstGeom>
        </p:spPr>
      </p:pic>
      <p:pic>
        <p:nvPicPr>
          <p:cNvPr id="8" name="Picture 7">
            <a:extLst>
              <a:ext uri="{FF2B5EF4-FFF2-40B4-BE49-F238E27FC236}">
                <a16:creationId xmlns:a16="http://schemas.microsoft.com/office/drawing/2014/main" id="{2C86B28A-F786-A44D-ABCB-2ACBE8BFD1FA}"/>
              </a:ext>
            </a:extLst>
          </p:cNvPr>
          <p:cNvPicPr>
            <a:picLocks noChangeAspect="1"/>
          </p:cNvPicPr>
          <p:nvPr/>
        </p:nvPicPr>
        <p:blipFill>
          <a:blip r:embed="rId6"/>
          <a:stretch>
            <a:fillRect/>
          </a:stretch>
        </p:blipFill>
        <p:spPr>
          <a:xfrm>
            <a:off x="3058696" y="2776218"/>
            <a:ext cx="3039099" cy="1710000"/>
          </a:xfrm>
          <a:prstGeom prst="rect">
            <a:avLst/>
          </a:prstGeom>
        </p:spPr>
      </p:pic>
      <p:sp>
        <p:nvSpPr>
          <p:cNvPr id="10" name="Rectangle 9">
            <a:extLst>
              <a:ext uri="{FF2B5EF4-FFF2-40B4-BE49-F238E27FC236}">
                <a16:creationId xmlns:a16="http://schemas.microsoft.com/office/drawing/2014/main" id="{19082E93-FD98-EF49-ADB5-A2C10837F371}"/>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safari.ethz.ch</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/safari-seminar-series/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279B7153-B3C1-9347-A817-5DE9E1ACEEAD}"/>
              </a:ext>
            </a:extLst>
          </p:cNvPr>
          <p:cNvPicPr>
            <a:picLocks noChangeAspect="1"/>
          </p:cNvPicPr>
          <p:nvPr/>
        </p:nvPicPr>
        <p:blipFill>
          <a:blip r:embed="rId8"/>
          <a:stretch>
            <a:fillRect/>
          </a:stretch>
        </p:blipFill>
        <p:spPr>
          <a:xfrm>
            <a:off x="6120457" y="2778583"/>
            <a:ext cx="3044415" cy="1712991"/>
          </a:xfrm>
          <a:prstGeom prst="rect">
            <a:avLst/>
          </a:prstGeom>
        </p:spPr>
      </p:pic>
      <p:pic>
        <p:nvPicPr>
          <p:cNvPr id="12" name="Picture 11">
            <a:extLst>
              <a:ext uri="{FF2B5EF4-FFF2-40B4-BE49-F238E27FC236}">
                <a16:creationId xmlns:a16="http://schemas.microsoft.com/office/drawing/2014/main" id="{C1F1308B-5778-FA4C-B9E4-0EAB1DD7CFE1}"/>
              </a:ext>
            </a:extLst>
          </p:cNvPr>
          <p:cNvPicPr>
            <a:picLocks noChangeAspect="1"/>
          </p:cNvPicPr>
          <p:nvPr/>
        </p:nvPicPr>
        <p:blipFill>
          <a:blip r:embed="rId9"/>
          <a:stretch>
            <a:fillRect/>
          </a:stretch>
        </p:blipFill>
        <p:spPr>
          <a:xfrm>
            <a:off x="0" y="4584281"/>
            <a:ext cx="3044415" cy="1712991"/>
          </a:xfrm>
          <a:prstGeom prst="rect">
            <a:avLst/>
          </a:prstGeom>
        </p:spPr>
      </p:pic>
      <p:pic>
        <p:nvPicPr>
          <p:cNvPr id="13" name="Picture 12">
            <a:extLst>
              <a:ext uri="{FF2B5EF4-FFF2-40B4-BE49-F238E27FC236}">
                <a16:creationId xmlns:a16="http://schemas.microsoft.com/office/drawing/2014/main" id="{15B181AB-1E41-A649-86DE-C317E98B208D}"/>
              </a:ext>
            </a:extLst>
          </p:cNvPr>
          <p:cNvPicPr>
            <a:picLocks noChangeAspect="1"/>
          </p:cNvPicPr>
          <p:nvPr/>
        </p:nvPicPr>
        <p:blipFill>
          <a:blip r:embed="rId10"/>
          <a:stretch>
            <a:fillRect/>
          </a:stretch>
        </p:blipFill>
        <p:spPr>
          <a:xfrm>
            <a:off x="3048000" y="4576919"/>
            <a:ext cx="3057500" cy="1720353"/>
          </a:xfrm>
          <a:prstGeom prst="rect">
            <a:avLst/>
          </a:prstGeom>
        </p:spPr>
      </p:pic>
      <p:pic>
        <p:nvPicPr>
          <p:cNvPr id="4" name="Picture 3">
            <a:extLst>
              <a:ext uri="{FF2B5EF4-FFF2-40B4-BE49-F238E27FC236}">
                <a16:creationId xmlns:a16="http://schemas.microsoft.com/office/drawing/2014/main" id="{38A91E93-ADBE-F741-88D4-DCF10BB72FA5}"/>
              </a:ext>
            </a:extLst>
          </p:cNvPr>
          <p:cNvPicPr>
            <a:picLocks noChangeAspect="1"/>
          </p:cNvPicPr>
          <p:nvPr/>
        </p:nvPicPr>
        <p:blipFill>
          <a:blip r:embed="rId11"/>
          <a:stretch>
            <a:fillRect/>
          </a:stretch>
        </p:blipFill>
        <p:spPr>
          <a:xfrm>
            <a:off x="6121872" y="4605272"/>
            <a:ext cx="3022128" cy="1692000"/>
          </a:xfrm>
          <a:prstGeom prst="rect">
            <a:avLst/>
          </a:prstGeom>
        </p:spPr>
      </p:pic>
    </p:spTree>
    <p:extLst>
      <p:ext uri="{BB962C8B-B14F-4D97-AF65-F5344CB8AC3E}">
        <p14:creationId xmlns:p14="http://schemas.microsoft.com/office/powerpoint/2010/main" val="46522562"/>
      </p:ext>
    </p:extLst>
  </p:cSld>
  <p:clrMapOvr>
    <a:masterClrMapping/>
  </p:clrMapOvr>
  <p:transition/>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(II)</a:t>
            </a:r>
            <a:endParaRPr lang="en-US" sz="3800" dirty="0"/>
          </a:p>
        </p:txBody>
      </p:sp>
      <p:sp>
        <p:nvSpPr>
          <p:cNvPr id="10" name="Rectangle 9">
            <a:extLst>
              <a:ext uri="{FF2B5EF4-FFF2-40B4-BE49-F238E27FC236}">
                <a16:creationId xmlns:a16="http://schemas.microsoft.com/office/drawing/2014/main" id="{19082E93-FD98-EF49-ADB5-A2C10837F371}"/>
              </a:ext>
            </a:extLst>
          </p:cNvPr>
          <p:cNvSpPr/>
          <p:nvPr/>
        </p:nvSpPr>
        <p:spPr>
          <a:xfrm>
            <a:off x="243501" y="6536377"/>
            <a:ext cx="8610600"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https://www.youtube.com/watch?v=D8Hjy2iU9l4&amp;list=PL5Q2soXY2Zi_tOTAYm--dYByNPL7JhwR9&amp;index=1</a:t>
            </a: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14" name="Picture 13">
            <a:extLst>
              <a:ext uri="{FF2B5EF4-FFF2-40B4-BE49-F238E27FC236}">
                <a16:creationId xmlns:a16="http://schemas.microsoft.com/office/drawing/2014/main" id="{6AE929E4-E5BE-3E4B-A6C7-F18EBBBACD96}"/>
              </a:ext>
            </a:extLst>
          </p:cNvPr>
          <p:cNvPicPr>
            <a:picLocks noChangeAspect="1"/>
          </p:cNvPicPr>
          <p:nvPr/>
        </p:nvPicPr>
        <p:blipFill>
          <a:blip r:embed="rId3"/>
          <a:stretch>
            <a:fillRect/>
          </a:stretch>
        </p:blipFill>
        <p:spPr>
          <a:xfrm>
            <a:off x="351967" y="980728"/>
            <a:ext cx="3499953" cy="2548159"/>
          </a:xfrm>
          <a:prstGeom prst="rect">
            <a:avLst/>
          </a:prstGeom>
        </p:spPr>
      </p:pic>
      <p:pic>
        <p:nvPicPr>
          <p:cNvPr id="15" name="Picture 14">
            <a:extLst>
              <a:ext uri="{FF2B5EF4-FFF2-40B4-BE49-F238E27FC236}">
                <a16:creationId xmlns:a16="http://schemas.microsoft.com/office/drawing/2014/main" id="{253159A2-5E57-C647-B505-B6F781DBF5D2}"/>
              </a:ext>
            </a:extLst>
          </p:cNvPr>
          <p:cNvPicPr>
            <a:picLocks noChangeAspect="1"/>
          </p:cNvPicPr>
          <p:nvPr/>
        </p:nvPicPr>
        <p:blipFill>
          <a:blip r:embed="rId4"/>
          <a:stretch>
            <a:fillRect/>
          </a:stretch>
        </p:blipFill>
        <p:spPr>
          <a:xfrm>
            <a:off x="4860033" y="980728"/>
            <a:ext cx="3384376" cy="2464012"/>
          </a:xfrm>
          <a:prstGeom prst="rect">
            <a:avLst/>
          </a:prstGeom>
        </p:spPr>
      </p:pic>
      <p:pic>
        <p:nvPicPr>
          <p:cNvPr id="9" name="Picture 8">
            <a:extLst>
              <a:ext uri="{FF2B5EF4-FFF2-40B4-BE49-F238E27FC236}">
                <a16:creationId xmlns:a16="http://schemas.microsoft.com/office/drawing/2014/main" id="{FC1D5ABC-29F4-4440-89FB-454D1CC95B0F}"/>
              </a:ext>
            </a:extLst>
          </p:cNvPr>
          <p:cNvPicPr>
            <a:picLocks noChangeAspect="1"/>
          </p:cNvPicPr>
          <p:nvPr/>
        </p:nvPicPr>
        <p:blipFill>
          <a:blip r:embed="rId5"/>
          <a:stretch>
            <a:fillRect/>
          </a:stretch>
        </p:blipFill>
        <p:spPr>
          <a:xfrm>
            <a:off x="356059" y="3789040"/>
            <a:ext cx="3495861" cy="2548158"/>
          </a:xfrm>
          <a:prstGeom prst="rect">
            <a:avLst/>
          </a:prstGeom>
        </p:spPr>
      </p:pic>
      <p:pic>
        <p:nvPicPr>
          <p:cNvPr id="16" name="Picture 15">
            <a:extLst>
              <a:ext uri="{FF2B5EF4-FFF2-40B4-BE49-F238E27FC236}">
                <a16:creationId xmlns:a16="http://schemas.microsoft.com/office/drawing/2014/main" id="{91D8E958-BA87-1A48-A7AC-A103B9656D8B}"/>
              </a:ext>
            </a:extLst>
          </p:cNvPr>
          <p:cNvPicPr>
            <a:picLocks noChangeAspect="1"/>
          </p:cNvPicPr>
          <p:nvPr/>
        </p:nvPicPr>
        <p:blipFill>
          <a:blip r:embed="rId6"/>
          <a:stretch>
            <a:fillRect/>
          </a:stretch>
        </p:blipFill>
        <p:spPr>
          <a:xfrm>
            <a:off x="4880745" y="3785840"/>
            <a:ext cx="3384376" cy="2465163"/>
          </a:xfrm>
          <a:prstGeom prst="rect">
            <a:avLst/>
          </a:prstGeom>
        </p:spPr>
      </p:pic>
    </p:spTree>
    <p:extLst>
      <p:ext uri="{BB962C8B-B14F-4D97-AF65-F5344CB8AC3E}">
        <p14:creationId xmlns:p14="http://schemas.microsoft.com/office/powerpoint/2010/main" val="1880398832"/>
      </p:ext>
    </p:extLst>
  </p:cSld>
  <p:clrMapOvr>
    <a:masterClrMapping/>
  </p:clrMapOvr>
  <p:transition/>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772816"/>
            <a:ext cx="7924800" cy="1752600"/>
          </a:xfrm>
        </p:spPr>
        <p:txBody>
          <a:bodyPr/>
          <a:lstStyle/>
          <a:p>
            <a:pPr algn="ctr"/>
            <a:r>
              <a:rPr lang="en-US" dirty="0"/>
              <a:t>Open-Source Artifacts</a:t>
            </a:r>
          </a:p>
        </p:txBody>
      </p:sp>
      <p:sp>
        <p:nvSpPr>
          <p:cNvPr id="3" name="Subtitle 2"/>
          <p:cNvSpPr>
            <a:spLocks noGrp="1"/>
          </p:cNvSpPr>
          <p:nvPr>
            <p:ph type="subTitle" idx="1"/>
          </p:nvPr>
        </p:nvSpPr>
        <p:spPr/>
        <p:txBody>
          <a:bodyPr/>
          <a:lstStyle/>
          <a:p>
            <a:r>
              <a:rPr lang="en-US" b="1" dirty="0">
                <a:solidFill>
                  <a:srgbClr val="0432FF"/>
                </a:solidFill>
                <a:hlinkClick r:id="rId2">
                  <a:extLst>
                    <a:ext uri="{A12FA001-AC4F-418D-AE19-62706E023703}">
                      <ahyp:hlinkClr xmlns:ahyp="http://schemas.microsoft.com/office/drawing/2018/hyperlinkcolor" val="tx"/>
                    </a:ext>
                  </a:extLst>
                </a:hlinkClick>
              </a:rPr>
              <a:t>https://github.com/CMU-SAFARI</a:t>
            </a:r>
            <a:r>
              <a:rPr lang="en-US" b="1" dirty="0">
                <a:solidFill>
                  <a:srgbClr val="0432FF"/>
                </a:solidFill>
              </a:rPr>
              <a:t>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47796002"/>
      </p:ext>
    </p:extLst>
  </p:cSld>
  <p:clrMapOvr>
    <a:masterClrMapping/>
  </p:clrMapOvr>
  <p:transition/>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4196525473"/>
      </p:ext>
    </p:extLst>
  </p:cSld>
  <p:clrMapOvr>
    <a:masterClrMapping/>
  </p:clrMapOvr>
  <p:transition/>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04EF9-6311-1645-A0CB-2E4DC613C3D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7D4E5EE-14A7-4C49-8B8C-B0C403B9FC06}"/>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387C2AC1-FD9E-7A4A-BF0C-C9A332C41C8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EC307D-DE3D-4346-9EEC-849FEAAACE63}"/>
              </a:ext>
            </a:extLst>
          </p:cNvPr>
          <p:cNvPicPr>
            <a:picLocks noChangeAspect="1"/>
          </p:cNvPicPr>
          <p:nvPr/>
        </p:nvPicPr>
        <p:blipFill>
          <a:blip r:embed="rId2"/>
          <a:stretch>
            <a:fillRect/>
          </a:stretch>
        </p:blipFill>
        <p:spPr>
          <a:xfrm>
            <a:off x="1879725" y="7184"/>
            <a:ext cx="5384549" cy="6858000"/>
          </a:xfrm>
          <a:prstGeom prst="rect">
            <a:avLst/>
          </a:prstGeom>
        </p:spPr>
      </p:pic>
      <p:sp>
        <p:nvSpPr>
          <p:cNvPr id="6" name="TextBox 5">
            <a:extLst>
              <a:ext uri="{FF2B5EF4-FFF2-40B4-BE49-F238E27FC236}">
                <a16:creationId xmlns:a16="http://schemas.microsoft.com/office/drawing/2014/main" id="{B9871ED2-6771-8148-B0D9-0B21E966C7C8}"/>
              </a:ext>
            </a:extLst>
          </p:cNvPr>
          <p:cNvSpPr txBox="1"/>
          <p:nvPr/>
        </p:nvSpPr>
        <p:spPr>
          <a:xfrm>
            <a:off x="4963649" y="5269399"/>
            <a:ext cx="415530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https://github.com/CMU-SAFARI</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886081560"/>
      </p:ext>
    </p:extLst>
  </p:cSld>
  <p:clrMapOvr>
    <a:masterClrMapping/>
  </p:clrMapOvr>
  <p:transition/>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b="1" dirty="0">
                <a:solidFill>
                  <a:srgbClr val="0432FF"/>
                </a:solidFill>
              </a:rPr>
              <a:t>Computing Research and Education </a:t>
            </a:r>
            <a:r>
              <a:rPr lang="en-US" dirty="0">
                <a:solidFill>
                  <a:srgbClr val="0432FF"/>
                </a:solidFill>
              </a:rPr>
              <a:t>(@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b="1" dirty="0">
                <a:solidFill>
                  <a:srgbClr val="0432FF"/>
                </a:solidFill>
              </a:rPr>
              <a:t>Maurice Wilkes Award Speech </a:t>
            </a:r>
            <a:r>
              <a:rPr lang="en-US" dirty="0">
                <a:solidFill>
                  <a:srgbClr val="0432FF"/>
                </a:solidFill>
              </a:rPr>
              <a:t>(10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93069693"/>
      </p:ext>
    </p:extLst>
  </p:cSld>
  <p:clrMapOvr>
    <a:masterClrMapping/>
  </p:clrMapOvr>
  <p:transition/>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597368860"/>
      </p:ext>
    </p:extLst>
  </p:cSld>
  <p:clrMapOvr>
    <a:masterClrMapping/>
  </p:clrMapOvr>
  <p:transition/>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 (II)</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"Computer Architecture: Why Is It So Important and Exciting Today?"</a:t>
            </a:r>
            <a:r>
              <a:rPr lang="en-US" sz="1800" dirty="0">
                <a:solidFill>
                  <a:srgbClr val="0432FF"/>
                </a:solidFill>
              </a:rPr>
              <a:t>  </a:t>
            </a:r>
            <a:br>
              <a:rPr lang="en-US" sz="1800" dirty="0">
                <a:solidFill>
                  <a:srgbClr val="0432FF"/>
                </a:solidFill>
              </a:rPr>
            </a:br>
            <a:r>
              <a:rPr lang="en-US" sz="1800" dirty="0"/>
              <a:t>Invited Lecture at </a:t>
            </a:r>
            <a:r>
              <a:rPr lang="en-US" sz="1800" i="1" dirty="0">
                <a:hlinkClick r:id="rId3"/>
              </a:rPr>
              <a:t>Izmir Institute of Technology (</a:t>
            </a:r>
            <a:r>
              <a:rPr lang="en-US" sz="1800" b="1" i="1" dirty="0">
                <a:hlinkClick r:id="rId3"/>
              </a:rPr>
              <a:t>IYTE</a:t>
            </a:r>
            <a:r>
              <a:rPr lang="en-US" sz="1800" i="1" dirty="0">
                <a:hlinkClick r:id="rId3"/>
              </a:rPr>
              <a:t>) </a:t>
            </a:r>
            <a:r>
              <a:rPr lang="en-US" sz="1800" dirty="0"/>
              <a:t>, Virtual, 16 October 2020. </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 </a:t>
            </a:r>
            <a:br>
              <a:rPr lang="en-US" sz="1800" dirty="0"/>
            </a:br>
            <a:r>
              <a:rPr lang="en-US" sz="1800" dirty="0"/>
              <a:t>[</a:t>
            </a:r>
            <a:r>
              <a:rPr lang="en-US" sz="1800" dirty="0">
                <a:hlinkClick r:id="rId5"/>
              </a:rPr>
              <a:t>Talk Video</a:t>
            </a:r>
            <a:r>
              <a:rPr lang="en-US" sz="1800" dirty="0"/>
              <a:t> (2 hours 12 minutes)]</a:t>
            </a:r>
          </a:p>
          <a:p>
            <a:pPr marL="0" indent="0">
              <a:buNone/>
            </a:pPr>
            <a:br>
              <a:rPr lang="en-US" sz="1800" dirty="0"/>
            </a:br>
            <a:endParaRPr lang="en-US" sz="1800" dirty="0"/>
          </a:p>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6">
                  <a:extLst>
                    <a:ext uri="{A12FA001-AC4F-418D-AE19-62706E023703}">
                      <ahyp:hlinkClr xmlns:ahyp="http://schemas.microsoft.com/office/drawing/2018/hyperlinkcolor" val="tx"/>
                    </a:ext>
                  </a:extLst>
                </a:hlinkClick>
              </a:rPr>
              <a:t>"Applying to Graduate School &amp; Doing Impactful Research"</a:t>
            </a:r>
            <a:r>
              <a:rPr lang="en-US" sz="1800" dirty="0">
                <a:solidFill>
                  <a:srgbClr val="0432FF"/>
                </a:solidFill>
              </a:rPr>
              <a:t> </a:t>
            </a:r>
            <a:br>
              <a:rPr lang="en-US" sz="1800" dirty="0">
                <a:solidFill>
                  <a:srgbClr val="0432FF"/>
                </a:solidFill>
              </a:rPr>
            </a:br>
            <a:r>
              <a:rPr lang="en-US" sz="1800" i="1" dirty="0"/>
              <a:t>Invited Panel Talk at </a:t>
            </a:r>
            <a:r>
              <a:rPr lang="en-US" sz="1800" i="1" dirty="0">
                <a:hlinkClick r:id="rId7"/>
              </a:rPr>
              <a:t>the 3rd Undergraduate Mentoring Workshop</a:t>
            </a:r>
            <a:r>
              <a:rPr lang="en-US" sz="1800" i="1" dirty="0"/>
              <a:t>, held with </a:t>
            </a:r>
            <a:r>
              <a:rPr lang="en-US" sz="1800" i="1" dirty="0">
                <a:hlinkClick r:id="rId8"/>
              </a:rPr>
              <a:t>the 48th International Symposium on Computer Architecture (</a:t>
            </a:r>
            <a:r>
              <a:rPr lang="en-US" sz="1800" b="1" i="1" dirty="0">
                <a:hlinkClick r:id="rId8"/>
              </a:rPr>
              <a:t>ISCA</a:t>
            </a:r>
            <a:r>
              <a:rPr lang="en-US" sz="1800" i="1" dirty="0">
                <a:hlinkClick r:id="rId8"/>
              </a:rPr>
              <a:t>)</a:t>
            </a:r>
            <a:r>
              <a:rPr lang="en-US" sz="1800" dirty="0"/>
              <a:t>, Virtual, 18 June 2021. </a:t>
            </a:r>
            <a:br>
              <a:rPr lang="en-US" sz="1800" dirty="0"/>
            </a:br>
            <a:r>
              <a:rPr lang="en-US" sz="1800" dirty="0"/>
              <a:t>[</a:t>
            </a:r>
            <a:r>
              <a:rPr lang="en-US" sz="1800" dirty="0">
                <a:hlinkClick r:id="rId6"/>
              </a:rPr>
              <a:t>Slides (pptx)</a:t>
            </a:r>
            <a:r>
              <a:rPr lang="en-US" sz="1800" dirty="0"/>
              <a:t> </a:t>
            </a:r>
            <a:r>
              <a:rPr lang="en-US" sz="1800" dirty="0">
                <a:hlinkClick r:id="rId9"/>
              </a:rPr>
              <a:t>(pdf)</a:t>
            </a:r>
            <a:r>
              <a:rPr lang="en-US" sz="1800" dirty="0"/>
              <a:t>] </a:t>
            </a:r>
            <a:br>
              <a:rPr lang="en-US" sz="1800" dirty="0"/>
            </a:br>
            <a:r>
              <a:rPr lang="en-US" sz="1800" dirty="0"/>
              <a:t>[</a:t>
            </a:r>
            <a:r>
              <a:rPr lang="en-US" sz="1800" dirty="0">
                <a:hlinkClick r:id="rId10"/>
              </a:rPr>
              <a:t>Talk Video</a:t>
            </a:r>
            <a:r>
              <a:rPr lang="en-US" sz="1800" dirty="0"/>
              <a:t> (50 minutes)]</a:t>
            </a:r>
          </a:p>
          <a:p>
            <a:endParaRPr lang="en-US" sz="1800" dirty="0"/>
          </a:p>
        </p:txBody>
      </p:sp>
      <p:sp>
        <p:nvSpPr>
          <p:cNvPr id="4" name="Slide Number Placeholder 3">
            <a:extLst>
              <a:ext uri="{FF2B5EF4-FFF2-40B4-BE49-F238E27FC236}">
                <a16:creationId xmlns:a16="http://schemas.microsoft.com/office/drawing/2014/main" id="{F184A087-14E4-E548-89F4-24CDE0339BC5}"/>
              </a:ext>
            </a:extLst>
          </p:cNvPr>
          <p:cNvSpPr>
            <a:spLocks noGrp="1"/>
          </p:cNvSpPr>
          <p:nvPr>
            <p:ph type="sldNum" sz="quarter" idx="11"/>
          </p:nvPr>
        </p:nvSpPr>
        <p:spPr>
          <a:xfrm>
            <a:off x="6553200" y="6363164"/>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381</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883464129"/>
      </p:ext>
    </p:extLst>
  </p:cSld>
  <p:clrMapOvr>
    <a:masterClrMapping/>
  </p:clrMapOvr>
  <p:transition/>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179512"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917450673"/>
      </p:ext>
    </p:extLst>
  </p:cSld>
  <p:clrMapOvr>
    <a:masterClrMapping/>
  </p:clrMapOvr>
  <p:transition/>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870769476"/>
      </p:ext>
    </p:extLst>
  </p:cSld>
  <p:clrMapOvr>
    <a:masterClrMapping/>
  </p:clrMapOvr>
  <p:transition/>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Videos,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34585569"/>
      </p:ext>
    </p:extLst>
  </p:cSld>
  <p:clrMapOvr>
    <a:masterClrMapping/>
  </p:clrMapOvr>
  <p:transition/>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539552" y="1748408"/>
            <a:ext cx="7924800" cy="1752600"/>
          </a:xfrm>
        </p:spPr>
        <p:txBody>
          <a:bodyPr/>
          <a:lstStyle/>
          <a:p>
            <a:pPr algn="ctr"/>
            <a:r>
              <a:rPr lang="en-US" b="1" dirty="0"/>
              <a:t>Fundamental Thinking</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385</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3505326"/>
      </p:ext>
    </p:extLst>
  </p:cSld>
  <p:clrMapOvr>
    <a:masterClrMapping/>
  </p:clrMapOvr>
  <p:transition/>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Bottom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386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365250"/>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7" name="Rounded Rectangle 6">
            <a:extLst>
              <a:ext uri="{FF2B5EF4-FFF2-40B4-BE49-F238E27FC236}">
                <a16:creationId xmlns:a16="http://schemas.microsoft.com/office/drawing/2014/main" id="{9B95BAA4-53D5-604E-9EC0-8B877CDEF2AE}"/>
              </a:ext>
            </a:extLst>
          </p:cNvPr>
          <p:cNvSpPr>
            <a:spLocks noChangeArrowheads="1"/>
          </p:cNvSpPr>
          <p:nvPr/>
        </p:nvSpPr>
        <p:spPr bwMode="auto">
          <a:xfrm rot="5400000">
            <a:off x="4281766" y="-328332"/>
            <a:ext cx="685802" cy="8810065"/>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6126581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a:xfrm>
            <a:off x="228600" y="152400"/>
            <a:ext cx="8801100" cy="1066800"/>
          </a:xfrm>
        </p:spPr>
        <p:txBody>
          <a:bodyPr/>
          <a:lstStyle/>
          <a:p>
            <a:r>
              <a:rPr lang="en-US" dirty="0"/>
              <a:t>Historical: Opportunities at the Bottom (II)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387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043243"/>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pic>
        <p:nvPicPr>
          <p:cNvPr id="8" name="Picture 7">
            <a:extLst>
              <a:ext uri="{FF2B5EF4-FFF2-40B4-BE49-F238E27FC236}">
                <a16:creationId xmlns:a16="http://schemas.microsoft.com/office/drawing/2014/main" id="{9928123C-4476-AE4B-9C5A-5D3E508DA06D}"/>
              </a:ext>
            </a:extLst>
          </p:cNvPr>
          <p:cNvPicPr>
            <a:picLocks noChangeAspect="1"/>
          </p:cNvPicPr>
          <p:nvPr/>
        </p:nvPicPr>
        <p:blipFill>
          <a:blip r:embed="rId4"/>
          <a:stretch>
            <a:fillRect/>
          </a:stretch>
        </p:blipFill>
        <p:spPr>
          <a:xfrm>
            <a:off x="128900" y="2244222"/>
            <a:ext cx="9015100" cy="4133169"/>
          </a:xfrm>
          <a:prstGeom prst="rect">
            <a:avLst/>
          </a:prstGeom>
        </p:spPr>
      </p:pic>
      <p:sp>
        <p:nvSpPr>
          <p:cNvPr id="9" name="Rounded Rectangle 8">
            <a:extLst>
              <a:ext uri="{FF2B5EF4-FFF2-40B4-BE49-F238E27FC236}">
                <a16:creationId xmlns:a16="http://schemas.microsoft.com/office/drawing/2014/main" id="{C4720344-C867-1C41-B64E-FE4EFFC6C483}"/>
              </a:ext>
            </a:extLst>
          </p:cNvPr>
          <p:cNvSpPr>
            <a:spLocks noChangeArrowheads="1"/>
          </p:cNvSpPr>
          <p:nvPr/>
        </p:nvSpPr>
        <p:spPr bwMode="auto">
          <a:xfrm rot="5400000">
            <a:off x="4152899" y="-876298"/>
            <a:ext cx="304801" cy="7239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ounded Rectangle 9">
            <a:extLst>
              <a:ext uri="{FF2B5EF4-FFF2-40B4-BE49-F238E27FC236}">
                <a16:creationId xmlns:a16="http://schemas.microsoft.com/office/drawing/2014/main" id="{51EDBF09-41DC-954E-9549-BDB80BB20B31}"/>
              </a:ext>
            </a:extLst>
          </p:cNvPr>
          <p:cNvSpPr>
            <a:spLocks noChangeArrowheads="1"/>
          </p:cNvSpPr>
          <p:nvPr/>
        </p:nvSpPr>
        <p:spPr bwMode="auto">
          <a:xfrm rot="5400000">
            <a:off x="2760008" y="2762770"/>
            <a:ext cx="304801" cy="560518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0974234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Top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388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31B5361F-3180-4243-8082-039A7DAA89F0}"/>
              </a:ext>
            </a:extLst>
          </p:cNvPr>
          <p:cNvPicPr>
            <a:picLocks noChangeAspect="1"/>
          </p:cNvPicPr>
          <p:nvPr/>
        </p:nvPicPr>
        <p:blipFill>
          <a:blip r:embed="rId2"/>
          <a:stretch>
            <a:fillRect/>
          </a:stretch>
        </p:blipFill>
        <p:spPr>
          <a:xfrm>
            <a:off x="647700" y="952548"/>
            <a:ext cx="7772400" cy="2353614"/>
          </a:xfrm>
          <a:prstGeom prst="rect">
            <a:avLst/>
          </a:prstGeom>
        </p:spPr>
      </p:pic>
      <p:pic>
        <p:nvPicPr>
          <p:cNvPr id="8" name="Picture 7">
            <a:extLst>
              <a:ext uri="{FF2B5EF4-FFF2-40B4-BE49-F238E27FC236}">
                <a16:creationId xmlns:a16="http://schemas.microsoft.com/office/drawing/2014/main" id="{2C7DB7AA-3E97-5149-BF89-D41F9EC53DA7}"/>
              </a:ext>
            </a:extLst>
          </p:cNvPr>
          <p:cNvPicPr>
            <a:picLocks noChangeAspect="1"/>
          </p:cNvPicPr>
          <p:nvPr/>
        </p:nvPicPr>
        <p:blipFill>
          <a:blip r:embed="rId3"/>
          <a:stretch>
            <a:fillRect/>
          </a:stretch>
        </p:blipFill>
        <p:spPr>
          <a:xfrm>
            <a:off x="669823" y="3306162"/>
            <a:ext cx="7641559" cy="3194330"/>
          </a:xfrm>
          <a:prstGeom prst="rect">
            <a:avLst/>
          </a:prstGeom>
        </p:spPr>
      </p:pic>
      <p:sp>
        <p:nvSpPr>
          <p:cNvPr id="9" name="TextBox 8">
            <a:extLst>
              <a:ext uri="{FF2B5EF4-FFF2-40B4-BE49-F238E27FC236}">
                <a16:creationId xmlns:a16="http://schemas.microsoft.com/office/drawing/2014/main" id="{C91EA970-BACF-D24D-891E-30115D48E063}"/>
              </a:ext>
            </a:extLst>
          </p:cNvPr>
          <p:cNvSpPr txBox="1"/>
          <p:nvPr/>
        </p:nvSpPr>
        <p:spPr>
          <a:xfrm>
            <a:off x="2133600" y="6520161"/>
            <a:ext cx="433003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https://science.sciencemag.org/content/368/6495/eaam9744</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Rounded Rectangle 9">
            <a:extLst>
              <a:ext uri="{FF2B5EF4-FFF2-40B4-BE49-F238E27FC236}">
                <a16:creationId xmlns:a16="http://schemas.microsoft.com/office/drawing/2014/main" id="{4F867AE1-F55C-794D-8D43-774BF77D8794}"/>
              </a:ext>
            </a:extLst>
          </p:cNvPr>
          <p:cNvSpPr>
            <a:spLocks noChangeArrowheads="1"/>
          </p:cNvSpPr>
          <p:nvPr/>
        </p:nvSpPr>
        <p:spPr bwMode="auto">
          <a:xfrm rot="5400000">
            <a:off x="4062525" y="2562019"/>
            <a:ext cx="550544" cy="7326406"/>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94897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66B1-FE74-5F49-B72C-C4E12203B1F8}"/>
              </a:ext>
            </a:extLst>
          </p:cNvPr>
          <p:cNvSpPr>
            <a:spLocks noGrp="1"/>
          </p:cNvSpPr>
          <p:nvPr>
            <p:ph type="title"/>
          </p:nvPr>
        </p:nvSpPr>
        <p:spPr/>
        <p:txBody>
          <a:bodyPr/>
          <a:lstStyle/>
          <a:p>
            <a:r>
              <a:rPr lang="en-US" dirty="0"/>
              <a:t>Axiom, Revisited</a:t>
            </a:r>
          </a:p>
        </p:txBody>
      </p:sp>
      <p:sp>
        <p:nvSpPr>
          <p:cNvPr id="3" name="Content Placeholder 2">
            <a:extLst>
              <a:ext uri="{FF2B5EF4-FFF2-40B4-BE49-F238E27FC236}">
                <a16:creationId xmlns:a16="http://schemas.microsoft.com/office/drawing/2014/main" id="{CB66A599-B824-4843-AF11-2B71A9C93A75}"/>
              </a:ext>
            </a:extLst>
          </p:cNvPr>
          <p:cNvSpPr>
            <a:spLocks noGrp="1"/>
          </p:cNvSpPr>
          <p:nvPr>
            <p:ph idx="1"/>
          </p:nvPr>
        </p:nvSpPr>
        <p:spPr>
          <a:xfrm>
            <a:off x="0" y="997527"/>
            <a:ext cx="9144000" cy="5193723"/>
          </a:xfrm>
        </p:spPr>
        <p:txBody>
          <a:bodyPr/>
          <a:lstStyle/>
          <a:p>
            <a:pPr marL="0" indent="0" algn="ctr">
              <a:buNone/>
            </a:pPr>
            <a:endParaRPr lang="en-US" dirty="0">
              <a:solidFill>
                <a:srgbClr val="FF0000"/>
              </a:solidFill>
            </a:endParaRPr>
          </a:p>
          <a:p>
            <a:pPr marL="0" indent="0" algn="ctr">
              <a:buNone/>
            </a:pPr>
            <a:r>
              <a:rPr lang="en-US" dirty="0">
                <a:solidFill>
                  <a:srgbClr val="0432FF"/>
                </a:solidFill>
              </a:rPr>
              <a:t>There </a:t>
            </a:r>
            <a:r>
              <a:rPr lang="en-US" b="1" dirty="0">
                <a:solidFill>
                  <a:srgbClr val="0432FF"/>
                </a:solidFill>
              </a:rPr>
              <a:t>is</a:t>
            </a:r>
            <a:r>
              <a:rPr lang="en-US" dirty="0">
                <a:solidFill>
                  <a:srgbClr val="0432FF"/>
                </a:solidFill>
              </a:rPr>
              <a:t> plenty of room both at the top and at the bottom </a:t>
            </a:r>
          </a:p>
          <a:p>
            <a:pPr marL="0" indent="0" algn="ctr">
              <a:buNone/>
            </a:pPr>
            <a:endParaRPr lang="en-US" dirty="0">
              <a:solidFill>
                <a:srgbClr val="0432FF"/>
              </a:solidFill>
            </a:endParaRPr>
          </a:p>
          <a:p>
            <a:pPr marL="0" indent="0" algn="ctr">
              <a:buNone/>
            </a:pPr>
            <a:r>
              <a:rPr lang="en-US" dirty="0">
                <a:solidFill>
                  <a:srgbClr val="0432FF"/>
                </a:solidFill>
              </a:rPr>
              <a:t>but </a:t>
            </a:r>
            <a:r>
              <a:rPr lang="en-US" b="1" dirty="0">
                <a:solidFill>
                  <a:srgbClr val="0432FF"/>
                </a:solidFill>
              </a:rPr>
              <a:t>much more so </a:t>
            </a:r>
          </a:p>
          <a:p>
            <a:pPr marL="0" indent="0" algn="ctr">
              <a:buNone/>
            </a:pPr>
            <a:endParaRPr lang="en-US" dirty="0">
              <a:solidFill>
                <a:srgbClr val="FF0000"/>
              </a:solidFill>
            </a:endParaRPr>
          </a:p>
          <a:p>
            <a:pPr marL="0" indent="0" algn="ctr">
              <a:buNone/>
            </a:pPr>
            <a:r>
              <a:rPr lang="en-US" dirty="0">
                <a:solidFill>
                  <a:srgbClr val="0432FF"/>
                </a:solidFill>
              </a:rPr>
              <a:t>when you </a:t>
            </a:r>
          </a:p>
          <a:p>
            <a:pPr marL="0" indent="0" algn="ctr">
              <a:buNone/>
            </a:pPr>
            <a:endParaRPr lang="en-US" dirty="0">
              <a:solidFill>
                <a:srgbClr val="FF0000"/>
              </a:solidFill>
            </a:endParaRPr>
          </a:p>
          <a:p>
            <a:pPr marL="0" indent="0" algn="ctr">
              <a:buNone/>
            </a:pPr>
            <a:r>
              <a:rPr lang="en-US" sz="2800" b="1" dirty="0">
                <a:solidFill>
                  <a:srgbClr val="FF0000"/>
                </a:solidFill>
              </a:rPr>
              <a:t>communicate well between and optimize across </a:t>
            </a:r>
          </a:p>
          <a:p>
            <a:pPr marL="0" indent="0" algn="ctr">
              <a:buNone/>
            </a:pPr>
            <a:endParaRPr lang="en-US" dirty="0">
              <a:solidFill>
                <a:srgbClr val="FF0000"/>
              </a:solidFill>
            </a:endParaRPr>
          </a:p>
          <a:p>
            <a:pPr marL="0" indent="0" algn="ctr">
              <a:buNone/>
            </a:pPr>
            <a:r>
              <a:rPr lang="en-US" sz="2800" b="1" dirty="0">
                <a:solidFill>
                  <a:srgbClr val="FF0000"/>
                </a:solidFill>
              </a:rPr>
              <a:t>the top and the bottom</a:t>
            </a:r>
          </a:p>
          <a:p>
            <a:pPr algn="ctr"/>
            <a:endParaRPr lang="en-US" dirty="0"/>
          </a:p>
        </p:txBody>
      </p:sp>
      <p:sp>
        <p:nvSpPr>
          <p:cNvPr id="4" name="Slide Number Placeholder 3">
            <a:extLst>
              <a:ext uri="{FF2B5EF4-FFF2-40B4-BE49-F238E27FC236}">
                <a16:creationId xmlns:a16="http://schemas.microsoft.com/office/drawing/2014/main" id="{01C6DBCF-4A40-DA49-A434-B8DA39AFA3DD}"/>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389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324156315"/>
      </p:ext>
    </p:extLst>
  </p:cSld>
  <p:clrMapOvr>
    <a:masterClrMapping/>
  </p:clrMapOvr>
  <p:transition/>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Hence the Expanded View</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925946719"/>
      </p:ext>
    </p:extLst>
  </p:cSld>
  <p:clrMapOvr>
    <a:masterClrMapping/>
  </p:clrMapOvr>
  <p:transition/>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69076701"/>
      </p:ext>
    </p:extLst>
  </p:cSld>
  <p:clrMapOvr>
    <a:masterClrMapping/>
  </p:clrMapOvr>
  <p:transition/>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End of 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4428974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2|5.3|1.3|11.4|5.3|2.1"/>
</p:tagLst>
</file>

<file path=ppt/tags/tag2.xml><?xml version="1.0" encoding="utf-8"?>
<p:tagLst xmlns:a="http://schemas.openxmlformats.org/drawingml/2006/main" xmlns:r="http://schemas.openxmlformats.org/officeDocument/2006/relationships" xmlns:p="http://schemas.openxmlformats.org/presentationml/2006/main">
  <p:tag name="TIMING" val="|2.2|3.1"/>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6.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7.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9.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1.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74.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7.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8.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0.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2.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846AF6C8-510F-B843-927B-D228E6D21AE1}" vid="{401B834B-21C8-DD47-A919-8F9510F7175F}"/>
    </a:ext>
  </a:extLst>
</a:theme>
</file>

<file path=ppt/theme/theme84.xml><?xml version="1.0" encoding="utf-8"?>
<a:theme xmlns:a="http://schemas.openxmlformats.org/drawingml/2006/main" name="10_Office Theme">
  <a:themeElements>
    <a:clrScheme name="Nandita">
      <a:dk1>
        <a:sysClr val="windowText" lastClr="000000"/>
      </a:dk1>
      <a:lt1>
        <a:sysClr val="window" lastClr="FFFFFF"/>
      </a:lt1>
      <a:dk2>
        <a:srgbClr val="44546A"/>
      </a:dk2>
      <a:lt2>
        <a:srgbClr val="D8D8D8"/>
      </a:lt2>
      <a:accent1>
        <a:srgbClr val="008000"/>
      </a:accent1>
      <a:accent2>
        <a:srgbClr val="FF9933"/>
      </a:accent2>
      <a:accent3>
        <a:srgbClr val="1D6FA9"/>
      </a:accent3>
      <a:accent4>
        <a:srgbClr val="15537E"/>
      </a:accent4>
      <a:accent5>
        <a:srgbClr val="C00000"/>
      </a:accent5>
      <a:accent6>
        <a:srgbClr val="FFD966"/>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2800" b="1" dirty="0" smtClean="0">
            <a:latin typeface="Myriad Pro Cond" panose="020B0706030403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2400" b="1" dirty="0" smtClean="0">
            <a:latin typeface="Myriad Pro Cond" panose="020B07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85.xml><?xml version="1.0" encoding="utf-8"?>
<a:theme xmlns:a="http://schemas.openxmlformats.org/drawingml/2006/main" name="1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86.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1" dirty="0" smtClean="0">
            <a:latin typeface="Myriad Pro Cond" panose="020B05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7.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323515</TotalTime>
  <Words>24942</Words>
  <Application>Microsoft Macintosh PowerPoint</Application>
  <PresentationFormat>On-screen Show (4:3)</PresentationFormat>
  <Paragraphs>3880</Paragraphs>
  <Slides>392</Slides>
  <Notes>66</Notes>
  <HiddenSlides>0</HiddenSlides>
  <MMClips>0</MMClips>
  <ScaleCrop>false</ScaleCrop>
  <HeadingPairs>
    <vt:vector size="8" baseType="variant">
      <vt:variant>
        <vt:lpstr>Fonts Used</vt:lpstr>
      </vt:variant>
      <vt:variant>
        <vt:i4>31</vt:i4>
      </vt:variant>
      <vt:variant>
        <vt:lpstr>Theme</vt:lpstr>
      </vt:variant>
      <vt:variant>
        <vt:i4>87</vt:i4>
      </vt:variant>
      <vt:variant>
        <vt:lpstr>Embedded OLE Servers</vt:lpstr>
      </vt:variant>
      <vt:variant>
        <vt:i4>1</vt:i4>
      </vt:variant>
      <vt:variant>
        <vt:lpstr>Slide Titles</vt:lpstr>
      </vt:variant>
      <vt:variant>
        <vt:i4>392</vt:i4>
      </vt:variant>
    </vt:vector>
  </HeadingPairs>
  <TitlesOfParts>
    <vt:vector size="511" baseType="lpstr">
      <vt:lpstr>Adobe Garamond Pro</vt:lpstr>
      <vt:lpstr>Arial</vt:lpstr>
      <vt:lpstr>Arial Black</vt:lpstr>
      <vt:lpstr>Arial Narrow</vt:lpstr>
      <vt:lpstr>Calibri</vt:lpstr>
      <vt:lpstr>Calibri Light</vt:lpstr>
      <vt:lpstr>Cambria</vt:lpstr>
      <vt:lpstr>Cambria Math</vt:lpstr>
      <vt:lpstr>Candara</vt:lpstr>
      <vt:lpstr>Chalkduster</vt:lpstr>
      <vt:lpstr>Consolas</vt:lpstr>
      <vt:lpstr>Corbel</vt:lpstr>
      <vt:lpstr>Courier New</vt:lpstr>
      <vt:lpstr>europa</vt:lpstr>
      <vt:lpstr>Futura Medium</vt:lpstr>
      <vt:lpstr>Garamond</vt:lpstr>
      <vt:lpstr>Gill Sans</vt:lpstr>
      <vt:lpstr>Gill Sans MT</vt:lpstr>
      <vt:lpstr>Lato</vt:lpstr>
      <vt:lpstr>Lato Black</vt:lpstr>
      <vt:lpstr>LinBiolinumTB</vt:lpstr>
      <vt:lpstr>Lucida Grande</vt:lpstr>
      <vt:lpstr>Lucida Sans</vt:lpstr>
      <vt:lpstr>Myriad Pro Bold Cond</vt:lpstr>
      <vt:lpstr>Myriad Pro Cond</vt:lpstr>
      <vt:lpstr>Palatino Linotype</vt:lpstr>
      <vt:lpstr>Segoe UI</vt:lpstr>
      <vt:lpstr>Tahoma</vt:lpstr>
      <vt:lpstr>Times New Roman</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153_Edge</vt:lpstr>
      <vt:lpstr>5_Edge</vt:lpstr>
      <vt:lpstr>7_Edge</vt:lpstr>
      <vt:lpstr>3_sesha-theme</vt:lpstr>
      <vt:lpstr>18_Edge</vt:lpstr>
      <vt:lpstr>4_sesha-theme</vt:lpstr>
      <vt:lpstr>19_Edge</vt:lpstr>
      <vt:lpstr>11_Edge</vt:lpstr>
      <vt:lpstr>14_Edge</vt:lpstr>
      <vt:lpstr>2_Edge</vt:lpstr>
      <vt:lpstr>40_Edge</vt:lpstr>
      <vt:lpstr>15_Edge</vt:lpstr>
      <vt:lpstr>99_Edge</vt:lpstr>
      <vt:lpstr>137_Edge</vt:lpstr>
      <vt:lpstr>24_Edge</vt:lpstr>
      <vt:lpstr>155_Edge</vt:lpstr>
      <vt:lpstr>62_Edge</vt:lpstr>
      <vt:lpstr>27_Edge</vt:lpstr>
      <vt:lpstr>28_Edge</vt:lpstr>
      <vt:lpstr>100_Edge</vt:lpstr>
      <vt:lpstr>29_Edge</vt:lpstr>
      <vt:lpstr>41_Edge</vt:lpstr>
      <vt:lpstr>101_Edge</vt:lpstr>
      <vt:lpstr>6_Office Theme</vt:lpstr>
      <vt:lpstr>20_Edge</vt:lpstr>
      <vt:lpstr>21_Edge</vt:lpstr>
      <vt:lpstr>5_sesha-theme</vt:lpstr>
      <vt:lpstr>26_Edge</vt:lpstr>
      <vt:lpstr>7_Office Theme</vt:lpstr>
      <vt:lpstr>22_Edge</vt:lpstr>
      <vt:lpstr>1_Office Theme</vt:lpstr>
      <vt:lpstr>16_Edge</vt:lpstr>
      <vt:lpstr>12_Edge</vt:lpstr>
      <vt:lpstr>Metropolitan_bullet</vt:lpstr>
      <vt:lpstr>25_Edge</vt:lpstr>
      <vt:lpstr>32_Edge</vt:lpstr>
      <vt:lpstr>8_Office Theme</vt:lpstr>
      <vt:lpstr>5_Office Theme</vt:lpstr>
      <vt:lpstr>157_Edge</vt:lpstr>
      <vt:lpstr>3_Office Theme</vt:lpstr>
      <vt:lpstr>67_Edge</vt:lpstr>
      <vt:lpstr>10_Edge</vt:lpstr>
      <vt:lpstr>60_Edge</vt:lpstr>
      <vt:lpstr>9_Office Theme</vt:lpstr>
      <vt:lpstr>10_Office Theme</vt:lpstr>
      <vt:lpstr>1_sesha-theme</vt:lpstr>
      <vt:lpstr>11_Office Theme</vt:lpstr>
      <vt:lpstr>Simple Light</vt:lpstr>
      <vt:lpstr>Visio</vt:lpstr>
      <vt:lpstr>Memory-Centric Computing</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Accelerating Genome Analysis [IEEE MICRO 2020]</vt:lpstr>
      <vt:lpstr>FPGA-based Near-Memory Analytics</vt:lpstr>
      <vt:lpstr>GenASM Framework [MICRO 2020]</vt:lpstr>
      <vt:lpstr>In-Storage Genome Filtering [ASPLOS 2022] </vt:lpstr>
      <vt:lpstr>Future of Genome Sequencing &amp; Analysis</vt:lpstr>
      <vt:lpstr>More on Fast &amp; Efficient Genome Analysis …</vt:lpstr>
      <vt:lpstr>Detailed Lectures on Genome Analysis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Fundamentally Better Architectures</vt:lpstr>
      <vt:lpstr>We Need to Revisit the Entire Stack</vt:lpstr>
      <vt:lpstr>Axiom</vt:lpstr>
      <vt:lpstr>Fundamentally Better Architectures</vt:lpstr>
      <vt:lpstr>A Blueprint for Fundamentally Better Architectures</vt:lpstr>
      <vt:lpstr>Data-Centric (Memory-Centric) Architectures</vt:lpstr>
      <vt:lpstr>Data-Centric Architectures: Properties</vt:lpstr>
      <vt:lpstr>Processing Data           Where It Makes Sense</vt:lpstr>
      <vt:lpstr>Processing in/near Memory: An Old Idea</vt:lpstr>
      <vt:lpstr>Processing in/near Memory: An Old Idea</vt:lpstr>
      <vt:lpstr>Why In-Memory Computation Today?</vt:lpstr>
      <vt:lpstr>Why In-Memory Computation Today?</vt:lpstr>
      <vt:lpstr>Memory Scaling Issues Were Real</vt:lpstr>
      <vt:lpstr>As Memory Scales, It Becomes Unreliable</vt:lpstr>
      <vt:lpstr>A Curious Discovery [Kim et al., ISCA 2014]</vt:lpstr>
      <vt:lpstr>PowerPoint Presentation</vt:lpstr>
      <vt:lpstr>The Story of RowHammer Lecture …</vt:lpstr>
      <vt:lpstr>Memory Scaling Issues Are Real</vt:lpstr>
      <vt:lpstr>Memory Scaling Issues Are Real</vt:lpstr>
      <vt:lpstr>The Story of RowHammer in 20 Minutes</vt:lpstr>
      <vt:lpstr>Hybrid Memory Enables Better Scaling</vt:lpstr>
      <vt:lpstr>The Push from Circuits and Devices</vt:lpstr>
      <vt:lpstr>An Example Intelligent Controller</vt:lpstr>
      <vt:lpstr>Industry Is Writing Papers About It, Too</vt:lpstr>
      <vt:lpstr>Call for Intelligent Memory Controllers</vt:lpstr>
      <vt:lpstr>Another Example Intelligent Controller</vt:lpstr>
      <vt:lpstr>Aside: Intelligent Controller for NAND Flash</vt:lpstr>
      <vt:lpstr>Intelligent Flash Controllers [PIEEE’17]</vt:lpstr>
      <vt:lpstr>The Takeaway</vt:lpstr>
      <vt:lpstr>The Push from Circuits and Devices</vt:lpstr>
      <vt:lpstr>Why In-Memory Computation Today?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PIM Review and Open Problems</vt:lpstr>
      <vt:lpstr>PowerPoint Presentation</vt:lpstr>
      <vt:lpstr>PowerPoint Presentation</vt:lpstr>
      <vt:lpstr>We Need to Think Differently from the Past Approaches</vt:lpstr>
      <vt:lpstr>Processing in Memory:   Two Approaches</vt:lpstr>
      <vt:lpstr>Two PIM Approaches</vt:lpstr>
      <vt:lpstr>Approach 1: Processing Using Memory</vt:lpstr>
      <vt:lpstr>Starting Simple: Data Copy and Initialization</vt:lpstr>
      <vt:lpstr>Future Systems: In-Memory Copy</vt:lpstr>
      <vt:lpstr>RowClone: In-DRAM Row Copy</vt:lpstr>
      <vt:lpstr>RowClone: Latency and Energy Savings</vt:lpstr>
      <vt:lpstr>More on RowClone</vt:lpstr>
      <vt:lpstr>Real System RowClone Prototype</vt:lpstr>
      <vt:lpstr>Lecture on RowClone &amp; Processing using DRAM</vt:lpstr>
      <vt:lpstr>Mindset: Memory as an Accelerator</vt:lpstr>
      <vt:lpstr>(Truly) In-Memory Computation </vt:lpstr>
      <vt:lpstr>In-DRAM AND/OR: Triple Row Activation</vt:lpstr>
      <vt:lpstr>Bulk Bitwise Operations in Workloads</vt:lpstr>
      <vt:lpstr>In-DRAM Acceleration of Database Queries</vt:lpstr>
      <vt:lpstr>More on Ambit</vt:lpstr>
      <vt:lpstr>In-DRAM Bulk Bitwise Execution</vt:lpstr>
      <vt:lpstr>SIMDRAM Framework</vt:lpstr>
      <vt:lpstr>SIMDRAM Framework: Overview </vt:lpstr>
      <vt:lpstr>SIMDRAM Key Results</vt:lpstr>
      <vt:lpstr>More on SIMDRAM</vt:lpstr>
      <vt:lpstr>In-DRAM Physical Unclonable Functions</vt:lpstr>
      <vt:lpstr>In-DRAM True Random Number Generation</vt:lpstr>
      <vt:lpstr>In-DRAM True Random Number Generation</vt:lpstr>
      <vt:lpstr>In-DRAM True Random Number Generation</vt:lpstr>
      <vt:lpstr>Processing in Memory:   Two Approaches</vt:lpstr>
      <vt:lpstr>Specialization: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System Energy</vt:lpstr>
      <vt:lpstr>More on Tesseract</vt:lpstr>
      <vt:lpstr>Google Workloads  for Consumer Devices: Mitigating Data Movement Bottlenecks</vt:lpstr>
      <vt:lpstr>Consumer Devices</vt:lpstr>
      <vt:lpstr>Popular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Sequence-to-Graph Mapping</vt:lpstr>
      <vt:lpstr>Accelerating Time Series Analysis</vt:lpstr>
      <vt:lpstr>Accelerating Graph Pattern Mining</vt:lpstr>
      <vt:lpstr>Accelerating HTAP Database Systems</vt:lpstr>
      <vt:lpstr>Accelerating Neural Network Inference</vt:lpstr>
      <vt:lpstr>Google Neural Network Models for Edge Devices:  Analyzing and Mitigating  Machine Learning Inference Bottlenecks</vt:lpstr>
      <vt:lpstr>Executive Summary</vt:lpstr>
      <vt:lpstr>Google Edge Neural Network Models</vt:lpstr>
      <vt:lpstr>Diversity Across the Models</vt:lpstr>
      <vt:lpstr>Diversity Within the Models</vt:lpstr>
      <vt:lpstr>Mensa High-Level Overview</vt:lpstr>
      <vt:lpstr>Mensa: Highly-Efficient ML Inference</vt:lpstr>
      <vt:lpstr>FPGA-based Processing Near Memory</vt:lpstr>
      <vt:lpstr>Near-Memory Acceleration Using FPGAs</vt:lpstr>
      <vt:lpstr>Performance &amp; Energy Greatly Improve</vt:lpstr>
      <vt:lpstr>We Need to Revisit the Entire Stack</vt:lpstr>
      <vt:lpstr>PIM Review and Open Problems</vt:lpstr>
      <vt:lpstr>PIM Review and Open Problems (II)</vt:lpstr>
      <vt:lpstr>Eliminating the Adoption Barriers</vt:lpstr>
      <vt:lpstr>Potential Barriers to Adoption of PIM</vt:lpstr>
      <vt:lpstr>We Need to Revisit the Entire Stack</vt:lpstr>
      <vt:lpstr>Adoption: Accelerating Key Applications (I)</vt:lpstr>
      <vt:lpstr>Adoption: Accelerating Key Applications (II)</vt:lpstr>
      <vt:lpstr>Adoption: Accelerating Key Applications (III)</vt:lpstr>
      <vt:lpstr>Adoption: Accelerating Key Applications (IV)</vt:lpstr>
      <vt:lpstr>Adoption: Accelerating Key Applications (V)</vt:lpstr>
      <vt:lpstr>Adoption: Accelerating Key Applications (VI)</vt:lpstr>
      <vt:lpstr>Adoption: Accelerating Key Applications (VII)</vt:lpstr>
      <vt:lpstr>Adoption: Accelerating Key Applications (VIII)</vt:lpstr>
      <vt:lpstr>Adoption: Accelerating Key Applications (IX)</vt:lpstr>
      <vt:lpstr>Adoption: Accelerating Key Applications (X)</vt:lpstr>
      <vt:lpstr>Adoption: How to Keep It Simple?</vt:lpstr>
      <vt:lpstr>Adoption: How to Maintain Coherence? (I)</vt:lpstr>
      <vt:lpstr>Challenge: Coherence for Hybrid CPU-PIM Apps</vt:lpstr>
      <vt:lpstr>Adoption: How to Maintain Coherence? (II)</vt:lpstr>
      <vt:lpstr>Adoption: How to Support Synchronization?</vt:lpstr>
      <vt:lpstr>Adoption: How to Support Virtual Memory?</vt:lpstr>
      <vt:lpstr>Eliminating the Adoption Barriers</vt:lpstr>
      <vt:lpstr>UPMEM Processing-in-DRAM Engine (2019)</vt:lpstr>
      <vt:lpstr>UPMEM Memory Modules</vt:lpstr>
      <vt:lpstr>2,560-DPU Processing-in-Memory System</vt:lpstr>
      <vt:lpstr>More on the UPMEM PIM System</vt:lpstr>
      <vt:lpstr>Experimental Analysis of the UPMEM PIM Engine</vt:lpstr>
      <vt:lpstr>UPMEM PIM System Summary &amp; Analysis</vt:lpstr>
      <vt:lpstr>PrIM Benchmarks: Application Domains</vt:lpstr>
      <vt:lpstr>PrIM Benchmarks are Open Source</vt:lpstr>
      <vt:lpstr>Understanding a Modern PIM Architecture</vt:lpstr>
      <vt:lpstr>Understanding a Modern PIM Architecture</vt:lpstr>
      <vt:lpstr>More on Analysis of the UPMEM PIM Engine</vt:lpstr>
      <vt:lpstr>More on Analysis of the UPMEM PIM Engine</vt:lpstr>
      <vt:lpstr>UPMEM PIM System Summary &amp; Analysis</vt:lpstr>
      <vt:lpstr>FPGA-based Processing Near Memory</vt:lpstr>
      <vt:lpstr>DAMOV Analysis Methodology &amp; Workloads</vt:lpstr>
      <vt:lpstr>When to Employ Near-Data Processing? </vt:lpstr>
      <vt:lpstr>Step 1: Application Profiling </vt:lpstr>
      <vt:lpstr>Step 3: Memory Bottleneck Analysis</vt:lpstr>
      <vt:lpstr>DAMOV is Open Source</vt:lpstr>
      <vt:lpstr>DAMOV is Open Source</vt:lpstr>
      <vt:lpstr>More on DAMOV Analysis Methodology &amp; Workloads</vt:lpstr>
      <vt:lpstr>More on DAMOV Methods &amp; Benchmarks</vt:lpstr>
      <vt:lpstr>Samsung Function-in-Memory DRAM (2021)</vt:lpstr>
      <vt:lpstr>Samsung Function-in-Memory DRAM (2021)</vt:lpstr>
      <vt:lpstr>Samsung Function-in-Memory DRAM (2021)</vt:lpstr>
      <vt:lpstr>Samsung Function-in-Memory DRAM (2021)</vt:lpstr>
      <vt:lpstr>Samsung Function-in-Memory DRAM (2021)</vt:lpstr>
      <vt:lpstr>Samsung AxDIMM (2021)</vt:lpstr>
      <vt:lpstr>SK Hynix Accelerator-in-Memory (2022)</vt:lpstr>
      <vt:lpstr>AliBaba PIM Recommendation System (2022)</vt:lpstr>
      <vt:lpstr>Future: Enable New Medical/Health Platforms</vt:lpstr>
      <vt:lpstr>Future of Genome Sequencing &amp; Analysis</vt:lpstr>
      <vt:lpstr>Detailed Lectures on PIM (I)</vt:lpstr>
      <vt:lpstr>Detailed Lectures on PIM (II)</vt:lpstr>
      <vt:lpstr>Latest Longer &amp; Detailed Tutorial on PIM</vt:lpstr>
      <vt:lpstr>Latest Longer &amp; Detailed Tutorial on PIM</vt:lpstr>
      <vt:lpstr>Challenge and Opportunity for Future</vt:lpstr>
      <vt:lpstr>Challenge and Opportunity for Future</vt:lpstr>
      <vt:lpstr>Challenge and Opportunity for Future</vt:lpstr>
      <vt:lpstr>Unfortunately, Little or No  Time for the Next Two Parts</vt:lpstr>
      <vt:lpstr>Challenge and Opportunity for Future</vt:lpstr>
      <vt:lpstr>Challenge and Opportunity for Future</vt:lpstr>
      <vt:lpstr>More Info in This Longer Tutorial…</vt:lpstr>
      <vt:lpstr>A Tutorial on PIM</vt:lpstr>
      <vt:lpstr>Concluding Remarks</vt:lpstr>
      <vt:lpstr>Concluding Remarks</vt:lpstr>
      <vt:lpstr>Fundamentally Better Architectures</vt:lpstr>
      <vt:lpstr>PowerPoint Presentation</vt:lpstr>
      <vt:lpstr>We Need to Revisit the Entire Stack</vt:lpstr>
      <vt:lpstr>We Need to Exploit Good Principles</vt:lpstr>
      <vt:lpstr>A Blueprint for Fundamentally Better Architectures</vt:lpstr>
      <vt:lpstr>Funding Acknowledgments</vt:lpstr>
      <vt:lpstr>Acknowledgments</vt:lpstr>
      <vt:lpstr>PowerPoint Presentation</vt:lpstr>
      <vt:lpstr>SAFARI Newsletter December 2021 Edition</vt:lpstr>
      <vt:lpstr>Referenced Papers, Talks, Artifacts</vt:lpstr>
      <vt:lpstr>Open Source Tools: SAFARI GitHub</vt:lpstr>
      <vt:lpstr>Comp Arch (Fall’21)</vt:lpstr>
      <vt:lpstr>PIM Course (Fall’21)</vt:lpstr>
      <vt:lpstr>PIM Course (Current)</vt:lpstr>
      <vt:lpstr>Memory-Centric Computing</vt:lpstr>
      <vt:lpstr>Backup Slides</vt:lpstr>
      <vt:lpstr>Aside: Intelligent Controller for NAND Flash</vt:lpstr>
      <vt:lpstr>Intelligent Flash Controllers [PIEEE’17]</vt:lpstr>
      <vt:lpstr>System Desirables</vt:lpstr>
      <vt:lpstr>SAFARI Research Group</vt:lpstr>
      <vt:lpstr>SAFARI Newsletter April 2020 Edition</vt:lpstr>
      <vt:lpstr>SAFARI Newsletter January 2021 Edition</vt:lpstr>
      <vt:lpstr>SAFARI Newsletter December 2021 Edition</vt:lpstr>
      <vt:lpstr>A Talk on Impactful Research &amp; Teaching</vt:lpstr>
      <vt:lpstr>An Interview on Computing Futures</vt:lpstr>
      <vt:lpstr>Latest Longer &amp; Detailed Tutorial on PIM</vt:lpstr>
      <vt:lpstr>Latest Longer &amp; Detailed Tutorial on PIM</vt:lpstr>
      <vt:lpstr>Detailed Lectures on PIM (I)</vt:lpstr>
      <vt:lpstr>Detailed Lectures on PIM (II)</vt:lpstr>
      <vt:lpstr>Comp Arch (Current)</vt:lpstr>
      <vt:lpstr>PIM Course (Current)</vt:lpstr>
      <vt:lpstr>PowerPoint Presentation</vt:lpstr>
      <vt:lpstr>Data-Driven Architectures</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Self-Optimizing Memory Prefetchers</vt:lpstr>
      <vt:lpstr>PowerPoint Presentation</vt:lpstr>
      <vt:lpstr>Executive Summary</vt:lpstr>
      <vt:lpstr>Key Shortcomings in Prior Prefetchers</vt:lpstr>
      <vt:lpstr>Our Goal</vt:lpstr>
      <vt:lpstr>Our Proposal</vt:lpstr>
      <vt:lpstr>Basics of Reinforcement Learning (RL)</vt:lpstr>
      <vt:lpstr>Formulating Prefetching as RL</vt:lpstr>
      <vt:lpstr>Pythia Overview</vt:lpstr>
      <vt:lpstr>Simulation Methodology</vt:lpstr>
      <vt:lpstr>Basic Pythia Configuration</vt:lpstr>
      <vt:lpstr>Performance with Varying Core Count</vt:lpstr>
      <vt:lpstr>Performance with Varying Core Count</vt:lpstr>
      <vt:lpstr>Performance with Varying DRAM Bandwidth</vt:lpstr>
      <vt:lpstr>Performance with Varying DRAM Bandwidth</vt:lpstr>
      <vt:lpstr>Pythia’s Overhead</vt:lpstr>
      <vt:lpstr>More in the Paper</vt:lpstr>
      <vt:lpstr>Pythia is Open Source</vt:lpstr>
      <vt:lpstr>PowerPoint Presentation</vt:lpstr>
      <vt:lpstr>Self-Optimizing Memory Prefetchers</vt:lpstr>
      <vt:lpstr>An Intelligent Architecture</vt:lpstr>
      <vt:lpstr>Challenge and Opportunity for Future</vt:lpstr>
      <vt:lpstr>Data-Aware Architectures</vt:lpstr>
      <vt:lpstr>Corollaries: Architectures Today …</vt:lpstr>
      <vt:lpstr>Data-Aware Architectures</vt:lpstr>
      <vt:lpstr>One Problem: Limited Expressiveness</vt:lpstr>
      <vt:lpstr>A Solution: More Expressive Interfaces</vt:lpstr>
      <vt:lpstr>Expressive (Memory) Interfaces</vt:lpstr>
      <vt:lpstr>SW provides key program information to HW</vt:lpstr>
      <vt:lpstr>Broader goal: Enable many cross-layer optimizations</vt:lpstr>
      <vt:lpstr>Our approach: Rich cross-layer abstractions</vt:lpstr>
      <vt:lpstr>PowerPoint Presentation</vt:lpstr>
      <vt:lpstr>XMem Aids/Enables Many Optimizations</vt:lpstr>
      <vt:lpstr>Expressive (Memory) Interfaces</vt:lpstr>
      <vt:lpstr>Expressive (Memory) Interfaces for GPUs</vt:lpstr>
      <vt:lpstr>Locality Descriptor: Executive Summary </vt:lpstr>
      <vt:lpstr>An Example: Hybrid Memory Management</vt:lpstr>
      <vt:lpstr>An Example: Heterogeneous-Reliability Memory</vt:lpstr>
      <vt:lpstr>Exploiting Memory Error Tolerance  with Hybrid Memory Systems</vt:lpstr>
      <vt:lpstr>Heterogeneous-Reliability Memory</vt:lpstr>
      <vt:lpstr>More on Heterogeneous-Reliability Memory</vt:lpstr>
      <vt:lpstr>Data-Aware Cross-Layer Hybrid System Management</vt:lpstr>
      <vt:lpstr>Another Example: EDEN for DNNs</vt:lpstr>
      <vt:lpstr>PowerPoint Presentation</vt:lpstr>
      <vt:lpstr>PowerPoint Presentation</vt:lpstr>
      <vt:lpstr>PowerPoint Presentation</vt:lpstr>
      <vt:lpstr>PowerPoint Presentation</vt:lpstr>
      <vt:lpstr>PowerPoint Presentation</vt:lpstr>
      <vt:lpstr>EDEN: Data-Aware Efficient DNN Inference</vt:lpstr>
      <vt:lpstr>SMASH: SW/HW Indexing Acceleration</vt:lpstr>
      <vt:lpstr>Data-Aware Virtual Memory Framework</vt:lpstr>
      <vt:lpstr>SW/HW Climate Modeling Accelerator</vt:lpstr>
      <vt:lpstr>HW/SW Time Series Analysis Accelerator</vt:lpstr>
      <vt:lpstr>FPGA-based Processing Near Memory</vt:lpstr>
      <vt:lpstr>Accelerating Linked Data Structures</vt:lpstr>
      <vt:lpstr>Accelerating Approximate String Matching</vt:lpstr>
      <vt:lpstr>Accelerating Genome Analysis [IEEE MICRO 2020]</vt:lpstr>
      <vt:lpstr>Challenge and Opportunity for Future</vt:lpstr>
      <vt:lpstr>We Need to Rethink the Entire Stack</vt:lpstr>
      <vt:lpstr>Principled Architectures &amp; What They Can Enable</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More on My Research &amp; Teaching</vt:lpstr>
      <vt:lpstr>Brief Self Introduction</vt:lpstr>
      <vt:lpstr>Current Research Mission</vt:lpstr>
      <vt:lpstr>Four Key Current Directions</vt:lpstr>
      <vt:lpstr>The Transformation Hierarchy</vt:lpstr>
      <vt:lpstr>Axiom</vt:lpstr>
      <vt:lpstr>Current Research Mission &amp; Major Topics</vt:lpstr>
      <vt:lpstr>PowerPoint Presentation</vt:lpstr>
      <vt:lpstr>SAFARI Newsletter April 2020 Edition</vt:lpstr>
      <vt:lpstr>SAFARI Newsletter January 2021 Edition</vt:lpstr>
      <vt:lpstr>SAFARI Newsletter December 2021 Edition</vt:lpstr>
      <vt:lpstr>Papers, Talks, Artifacts</vt:lpstr>
      <vt:lpstr>Open Source Tools: SAFARI GitHub</vt:lpstr>
      <vt:lpstr>SAFARI PhD and Post-Doc Alumni</vt:lpstr>
      <vt:lpstr>Principle: Teaching and Research</vt:lpstr>
      <vt:lpstr>Principle: Learning and Scholarship</vt:lpstr>
      <vt:lpstr>Principle: Insight and Ideas</vt:lpstr>
      <vt:lpstr>Principle: Learning and Scholarship</vt:lpstr>
      <vt:lpstr>Principle: Good Mindset, Goals &amp; Focus</vt:lpstr>
      <vt:lpstr>Research &amp; Teaching: Some Overview Talks</vt:lpstr>
      <vt:lpstr>Online Courses &amp; Lectures</vt:lpstr>
      <vt:lpstr>PowerPoint Presentation</vt:lpstr>
      <vt:lpstr>DDCA (Spring 2021)</vt:lpstr>
      <vt:lpstr>Comp Arch (Fall 2020)</vt:lpstr>
      <vt:lpstr>Comp Arch (Current)</vt:lpstr>
      <vt:lpstr>Seminar (Spring’21)</vt:lpstr>
      <vt:lpstr>Seminar (Current)</vt:lpstr>
      <vt:lpstr>Hands-On Projects &amp; Seminars Courses </vt:lpstr>
      <vt:lpstr>PIM Course (Current)</vt:lpstr>
      <vt:lpstr>SAFARI Live Seminars (I)</vt:lpstr>
      <vt:lpstr>SAFARI Live Seminars (II)</vt:lpstr>
      <vt:lpstr>Open-Source Artifacts</vt:lpstr>
      <vt:lpstr>Open Source Tools: SAFARI GitHub</vt:lpstr>
      <vt:lpstr>PowerPoint Presentation</vt:lpstr>
      <vt:lpstr>An Interview on Research and Education</vt:lpstr>
      <vt:lpstr>More Thoughts and Suggestions</vt:lpstr>
      <vt:lpstr>More Thoughts and Suggestions (II)</vt:lpstr>
      <vt:lpstr>A Talk on Impactful Research &amp; Teaching</vt:lpstr>
      <vt:lpstr>An Interview on Computing Futures</vt:lpstr>
      <vt:lpstr>Papers, Talks, Videos, Artifacts</vt:lpstr>
      <vt:lpstr>Fundamental Thinking</vt:lpstr>
      <vt:lpstr>Historical: Opportunities at the Bottom </vt:lpstr>
      <vt:lpstr>Historical: Opportunities at the Bottom (II) </vt:lpstr>
      <vt:lpstr>Historical: Opportunities at the Top </vt:lpstr>
      <vt:lpstr>Axiom, Revisited</vt:lpstr>
      <vt:lpstr>Hence the Expanded View</vt:lpstr>
      <vt:lpstr>Fundamentally Better Architectures</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3102</cp:revision>
  <cp:lastPrinted>2017-12-05T03:30:35Z</cp:lastPrinted>
  <dcterms:created xsi:type="dcterms:W3CDTF">2010-10-08T20:41:54Z</dcterms:created>
  <dcterms:modified xsi:type="dcterms:W3CDTF">2022-05-10T13:41:32Z</dcterms:modified>
</cp:coreProperties>
</file>