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theme/theme43.xml" ContentType="application/vnd.openxmlformats-officedocument.theme+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theme/theme44.xml" ContentType="application/vnd.openxmlformats-officedocument.theme+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theme/theme45.xml" ContentType="application/vnd.openxmlformats-officedocument.theme+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theme/theme46.xml" ContentType="application/vnd.openxmlformats-officedocument.theme+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theme/theme47.xml" ContentType="application/vnd.openxmlformats-officedocument.theme+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theme/theme48.xml" ContentType="application/vnd.openxmlformats-officedocument.theme+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theme/theme49.xml" ContentType="application/vnd.openxmlformats-officedocument.theme+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theme/theme50.xml" ContentType="application/vnd.openxmlformats-officedocument.theme+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theme/theme51.xml" ContentType="application/vnd.openxmlformats-officedocument.theme+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theme/theme52.xml" ContentType="application/vnd.openxmlformats-officedocument.theme+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theme/theme53.xml" ContentType="application/vnd.openxmlformats-officedocument.theme+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theme/theme54.xml" ContentType="application/vnd.openxmlformats-officedocument.theme+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5.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6.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7.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58.xml" ContentType="application/vnd.openxmlformats-officedocument.theme+xml"/>
  <Override PartName="/ppt/theme/theme59.xml" ContentType="application/vnd.openxmlformats-officedocument.theme+xml"/>
  <Override PartName="/ppt/theme/theme6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1.xml" ContentType="application/vnd.openxmlformats-officedocument.presentationml.notesSlide+xml"/>
  <Override PartName="/ppt/tags/tag1.xml" ContentType="application/vnd.openxmlformats-officedocument.presentationml.tags+xml"/>
  <Override PartName="/ppt/notesSlides/notesSlide22.xml" ContentType="application/vnd.openxmlformats-officedocument.presentationml.notesSlide+xml"/>
  <Override PartName="/ppt/tags/tag2.xml" ContentType="application/vnd.openxmlformats-officedocument.presentationml.tags+xml"/>
  <Override PartName="/ppt/notesSlides/notesSlide23.xml" ContentType="application/vnd.openxmlformats-officedocument.presentationml.notesSlide+xml"/>
  <Override PartName="/ppt/tags/tag3.xml" ContentType="application/vnd.openxmlformats-officedocument.presentationml.tags+xml"/>
  <Override PartName="/ppt/notesSlides/notesSlide24.xml" ContentType="application/vnd.openxmlformats-officedocument.presentationml.notesSlide+xml"/>
  <Override PartName="/ppt/tags/tag4.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5.xml" ContentType="application/vnd.openxmlformats-officedocument.presentationml.tags+xml"/>
  <Override PartName="/ppt/notesSlides/notesSlide27.xml" ContentType="application/vnd.openxmlformats-officedocument.presentationml.notesSlide+xml"/>
  <Override PartName="/ppt/tags/tag6.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7.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8.xml" ContentType="application/vnd.openxmlformats-officedocument.presentationml.tags+xml"/>
  <Override PartName="/ppt/notesSlides/notesSlide34.xml" ContentType="application/vnd.openxmlformats-officedocument.presentationml.notesSlide+xml"/>
  <Override PartName="/ppt/tags/tag9.xml" ContentType="application/vnd.openxmlformats-officedocument.presentationml.tags+xml"/>
  <Override PartName="/ppt/notesSlides/notesSlide35.xml" ContentType="application/vnd.openxmlformats-officedocument.presentationml.notesSlide+xml"/>
  <Override PartName="/ppt/tags/tag10.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11.xml" ContentType="application/vnd.openxmlformats-officedocument.presentationml.tags+xml"/>
  <Override PartName="/ppt/notesSlides/notesSlide38.xml" ContentType="application/vnd.openxmlformats-officedocument.presentationml.notesSlide+xml"/>
  <Override PartName="/ppt/tags/tag12.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8076" r:id="rId35"/>
    <p:sldMasterId id="2147488139" r:id="rId36"/>
    <p:sldMasterId id="2147488151" r:id="rId37"/>
    <p:sldMasterId id="2147488163" r:id="rId38"/>
    <p:sldMasterId id="2147488175" r:id="rId39"/>
    <p:sldMasterId id="2147488200" r:id="rId40"/>
    <p:sldMasterId id="2147488213" r:id="rId41"/>
    <p:sldMasterId id="2147488225" r:id="rId42"/>
    <p:sldMasterId id="2147488238" r:id="rId43"/>
    <p:sldMasterId id="2147488243" r:id="rId44"/>
    <p:sldMasterId id="2147488256" r:id="rId45"/>
    <p:sldMasterId id="2147488268" r:id="rId46"/>
    <p:sldMasterId id="2147488281" r:id="rId47"/>
    <p:sldMasterId id="2147488294" r:id="rId48"/>
    <p:sldMasterId id="2147488306" r:id="rId49"/>
    <p:sldMasterId id="2147488318" r:id="rId50"/>
    <p:sldMasterId id="2147488330" r:id="rId51"/>
    <p:sldMasterId id="2147488343" r:id="rId52"/>
    <p:sldMasterId id="2147488359" r:id="rId53"/>
    <p:sldMasterId id="2147488362" r:id="rId54"/>
    <p:sldMasterId id="2147488375" r:id="rId55"/>
    <p:sldMasterId id="2147488388" r:id="rId56"/>
    <p:sldMasterId id="2147488394" r:id="rId57"/>
    <p:sldMasterId id="2147488407" r:id="rId58"/>
  </p:sldMasterIdLst>
  <p:notesMasterIdLst>
    <p:notesMasterId r:id="rId214"/>
  </p:notesMasterIdLst>
  <p:handoutMasterIdLst>
    <p:handoutMasterId r:id="rId215"/>
  </p:handoutMasterIdLst>
  <p:sldIdLst>
    <p:sldId id="7058" r:id="rId59"/>
    <p:sldId id="4434" r:id="rId60"/>
    <p:sldId id="5208" r:id="rId61"/>
    <p:sldId id="5529" r:id="rId62"/>
    <p:sldId id="6956" r:id="rId63"/>
    <p:sldId id="7062" r:id="rId64"/>
    <p:sldId id="7064" r:id="rId65"/>
    <p:sldId id="7227" r:id="rId66"/>
    <p:sldId id="4433" r:id="rId67"/>
    <p:sldId id="4441" r:id="rId68"/>
    <p:sldId id="4442" r:id="rId69"/>
    <p:sldId id="4438" r:id="rId70"/>
    <p:sldId id="6174" r:id="rId71"/>
    <p:sldId id="6175" r:id="rId72"/>
    <p:sldId id="4443" r:id="rId73"/>
    <p:sldId id="302" r:id="rId74"/>
    <p:sldId id="5531" r:id="rId75"/>
    <p:sldId id="4439" r:id="rId76"/>
    <p:sldId id="4444" r:id="rId77"/>
    <p:sldId id="5278" r:id="rId78"/>
    <p:sldId id="4457" r:id="rId79"/>
    <p:sldId id="4645" r:id="rId80"/>
    <p:sldId id="4646" r:id="rId81"/>
    <p:sldId id="5978" r:id="rId82"/>
    <p:sldId id="6181" r:id="rId83"/>
    <p:sldId id="6176" r:id="rId84"/>
    <p:sldId id="4436" r:id="rId85"/>
    <p:sldId id="6095" r:id="rId86"/>
    <p:sldId id="6946" r:id="rId87"/>
    <p:sldId id="5214" r:id="rId88"/>
    <p:sldId id="4777" r:id="rId89"/>
    <p:sldId id="5875" r:id="rId90"/>
    <p:sldId id="7228" r:id="rId91"/>
    <p:sldId id="4916" r:id="rId92"/>
    <p:sldId id="4478" r:id="rId93"/>
    <p:sldId id="4753" r:id="rId94"/>
    <p:sldId id="6128" r:id="rId95"/>
    <p:sldId id="6178" r:id="rId96"/>
    <p:sldId id="6180" r:id="rId97"/>
    <p:sldId id="5468" r:id="rId98"/>
    <p:sldId id="6015" r:id="rId99"/>
    <p:sldId id="4509" r:id="rId100"/>
    <p:sldId id="4848" r:id="rId101"/>
    <p:sldId id="4649" r:id="rId102"/>
    <p:sldId id="5265" r:id="rId103"/>
    <p:sldId id="4651" r:id="rId104"/>
    <p:sldId id="5268" r:id="rId105"/>
    <p:sldId id="5758" r:id="rId106"/>
    <p:sldId id="5814" r:id="rId107"/>
    <p:sldId id="4816" r:id="rId108"/>
    <p:sldId id="4817" r:id="rId109"/>
    <p:sldId id="5865" r:id="rId110"/>
    <p:sldId id="5271" r:id="rId111"/>
    <p:sldId id="5866" r:id="rId112"/>
    <p:sldId id="7235" r:id="rId113"/>
    <p:sldId id="5867" r:id="rId114"/>
    <p:sldId id="4655" r:id="rId115"/>
    <p:sldId id="5870" r:id="rId116"/>
    <p:sldId id="4720" r:id="rId117"/>
    <p:sldId id="5871" r:id="rId118"/>
    <p:sldId id="4699" r:id="rId119"/>
    <p:sldId id="5818" r:id="rId120"/>
    <p:sldId id="6965" r:id="rId121"/>
    <p:sldId id="5999" r:id="rId122"/>
    <p:sldId id="7067" r:id="rId123"/>
    <p:sldId id="5972" r:id="rId124"/>
    <p:sldId id="7068" r:id="rId125"/>
    <p:sldId id="7144" r:id="rId126"/>
    <p:sldId id="7229" r:id="rId127"/>
    <p:sldId id="4533" r:id="rId128"/>
    <p:sldId id="4650" r:id="rId129"/>
    <p:sldId id="6145" r:id="rId130"/>
    <p:sldId id="993" r:id="rId131"/>
    <p:sldId id="6664" r:id="rId132"/>
    <p:sldId id="6938" r:id="rId133"/>
    <p:sldId id="6768" r:id="rId134"/>
    <p:sldId id="1047" r:id="rId135"/>
    <p:sldId id="1048" r:id="rId136"/>
    <p:sldId id="6940" r:id="rId137"/>
    <p:sldId id="1136" r:id="rId138"/>
    <p:sldId id="6941" r:id="rId139"/>
    <p:sldId id="1050" r:id="rId140"/>
    <p:sldId id="6942" r:id="rId141"/>
    <p:sldId id="5772" r:id="rId142"/>
    <p:sldId id="5773" r:id="rId143"/>
    <p:sldId id="5843" r:id="rId144"/>
    <p:sldId id="6231" r:id="rId145"/>
    <p:sldId id="6966" r:id="rId146"/>
    <p:sldId id="7145" r:id="rId147"/>
    <p:sldId id="7146" r:id="rId148"/>
    <p:sldId id="7157" r:id="rId149"/>
    <p:sldId id="7158" r:id="rId150"/>
    <p:sldId id="6217" r:id="rId151"/>
    <p:sldId id="7292" r:id="rId152"/>
    <p:sldId id="4554" r:id="rId153"/>
    <p:sldId id="6953" r:id="rId154"/>
    <p:sldId id="7033" r:id="rId155"/>
    <p:sldId id="6951" r:id="rId156"/>
    <p:sldId id="6579" r:id="rId157"/>
    <p:sldId id="6964" r:id="rId158"/>
    <p:sldId id="6955" r:id="rId159"/>
    <p:sldId id="6943" r:id="rId160"/>
    <p:sldId id="7233" r:id="rId161"/>
    <p:sldId id="6029" r:id="rId162"/>
    <p:sldId id="6030" r:id="rId163"/>
    <p:sldId id="7234" r:id="rId164"/>
    <p:sldId id="6944" r:id="rId165"/>
    <p:sldId id="4609" r:id="rId166"/>
    <p:sldId id="6511" r:id="rId167"/>
    <p:sldId id="7237" r:id="rId168"/>
    <p:sldId id="7236" r:id="rId169"/>
    <p:sldId id="5881" r:id="rId170"/>
    <p:sldId id="6945" r:id="rId171"/>
    <p:sldId id="5879" r:id="rId172"/>
    <p:sldId id="5876" r:id="rId173"/>
    <p:sldId id="5877" r:id="rId174"/>
    <p:sldId id="5878" r:id="rId175"/>
    <p:sldId id="6948" r:id="rId176"/>
    <p:sldId id="7121" r:id="rId177"/>
    <p:sldId id="7231" r:id="rId178"/>
    <p:sldId id="7232" r:id="rId179"/>
    <p:sldId id="5964" r:id="rId180"/>
    <p:sldId id="7217" r:id="rId181"/>
    <p:sldId id="6877" r:id="rId182"/>
    <p:sldId id="7215" r:id="rId183"/>
    <p:sldId id="7041" r:id="rId184"/>
    <p:sldId id="7042" r:id="rId185"/>
    <p:sldId id="7216" r:id="rId186"/>
    <p:sldId id="7126" r:id="rId187"/>
    <p:sldId id="7218" r:id="rId188"/>
    <p:sldId id="7219" r:id="rId189"/>
    <p:sldId id="6949" r:id="rId190"/>
    <p:sldId id="5776" r:id="rId191"/>
    <p:sldId id="5700" r:id="rId192"/>
    <p:sldId id="5855" r:id="rId193"/>
    <p:sldId id="5409" r:id="rId194"/>
    <p:sldId id="6659" r:id="rId195"/>
    <p:sldId id="6038" r:id="rId196"/>
    <p:sldId id="7060" r:id="rId197"/>
    <p:sldId id="7223" r:id="rId198"/>
    <p:sldId id="7220" r:id="rId199"/>
    <p:sldId id="7024" r:id="rId200"/>
    <p:sldId id="6973" r:id="rId201"/>
    <p:sldId id="7221" r:id="rId202"/>
    <p:sldId id="7222" r:id="rId203"/>
    <p:sldId id="7224" r:id="rId204"/>
    <p:sldId id="7225" r:id="rId205"/>
    <p:sldId id="6212" r:id="rId206"/>
    <p:sldId id="7226" r:id="rId207"/>
    <p:sldId id="6215" r:id="rId208"/>
    <p:sldId id="6214" r:id="rId209"/>
    <p:sldId id="7026" r:id="rId210"/>
    <p:sldId id="5962" r:id="rId211"/>
    <p:sldId id="5963" r:id="rId212"/>
    <p:sldId id="6958" r:id="rId2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432FF"/>
    <a:srgbClr val="1A5712"/>
    <a:srgbClr val="FF00C4"/>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729" autoAdjust="0"/>
    <p:restoredTop sz="94831" autoAdjust="0"/>
  </p:normalViewPr>
  <p:slideViewPr>
    <p:cSldViewPr>
      <p:cViewPr varScale="1">
        <p:scale>
          <a:sx n="164" d="100"/>
          <a:sy n="164" d="100"/>
        </p:scale>
        <p:origin x="1232"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9.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 Target="slides/slide5.xml"/><Relationship Id="rId84" Type="http://schemas.openxmlformats.org/officeDocument/2006/relationships/slide" Target="slides/slide26.xml"/><Relationship Id="rId138" Type="http://schemas.openxmlformats.org/officeDocument/2006/relationships/slide" Target="slides/slide80.xml"/><Relationship Id="rId159" Type="http://schemas.openxmlformats.org/officeDocument/2006/relationships/slide" Target="slides/slide101.xml"/><Relationship Id="rId170" Type="http://schemas.openxmlformats.org/officeDocument/2006/relationships/slide" Target="slides/slide112.xml"/><Relationship Id="rId191" Type="http://schemas.openxmlformats.org/officeDocument/2006/relationships/slide" Target="slides/slide133.xml"/><Relationship Id="rId205" Type="http://schemas.openxmlformats.org/officeDocument/2006/relationships/slide" Target="slides/slide147.xml"/><Relationship Id="rId107" Type="http://schemas.openxmlformats.org/officeDocument/2006/relationships/slide" Target="slides/slide49.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16.xml"/><Relationship Id="rId128" Type="http://schemas.openxmlformats.org/officeDocument/2006/relationships/slide" Target="slides/slide70.xml"/><Relationship Id="rId149" Type="http://schemas.openxmlformats.org/officeDocument/2006/relationships/slide" Target="slides/slide91.xml"/><Relationship Id="rId5" Type="http://schemas.openxmlformats.org/officeDocument/2006/relationships/slideMaster" Target="slideMasters/slideMaster5.xml"/><Relationship Id="rId95" Type="http://schemas.openxmlformats.org/officeDocument/2006/relationships/slide" Target="slides/slide37.xml"/><Relationship Id="rId160" Type="http://schemas.openxmlformats.org/officeDocument/2006/relationships/slide" Target="slides/slide102.xml"/><Relationship Id="rId181" Type="http://schemas.openxmlformats.org/officeDocument/2006/relationships/slide" Target="slides/slide123.xml"/><Relationship Id="rId216" Type="http://schemas.openxmlformats.org/officeDocument/2006/relationships/presProps" Target="presProps.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6.xml"/><Relationship Id="rId118" Type="http://schemas.openxmlformats.org/officeDocument/2006/relationships/slide" Target="slides/slide60.xml"/><Relationship Id="rId139" Type="http://schemas.openxmlformats.org/officeDocument/2006/relationships/slide" Target="slides/slide81.xml"/><Relationship Id="rId85" Type="http://schemas.openxmlformats.org/officeDocument/2006/relationships/slide" Target="slides/slide27.xml"/><Relationship Id="rId150" Type="http://schemas.openxmlformats.org/officeDocument/2006/relationships/slide" Target="slides/slide92.xml"/><Relationship Id="rId171" Type="http://schemas.openxmlformats.org/officeDocument/2006/relationships/slide" Target="slides/slide113.xml"/><Relationship Id="rId192" Type="http://schemas.openxmlformats.org/officeDocument/2006/relationships/slide" Target="slides/slide134.xml"/><Relationship Id="rId206" Type="http://schemas.openxmlformats.org/officeDocument/2006/relationships/slide" Target="slides/slide148.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50.xml"/><Relationship Id="rId129" Type="http://schemas.openxmlformats.org/officeDocument/2006/relationships/slide" Target="slides/slide71.xml"/><Relationship Id="rId54" Type="http://schemas.openxmlformats.org/officeDocument/2006/relationships/slideMaster" Target="slideMasters/slideMaster54.xml"/><Relationship Id="rId75" Type="http://schemas.openxmlformats.org/officeDocument/2006/relationships/slide" Target="slides/slide17.xml"/><Relationship Id="rId96" Type="http://schemas.openxmlformats.org/officeDocument/2006/relationships/slide" Target="slides/slide38.xml"/><Relationship Id="rId140" Type="http://schemas.openxmlformats.org/officeDocument/2006/relationships/slide" Target="slides/slide82.xml"/><Relationship Id="rId161" Type="http://schemas.openxmlformats.org/officeDocument/2006/relationships/slide" Target="slides/slide103.xml"/><Relationship Id="rId182" Type="http://schemas.openxmlformats.org/officeDocument/2006/relationships/slide" Target="slides/slide124.xml"/><Relationship Id="rId217" Type="http://schemas.openxmlformats.org/officeDocument/2006/relationships/viewProps" Target="viewProps.xml"/><Relationship Id="rId6" Type="http://schemas.openxmlformats.org/officeDocument/2006/relationships/slideMaster" Target="slideMasters/slideMaster6.xml"/><Relationship Id="rId23" Type="http://schemas.openxmlformats.org/officeDocument/2006/relationships/slideMaster" Target="slideMasters/slideMaster23.xml"/><Relationship Id="rId119" Type="http://schemas.openxmlformats.org/officeDocument/2006/relationships/slide" Target="slides/slide61.xml"/><Relationship Id="rId44" Type="http://schemas.openxmlformats.org/officeDocument/2006/relationships/slideMaster" Target="slideMasters/slideMaster44.xml"/><Relationship Id="rId65" Type="http://schemas.openxmlformats.org/officeDocument/2006/relationships/slide" Target="slides/slide7.xml"/><Relationship Id="rId86" Type="http://schemas.openxmlformats.org/officeDocument/2006/relationships/slide" Target="slides/slide28.xml"/><Relationship Id="rId130" Type="http://schemas.openxmlformats.org/officeDocument/2006/relationships/slide" Target="slides/slide72.xml"/><Relationship Id="rId151" Type="http://schemas.openxmlformats.org/officeDocument/2006/relationships/slide" Target="slides/slide93.xml"/><Relationship Id="rId172" Type="http://schemas.openxmlformats.org/officeDocument/2006/relationships/slide" Target="slides/slide114.xml"/><Relationship Id="rId193" Type="http://schemas.openxmlformats.org/officeDocument/2006/relationships/slide" Target="slides/slide135.xml"/><Relationship Id="rId207" Type="http://schemas.openxmlformats.org/officeDocument/2006/relationships/slide" Target="slides/slide149.xml"/><Relationship Id="rId13" Type="http://schemas.openxmlformats.org/officeDocument/2006/relationships/slideMaster" Target="slideMasters/slideMaster13.xml"/><Relationship Id="rId109" Type="http://schemas.openxmlformats.org/officeDocument/2006/relationships/slide" Target="slides/slide51.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18.xml"/><Relationship Id="rId97" Type="http://schemas.openxmlformats.org/officeDocument/2006/relationships/slide" Target="slides/slide39.xml"/><Relationship Id="rId120" Type="http://schemas.openxmlformats.org/officeDocument/2006/relationships/slide" Target="slides/slide62.xml"/><Relationship Id="rId141" Type="http://schemas.openxmlformats.org/officeDocument/2006/relationships/slide" Target="slides/slide83.xml"/><Relationship Id="rId7" Type="http://schemas.openxmlformats.org/officeDocument/2006/relationships/slideMaster" Target="slideMasters/slideMaster7.xml"/><Relationship Id="rId162" Type="http://schemas.openxmlformats.org/officeDocument/2006/relationships/slide" Target="slides/slide104.xml"/><Relationship Id="rId183" Type="http://schemas.openxmlformats.org/officeDocument/2006/relationships/slide" Target="slides/slide125.xml"/><Relationship Id="rId218" Type="http://schemas.openxmlformats.org/officeDocument/2006/relationships/theme" Target="theme/theme1.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8.xml"/><Relationship Id="rId87" Type="http://schemas.openxmlformats.org/officeDocument/2006/relationships/slide" Target="slides/slide29.xml"/><Relationship Id="rId110" Type="http://schemas.openxmlformats.org/officeDocument/2006/relationships/slide" Target="slides/slide52.xml"/><Relationship Id="rId131" Type="http://schemas.openxmlformats.org/officeDocument/2006/relationships/slide" Target="slides/slide73.xml"/><Relationship Id="rId152" Type="http://schemas.openxmlformats.org/officeDocument/2006/relationships/slide" Target="slides/slide94.xml"/><Relationship Id="rId173" Type="http://schemas.openxmlformats.org/officeDocument/2006/relationships/slide" Target="slides/slide115.xml"/><Relationship Id="rId194" Type="http://schemas.openxmlformats.org/officeDocument/2006/relationships/slide" Target="slides/slide136.xml"/><Relationship Id="rId208" Type="http://schemas.openxmlformats.org/officeDocument/2006/relationships/slide" Target="slides/slide150.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9.xml"/><Relationship Id="rId100" Type="http://schemas.openxmlformats.org/officeDocument/2006/relationships/slide" Target="slides/slide42.xml"/><Relationship Id="rId105" Type="http://schemas.openxmlformats.org/officeDocument/2006/relationships/slide" Target="slides/slide47.xml"/><Relationship Id="rId126" Type="http://schemas.openxmlformats.org/officeDocument/2006/relationships/slide" Target="slides/slide68.xml"/><Relationship Id="rId147" Type="http://schemas.openxmlformats.org/officeDocument/2006/relationships/slide" Target="slides/slide89.xml"/><Relationship Id="rId168" Type="http://schemas.openxmlformats.org/officeDocument/2006/relationships/slide" Target="slides/slide110.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14.xml"/><Relationship Id="rId93" Type="http://schemas.openxmlformats.org/officeDocument/2006/relationships/slide" Target="slides/slide35.xml"/><Relationship Id="rId98" Type="http://schemas.openxmlformats.org/officeDocument/2006/relationships/slide" Target="slides/slide40.xml"/><Relationship Id="rId121" Type="http://schemas.openxmlformats.org/officeDocument/2006/relationships/slide" Target="slides/slide63.xml"/><Relationship Id="rId142" Type="http://schemas.openxmlformats.org/officeDocument/2006/relationships/slide" Target="slides/slide84.xml"/><Relationship Id="rId163" Type="http://schemas.openxmlformats.org/officeDocument/2006/relationships/slide" Target="slides/slide105.xml"/><Relationship Id="rId184" Type="http://schemas.openxmlformats.org/officeDocument/2006/relationships/slide" Target="slides/slide126.xml"/><Relationship Id="rId189" Type="http://schemas.openxmlformats.org/officeDocument/2006/relationships/slide" Target="slides/slide131.xml"/><Relationship Id="rId219" Type="http://schemas.openxmlformats.org/officeDocument/2006/relationships/tableStyles" Target="tableStyles.xml"/><Relationship Id="rId3" Type="http://schemas.openxmlformats.org/officeDocument/2006/relationships/slideMaster" Target="slideMasters/slideMaster3.xml"/><Relationship Id="rId214" Type="http://schemas.openxmlformats.org/officeDocument/2006/relationships/notesMaster" Target="notesMasters/notesMaster1.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9.xml"/><Relationship Id="rId116" Type="http://schemas.openxmlformats.org/officeDocument/2006/relationships/slide" Target="slides/slide58.xml"/><Relationship Id="rId137" Type="http://schemas.openxmlformats.org/officeDocument/2006/relationships/slide" Target="slides/slide79.xml"/><Relationship Id="rId158" Type="http://schemas.openxmlformats.org/officeDocument/2006/relationships/slide" Target="slides/slide100.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4.xml"/><Relationship Id="rId83" Type="http://schemas.openxmlformats.org/officeDocument/2006/relationships/slide" Target="slides/slide25.xml"/><Relationship Id="rId88" Type="http://schemas.openxmlformats.org/officeDocument/2006/relationships/slide" Target="slides/slide30.xml"/><Relationship Id="rId111" Type="http://schemas.openxmlformats.org/officeDocument/2006/relationships/slide" Target="slides/slide53.xml"/><Relationship Id="rId132" Type="http://schemas.openxmlformats.org/officeDocument/2006/relationships/slide" Target="slides/slide74.xml"/><Relationship Id="rId153" Type="http://schemas.openxmlformats.org/officeDocument/2006/relationships/slide" Target="slides/slide95.xml"/><Relationship Id="rId174" Type="http://schemas.openxmlformats.org/officeDocument/2006/relationships/slide" Target="slides/slide116.xml"/><Relationship Id="rId179" Type="http://schemas.openxmlformats.org/officeDocument/2006/relationships/slide" Target="slides/slide121.xml"/><Relationship Id="rId195" Type="http://schemas.openxmlformats.org/officeDocument/2006/relationships/slide" Target="slides/slide137.xml"/><Relationship Id="rId209" Type="http://schemas.openxmlformats.org/officeDocument/2006/relationships/slide" Target="slides/slide151.xml"/><Relationship Id="rId190" Type="http://schemas.openxmlformats.org/officeDocument/2006/relationships/slide" Target="slides/slide132.xml"/><Relationship Id="rId204" Type="http://schemas.openxmlformats.org/officeDocument/2006/relationships/slide" Target="slides/slide146.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48.xml"/><Relationship Id="rId127" Type="http://schemas.openxmlformats.org/officeDocument/2006/relationships/slide" Target="slides/slide69.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5.xml"/><Relationship Id="rId78" Type="http://schemas.openxmlformats.org/officeDocument/2006/relationships/slide" Target="slides/slide20.xml"/><Relationship Id="rId94" Type="http://schemas.openxmlformats.org/officeDocument/2006/relationships/slide" Target="slides/slide36.xml"/><Relationship Id="rId99" Type="http://schemas.openxmlformats.org/officeDocument/2006/relationships/slide" Target="slides/slide41.xml"/><Relationship Id="rId101" Type="http://schemas.openxmlformats.org/officeDocument/2006/relationships/slide" Target="slides/slide43.xml"/><Relationship Id="rId122" Type="http://schemas.openxmlformats.org/officeDocument/2006/relationships/slide" Target="slides/slide64.xml"/><Relationship Id="rId143" Type="http://schemas.openxmlformats.org/officeDocument/2006/relationships/slide" Target="slides/slide85.xml"/><Relationship Id="rId148" Type="http://schemas.openxmlformats.org/officeDocument/2006/relationships/slide" Target="slides/slide90.xml"/><Relationship Id="rId164" Type="http://schemas.openxmlformats.org/officeDocument/2006/relationships/slide" Target="slides/slide106.xml"/><Relationship Id="rId169" Type="http://schemas.openxmlformats.org/officeDocument/2006/relationships/slide" Target="slides/slide111.xml"/><Relationship Id="rId185" Type="http://schemas.openxmlformats.org/officeDocument/2006/relationships/slide" Target="slides/slide127.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22.xml"/><Relationship Id="rId210" Type="http://schemas.openxmlformats.org/officeDocument/2006/relationships/slide" Target="slides/slide152.xml"/><Relationship Id="rId215" Type="http://schemas.openxmlformats.org/officeDocument/2006/relationships/handoutMaster" Target="handoutMasters/handoutMaster1.xml"/><Relationship Id="rId26" Type="http://schemas.openxmlformats.org/officeDocument/2006/relationships/slideMaster" Target="slideMasters/slideMaster26.xml"/><Relationship Id="rId47" Type="http://schemas.openxmlformats.org/officeDocument/2006/relationships/slideMaster" Target="slideMasters/slideMaster47.xml"/><Relationship Id="rId68" Type="http://schemas.openxmlformats.org/officeDocument/2006/relationships/slide" Target="slides/slide10.xml"/><Relationship Id="rId89" Type="http://schemas.openxmlformats.org/officeDocument/2006/relationships/slide" Target="slides/slide31.xml"/><Relationship Id="rId112" Type="http://schemas.openxmlformats.org/officeDocument/2006/relationships/slide" Target="slides/slide54.xml"/><Relationship Id="rId133" Type="http://schemas.openxmlformats.org/officeDocument/2006/relationships/slide" Target="slides/slide75.xml"/><Relationship Id="rId154" Type="http://schemas.openxmlformats.org/officeDocument/2006/relationships/slide" Target="slides/slide96.xml"/><Relationship Id="rId175" Type="http://schemas.openxmlformats.org/officeDocument/2006/relationships/slide" Target="slides/slide117.xml"/><Relationship Id="rId196" Type="http://schemas.openxmlformats.org/officeDocument/2006/relationships/slide" Target="slides/slide138.xml"/><Relationship Id="rId200" Type="http://schemas.openxmlformats.org/officeDocument/2006/relationships/slide" Target="slides/slide142.xml"/><Relationship Id="rId16" Type="http://schemas.openxmlformats.org/officeDocument/2006/relationships/slideMaster" Target="slideMasters/slideMaster16.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21.xml"/><Relationship Id="rId102" Type="http://schemas.openxmlformats.org/officeDocument/2006/relationships/slide" Target="slides/slide44.xml"/><Relationship Id="rId123" Type="http://schemas.openxmlformats.org/officeDocument/2006/relationships/slide" Target="slides/slide65.xml"/><Relationship Id="rId144" Type="http://schemas.openxmlformats.org/officeDocument/2006/relationships/slide" Target="slides/slide86.xml"/><Relationship Id="rId90" Type="http://schemas.openxmlformats.org/officeDocument/2006/relationships/slide" Target="slides/slide32.xml"/><Relationship Id="rId165" Type="http://schemas.openxmlformats.org/officeDocument/2006/relationships/slide" Target="slides/slide107.xml"/><Relationship Id="rId186" Type="http://schemas.openxmlformats.org/officeDocument/2006/relationships/slide" Target="slides/slide128.xml"/><Relationship Id="rId211" Type="http://schemas.openxmlformats.org/officeDocument/2006/relationships/slide" Target="slides/slide153.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11.xml"/><Relationship Id="rId113" Type="http://schemas.openxmlformats.org/officeDocument/2006/relationships/slide" Target="slides/slide55.xml"/><Relationship Id="rId134" Type="http://schemas.openxmlformats.org/officeDocument/2006/relationships/slide" Target="slides/slide76.xml"/><Relationship Id="rId80" Type="http://schemas.openxmlformats.org/officeDocument/2006/relationships/slide" Target="slides/slide22.xml"/><Relationship Id="rId155" Type="http://schemas.openxmlformats.org/officeDocument/2006/relationships/slide" Target="slides/slide97.xml"/><Relationship Id="rId176" Type="http://schemas.openxmlformats.org/officeDocument/2006/relationships/slide" Target="slides/slide118.xml"/><Relationship Id="rId197" Type="http://schemas.openxmlformats.org/officeDocument/2006/relationships/slide" Target="slides/slide139.xml"/><Relationship Id="rId201" Type="http://schemas.openxmlformats.org/officeDocument/2006/relationships/slide" Target="slides/slide143.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1.xml"/><Relationship Id="rId103" Type="http://schemas.openxmlformats.org/officeDocument/2006/relationships/slide" Target="slides/slide45.xml"/><Relationship Id="rId124" Type="http://schemas.openxmlformats.org/officeDocument/2006/relationships/slide" Target="slides/slide66.xml"/><Relationship Id="rId70" Type="http://schemas.openxmlformats.org/officeDocument/2006/relationships/slide" Target="slides/slide12.xml"/><Relationship Id="rId91" Type="http://schemas.openxmlformats.org/officeDocument/2006/relationships/slide" Target="slides/slide33.xml"/><Relationship Id="rId145" Type="http://schemas.openxmlformats.org/officeDocument/2006/relationships/slide" Target="slides/slide87.xml"/><Relationship Id="rId166" Type="http://schemas.openxmlformats.org/officeDocument/2006/relationships/slide" Target="slides/slide108.xml"/><Relationship Id="rId187" Type="http://schemas.openxmlformats.org/officeDocument/2006/relationships/slide" Target="slides/slide129.xml"/><Relationship Id="rId1" Type="http://schemas.openxmlformats.org/officeDocument/2006/relationships/slideMaster" Target="slideMasters/slideMaster1.xml"/><Relationship Id="rId212" Type="http://schemas.openxmlformats.org/officeDocument/2006/relationships/slide" Target="slides/slide154.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6.xml"/><Relationship Id="rId60" Type="http://schemas.openxmlformats.org/officeDocument/2006/relationships/slide" Target="slides/slide2.xml"/><Relationship Id="rId81" Type="http://schemas.openxmlformats.org/officeDocument/2006/relationships/slide" Target="slides/slide23.xml"/><Relationship Id="rId135" Type="http://schemas.openxmlformats.org/officeDocument/2006/relationships/slide" Target="slides/slide77.xml"/><Relationship Id="rId156" Type="http://schemas.openxmlformats.org/officeDocument/2006/relationships/slide" Target="slides/slide98.xml"/><Relationship Id="rId177" Type="http://schemas.openxmlformats.org/officeDocument/2006/relationships/slide" Target="slides/slide119.xml"/><Relationship Id="rId198" Type="http://schemas.openxmlformats.org/officeDocument/2006/relationships/slide" Target="slides/slide140.xml"/><Relationship Id="rId202" Type="http://schemas.openxmlformats.org/officeDocument/2006/relationships/slide" Target="slides/slide144.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Master" Target="slideMasters/slideMaster50.xml"/><Relationship Id="rId104" Type="http://schemas.openxmlformats.org/officeDocument/2006/relationships/slide" Target="slides/slide46.xml"/><Relationship Id="rId125" Type="http://schemas.openxmlformats.org/officeDocument/2006/relationships/slide" Target="slides/slide67.xml"/><Relationship Id="rId146" Type="http://schemas.openxmlformats.org/officeDocument/2006/relationships/slide" Target="slides/slide88.xml"/><Relationship Id="rId167" Type="http://schemas.openxmlformats.org/officeDocument/2006/relationships/slide" Target="slides/slide109.xml"/><Relationship Id="rId188" Type="http://schemas.openxmlformats.org/officeDocument/2006/relationships/slide" Target="slides/slide130.xml"/><Relationship Id="rId71" Type="http://schemas.openxmlformats.org/officeDocument/2006/relationships/slide" Target="slides/slide13.xml"/><Relationship Id="rId92" Type="http://schemas.openxmlformats.org/officeDocument/2006/relationships/slide" Target="slides/slide34.xml"/><Relationship Id="rId213" Type="http://schemas.openxmlformats.org/officeDocument/2006/relationships/slide" Target="slides/slide155.xml"/><Relationship Id="rId2" Type="http://schemas.openxmlformats.org/officeDocument/2006/relationships/slideMaster" Target="slideMasters/slideMaster2.xml"/><Relationship Id="rId29" Type="http://schemas.openxmlformats.org/officeDocument/2006/relationships/slideMaster" Target="slideMasters/slideMaster29.xml"/><Relationship Id="rId40" Type="http://schemas.openxmlformats.org/officeDocument/2006/relationships/slideMaster" Target="slideMasters/slideMaster40.xml"/><Relationship Id="rId115" Type="http://schemas.openxmlformats.org/officeDocument/2006/relationships/slide" Target="slides/slide57.xml"/><Relationship Id="rId136" Type="http://schemas.openxmlformats.org/officeDocument/2006/relationships/slide" Target="slides/slide78.xml"/><Relationship Id="rId157" Type="http://schemas.openxmlformats.org/officeDocument/2006/relationships/slide" Target="slides/slide99.xml"/><Relationship Id="rId178" Type="http://schemas.openxmlformats.org/officeDocument/2006/relationships/slide" Target="slides/slide120.xml"/><Relationship Id="rId61" Type="http://schemas.openxmlformats.org/officeDocument/2006/relationships/slide" Target="slides/slide3.xml"/><Relationship Id="rId82" Type="http://schemas.openxmlformats.org/officeDocument/2006/relationships/slide" Target="slides/slide24.xml"/><Relationship Id="rId199" Type="http://schemas.openxmlformats.org/officeDocument/2006/relationships/slide" Target="slides/slide141.xml"/><Relationship Id="rId203" Type="http://schemas.openxmlformats.org/officeDocument/2006/relationships/slide" Target="slides/slide145.xml"/><Relationship Id="rId19" Type="http://schemas.openxmlformats.org/officeDocument/2006/relationships/slideMaster" Target="slideMasters/slideMaster19.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rgbClr val="FFC000"/>
            </a:solidFill>
          </c:spPr>
          <c:dPt>
            <c:idx val="0"/>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2-98E5-4143-BBB7-E480641FD48F}"/>
              </c:ext>
            </c:extLst>
          </c:dPt>
          <c:dPt>
            <c:idx val="1"/>
            <c:bubble3D val="0"/>
            <c:explosion val="17"/>
            <c:spPr>
              <a:solidFill>
                <a:schemeClr val="bg1">
                  <a:lumMod val="50000"/>
                </a:schemeClr>
              </a:solidFill>
              <a:ln w="19050">
                <a:solidFill>
                  <a:schemeClr val="lt1"/>
                </a:solidFill>
              </a:ln>
              <a:effectLst/>
            </c:spPr>
            <c:extLst>
              <c:ext xmlns:c16="http://schemas.microsoft.com/office/drawing/2014/chart" uri="{C3380CC4-5D6E-409C-BE32-E72D297353CC}">
                <c16:uniqueId val="{00000001-98E5-4143-BBB7-E480641FD48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Read Mapping</c:v>
                </c:pt>
                <c:pt idx="1">
                  <c:v>Others</c:v>
                </c:pt>
              </c:strCache>
            </c:strRef>
          </c:cat>
          <c:val>
            <c:numRef>
              <c:f>Sheet1!$B$2:$B$3</c:f>
              <c:numCache>
                <c:formatCode>0%</c:formatCode>
                <c:ptCount val="2"/>
                <c:pt idx="0">
                  <c:v>0.71</c:v>
                </c:pt>
                <c:pt idx="1">
                  <c:v>0.28999999999999998</c:v>
                </c:pt>
              </c:numCache>
            </c:numRef>
          </c:val>
          <c:extLst>
            <c:ext xmlns:c16="http://schemas.microsoft.com/office/drawing/2014/chart" uri="{C3380CC4-5D6E-409C-BE32-E72D297353CC}">
              <c16:uniqueId val="{00000000-98E5-4143-BBB7-E480641FD48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9017246786856"/>
          <c:y val="0.19062499999999999"/>
          <c:w val="0.67255571994620544"/>
          <c:h val="0.80625000000000002"/>
        </c:manualLayout>
      </c:layout>
      <c:doughnutChart>
        <c:varyColors val="1"/>
        <c:ser>
          <c:idx val="0"/>
          <c:order val="0"/>
          <c:tx>
            <c:strRef>
              <c:f>Sheet1!$B$1</c:f>
              <c:strCache>
                <c:ptCount val="1"/>
                <c:pt idx="0">
                  <c:v>Sales</c:v>
                </c:pt>
              </c:strCache>
            </c:strRef>
          </c:tx>
          <c:dPt>
            <c:idx val="0"/>
            <c:bubble3D val="0"/>
            <c:spPr>
              <a:solidFill>
                <a:srgbClr val="0070C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9DEE-F341-8ADF-1897A5A91B48}"/>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2-9DEE-F341-8ADF-1897A5A91B48}"/>
              </c:ext>
            </c:extLst>
          </c:dPt>
          <c:dPt>
            <c:idx val="2"/>
            <c:bubble3D val="0"/>
            <c:spPr>
              <a:solidFill>
                <a:srgbClr val="FFC0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4-9DEE-F341-8ADF-1897A5A91B48}"/>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9DEE-F341-8ADF-1897A5A91B48}"/>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9DEE-F341-8ADF-1897A5A91B48}"/>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6="http://schemas.microsoft.com/office/drawing/2014/chart" uri="{C3380CC4-5D6E-409C-BE32-E72D297353CC}">
                  <c16:uniqueId val="{00000001-9DEE-F341-8ADF-1897A5A91B48}"/>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6="http://schemas.microsoft.com/office/drawing/2014/chart" uri="{C3380CC4-5D6E-409C-BE32-E72D297353CC}">
                  <c16:uniqueId val="{00000002-9DEE-F341-8ADF-1897A5A91B48}"/>
                </c:ext>
              </c:extLst>
            </c:dLbl>
            <c:dLbl>
              <c:idx val="3"/>
              <c:layout>
                <c:manualLayout>
                  <c:x val="-0.22171862761357872"/>
                  <c:y val="-9.0624999999999997E-2"/>
                </c:manualLayout>
              </c:layout>
              <c:showLegendKey val="0"/>
              <c:showVal val="0"/>
              <c:showCatName val="1"/>
              <c:showSerName val="0"/>
              <c:showPercent val="1"/>
              <c:showBubbleSize val="0"/>
              <c:extLst>
                <c:ext xmlns:c15="http://schemas.microsoft.com/office/drawing/2012/chart" uri="{CE6537A1-D6FC-4f65-9D91-7224C49458BB}">
                  <c15:layout>
                    <c:manualLayout>
                      <c:w val="0.20018970151876164"/>
                      <c:h val="0.21"/>
                    </c:manualLayout>
                  </c15:layout>
                </c:ext>
                <c:ext xmlns:c16="http://schemas.microsoft.com/office/drawing/2014/chart" uri="{C3380CC4-5D6E-409C-BE32-E72D297353CC}">
                  <c16:uniqueId val="{00000005-9DEE-F341-8ADF-1897A5A91B48}"/>
                </c:ext>
              </c:extLst>
            </c:dLbl>
            <c:dLbl>
              <c:idx val="4"/>
              <c:layout>
                <c:manualLayout>
                  <c:x val="0.10710387235768486"/>
                  <c:y val="-0.21824114173228346"/>
                </c:manualLayout>
              </c:layout>
              <c:spPr>
                <a:noFill/>
                <a:ln>
                  <a:noFill/>
                </a:ln>
                <a:effectLst/>
              </c:spPr>
              <c:txPr>
                <a:bodyPr rot="0" spcFirstLastPara="1" vertOverflow="ellipsis" vert="horz" wrap="square" lIns="38100" tIns="19050" rIns="38100" bIns="19050" anchor="ctr" anchorCtr="1">
                  <a:noAutofit/>
                </a:bodyPr>
                <a:lstStyle/>
                <a:p>
                  <a:pPr>
                    <a:defRPr sz="1330" b="0"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40348129586540177"/>
                      <c:h val="0.12250000000000001"/>
                    </c:manualLayout>
                  </c15:layout>
                </c:ext>
                <c:ext xmlns:c16="http://schemas.microsoft.com/office/drawing/2014/chart" uri="{C3380CC4-5D6E-409C-BE32-E72D297353CC}">
                  <c16:uniqueId val="{00000003-9DEE-F341-8ADF-1897A5A91B48}"/>
                </c:ext>
              </c:extLst>
            </c:dLbl>
            <c:spPr>
              <a:noFill/>
              <a:ln>
                <a:noFill/>
              </a:ln>
              <a:effectLst/>
            </c:spPr>
            <c:txPr>
              <a:bodyPr rot="0" spcFirstLastPara="1" vertOverflow="ellipsis" vert="horz" wrap="square" lIns="38100" tIns="19050" rIns="38100" bIns="19050" anchor="ctr" anchorCtr="1">
                <a:spAutoFit/>
              </a:bodyPr>
              <a:lstStyle/>
              <a:p>
                <a:pPr>
                  <a:defRPr sz="1330" b="0"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Sheet1!$A$2:$A$6</c:f>
              <c:strCache>
                <c:ptCount val="5"/>
                <c:pt idx="0">
                  <c:v>KSW2</c:v>
                </c:pt>
                <c:pt idx="1">
                  <c:v>Seed Chaining</c:v>
                </c:pt>
                <c:pt idx="2">
                  <c:v>Sorting Seeds</c:v>
                </c:pt>
                <c:pt idx="3">
                  <c:v>Collect Matching Seeds</c:v>
                </c:pt>
                <c:pt idx="4">
                  <c:v>Collect Minimizers</c:v>
                </c:pt>
              </c:strCache>
            </c:strRef>
          </c:cat>
          <c:val>
            <c:numRef>
              <c:f>Sheet1!$B$2:$B$6</c:f>
              <c:numCache>
                <c:formatCode>0%</c:formatCode>
                <c:ptCount val="5"/>
                <c:pt idx="0">
                  <c:v>0.46</c:v>
                </c:pt>
                <c:pt idx="1">
                  <c:v>0.16</c:v>
                </c:pt>
                <c:pt idx="2">
                  <c:v>0.28999999999999998</c:v>
                </c:pt>
                <c:pt idx="3">
                  <c:v>0.08</c:v>
                </c:pt>
                <c:pt idx="4">
                  <c:v>0.02</c:v>
                </c:pt>
              </c:numCache>
            </c:numRef>
          </c:val>
          <c:extLst>
            <c:ext xmlns:c16="http://schemas.microsoft.com/office/drawing/2014/chart" uri="{C3380CC4-5D6E-409C-BE32-E72D297353CC}">
              <c16:uniqueId val="{00000000-9DEE-F341-8ADF-1897A5A91B48}"/>
            </c:ext>
          </c:extLst>
        </c:ser>
        <c:dLbls>
          <c:showLegendKey val="0"/>
          <c:showVal val="0"/>
          <c:showCatName val="0"/>
          <c:showSerName val="0"/>
          <c:showPercent val="1"/>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10/31/22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10/31/22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5762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Arial" panose="020B0604020202020204" pitchFamily="34" charset="0"/>
              </a:rPr>
              <a:t>Knowing what </a:t>
            </a:r>
            <a:r>
              <a:rPr lang="en-US">
                <a:solidFill>
                  <a:srgbClr val="0000FF"/>
                </a:solidFill>
                <a:latin typeface="Arial" panose="020B0604020202020204" pitchFamily="34" charset="0"/>
              </a:rPr>
              <a:t>organisms</a:t>
            </a:r>
            <a:r>
              <a:rPr lang="en-US">
                <a:solidFill>
                  <a:srgbClr val="000000"/>
                </a:solidFill>
                <a:latin typeface="Arial" panose="020B0604020202020204" pitchFamily="34" charset="0"/>
              </a:rPr>
              <a:t> are </a:t>
            </a:r>
            <a:r>
              <a:rPr lang="en-US">
                <a:solidFill>
                  <a:srgbClr val="FF0000"/>
                </a:solidFill>
                <a:latin typeface="Arial" panose="020B0604020202020204" pitchFamily="34" charset="0"/>
              </a:rPr>
              <a:t>present</a:t>
            </a:r>
            <a:r>
              <a:rPr lang="en-US">
                <a:solidFill>
                  <a:srgbClr val="000000"/>
                </a:solidFill>
                <a:latin typeface="Arial" panose="020B0604020202020204" pitchFamily="34" charset="0"/>
              </a:rPr>
              <a:t> in a given environmental sample and how </a:t>
            </a:r>
            <a:r>
              <a:rPr lang="en-US">
                <a:solidFill>
                  <a:srgbClr val="FF0000"/>
                </a:solidFill>
                <a:latin typeface="Arial" panose="020B0604020202020204" pitchFamily="34" charset="0"/>
              </a:rPr>
              <a:t>abundant</a:t>
            </a:r>
            <a:r>
              <a:rPr lang="en-US">
                <a:solidFill>
                  <a:srgbClr val="000000"/>
                </a:solidFill>
                <a:latin typeface="Arial" panose="020B0604020202020204" pitchFamily="34" charset="0"/>
              </a:rPr>
              <a:t> are they</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8774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10</a:t>
            </a:fld>
            <a:endParaRPr lang="en-US"/>
          </a:p>
        </p:txBody>
      </p:sp>
    </p:spTree>
    <p:extLst>
      <p:ext uri="{BB962C8B-B14F-4D97-AF65-F5344CB8AC3E}">
        <p14:creationId xmlns:p14="http://schemas.microsoft.com/office/powerpoint/2010/main" val="1012540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Our DNA is literally a cookbook that contains the information needed to make all of our phenotypes and traits. Our genes are the recipes for making us what we are physically.</a:t>
            </a:r>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11</a:t>
            </a:fld>
            <a:endParaRPr lang="en-US"/>
          </a:p>
        </p:txBody>
      </p:sp>
    </p:spTree>
    <p:extLst>
      <p:ext uri="{BB962C8B-B14F-4D97-AF65-F5344CB8AC3E}">
        <p14:creationId xmlns:p14="http://schemas.microsoft.com/office/powerpoint/2010/main" val="3098223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880468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bg1">
                    <a:lumMod val="50000"/>
                  </a:schemeClr>
                </a:solidFill>
              </a:rPr>
              <a:t>Phi x174 is a virus that Infects E. Coli bacteria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222222"/>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You may be exposed to E. coli from contaminated water or food — especially raw vegetables and undercooked ground beef.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222222"/>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222222"/>
                </a:solidFill>
                <a:latin typeface="arial" panose="020B0604020202020204" pitchFamily="34" charset="0"/>
              </a:rPr>
              <a:t>Paris Japonica</a:t>
            </a:r>
            <a:r>
              <a:rPr lang="en-US">
                <a:solidFill>
                  <a:srgbClr val="222222"/>
                </a:solidFill>
                <a:latin typeface="arial" panose="020B0604020202020204" pitchFamily="34" charset="0"/>
              </a:rPr>
              <a:t> : A rare Japanese flower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222222"/>
                </a:solidFill>
                <a:latin typeface="arial" panose="020B0604020202020204" pitchFamily="34" charset="0"/>
              </a:rPr>
              <a:t>============================</a:t>
            </a:r>
          </a:p>
          <a:p>
            <a:r>
              <a:rPr lang="en-US" sz="1200" b="0" i="0" u="none" strike="noStrike" kern="1200" baseline="0">
                <a:solidFill>
                  <a:schemeClr val="tx1"/>
                </a:solidFill>
                <a:latin typeface="+mn-lt"/>
                <a:ea typeface="+mn-ea"/>
                <a:cs typeface="+mn-cs"/>
              </a:rPr>
              <a:t>Phi is 600K time smaller than the genome of human	</a:t>
            </a:r>
          </a:p>
          <a:p>
            <a:r>
              <a:rPr lang="en-US" sz="1200" b="0" i="0" u="none" strike="noStrike" kern="1200" baseline="0">
                <a:solidFill>
                  <a:schemeClr val="tx1"/>
                </a:solidFill>
                <a:latin typeface="+mn-lt"/>
                <a:ea typeface="+mn-ea"/>
                <a:cs typeface="+mn-cs"/>
              </a:rPr>
              <a:t>E coli is ~600 time smaller than the human genome</a:t>
            </a:r>
          </a:p>
          <a:p>
            <a:r>
              <a:rPr lang="en-US" sz="1200" b="0" i="0" u="none" strike="noStrike" kern="1200" baseline="0">
                <a:solidFill>
                  <a:schemeClr val="tx1"/>
                </a:solidFill>
                <a:latin typeface="+mn-lt"/>
                <a:ea typeface="+mn-ea"/>
                <a:cs typeface="+mn-cs"/>
              </a:rPr>
              <a:t>Onion has a genome that is 5x larger than that of human</a:t>
            </a:r>
          </a:p>
          <a:p>
            <a:r>
              <a:rPr lang="en-US" sz="1200" b="0" i="0" u="none" strike="noStrike" kern="1200" baseline="0">
                <a:solidFill>
                  <a:schemeClr val="tx1"/>
                </a:solidFill>
                <a:latin typeface="+mn-lt"/>
                <a:ea typeface="+mn-ea"/>
                <a:cs typeface="+mn-cs"/>
              </a:rPr>
              <a:t>Paris japonica’s genome is 46x larger than the human genome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0713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the whole genome of most organisms cannot be sequenced all at once, the genome is broken into smaller fragments. </a:t>
            </a:r>
          </a:p>
          <a:p>
            <a:r>
              <a:rPr lang="en-US" sz="1200" kern="1200" dirty="0">
                <a:solidFill>
                  <a:schemeClr val="tx1"/>
                </a:solidFill>
                <a:effectLst/>
                <a:latin typeface="+mn-lt"/>
                <a:ea typeface="+mn-ea"/>
                <a:cs typeface="+mn-cs"/>
              </a:rPr>
              <a:t>After each fragment is sequenced, small pieces of DNA sequences (i.e. reads) are generated.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A29B5B4-DF53-9241-A035-39249688D7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869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070459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fld id="{B685DBD6-D95A-41EC-889F-21CF45C92CC4}" type="slidenum">
              <a:rPr lang="en-US" smtClean="0"/>
              <a:pPr/>
              <a:t>19</a:t>
            </a:fld>
            <a:endParaRPr lang="en-US"/>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1330325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127268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21</a:t>
            </a:fld>
            <a:endParaRPr lang="en-US"/>
          </a:p>
        </p:txBody>
      </p:sp>
    </p:spTree>
    <p:extLst>
      <p:ext uri="{BB962C8B-B14F-4D97-AF65-F5344CB8AC3E}">
        <p14:creationId xmlns:p14="http://schemas.microsoft.com/office/powerpoint/2010/main" val="1691382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Rhinoceros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8438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By sequencing the same DNA segment many times (10 to 30 times),  we can have accurate more longer reads.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4624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3240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8016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latin typeface="Calibri" panose="020F0502020204030204" pitchFamily="34" charset="0"/>
              </a:rPr>
              <a:t>12.48</a:t>
            </a:r>
          </a:p>
          <a:p>
            <a:pPr algn="ctr"/>
            <a:r>
              <a:rPr lang="en-US" sz="1200" dirty="0">
                <a:latin typeface="Calibri" panose="020F0502020204030204" pitchFamily="34" charset="0"/>
              </a:rPr>
              <a:t>5.2 CPU hours</a:t>
            </a:r>
          </a:p>
          <a:p>
            <a:pPr algn="ctr"/>
            <a:r>
              <a:rPr lang="en-US" sz="1200" dirty="0">
                <a:latin typeface="Calibri" panose="020F0502020204030204" pitchFamily="34" charset="0"/>
              </a:rPr>
              <a:t>144x</a:t>
            </a:r>
          </a:p>
          <a:p>
            <a:pPr algn="ctr"/>
            <a:r>
              <a:rPr lang="en-US" sz="1200" dirty="0">
                <a:latin typeface="Calibri" panose="020F0502020204030204" pitchFamily="34" charset="0"/>
              </a:rPr>
              <a:t>60 CPU hours</a:t>
            </a:r>
          </a:p>
          <a:p>
            <a:pPr algn="ctr"/>
            <a:endParaRPr lang="en-US" sz="1200" dirty="0">
              <a:latin typeface="Calibri" panose="020F0502020204030204" pitchFamily="34" charset="0"/>
            </a:endParaRPr>
          </a:p>
          <a:p>
            <a:pPr algn="ctr"/>
            <a:r>
              <a:rPr lang="en-US" sz="1200" dirty="0">
                <a:latin typeface="Calibri" panose="020F0502020204030204" pitchFamily="34" charset="0"/>
                <a:sym typeface="Wingdings" panose="05000000000000000000" pitchFamily="2" charset="2"/>
              </a:rPr>
              <a:t>BWA-MEM</a:t>
            </a:r>
          </a:p>
          <a:p>
            <a:pPr algn="ctr"/>
            <a:r>
              <a:rPr lang="en-US" dirty="0">
                <a:sym typeface="Wingdings" panose="05000000000000000000" pitchFamily="2" charset="2"/>
              </a:rPr>
              <a:t>25 minutes</a:t>
            </a:r>
          </a:p>
          <a:p>
            <a:pPr algn="ctr"/>
            <a:r>
              <a:rPr lang="en-US" dirty="0"/>
              <a:t>Illumine </a:t>
            </a:r>
            <a:r>
              <a:rPr lang="en-US" dirty="0" err="1"/>
              <a:t>HiSeq</a:t>
            </a:r>
            <a:r>
              <a:rPr lang="en-US" dirty="0"/>
              <a:t> X10</a:t>
            </a:r>
            <a:endParaRPr lang="en-US" dirty="0">
              <a:sym typeface="Wingdings" panose="05000000000000000000" pitchFamily="2" charset="2"/>
            </a:endParaRPr>
          </a:p>
          <a:p>
            <a:pPr algn="ctr"/>
            <a:endParaRPr lang="en-US" dirty="0">
              <a:sym typeface="Wingdings" panose="05000000000000000000" pitchFamily="2" charset="2"/>
            </a:endParaRPr>
          </a:p>
          <a:p>
            <a:pPr algn="ctr"/>
            <a:r>
              <a:rPr lang="en-US" dirty="0">
                <a:sym typeface="Wingdings" panose="05000000000000000000" pitchFamily="2" charset="2"/>
              </a:rPr>
              <a:t>25 minutes</a:t>
            </a:r>
          </a:p>
          <a:p>
            <a:pPr algn="ctr"/>
            <a:r>
              <a:rPr lang="en-US" dirty="0" err="1">
                <a:sym typeface="Wingdings" panose="05000000000000000000" pitchFamily="2" charset="2"/>
              </a:rPr>
              <a:t>Nanopore</a:t>
            </a:r>
            <a:r>
              <a:rPr lang="en-US" dirty="0">
                <a:sym typeface="Wingdings" panose="05000000000000000000" pitchFamily="2" charset="2"/>
              </a:rPr>
              <a:t> </a:t>
            </a:r>
            <a:r>
              <a:rPr lang="en-US" dirty="0" err="1">
                <a:sym typeface="Wingdings" panose="05000000000000000000" pitchFamily="2" charset="2"/>
              </a:rPr>
              <a:t>MinION</a:t>
            </a:r>
            <a:endParaRPr lang="en-US" dirty="0">
              <a:sym typeface="Wingdings" panose="05000000000000000000" pitchFamily="2" charset="2"/>
            </a:endParaRPr>
          </a:p>
          <a:p>
            <a:pPr algn="ctr"/>
            <a:endParaRPr lang="en-US" dirty="0">
              <a:sym typeface="Wingdings" panose="05000000000000000000"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Short reads generated in a day using today’s HTS machines (e.g., Illumine </a:t>
            </a:r>
            <a:r>
              <a:rPr lang="en-US" dirty="0" err="1"/>
              <a:t>HiSeq</a:t>
            </a:r>
            <a:r>
              <a:rPr lang="en-US" dirty="0"/>
              <a:t> X10) can be mapped to the human reference genome using BWA-MEM [36], a popular and widely-used read mapper, in 12.5 CPU (central processing unit) days when running on a single core [66, 67]. BWA-MEM also takes about 2.5 CPU days to map long reads that are generated in 25 minutes using today’s </a:t>
            </a:r>
            <a:r>
              <a:rPr lang="en-US" dirty="0" err="1"/>
              <a:t>Nanopore</a:t>
            </a:r>
            <a:r>
              <a:rPr lang="en-US" dirty="0"/>
              <a:t> </a:t>
            </a:r>
            <a:r>
              <a:rPr lang="en-US" dirty="0" err="1"/>
              <a:t>MinION</a:t>
            </a:r>
            <a:r>
              <a:rPr lang="en-US" dirty="0"/>
              <a:t> sequencer [68]</a:t>
            </a:r>
          </a:p>
          <a:p>
            <a:pPr algn="ctr"/>
            <a:endParaRPr lang="en-US" dirty="0"/>
          </a:p>
          <a:p>
            <a:pPr algn="ctr"/>
            <a:endParaRPr lang="en-US" sz="1200"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1320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latin typeface="Calibri" panose="020F0502020204030204" pitchFamily="34" charset="0"/>
              </a:rPr>
              <a:t>12.48</a:t>
            </a:r>
          </a:p>
          <a:p>
            <a:pPr algn="ctr"/>
            <a:r>
              <a:rPr lang="en-US" sz="1200" dirty="0">
                <a:latin typeface="Calibri" panose="020F0502020204030204" pitchFamily="34" charset="0"/>
              </a:rPr>
              <a:t>5.2 CPU hours</a:t>
            </a:r>
          </a:p>
          <a:p>
            <a:pPr algn="ctr"/>
            <a:r>
              <a:rPr lang="en-US" sz="1200" dirty="0">
                <a:latin typeface="Calibri" panose="020F0502020204030204" pitchFamily="34" charset="0"/>
              </a:rPr>
              <a:t>144x</a:t>
            </a:r>
          </a:p>
          <a:p>
            <a:pPr algn="ctr"/>
            <a:r>
              <a:rPr lang="en-US" sz="1200" dirty="0">
                <a:latin typeface="Calibri" panose="020F0502020204030204" pitchFamily="34" charset="0"/>
              </a:rPr>
              <a:t>60 CPU hours</a:t>
            </a:r>
          </a:p>
          <a:p>
            <a:pPr algn="ctr"/>
            <a:endParaRPr lang="en-US" sz="1200" dirty="0">
              <a:latin typeface="Calibri" panose="020F0502020204030204" pitchFamily="34" charset="0"/>
            </a:endParaRPr>
          </a:p>
          <a:p>
            <a:pPr algn="ctr"/>
            <a:r>
              <a:rPr lang="en-US" sz="1200" dirty="0">
                <a:latin typeface="Calibri" panose="020F0502020204030204" pitchFamily="34" charset="0"/>
                <a:sym typeface="Wingdings" panose="05000000000000000000" pitchFamily="2" charset="2"/>
              </a:rPr>
              <a:t>BWA-MEM</a:t>
            </a:r>
          </a:p>
          <a:p>
            <a:pPr algn="ctr"/>
            <a:r>
              <a:rPr lang="en-US" dirty="0">
                <a:sym typeface="Wingdings" panose="05000000000000000000" pitchFamily="2" charset="2"/>
              </a:rPr>
              <a:t>25 minutes</a:t>
            </a:r>
          </a:p>
          <a:p>
            <a:pPr algn="ctr"/>
            <a:r>
              <a:rPr lang="en-US" dirty="0"/>
              <a:t>Illumine </a:t>
            </a:r>
            <a:r>
              <a:rPr lang="en-US" dirty="0" err="1"/>
              <a:t>HiSeq</a:t>
            </a:r>
            <a:r>
              <a:rPr lang="en-US" dirty="0"/>
              <a:t> X10</a:t>
            </a:r>
            <a:endParaRPr lang="en-US" dirty="0">
              <a:sym typeface="Wingdings" panose="05000000000000000000" pitchFamily="2" charset="2"/>
            </a:endParaRPr>
          </a:p>
          <a:p>
            <a:pPr algn="ctr"/>
            <a:endParaRPr lang="en-US" dirty="0">
              <a:sym typeface="Wingdings" panose="05000000000000000000" pitchFamily="2" charset="2"/>
            </a:endParaRPr>
          </a:p>
          <a:p>
            <a:pPr algn="ctr"/>
            <a:r>
              <a:rPr lang="en-US" dirty="0">
                <a:sym typeface="Wingdings" panose="05000000000000000000" pitchFamily="2" charset="2"/>
              </a:rPr>
              <a:t>25 minutes</a:t>
            </a:r>
          </a:p>
          <a:p>
            <a:pPr algn="ctr"/>
            <a:r>
              <a:rPr lang="en-US" dirty="0">
                <a:sym typeface="Wingdings" panose="05000000000000000000" pitchFamily="2" charset="2"/>
              </a:rPr>
              <a:t>Nanopore </a:t>
            </a:r>
            <a:r>
              <a:rPr lang="en-US" dirty="0" err="1">
                <a:sym typeface="Wingdings" panose="05000000000000000000" pitchFamily="2" charset="2"/>
              </a:rPr>
              <a:t>MinION</a:t>
            </a:r>
            <a:endParaRPr lang="en-US" dirty="0">
              <a:sym typeface="Wingdings" panose="05000000000000000000" pitchFamily="2" charset="2"/>
            </a:endParaRPr>
          </a:p>
          <a:p>
            <a:pPr algn="ctr"/>
            <a:endParaRPr lang="en-US" dirty="0">
              <a:sym typeface="Wingdings" panose="05000000000000000000"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Short reads generated in a day using today’s HTS machines (e.g., Illumine </a:t>
            </a:r>
            <a:r>
              <a:rPr lang="en-US" dirty="0" err="1"/>
              <a:t>HiSeq</a:t>
            </a:r>
            <a:r>
              <a:rPr lang="en-US" dirty="0"/>
              <a:t> X10) can be mapped to the human reference genome using BWA-MEM [36], a popular and widely-used read mapper, in 12.5 CPU (central processing unit) days when running on a single core [66, 67]. BWA-MEM also takes about 2.5 CPU days to map long reads that are generated in 25 minutes using today’s Nanopore </a:t>
            </a:r>
            <a:r>
              <a:rPr lang="en-US" dirty="0" err="1"/>
              <a:t>MinION</a:t>
            </a:r>
            <a:r>
              <a:rPr lang="en-US" dirty="0"/>
              <a:t> sequencer [68]</a:t>
            </a:r>
          </a:p>
          <a:p>
            <a:pPr algn="ctr"/>
            <a:endParaRPr lang="en-US" dirty="0"/>
          </a:p>
          <a:p>
            <a:pPr algn="ctr"/>
            <a:endParaRPr lang="en-US" sz="1200"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96884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Read mapping is a post processing procedure after DNA sequencing. It maps the data output from a DNA sequencer, which are many short DNA fragments, to a known reference genome, with some minor differences allowed.</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To illustrate the problem better, let us take a closer look at the DNA itself. Logically, the DNA is a double stranded long string. In reality, within a cell they folded into a sphere in the nucleus like a ball of wool. Since it is very hard to disentangle the DNA at molecular level, to extract the information out, a sequencer cuts the mass into many short DNA pieces which are called reads.</a:t>
            </a:r>
          </a:p>
          <a:p>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A mapper’s</a:t>
            </a:r>
            <a:r>
              <a:rPr lang="en-US" sz="1200" kern="1200" baseline="0" dirty="0">
                <a:solidFill>
                  <a:schemeClr val="tx1"/>
                </a:solidFill>
                <a:latin typeface="+mn-lt"/>
                <a:ea typeface="+mn-ea"/>
                <a:cs typeface="+mn-cs"/>
              </a:rPr>
              <a:t> job is to find where these DNA short reads are most likely to be originally placed so that later we can assemble them in the correct order to restore the original DNA.</a:t>
            </a:r>
          </a:p>
          <a:p>
            <a:endParaRPr lang="en-US" dirty="0"/>
          </a:p>
          <a:p>
            <a:r>
              <a:rPr lang="en-US" dirty="0"/>
              <a:t>Mapping these short reads,</a:t>
            </a:r>
            <a:r>
              <a:rPr lang="en-US" baseline="0" dirty="0"/>
              <a:t> up to billions of them</a:t>
            </a:r>
            <a:r>
              <a:rPr lang="en-US" dirty="0"/>
              <a:t>,</a:t>
            </a:r>
            <a:r>
              <a:rPr lang="en-US" baseline="0" dirty="0"/>
              <a:t> with each one being 50 to 300 base-pairs long, to the reference genome is challenging.</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86786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a:solidFill>
                  <a:schemeClr val="tx1"/>
                </a:solidFill>
                <a:latin typeface="+mn-lt"/>
                <a:ea typeface="+mn-ea"/>
                <a:cs typeface="+mn-cs"/>
              </a:rPr>
              <a:t>Read mapping is a post processing procedure after DNA sequencing. It maps the data output from a DNA sequencer, which are many short DNA fragments, to a known reference genome, with some minor differences allowed.</a:t>
            </a:r>
          </a:p>
          <a:p>
            <a:endParaRPr lang="en-US" sz="1200" kern="1200" baseline="0">
              <a:solidFill>
                <a:schemeClr val="tx1"/>
              </a:solidFill>
              <a:latin typeface="+mn-lt"/>
              <a:ea typeface="+mn-ea"/>
              <a:cs typeface="+mn-cs"/>
            </a:endParaRPr>
          </a:p>
          <a:p>
            <a:r>
              <a:rPr lang="en-US" sz="1200" kern="1200" baseline="0">
                <a:solidFill>
                  <a:schemeClr val="tx1"/>
                </a:solidFill>
                <a:latin typeface="+mn-lt"/>
                <a:ea typeface="+mn-ea"/>
                <a:cs typeface="+mn-cs"/>
              </a:rPr>
              <a:t>To illustrate the problem better, let us take a closer look at the DNA itself. Logically, the DNA is a double stranded long string. In reality, within a cell they folded into a sphere in the nucleus like a ball of wool. Since it is very hard to disentangle the DNA at molecular level, to extract the information out, a sequencer cuts the mass into many short DNA pieces which are called reads.</a:t>
            </a:r>
          </a:p>
          <a:p>
            <a:endParaRPr lang="en-US" sz="1200" kern="1200" baseline="0">
              <a:solidFill>
                <a:schemeClr val="tx1"/>
              </a:solidFill>
              <a:latin typeface="+mn-lt"/>
              <a:ea typeface="+mn-ea"/>
              <a:cs typeface="+mn-cs"/>
            </a:endParaRPr>
          </a:p>
          <a:p>
            <a:r>
              <a:rPr lang="en-US" sz="1200" kern="1200">
                <a:solidFill>
                  <a:schemeClr val="tx1"/>
                </a:solidFill>
                <a:latin typeface="+mn-lt"/>
                <a:ea typeface="+mn-ea"/>
                <a:cs typeface="+mn-cs"/>
              </a:rPr>
              <a:t>A mapper’s</a:t>
            </a:r>
            <a:r>
              <a:rPr lang="en-US" sz="1200" kern="1200" baseline="0">
                <a:solidFill>
                  <a:schemeClr val="tx1"/>
                </a:solidFill>
                <a:latin typeface="+mn-lt"/>
                <a:ea typeface="+mn-ea"/>
                <a:cs typeface="+mn-cs"/>
              </a:rPr>
              <a:t> job is to find where these DNA short reads are most likely to be originally placed so that later we can assemble them in the correct order to restore the original DNA.</a:t>
            </a:r>
          </a:p>
          <a:p>
            <a:endParaRPr lang="en-US"/>
          </a:p>
          <a:p>
            <a:r>
              <a:rPr lang="en-US"/>
              <a:t>Mapping these short reads,</a:t>
            </a:r>
            <a:r>
              <a:rPr lang="en-US" baseline="0"/>
              <a:t> up to billions of them</a:t>
            </a:r>
            <a:r>
              <a:rPr lang="en-US"/>
              <a:t>,</a:t>
            </a:r>
            <a:r>
              <a:rPr lang="en-US" baseline="0"/>
              <a:t> with each one being 50 to 300 base-pairs long, to the reference genome is challenging.</a:t>
            </a:r>
            <a:endParaRPr lang="en-US" sz="1200" kern="120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18377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42164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we present the architecture of GateKeeper. </a:t>
            </a:r>
            <a:r>
              <a:rPr lang="en-US" sz="1200" dirty="0"/>
              <a:t>Each </a:t>
            </a:r>
            <a:r>
              <a:rPr lang="en-US" sz="1200" b="1" dirty="0"/>
              <a:t>processing core is able to examine a single mapping in a single clock cycle.</a:t>
            </a:r>
            <a:r>
              <a:rPr lang="en-US" sz="1200" b="1" baseline="0" dirty="0"/>
              <a:t> </a:t>
            </a:r>
            <a:r>
              <a:rPr lang="en-US" sz="1200" dirty="0"/>
              <a:t>We integrate </a:t>
            </a:r>
            <a:r>
              <a:rPr lang="en-US" sz="1200" b="1" dirty="0"/>
              <a:t>many hardware processing cores in the architecture of GateKeeper </a:t>
            </a:r>
            <a:r>
              <a:rPr lang="en-US" sz="1200" dirty="0"/>
              <a:t>for examining many mappings in a parallel fashion.</a:t>
            </a:r>
            <a:r>
              <a:rPr lang="en-US" dirty="0"/>
              <a:t> T</a:t>
            </a:r>
            <a:r>
              <a:rPr lang="en-US" baseline="0" dirty="0"/>
              <a:t>he input read-reference pairs are transferred from the host to the FPGA via </a:t>
            </a:r>
            <a:r>
              <a:rPr lang="en-US" baseline="0" dirty="0" err="1"/>
              <a:t>PCIe</a:t>
            </a:r>
            <a:r>
              <a:rPr lang="en-US" baseline="0" dirty="0"/>
              <a:t> third generation 4-lane at the rate of 13.3 billion bases/sec. With this data throughput, we can have 16 processing cores work concurrently to examine 16 read-reference pairs. Our architecture occupies only 50% of the FPGA resource for a read length of 100 </a:t>
            </a:r>
            <a:r>
              <a:rPr lang="en-US" baseline="0" dirty="0" err="1"/>
              <a:t>bp</a:t>
            </a:r>
            <a:r>
              <a:rPr lang="en-US" baseline="0" dirty="0"/>
              <a:t> and 91% for a read length of 300 </a:t>
            </a:r>
            <a:r>
              <a:rPr lang="en-US" baseline="0" dirty="0" err="1"/>
              <a:t>bp.</a:t>
            </a:r>
            <a:r>
              <a:rPr lang="en-US" baseline="0" dirty="0"/>
              <a:t>  </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46272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Our goal in this work is to design a fast and flexible framework for both short and long reads, which can accelerate multiple steps of genome sequence analysis (GSA).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To this end, we propose GenASM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t>
            </a:r>
            <a:r>
              <a:rPr lang="en-US" sz="1200" b="0" i="0" u="none" strike="noStrike" kern="1200" dirty="0">
                <a:solidFill>
                  <a:schemeClr val="tx1"/>
                </a:solidFill>
                <a:effectLst/>
                <a:latin typeface="+mn-lt"/>
                <a:ea typeface="+mn-ea"/>
                <a:cs typeface="+mn-cs"/>
              </a:rPr>
              <a:t>We base GenASM on Bitap, an ASM algorithm that uses only fast and simple bitwise operations, making it amenable to efficient hardware acceleration.</a:t>
            </a:r>
            <a:r>
              <a:rPr lang="en-US" sz="1200" kern="1200" dirty="0">
                <a:solidFill>
                  <a:schemeClr val="tx1"/>
                </a:solidFill>
                <a:effectLst/>
                <a:latin typeface="+mn-lt"/>
                <a:ea typeface="+mn-ea"/>
                <a:cs typeface="+mn-cs"/>
              </a:rPr>
              <a:t> To our knowledge, GenASM is the first work that enhances and accelerates Bitap, and also it is the first ASM acceleration framework for genome sequence analysis.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modify Bitap to support long reads and to enable parallelization.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We also develop a novel Bitap-compatible algorithm for traceback, which uses information collected during ASM about the different types of errors to identify the optimal alignment of reads.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a:t>
            </a:r>
            <a:r>
              <a:rPr lang="en-US" sz="1200" b="0" i="0" u="none" strike="noStrike" kern="1200" dirty="0">
                <a:solidFill>
                  <a:schemeClr val="tx1"/>
                </a:solidFill>
                <a:effectLst/>
                <a:latin typeface="+mn-lt"/>
                <a:ea typeface="+mn-ea"/>
                <a:cs typeface="+mn-cs"/>
              </a:rPr>
              <a:t>, we co-design specialized, low-power and area-efficient hardware for both algorithms.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09962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520700" indent="-342900">
              <a:lnSpc>
                <a:spcPct val="100000"/>
              </a:lnSpc>
              <a:spcBef>
                <a:spcPts val="0"/>
              </a:spcBef>
              <a:spcAft>
                <a:spcPts val="600"/>
              </a:spcAft>
            </a:pPr>
            <a:r>
              <a:rPr lang="en-US" sz="1200" b="0" i="0" u="none" strike="noStrike" kern="1200" dirty="0">
                <a:solidFill>
                  <a:schemeClr val="tx1"/>
                </a:solidFill>
                <a:effectLst/>
                <a:latin typeface="+mn-lt"/>
                <a:ea typeface="+mn-ea"/>
                <a:cs typeface="+mn-cs"/>
              </a:rPr>
              <a:t>Our co-designed hardware consists of two components</a:t>
            </a:r>
            <a:r>
              <a:rPr lang="en-US" sz="2400" kern="1200" dirty="0">
                <a:solidFill>
                  <a:schemeClr val="tx1"/>
                </a:solidFill>
                <a:effectLst/>
                <a:latin typeface="+mn-lt"/>
                <a:ea typeface="+mn-ea"/>
                <a:cs typeface="+mn-cs"/>
              </a:rPr>
              <a:t>: </a:t>
            </a:r>
          </a:p>
          <a:p>
            <a:pPr marL="520700" indent="-342900">
              <a:lnSpc>
                <a:spcPct val="100000"/>
              </a:lnSpc>
              <a:spcBef>
                <a:spcPts val="0"/>
              </a:spcBef>
              <a:spcAft>
                <a:spcPts val="600"/>
              </a:spcAft>
            </a:pPr>
            <a:r>
              <a:rPr lang="en-US" sz="2400" kern="1200" dirty="0">
                <a:solidFill>
                  <a:schemeClr val="tx1"/>
                </a:solidFill>
                <a:effectLst/>
                <a:latin typeface="+mn-lt"/>
                <a:ea typeface="+mn-ea"/>
                <a:cs typeface="+mn-cs"/>
              </a:rPr>
              <a:t>(1) GenASM-DC, which provides hardware support to efficiently execute our modified Bitap algorithm to perform distance calculation; and </a:t>
            </a:r>
          </a:p>
          <a:p>
            <a:pPr marL="520700" indent="-342900">
              <a:lnSpc>
                <a:spcPct val="100000"/>
              </a:lnSpc>
              <a:spcBef>
                <a:spcPts val="0"/>
              </a:spcBef>
              <a:spcAft>
                <a:spcPts val="600"/>
              </a:spcAft>
            </a:pPr>
            <a:r>
              <a:rPr lang="en-US" sz="2400" kern="1200" dirty="0">
                <a:solidFill>
                  <a:schemeClr val="tx1"/>
                </a:solidFill>
                <a:effectLst/>
                <a:latin typeface="+mn-lt"/>
                <a:ea typeface="+mn-ea"/>
                <a:cs typeface="+mn-cs"/>
              </a:rPr>
              <a:t>(2) GenASM-TB, which provides hardware support to efficiently execute our novel traceback algorithm to find the optimal alignment.</a:t>
            </a:r>
            <a:endParaRPr lang="en-US" sz="2200" dirty="0">
              <a:solidFill>
                <a:schemeClr val="tx1"/>
              </a:solidFill>
            </a:endParaRPr>
          </a:p>
          <a:p>
            <a:pPr marL="520700" indent="-342900">
              <a:lnSpc>
                <a:spcPct val="100000"/>
              </a:lnSpc>
              <a:spcBef>
                <a:spcPts val="0"/>
              </a:spcBef>
              <a:spcAft>
                <a:spcPts val="600"/>
              </a:spcAft>
            </a:pPr>
            <a:r>
              <a:rPr lang="en-US" sz="2200" dirty="0">
                <a:solidFill>
                  <a:schemeClr val="tx1"/>
                </a:solidFill>
              </a:rPr>
              <a:t>GenASM also has two types of SRAM buffers:</a:t>
            </a:r>
          </a:p>
          <a:p>
            <a:pPr marL="520700" indent="-342900">
              <a:lnSpc>
                <a:spcPct val="100000"/>
              </a:lnSpc>
              <a:spcBef>
                <a:spcPts val="0"/>
              </a:spcBef>
              <a:spcAft>
                <a:spcPts val="600"/>
              </a:spcAft>
            </a:pPr>
            <a:r>
              <a:rPr lang="en-US" sz="2200" dirty="0">
                <a:solidFill>
                  <a:schemeClr val="tx1"/>
                </a:solidFill>
              </a:rPr>
              <a:t>DC-SRAM, and</a:t>
            </a:r>
          </a:p>
          <a:p>
            <a:pPr marL="520700" indent="-342900">
              <a:lnSpc>
                <a:spcPct val="100000"/>
              </a:lnSpc>
              <a:spcBef>
                <a:spcPts val="0"/>
              </a:spcBef>
              <a:spcAft>
                <a:spcPts val="600"/>
              </a:spcAft>
            </a:pPr>
            <a:r>
              <a:rPr lang="en-US" sz="2200" dirty="0">
                <a:solidFill>
                  <a:schemeClr val="tx1"/>
                </a:solidFill>
              </a:rPr>
              <a:t>TB-SRAMs</a:t>
            </a: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4292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a:t>
            </a:r>
            <a:r>
              <a:rPr lang="en-US" dirty="0"/>
              <a:t>We synthesize our DC and TB accelerator datapaths with a typical 28nm low-power process:</a:t>
            </a:r>
          </a:p>
          <a:p>
            <a:r>
              <a:rPr lang="en-US" sz="1200" kern="1200" dirty="0">
                <a:solidFill>
                  <a:schemeClr val="tx1"/>
                </a:solidFill>
                <a:effectLst/>
                <a:latin typeface="+mn-lt"/>
                <a:ea typeface="+mn-ea"/>
                <a:cs typeface="+mn-cs"/>
              </a:rPr>
              <a:t>[CLICK] </a:t>
            </a:r>
            <a:r>
              <a:rPr lang="en-US" dirty="0"/>
              <a:t>Both accelerators operates at 1GHz.</a:t>
            </a:r>
          </a:p>
          <a:p>
            <a:endParaRPr lang="en-US" dirty="0"/>
          </a:p>
          <a:p>
            <a:r>
              <a:rPr lang="en-US" sz="1200" kern="1200" dirty="0">
                <a:solidFill>
                  <a:schemeClr val="tx1"/>
                </a:solidFill>
                <a:effectLst/>
                <a:latin typeface="+mn-lt"/>
                <a:ea typeface="+mn-ea"/>
                <a:cs typeface="+mn-cs"/>
              </a:rPr>
              <a:t>[CLICK] </a:t>
            </a:r>
            <a:r>
              <a:rPr lang="en-US" dirty="0"/>
              <a:t>We find that for 32 GenASM accelerator (one for each HMC vault), total area overhead is ten point sixty nine millimeter square and total power consumption is three point twenty-three watts.</a:t>
            </a:r>
          </a:p>
          <a:p>
            <a:r>
              <a:rPr lang="en-US" dirty="0"/>
              <a:t>We observe that both area and power consumption of GenASM (at 1 vault) is around 1% of the area and power consumption of a single Xeon CPU core.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5929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Thus, GenASM has low area and power overheads.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14071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GenASM is flexible and can be used for a number of use cases.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In this work, we evaluate three of them in detail and two of them are from the read mapping pipeline: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Pre-alignment filtering and read alignment</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92882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We find that, for all the three use cases, GenASM is </a:t>
            </a:r>
            <a:r>
              <a:rPr lang="en-US" dirty="0">
                <a:solidFill>
                  <a:srgbClr val="FE6200"/>
                </a:solidFill>
              </a:rPr>
              <a:t>significantly more efficient </a:t>
            </a:r>
            <a:r>
              <a:rPr lang="en-US" sz="1200" kern="1200" dirty="0">
                <a:solidFill>
                  <a:schemeClr val="tx1"/>
                </a:solidFill>
                <a:effectLst/>
                <a:latin typeface="+mn-lt"/>
                <a:ea typeface="+mn-ea"/>
                <a:cs typeface="+mn-cs"/>
              </a:rPr>
              <a:t>in terms of both speed and power consumption </a:t>
            </a:r>
            <a:r>
              <a:rPr lang="en-US" dirty="0">
                <a:solidFill>
                  <a:schemeClr val="tx1"/>
                </a:solidFill>
              </a:rPr>
              <a:t>than state-of-the-art software and hardware baselines</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8916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pPr marL="0" marR="0" lvl="0" indent="0" algn="l" defTabSz="914400" rtl="0" eaLnBrk="1" fontAlgn="auto" latinLnBrk="0" hangingPunct="1">
              <a:lnSpc>
                <a:spcPct val="100000"/>
              </a:lnSpc>
              <a:spcBef>
                <a:spcPts val="600"/>
              </a:spcBef>
              <a:spcAft>
                <a:spcPts val="0"/>
              </a:spcAft>
              <a:buClr>
                <a:srgbClr val="C00000"/>
              </a:buClr>
              <a:buSzTx/>
              <a:buFont typeface="Wingdings" panose="05000000000000000000" pitchFamily="2" charset="2"/>
              <a:buNone/>
              <a:tabLst/>
              <a:defRPr/>
            </a:pPr>
            <a:r>
              <a:rPr lang="en-US" sz="4800" b="0" i="1" dirty="0">
                <a:solidFill>
                  <a:schemeClr val="tx1"/>
                </a:solidFill>
              </a:rPr>
              <a:t>Read mapping, which is the process of m</a:t>
            </a:r>
            <a:r>
              <a:rPr lang="en-US" sz="4800" b="0" dirty="0">
                <a:solidFill>
                  <a:schemeClr val="tx1"/>
                </a:solidFill>
              </a:rPr>
              <a:t>apping the reads to a reference genome is a c</a:t>
            </a:r>
            <a:r>
              <a:rPr lang="en-US" sz="3200" b="0" i="1" dirty="0">
                <a:solidFill>
                  <a:schemeClr val="tx1"/>
                </a:solidFill>
              </a:rPr>
              <a:t>ritical step</a:t>
            </a:r>
            <a:r>
              <a:rPr lang="en-US" sz="3200" b="0" dirty="0">
                <a:solidFill>
                  <a:schemeClr val="tx1"/>
                </a:solidFill>
              </a:rPr>
              <a:t> in genome sequence analysis</a:t>
            </a:r>
          </a:p>
          <a:p>
            <a:pPr marL="0" marR="0" lvl="0" indent="0" algn="l" defTabSz="914400" rtl="0" eaLnBrk="1" fontAlgn="auto" latinLnBrk="0" hangingPunct="1">
              <a:lnSpc>
                <a:spcPct val="100000"/>
              </a:lnSpc>
              <a:spcBef>
                <a:spcPts val="600"/>
              </a:spcBef>
              <a:spcAft>
                <a:spcPts val="0"/>
              </a:spcAft>
              <a:buClr>
                <a:srgbClr val="C00000"/>
              </a:buClr>
              <a:buSzTx/>
              <a:buFont typeface="Wingdings" panose="05000000000000000000" pitchFamily="2" charset="2"/>
              <a:buNone/>
              <a:tabLst/>
              <a:defRPr/>
            </a:pPr>
            <a:r>
              <a:rPr lang="en-US" sz="3200" b="0" dirty="0">
                <a:solidFill>
                  <a:schemeClr val="tx1"/>
                </a:solidFill>
                <a:latin typeface="+mj-lt"/>
              </a:rPr>
              <a:t>Traditionally, we perform seq2seq mapping, where we</a:t>
            </a:r>
            <a:endParaRPr lang="en-US" sz="3200" b="0" dirty="0">
              <a:latin typeface="+mj-lt"/>
            </a:endParaRPr>
          </a:p>
          <a:p>
            <a:pPr marL="285750" indent="-285750">
              <a:spcBef>
                <a:spcPts val="600"/>
              </a:spcBef>
              <a:buClr>
                <a:srgbClr val="C00000"/>
              </a:buClr>
              <a:buFont typeface="Wingdings" panose="05000000000000000000" pitchFamily="2" charset="2"/>
              <a:buChar char="q"/>
            </a:pPr>
            <a:r>
              <a:rPr lang="en-US" sz="3200" b="0" dirty="0">
                <a:latin typeface="+mj-lt"/>
              </a:rPr>
              <a:t>Map </a:t>
            </a:r>
            <a:r>
              <a:rPr lang="en-US" sz="3200" b="0" i="1" dirty="0">
                <a:latin typeface="+mj-lt"/>
              </a:rPr>
              <a:t>reads</a:t>
            </a:r>
            <a:r>
              <a:rPr lang="en-US" sz="3200" b="0" dirty="0">
                <a:latin typeface="+mj-lt"/>
              </a:rPr>
              <a:t> collected from an individual to a known </a:t>
            </a:r>
            <a:r>
              <a:rPr lang="en-US" sz="3200" b="0" i="1" dirty="0">
                <a:solidFill>
                  <a:srgbClr val="C00000"/>
                </a:solidFill>
                <a:latin typeface="+mj-lt"/>
              </a:rPr>
              <a:t>linear reference genome sequence</a:t>
            </a:r>
          </a:p>
          <a:p>
            <a:pPr marL="285750" indent="-285750">
              <a:spcBef>
                <a:spcPts val="600"/>
              </a:spcBef>
              <a:buClr>
                <a:srgbClr val="C00000"/>
              </a:buClr>
              <a:buFont typeface="Wingdings" panose="05000000000000000000" pitchFamily="2" charset="2"/>
              <a:buChar char="q"/>
            </a:pPr>
            <a:r>
              <a:rPr lang="en-US" sz="3200" b="0" dirty="0">
                <a:latin typeface="+mj-lt"/>
              </a:rPr>
              <a:t>Emphasizes the genetic variations that are </a:t>
            </a:r>
            <a:r>
              <a:rPr lang="en-US" sz="3200" b="0" dirty="0">
                <a:solidFill>
                  <a:srgbClr val="C00000"/>
                </a:solidFill>
                <a:latin typeface="+mj-lt"/>
              </a:rPr>
              <a:t>present</a:t>
            </a:r>
            <a:r>
              <a:rPr lang="en-US" sz="3200" b="0" dirty="0">
                <a:latin typeface="+mj-lt"/>
              </a:rPr>
              <a:t> in the single reference genome</a:t>
            </a:r>
          </a:p>
          <a:p>
            <a:pPr marL="285750" indent="-285750">
              <a:spcBef>
                <a:spcPts val="600"/>
              </a:spcBef>
              <a:buClr>
                <a:srgbClr val="C00000"/>
              </a:buClr>
              <a:buFont typeface="Wingdings" panose="05000000000000000000" pitchFamily="2" charset="2"/>
              <a:buChar char="q"/>
            </a:pPr>
            <a:r>
              <a:rPr lang="en-US" sz="3200" b="0" dirty="0">
                <a:solidFill>
                  <a:srgbClr val="C00000"/>
                </a:solidFill>
                <a:latin typeface="+mj-lt"/>
              </a:rPr>
              <a:t>Ignores other variations </a:t>
            </a:r>
            <a:r>
              <a:rPr lang="en-US" sz="3200" b="0" dirty="0">
                <a:latin typeface="+mj-lt"/>
              </a:rPr>
              <a:t>that are not represented in the single linear reference sequence</a:t>
            </a:r>
          </a:p>
          <a:p>
            <a:pPr marL="285750" indent="-285750">
              <a:spcBef>
                <a:spcPts val="600"/>
              </a:spcBef>
              <a:buClr>
                <a:srgbClr val="C00000"/>
              </a:buClr>
              <a:buFont typeface="Wingdings" panose="05000000000000000000" pitchFamily="2" charset="2"/>
              <a:buChar char="q"/>
            </a:pPr>
            <a:r>
              <a:rPr lang="en-US" sz="3200" b="0" dirty="0">
                <a:latin typeface="+mj-lt"/>
              </a:rPr>
              <a:t>Introduces </a:t>
            </a:r>
            <a:r>
              <a:rPr lang="en-US" sz="3200" b="0" dirty="0">
                <a:solidFill>
                  <a:srgbClr val="C00000"/>
                </a:solidFill>
                <a:latin typeface="+mj-lt"/>
              </a:rPr>
              <a:t>reference bias</a:t>
            </a:r>
          </a:p>
          <a:p>
            <a:pPr marL="285750" indent="-285750">
              <a:spcBef>
                <a:spcPts val="600"/>
              </a:spcBef>
              <a:buClr>
                <a:srgbClr val="C00000"/>
              </a:buClr>
              <a:buFont typeface="Wingdings" panose="05000000000000000000" pitchFamily="2" charset="2"/>
              <a:buChar char="q"/>
            </a:pPr>
            <a:r>
              <a:rPr lang="en-US" sz="3200" b="0" dirty="0">
                <a:solidFill>
                  <a:srgbClr val="C00000"/>
                </a:solidFill>
                <a:latin typeface="+mj-lt"/>
              </a:rPr>
              <a:t>However, s2s mapping is a well studied problem with many available tools and accelerators</a:t>
            </a:r>
          </a:p>
          <a:p>
            <a:pPr marL="0" indent="0">
              <a:spcBef>
                <a:spcPts val="1200"/>
              </a:spcBef>
              <a:buClr>
                <a:srgbClr val="00B050"/>
              </a:buClr>
              <a:buFont typeface="Wingdings" panose="05000000000000000000" pitchFamily="2" charset="2"/>
              <a:buNone/>
            </a:pPr>
            <a:endParaRPr lang="en-US" sz="4400" dirty="0"/>
          </a:p>
          <a:p>
            <a:pPr marL="0" indent="0">
              <a:spcBef>
                <a:spcPts val="1200"/>
              </a:spcBef>
              <a:buClr>
                <a:srgbClr val="00B050"/>
              </a:buClr>
              <a:buFont typeface="Wingdings" panose="05000000000000000000" pitchFamily="2" charset="2"/>
              <a:buNone/>
            </a:pPr>
            <a:r>
              <a:rPr lang="en-US" sz="4400" dirty="0"/>
              <a:t>Recent works replace the linear reference sequence with a </a:t>
            </a:r>
            <a:r>
              <a:rPr lang="en-US" sz="4400" b="1" i="1" dirty="0">
                <a:solidFill>
                  <a:srgbClr val="00B050"/>
                </a:solidFill>
              </a:rPr>
              <a:t>graph-based representation of  the reference genome</a:t>
            </a:r>
            <a:r>
              <a:rPr lang="en-US" sz="4400" b="1" dirty="0">
                <a:solidFill>
                  <a:srgbClr val="00B050"/>
                </a:solidFill>
              </a:rPr>
              <a:t> (</a:t>
            </a:r>
            <a:r>
              <a:rPr lang="en-US" sz="4400" b="1" i="1" dirty="0">
                <a:solidFill>
                  <a:srgbClr val="00B050"/>
                </a:solidFill>
              </a:rPr>
              <a:t>genome graph</a:t>
            </a:r>
            <a:r>
              <a:rPr lang="en-US" sz="4400" b="1" dirty="0">
                <a:solidFill>
                  <a:srgbClr val="00B050"/>
                </a:solidFill>
              </a:rPr>
              <a:t>). Thus, we can perform seq2graph mapping.</a:t>
            </a:r>
          </a:p>
          <a:p>
            <a:pPr marL="285750" indent="-285750">
              <a:spcBef>
                <a:spcPts val="1200"/>
              </a:spcBef>
              <a:buClr>
                <a:srgbClr val="00B050"/>
              </a:buClr>
              <a:buFont typeface="Wingdings" panose="05000000000000000000" pitchFamily="2" charset="2"/>
              <a:buChar char="q"/>
            </a:pPr>
            <a:r>
              <a:rPr lang="en-US" sz="4400" b="1" dirty="0">
                <a:solidFill>
                  <a:srgbClr val="00B050"/>
                </a:solidFill>
              </a:rPr>
              <a:t>Captures the genetic variations and diversity </a:t>
            </a:r>
            <a:r>
              <a:rPr lang="en-US" sz="4400" dirty="0"/>
              <a:t>across many individuals in a population</a:t>
            </a:r>
          </a:p>
          <a:p>
            <a:pPr marL="0" indent="0">
              <a:spcBef>
                <a:spcPts val="1200"/>
              </a:spcBef>
              <a:buClr>
                <a:srgbClr val="00B050"/>
              </a:buClr>
              <a:buFont typeface="Wingdings" panose="05000000000000000000" pitchFamily="2" charset="2"/>
              <a:buNone/>
            </a:pPr>
            <a:r>
              <a:rPr lang="en-US" sz="4400" dirty="0"/>
              <a:t>[CLICK] Results in </a:t>
            </a:r>
            <a:r>
              <a:rPr lang="en-US" sz="4400" b="1" dirty="0">
                <a:solidFill>
                  <a:srgbClr val="00B050"/>
                </a:solidFill>
              </a:rPr>
              <a:t>notable quality improvements </a:t>
            </a:r>
            <a:r>
              <a:rPr lang="en-US" sz="4400" dirty="0"/>
              <a:t>in GSA</a:t>
            </a:r>
          </a:p>
          <a:p>
            <a:pPr marL="0" indent="0">
              <a:spcBef>
                <a:spcPts val="600"/>
              </a:spcBef>
              <a:buClr>
                <a:srgbClr val="C00000"/>
              </a:buClr>
              <a:buFont typeface="Wingdings" panose="05000000000000000000" pitchFamily="2" charset="2"/>
              <a:buNone/>
            </a:pPr>
            <a:endParaRPr lang="en-US" sz="3200" b="0" dirty="0">
              <a:solidFill>
                <a:srgbClr val="C00000"/>
              </a:solidFill>
              <a:latin typeface="+mj-lt"/>
            </a:endParaRPr>
          </a:p>
          <a:p>
            <a:pPr marL="0" indent="0">
              <a:spcBef>
                <a:spcPts val="600"/>
              </a:spcBef>
              <a:buClr>
                <a:srgbClr val="C00000"/>
              </a:buClr>
              <a:buFont typeface="Wingdings" panose="05000000000000000000" pitchFamily="2" charset="2"/>
              <a:buNone/>
            </a:pPr>
            <a:endParaRPr lang="en-US" sz="3200" b="0" dirty="0">
              <a:solidFill>
                <a:srgbClr val="C00000"/>
              </a:solidFill>
              <a:latin typeface="+mj-lt"/>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52924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d121dd48d8_38_114:notes"/>
          <p:cNvSpPr txBox="1">
            <a:spLocks noGrp="1"/>
          </p:cNvSpPr>
          <p:nvPr>
            <p:ph type="body" idx="1"/>
          </p:nvPr>
        </p:nvSpPr>
        <p:spPr>
          <a:xfrm>
            <a:off x="731520" y="4620578"/>
            <a:ext cx="5852160" cy="3780630"/>
          </a:xfrm>
          <a:prstGeom prst="rect">
            <a:avLst/>
          </a:prstGeom>
        </p:spPr>
        <p:txBody>
          <a:bodyPr spcFirstLastPara="1" wrap="square" lIns="96645" tIns="96645" rIns="96645" bIns="96645" anchor="t" anchorCtr="0">
            <a:noAutofit/>
          </a:bodyPr>
          <a:lstStyle/>
          <a:p>
            <a:pPr algn="l"/>
            <a:r>
              <a:rPr lang="en-US" sz="1900" dirty="0">
                <a:latin typeface="LinLibertineT"/>
              </a:rPr>
              <a:t>[CLICK] Thus, our goal is to come up with a specialized, high-performance, scalable, and low-cost algorithm/hardware co-design that alleviates bottlenecks in both the seeding and alignment steps of sequence-to-graph mapping. </a:t>
            </a:r>
          </a:p>
          <a:p>
            <a:pPr algn="l"/>
            <a:r>
              <a:rPr lang="en-US" sz="1900" dirty="0">
                <a:latin typeface="LinLibertineT"/>
              </a:rPr>
              <a:t>[CLICK] To this end, we propose SeGraM, a </a:t>
            </a:r>
            <a:r>
              <a:rPr lang="en-US" sz="1900" dirty="0">
                <a:latin typeface="LinLibertineTI"/>
              </a:rPr>
              <a:t>universal algorithm/hardware co-designed genomic mapping accelerator </a:t>
            </a:r>
            <a:r>
              <a:rPr lang="en-US" sz="1900" dirty="0">
                <a:latin typeface="LinLibertineT"/>
              </a:rPr>
              <a:t>that can effectively and efficiently support both sequence-to-graph mapping and sequence-to-sequence mapping, for both short and long reads. To our knowledge, SeGraM is the first algorithm/hardware co-design for accelerating</a:t>
            </a:r>
          </a:p>
          <a:p>
            <a:pPr algn="l"/>
            <a:r>
              <a:rPr lang="en-US" sz="1900" dirty="0">
                <a:latin typeface="LinLibertineT"/>
              </a:rPr>
              <a:t>sequence-to-graph mapping.</a:t>
            </a:r>
          </a:p>
        </p:txBody>
      </p:sp>
      <p:sp>
        <p:nvSpPr>
          <p:cNvPr id="688" name="Google Shape;688;gd121dd48d8_38_11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68866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algn="l"/>
            <a:r>
              <a:rPr lang="en-US" sz="1900" dirty="0">
                <a:latin typeface="LinLibertineT"/>
              </a:rPr>
              <a:t>Which brings us to seq2graph mapping. </a:t>
            </a:r>
          </a:p>
          <a:p>
            <a:pPr algn="l"/>
            <a:r>
              <a:rPr lang="en-US" sz="1900" dirty="0">
                <a:latin typeface="LinLibertineT"/>
              </a:rPr>
              <a:t>Sequence-to-graph mapping pipeline has [CLICK] two pre-processing and [CLICK] three main steps.</a:t>
            </a:r>
          </a:p>
          <a:p>
            <a:pPr algn="l"/>
            <a:r>
              <a:rPr lang="en-US" sz="1900" dirty="0">
                <a:solidFill>
                  <a:srgbClr val="000000"/>
                </a:solidFill>
                <a:latin typeface="LinLibertineT"/>
              </a:rPr>
              <a:t>[CLICK] The first pre-processing step constructs the genome graph using a linear reference genome and the associated variations for that genome. </a:t>
            </a:r>
          </a:p>
          <a:p>
            <a:pPr algn="l"/>
            <a:r>
              <a:rPr lang="en-US" sz="1900" dirty="0">
                <a:solidFill>
                  <a:srgbClr val="000000"/>
                </a:solidFill>
                <a:latin typeface="LinLibertineT"/>
              </a:rPr>
              <a:t>[CLICK] The second pre-processing step indexes the nodes of the graph. The resulting index is used in the first main step of the pipeline, [CLICK] </a:t>
            </a:r>
            <a:r>
              <a:rPr lang="en-US" sz="1900" dirty="0">
                <a:solidFill>
                  <a:srgbClr val="000000"/>
                </a:solidFill>
                <a:latin typeface="LinLibertineTI"/>
              </a:rPr>
              <a:t>seeding</a:t>
            </a:r>
            <a:r>
              <a:rPr lang="en-US" sz="1900" dirty="0">
                <a:solidFill>
                  <a:srgbClr val="000000"/>
                </a:solidFill>
                <a:latin typeface="LinLibertineT"/>
              </a:rPr>
              <a:t>, which aims to find seed matches between the query read and a region of the graph. </a:t>
            </a:r>
          </a:p>
          <a:p>
            <a:pPr algn="l"/>
            <a:r>
              <a:rPr lang="en-US" sz="1900" dirty="0">
                <a:solidFill>
                  <a:srgbClr val="000000"/>
                </a:solidFill>
                <a:latin typeface="LinLibertineT"/>
              </a:rPr>
              <a:t>[CLICK] After optionally filtering these seed matches with a </a:t>
            </a:r>
            <a:r>
              <a:rPr lang="en-US" sz="1900" dirty="0">
                <a:solidFill>
                  <a:srgbClr val="000000"/>
                </a:solidFill>
                <a:latin typeface="LinLibertineTI"/>
              </a:rPr>
              <a:t>filtering</a:t>
            </a:r>
            <a:r>
              <a:rPr lang="en-US" sz="1900" dirty="0">
                <a:solidFill>
                  <a:srgbClr val="000000"/>
                </a:solidFill>
                <a:latin typeface="LinLibertineT"/>
              </a:rPr>
              <a:t>, </a:t>
            </a:r>
            <a:r>
              <a:rPr lang="en-US" sz="1900" dirty="0">
                <a:solidFill>
                  <a:srgbClr val="000000"/>
                </a:solidFill>
                <a:latin typeface="LinLibertineTI"/>
              </a:rPr>
              <a:t>chaining</a:t>
            </a:r>
            <a:r>
              <a:rPr lang="en-US" sz="1900" dirty="0">
                <a:solidFill>
                  <a:srgbClr val="000000"/>
                </a:solidFill>
                <a:latin typeface="LinLibertineT"/>
              </a:rPr>
              <a:t>, or </a:t>
            </a:r>
            <a:r>
              <a:rPr lang="en-US" sz="1900" dirty="0">
                <a:solidFill>
                  <a:srgbClr val="000000"/>
                </a:solidFill>
                <a:latin typeface="LinLibertineTI"/>
              </a:rPr>
              <a:t>clustering s</a:t>
            </a:r>
            <a:r>
              <a:rPr lang="en-US" sz="1900" dirty="0">
                <a:solidFill>
                  <a:srgbClr val="000000"/>
                </a:solidFill>
                <a:latin typeface="LinLibertineT"/>
              </a:rPr>
              <a:t>tep, [CLICK] </a:t>
            </a:r>
            <a:r>
              <a:rPr lang="en-US" sz="1900" dirty="0">
                <a:solidFill>
                  <a:srgbClr val="000000"/>
                </a:solidFill>
                <a:latin typeface="LinLibertineTI"/>
              </a:rPr>
              <a:t>alignment </a:t>
            </a:r>
            <a:r>
              <a:rPr lang="en-US" sz="1900" dirty="0">
                <a:solidFill>
                  <a:srgbClr val="000000"/>
                </a:solidFill>
                <a:latin typeface="LinLibertineT"/>
              </a:rPr>
              <a:t>is performed between all of the non-filtered seed locations within the graph and the query read to find the optimal alignment. Alignment is the most expensive step of the pipeline, so let’s look at it in detail.</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84361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algn="l"/>
            <a:r>
              <a:rPr lang="en-US" sz="1900" dirty="0">
                <a:latin typeface="LinLibertineT"/>
              </a:rPr>
              <a:t>[CLICK] [CLICK] [CLICK] We demonstrate that SeGraM provides significant improvements for multiple steps of the sequence-to-graph (i.e., S2G) and sequence-to-sequence (i.e., S2S) mapping pipelines.</a:t>
            </a:r>
          </a:p>
          <a:p>
            <a:pPr algn="l"/>
            <a:r>
              <a:rPr lang="en-US" sz="1900" dirty="0">
                <a:latin typeface="LinLibertineT"/>
              </a:rPr>
              <a:t>==================================================================================================================</a:t>
            </a:r>
          </a:p>
          <a:p>
            <a:pPr algn="l"/>
            <a:r>
              <a:rPr lang="en-US" sz="1900" dirty="0">
                <a:latin typeface="LinLibertineT"/>
              </a:rPr>
              <a:t>[CLICK] We show that (1) SeGraM provides greatly higher throughput and lower power consumption on both short and long reads compared to state-of-the-art software tools for sequence-to-graph mapping, and</a:t>
            </a:r>
          </a:p>
          <a:p>
            <a:pPr algn="l"/>
            <a:r>
              <a:rPr lang="en-US" sz="1900" dirty="0">
                <a:latin typeface="LinLibertineT"/>
              </a:rPr>
              <a:t>[CLICK] (2) BitAlign significantly outperforms a state-of-the-art sequence-to-graph alignment tool and [CLICK] three state-of-the-art hardware solutions that are specifically designed for sequence-to-sequence alignment.</a:t>
            </a:r>
          </a:p>
          <a:p>
            <a:pPr algn="l"/>
            <a:r>
              <a:rPr lang="en-US" sz="1900" dirty="0">
                <a:latin typeface="LinLibertineT"/>
              </a:rPr>
              <a:t>===========================================================================================================</a:t>
            </a:r>
          </a:p>
          <a:p>
            <a:pPr algn="l"/>
            <a:r>
              <a:rPr lang="en-US" sz="1900" dirty="0">
                <a:latin typeface="LinLibertineT"/>
              </a:rPr>
              <a:t>We also show that MinSeed can be employed for the seeding step of both sequence-to-graph and sequence-to-sequence mapping pipelines.</a:t>
            </a:r>
            <a:endParaRPr lang="en-US" sz="13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38637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44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3238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Read mapping performs alignment on large genomic datasets, containing millions of reads. [CLICK]</a:t>
            </a:r>
          </a:p>
          <a:p>
            <a:r>
              <a:rPr lang="en-CH" dirty="0"/>
              <a:t>Therefore, read mapping is both computationally expensive [CLICK]</a:t>
            </a:r>
          </a:p>
          <a:p>
            <a:r>
              <a:rPr lang="en-CH" dirty="0"/>
              <a:t>And incurs high data movement overhead [CLICK]</a:t>
            </a: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5900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has been significant effort into improving read mapping performance [CLICK]</a:t>
            </a:r>
          </a:p>
          <a:p>
            <a:r>
              <a:rPr lang="en-GB" sz="1200" kern="1200" dirty="0">
                <a:solidFill>
                  <a:schemeClr val="tx1"/>
                </a:solidFill>
                <a:effectLst/>
                <a:latin typeface="+mn-lt"/>
                <a:ea typeface="+mn-ea"/>
                <a:cs typeface="+mn-cs"/>
              </a:rPr>
              <a:t>Through efficient heuristics [CLICK]</a:t>
            </a:r>
          </a:p>
          <a:p>
            <a:r>
              <a:rPr lang="en-GB" sz="1200" kern="1200" dirty="0">
                <a:solidFill>
                  <a:schemeClr val="tx1"/>
                </a:solidFill>
                <a:effectLst/>
                <a:latin typeface="+mn-lt"/>
                <a:ea typeface="+mn-ea"/>
                <a:cs typeface="+mn-cs"/>
              </a:rPr>
              <a:t>hardware accelerators [CLICK]</a:t>
            </a:r>
          </a:p>
          <a:p>
            <a:r>
              <a:rPr lang="en-GB" sz="1200" kern="1200" dirty="0">
                <a:solidFill>
                  <a:schemeClr val="tx1"/>
                </a:solidFill>
                <a:effectLst/>
                <a:latin typeface="+mn-lt"/>
                <a:ea typeface="+mn-ea"/>
                <a:cs typeface="+mn-cs"/>
              </a:rPr>
              <a:t> and various filters that prune reads that do not require expensive computation [CLICK]. </a:t>
            </a:r>
          </a:p>
          <a:p>
            <a:r>
              <a:rPr lang="en-GB" sz="1200" kern="1200" dirty="0">
                <a:solidFill>
                  <a:schemeClr val="tx1"/>
                </a:solidFill>
                <a:effectLst/>
                <a:latin typeface="+mn-lt"/>
                <a:ea typeface="+mn-ea"/>
                <a:cs typeface="+mn-cs"/>
              </a:rPr>
              <a:t>While these approaches address the computation overhead in read mapping [CLICK]</a:t>
            </a:r>
          </a:p>
          <a:p>
            <a:r>
              <a:rPr lang="en-GB" sz="1200" b="1" kern="1200" dirty="0">
                <a:solidFill>
                  <a:schemeClr val="tx1"/>
                </a:solidFill>
                <a:effectLst/>
                <a:latin typeface="+mn-lt"/>
                <a:ea typeface="+mn-ea"/>
                <a:cs typeface="+mn-cs"/>
              </a:rPr>
              <a:t>[While Reads Move] </a:t>
            </a:r>
            <a:r>
              <a:rPr lang="en-GB" sz="1200" kern="1200" dirty="0">
                <a:solidFill>
                  <a:schemeClr val="tx1"/>
                </a:solidFill>
                <a:effectLst/>
                <a:latin typeface="+mn-lt"/>
                <a:ea typeface="+mn-ea"/>
                <a:cs typeface="+mn-cs"/>
              </a:rPr>
              <a:t>None of them alleviate the data movement overhead from storage, whose impact becomes even larger when the computation overhead gets alleviated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6833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Our key idea is to filter reads that do not require the expensive alignment computation in the storage system [CLICK] …</a:t>
            </a:r>
          </a:p>
          <a:p>
            <a:r>
              <a:rPr lang="en-GB" b="1" dirty="0"/>
              <a:t>[While Reads Move] T</a:t>
            </a:r>
            <a:r>
              <a:rPr lang="en-CH" b="1" dirty="0"/>
              <a:t>o fundamentally reduce </a:t>
            </a:r>
            <a:r>
              <a:rPr lang="en-CH" dirty="0"/>
              <a:t>the data movement overhead of read mapping</a:t>
            </a:r>
          </a:p>
          <a:p>
            <a:endParaRPr lang="en-GB" b="1" dirty="0"/>
          </a:p>
          <a:p>
            <a:r>
              <a:rPr lang="en-GB" dirty="0"/>
              <a:t>E</a:t>
            </a:r>
            <a:r>
              <a:rPr lang="en-CH" dirty="0"/>
              <a:t>xamples of the reads that not require the costlt alignment step</a:t>
            </a:r>
          </a:p>
          <a:p>
            <a:endParaRPr lang="en-CH" dirty="0"/>
          </a:p>
          <a:p>
            <a:r>
              <a:rPr lang="en-GB" dirty="0"/>
              <a:t>Exactly-matching reads to the reference genome that do not need approximate string matching performed during alignment</a:t>
            </a:r>
          </a:p>
          <a:p>
            <a:endParaRPr lang="en-GB" dirty="0"/>
          </a:p>
          <a:p>
            <a:r>
              <a:rPr lang="en-GB" dirty="0"/>
              <a:t>Non-matching reads that have no potential matching locations in the reference genome hence skip the </a:t>
            </a:r>
            <a:r>
              <a:rPr lang="en-GB" dirty="0" err="1"/>
              <a:t>alignemt</a:t>
            </a:r>
            <a:r>
              <a:rPr lang="en-GB" dirty="0"/>
              <a:t> step</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0217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CH" dirty="0"/>
              <a:t>Let’s take a look at filtering opportunities based on the input reads.</a:t>
            </a:r>
          </a:p>
          <a:p>
            <a:pPr>
              <a:spcAft>
                <a:spcPts val="800"/>
              </a:spcAft>
            </a:pPr>
            <a:r>
              <a:rPr lang="en-GB" dirty="0"/>
              <a:t>Sequencing machines produce one of two kinds of reads </a:t>
            </a:r>
          </a:p>
          <a:p>
            <a:pPr lvl="1">
              <a:spcAft>
                <a:spcPts val="800"/>
              </a:spcAft>
            </a:pPr>
            <a:r>
              <a:rPr lang="en-GB" sz="2200" b="1" dirty="0"/>
              <a:t>Short reads: </a:t>
            </a:r>
            <a:r>
              <a:rPr lang="en-GB" sz="2200" dirty="0">
                <a:solidFill>
                  <a:srgbClr val="629B3C"/>
                </a:solidFill>
              </a:rPr>
              <a:t>highly accurate </a:t>
            </a:r>
            <a:r>
              <a:rPr lang="en-GB" sz="2200" dirty="0"/>
              <a:t>(99.9%)  and </a:t>
            </a:r>
            <a:r>
              <a:rPr lang="en-GB" sz="2200" dirty="0">
                <a:solidFill>
                  <a:srgbClr val="C00000"/>
                </a:solidFill>
              </a:rPr>
              <a:t>short </a:t>
            </a:r>
            <a:r>
              <a:rPr lang="en-GB" sz="2200" dirty="0"/>
              <a:t>(e.g., up to a few hundreds of DNA characters)</a:t>
            </a:r>
          </a:p>
          <a:p>
            <a:pPr lvl="1">
              <a:spcAft>
                <a:spcPts val="800"/>
              </a:spcAft>
            </a:pPr>
            <a:r>
              <a:rPr lang="en-GB" sz="2200" b="1" dirty="0"/>
              <a:t>Long reads: </a:t>
            </a:r>
            <a:r>
              <a:rPr lang="en-GB" sz="2200" dirty="0">
                <a:solidFill>
                  <a:srgbClr val="C00000"/>
                </a:solidFill>
              </a:rPr>
              <a:t>less accurate </a:t>
            </a:r>
            <a:r>
              <a:rPr lang="en-GB" sz="2200" dirty="0"/>
              <a:t>(85-90%)  and </a:t>
            </a:r>
            <a:r>
              <a:rPr lang="en-GB" sz="2200" dirty="0">
                <a:solidFill>
                  <a:srgbClr val="629B3C"/>
                </a:solidFill>
              </a:rPr>
              <a:t>long</a:t>
            </a:r>
            <a:r>
              <a:rPr lang="en-GB" sz="2200" dirty="0">
                <a:solidFill>
                  <a:srgbClr val="22AE9B"/>
                </a:solidFill>
              </a:rPr>
              <a:t> </a:t>
            </a:r>
            <a:r>
              <a:rPr lang="en-GB" sz="2200" dirty="0"/>
              <a:t>(e.g., from hundreds to millions of DNA characters)</a:t>
            </a:r>
          </a:p>
          <a:p>
            <a:endParaRPr lang="en-CH" dirty="0"/>
          </a:p>
          <a:p>
            <a:r>
              <a:rPr lang="en-CH" dirty="0"/>
              <a:t>Based on these, We leverage two filtering opportunities</a:t>
            </a:r>
          </a:p>
          <a:p>
            <a:endParaRPr lang="en-CH" dirty="0"/>
          </a:p>
          <a:p>
            <a:r>
              <a:rPr lang="en-CH" dirty="0"/>
              <a:t>First, we can filter exactly matching reads, which are reads that match exactly to one or more subsequences of the reference genome and do not require </a:t>
            </a:r>
            <a:r>
              <a:rPr lang="en-US" sz="1200" dirty="0">
                <a:solidFill>
                  <a:srgbClr val="1982C3"/>
                </a:solidFill>
                <a:latin typeface="Corbel" panose="020B0503020204020204" pitchFamily="34" charset="0"/>
              </a:rPr>
              <a:t>approximate string matching during alignment</a:t>
            </a:r>
            <a:r>
              <a:rPr lang="en-CH" dirty="0"/>
              <a:t>. Exact matches can frequently occur in short read sets with low sequencing errors and low genetic variations</a:t>
            </a:r>
          </a:p>
          <a:p>
            <a:endParaRPr lang="en-CH" dirty="0"/>
          </a:p>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Second, we can filter non-matching reads. Such reads do not have any </a:t>
            </a:r>
            <a:r>
              <a:rPr lang="en-GB" dirty="0"/>
              <a:t>potential matching locations in the reference genome</a:t>
            </a:r>
            <a:r>
              <a:rPr lang="en-CH" dirty="0"/>
              <a:t> can skip the expensive alignment step. Non-matching reads can frequently occur in long read sets with high sequencing errors and short or long read sets with high genetic variations</a:t>
            </a: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90179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However, filtering reads in a modern SSD can be challenging [CLICK]</a:t>
            </a:r>
          </a:p>
          <a:p>
            <a:r>
              <a:rPr lang="en-GB" dirty="0"/>
              <a:t>Due to different </a:t>
            </a:r>
            <a:r>
              <a:rPr lang="en-GB" dirty="0" err="1"/>
              <a:t>behavior</a:t>
            </a:r>
            <a:r>
              <a:rPr lang="en-GB" dirty="0"/>
              <a:t> across read mapping workloads. [CLICK]</a:t>
            </a:r>
          </a:p>
          <a:p>
            <a:r>
              <a:rPr lang="en-GB" dirty="0"/>
              <a:t>And the limited hardware resources in the SSD. </a:t>
            </a:r>
            <a:r>
              <a:rPr lang="en-GB" b="1" dirty="0"/>
              <a:t>By addressing these challenges [CLICK]</a:t>
            </a:r>
          </a:p>
          <a:p>
            <a:endParaRPr lang="en-GB" b="1"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3729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propose </a:t>
            </a:r>
            <a:r>
              <a:rPr lang="en-GB" dirty="0" err="1"/>
              <a:t>GenStore</a:t>
            </a:r>
            <a:r>
              <a:rPr lang="en-GB" dirty="0"/>
              <a:t>, the first in-storage processing system designed for genome sequence analysis. [CLICK]</a:t>
            </a:r>
          </a:p>
          <a:p>
            <a:r>
              <a:rPr lang="en-GB" dirty="0"/>
              <a:t>To reduce both the computation [CLICK]</a:t>
            </a:r>
          </a:p>
          <a:p>
            <a:r>
              <a:rPr lang="en-GB" dirty="0"/>
              <a:t>And the data movement overhead [CLICK]</a:t>
            </a:r>
          </a:p>
          <a:p>
            <a:r>
              <a:rPr lang="en-GB" sz="1200" b="0" i="0" u="none" strike="noStrike" kern="1200" dirty="0" err="1">
                <a:solidFill>
                  <a:schemeClr val="tx1"/>
                </a:solidFill>
                <a:effectLst/>
                <a:latin typeface="+mn-lt"/>
                <a:ea typeface="+mn-ea"/>
                <a:cs typeface="+mn-cs"/>
              </a:rPr>
              <a:t>GenStore</a:t>
            </a:r>
            <a:r>
              <a:rPr lang="en-GB" sz="1200" b="0" i="0" u="none" strike="noStrike" kern="1200" dirty="0">
                <a:solidFill>
                  <a:schemeClr val="tx1"/>
                </a:solidFill>
                <a:effectLst/>
                <a:latin typeface="+mn-lt"/>
                <a:ea typeface="+mn-ea"/>
                <a:cs typeface="+mn-cs"/>
              </a:rPr>
              <a:t> provides high-performance and energy benefits compared to state-of-the-art HW and SW baselines </a:t>
            </a:r>
            <a:r>
              <a:rPr lang="en-GB" dirty="0"/>
              <a:t>[CLICK]</a:t>
            </a:r>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343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38849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426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57953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976157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8602988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10855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12374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12305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38849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426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535659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05642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4.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46.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10/31/22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2022. 10. 31.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2022. 10. 31.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2022. 10. 31.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2022. 10. 31.</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2022. 10. 31.</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2022. 10. 31.</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2022. 10. 31.</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10/31/22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40316079"/>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95505513"/>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5004907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09667803"/>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850335604"/>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8686131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65847800"/>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8108389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37543223"/>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44814988"/>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272918736"/>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252831330"/>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38844089"/>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4281490560"/>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733195777"/>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76073687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97649569"/>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931982028"/>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65693779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704035137"/>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66669"/>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892932499"/>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t>‹#›</a:t>
            </a:fld>
            <a:endParaRPr lang="en-US"/>
          </a:p>
        </p:txBody>
      </p:sp>
    </p:spTree>
    <p:extLst>
      <p:ext uri="{BB962C8B-B14F-4D97-AF65-F5344CB8AC3E}">
        <p14:creationId xmlns:p14="http://schemas.microsoft.com/office/powerpoint/2010/main" val="132041881"/>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obj" preserve="1">
  <p:cSld name="標題及物件">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pic>
        <p:nvPicPr>
          <p:cNvPr id="7" name="Picture 6"/>
          <p:cNvPicPr>
            <a:picLocks noChangeAspect="1"/>
          </p:cNvPicPr>
          <p:nvPr userDrawn="1"/>
        </p:nvPicPr>
        <p:blipFill>
          <a:blip r:embed="rId2"/>
          <a:stretch>
            <a:fillRect/>
          </a:stretch>
        </p:blipFill>
        <p:spPr>
          <a:xfrm>
            <a:off x="157619" y="6491171"/>
            <a:ext cx="1090808" cy="245591"/>
          </a:xfrm>
          <a:prstGeom prst="rect">
            <a:avLst/>
          </a:prstGeom>
        </p:spPr>
      </p:pic>
    </p:spTree>
    <p:extLst>
      <p:ext uri="{BB962C8B-B14F-4D97-AF65-F5344CB8AC3E}">
        <p14:creationId xmlns:p14="http://schemas.microsoft.com/office/powerpoint/2010/main" val="2960882561"/>
      </p:ext>
    </p:extLst>
  </p:cSld>
  <p:clrMapOvr>
    <a:overrideClrMapping bg1="lt1" tx1="dk1" bg2="lt2" tx2="dk2" accent1="accent1" accent2="accent2" accent3="accent3" accent4="accent4" accent5="accent5" accent6="accent6" hlink="hlink" folHlink="folHlink"/>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10689164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6624590"/>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55453510"/>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060270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411528565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732395157"/>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92338345"/>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39937160"/>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8775401"/>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74"/>
            <a:ext cx="7772400" cy="1470025"/>
          </a:xfrm>
        </p:spPr>
        <p:txBody>
          <a:bodyPr/>
          <a:lstStyle>
            <a:lvl1pPr>
              <a:defRPr>
                <a:solidFill>
                  <a:srgbClr val="006633"/>
                </a:solidFill>
              </a:defRPr>
            </a:lvl1pPr>
          </a:lstStyle>
          <a:p>
            <a:r>
              <a:rPr lang="tr-TR" altLang="zh-TW"/>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457130" indent="0" algn="ctr">
              <a:buNone/>
              <a:defRPr>
                <a:solidFill>
                  <a:schemeClr val="tx1">
                    <a:tint val="75000"/>
                  </a:schemeClr>
                </a:solidFill>
              </a:defRPr>
            </a:lvl2pPr>
            <a:lvl3pPr marL="914259" indent="0" algn="ctr">
              <a:buNone/>
              <a:defRPr>
                <a:solidFill>
                  <a:schemeClr val="tx1">
                    <a:tint val="75000"/>
                  </a:schemeClr>
                </a:solidFill>
              </a:defRPr>
            </a:lvl3pPr>
            <a:lvl4pPr marL="1371390" indent="0" algn="ctr">
              <a:buNone/>
              <a:defRPr>
                <a:solidFill>
                  <a:schemeClr val="tx1">
                    <a:tint val="75000"/>
                  </a:schemeClr>
                </a:solidFill>
              </a:defRPr>
            </a:lvl4pPr>
            <a:lvl5pPr marL="1828519" indent="0" algn="ctr">
              <a:buNone/>
              <a:defRPr>
                <a:solidFill>
                  <a:schemeClr val="tx1">
                    <a:tint val="75000"/>
                  </a:schemeClr>
                </a:solidFill>
              </a:defRPr>
            </a:lvl5pPr>
            <a:lvl6pPr marL="2285649" indent="0" algn="ctr">
              <a:buNone/>
              <a:defRPr>
                <a:solidFill>
                  <a:schemeClr val="tx1">
                    <a:tint val="75000"/>
                  </a:schemeClr>
                </a:solidFill>
              </a:defRPr>
            </a:lvl6pPr>
            <a:lvl7pPr marL="2742780" indent="0" algn="ctr">
              <a:buNone/>
              <a:defRPr>
                <a:solidFill>
                  <a:schemeClr val="tx1">
                    <a:tint val="75000"/>
                  </a:schemeClr>
                </a:solidFill>
              </a:defRPr>
            </a:lvl7pPr>
            <a:lvl8pPr marL="3199908" indent="0" algn="ctr">
              <a:buNone/>
              <a:defRPr>
                <a:solidFill>
                  <a:schemeClr val="tx1">
                    <a:tint val="75000"/>
                  </a:schemeClr>
                </a:solidFill>
              </a:defRPr>
            </a:lvl8pPr>
            <a:lvl9pPr marL="3657039" indent="0" algn="ctr">
              <a:buNone/>
              <a:defRPr>
                <a:solidFill>
                  <a:schemeClr val="tx1">
                    <a:tint val="75000"/>
                  </a:schemeClr>
                </a:solidFill>
              </a:defRPr>
            </a:lvl9pPr>
          </a:lstStyle>
          <a:p>
            <a:r>
              <a:rPr lang="tr-TR" altLang="zh-TW"/>
              <a:t>Click to edit Master subtitle style</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11" name="Freeform 10"/>
          <p:cNvSpPr>
            <a:spLocks noChangeArrowheads="1"/>
          </p:cNvSpPr>
          <p:nvPr userDrawn="1"/>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lIns="91425" tIns="45713" rIns="91425" bIns="45713"/>
          <a:lstStyle/>
          <a:p>
            <a:pPr defTabSz="914259">
              <a:defRPr/>
            </a:pPr>
            <a:endParaRPr lang="en-US" sz="1800" kern="0">
              <a:solidFill>
                <a:sysClr val="windowText" lastClr="000000"/>
              </a:solidFill>
              <a:latin typeface="Calibri"/>
            </a:endParaRPr>
          </a:p>
        </p:txBody>
      </p:sp>
      <p:sp>
        <p:nvSpPr>
          <p:cNvPr id="12" name="Line 8"/>
          <p:cNvSpPr>
            <a:spLocks noChangeShapeType="1"/>
          </p:cNvSpPr>
          <p:nvPr userDrawn="1"/>
        </p:nvSpPr>
        <p:spPr bwMode="auto">
          <a:xfrm>
            <a:off x="457200" y="3371850"/>
            <a:ext cx="8229600" cy="0"/>
          </a:xfrm>
          <a:prstGeom prst="line">
            <a:avLst/>
          </a:prstGeom>
          <a:noFill/>
          <a:ln w="19050">
            <a:solidFill>
              <a:srgbClr val="CC9900"/>
            </a:solidFill>
            <a:round/>
            <a:headEnd/>
            <a:tailEnd/>
          </a:ln>
          <a:effectLst/>
        </p:spPr>
        <p:txBody>
          <a:bodyPr lIns="91425" tIns="45713" rIns="91425" bIns="45713"/>
          <a:lstStyle/>
          <a:p>
            <a:pPr defTabSz="914259">
              <a:defRPr/>
            </a:pPr>
            <a:endParaRPr lang="en-US" sz="1800" kern="0">
              <a:solidFill>
                <a:sysClr val="windowText" lastClr="000000"/>
              </a:solidFill>
              <a:latin typeface="Calibri"/>
            </a:endParaRPr>
          </a:p>
        </p:txBody>
      </p:sp>
    </p:spTree>
    <p:extLst>
      <p:ext uri="{BB962C8B-B14F-4D97-AF65-F5344CB8AC3E}">
        <p14:creationId xmlns:p14="http://schemas.microsoft.com/office/powerpoint/2010/main" val="1637497966"/>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6633"/>
                </a:solidFill>
              </a:defRPr>
            </a:lvl1pPr>
          </a:lstStyle>
          <a:p>
            <a:r>
              <a:rPr lang="tr-TR" altLang="zh-TW"/>
              <a:t>Click to edit Master title style</a:t>
            </a:r>
            <a:endParaRPr lang="en-US" dirty="0"/>
          </a:p>
        </p:txBody>
      </p:sp>
      <p:sp>
        <p:nvSpPr>
          <p:cNvPr id="3" name="Content Placeholder 2"/>
          <p:cNvSpPr>
            <a:spLocks noGrp="1"/>
          </p:cNvSpPr>
          <p:nvPr>
            <p:ph idx="1"/>
          </p:nvPr>
        </p:nvSpPr>
        <p:spPr>
          <a:xfrm>
            <a:off x="457200" y="1295400"/>
            <a:ext cx="8229600" cy="5029200"/>
          </a:xfrm>
        </p:spPr>
        <p:txBody>
          <a:body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6705601" y="6416752"/>
            <a:ext cx="2133600" cy="365125"/>
          </a:xfrm>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cxnSp>
        <p:nvCxnSpPr>
          <p:cNvPr id="7" name="Straight Connector 6"/>
          <p:cNvCxnSpPr/>
          <p:nvPr userDrawn="1"/>
        </p:nvCxnSpPr>
        <p:spPr>
          <a:xfrm>
            <a:off x="457200" y="1065212"/>
            <a:ext cx="8229600" cy="1588"/>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6022139"/>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7"/>
            <a:ext cx="7772400" cy="1362075"/>
          </a:xfrm>
        </p:spPr>
        <p:txBody>
          <a:bodyPr anchor="t"/>
          <a:lstStyle>
            <a:lvl1pPr algn="l">
              <a:defRPr sz="4000" b="1" cap="all"/>
            </a:lvl1pPr>
          </a:lstStyle>
          <a:p>
            <a:r>
              <a:rPr lang="tr-TR" altLang="zh-TW"/>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2000">
                <a:solidFill>
                  <a:schemeClr val="tx1">
                    <a:tint val="75000"/>
                  </a:schemeClr>
                </a:solidFill>
              </a:defRPr>
            </a:lvl1pPr>
            <a:lvl2pPr marL="457130" indent="0">
              <a:buNone/>
              <a:defRPr sz="1800">
                <a:solidFill>
                  <a:schemeClr val="tx1">
                    <a:tint val="75000"/>
                  </a:schemeClr>
                </a:solidFill>
              </a:defRPr>
            </a:lvl2pPr>
            <a:lvl3pPr marL="914259" indent="0">
              <a:buNone/>
              <a:defRPr sz="1600">
                <a:solidFill>
                  <a:schemeClr val="tx1">
                    <a:tint val="75000"/>
                  </a:schemeClr>
                </a:solidFill>
              </a:defRPr>
            </a:lvl3pPr>
            <a:lvl4pPr marL="1371390" indent="0">
              <a:buNone/>
              <a:defRPr sz="1400">
                <a:solidFill>
                  <a:schemeClr val="tx1">
                    <a:tint val="75000"/>
                  </a:schemeClr>
                </a:solidFill>
              </a:defRPr>
            </a:lvl4pPr>
            <a:lvl5pPr marL="1828519" indent="0">
              <a:buNone/>
              <a:defRPr sz="1400">
                <a:solidFill>
                  <a:schemeClr val="tx1">
                    <a:tint val="75000"/>
                  </a:schemeClr>
                </a:solidFill>
              </a:defRPr>
            </a:lvl5pPr>
            <a:lvl6pPr marL="2285649" indent="0">
              <a:buNone/>
              <a:defRPr sz="1400">
                <a:solidFill>
                  <a:schemeClr val="tx1">
                    <a:tint val="75000"/>
                  </a:schemeClr>
                </a:solidFill>
              </a:defRPr>
            </a:lvl6pPr>
            <a:lvl7pPr marL="2742780" indent="0">
              <a:buNone/>
              <a:defRPr sz="1400">
                <a:solidFill>
                  <a:schemeClr val="tx1">
                    <a:tint val="75000"/>
                  </a:schemeClr>
                </a:solidFill>
              </a:defRPr>
            </a:lvl7pPr>
            <a:lvl8pPr marL="3199908" indent="0">
              <a:buNone/>
              <a:defRPr sz="1400">
                <a:solidFill>
                  <a:schemeClr val="tx1">
                    <a:tint val="75000"/>
                  </a:schemeClr>
                </a:solidFill>
              </a:defRPr>
            </a:lvl8pPr>
            <a:lvl9pPr marL="3657039" indent="0">
              <a:buNone/>
              <a:defRPr sz="1400">
                <a:solidFill>
                  <a:schemeClr val="tx1">
                    <a:tint val="75000"/>
                  </a:schemeClr>
                </a:solidFill>
              </a:defRPr>
            </a:lvl9pPr>
          </a:lstStyle>
          <a:p>
            <a:pPr lvl="0"/>
            <a:r>
              <a:rPr lang="tr-TR" altLang="zh-TW"/>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105750641"/>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98734834"/>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Text Placeholder 4"/>
          <p:cNvSpPr>
            <a:spLocks noGrp="1"/>
          </p:cNvSpPr>
          <p:nvPr>
            <p:ph type="body" sz="quarter" idx="3"/>
          </p:nvPr>
        </p:nvSpPr>
        <p:spPr>
          <a:xfrm>
            <a:off x="4645063"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6" name="Content Placeholder 5"/>
          <p:cNvSpPr>
            <a:spLocks noGrp="1"/>
          </p:cNvSpPr>
          <p:nvPr>
            <p:ph sz="quarter" idx="4"/>
          </p:nvPr>
        </p:nvSpPr>
        <p:spPr>
          <a:xfrm>
            <a:off x="464506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7" name="Date Placeholder 6"/>
          <p:cNvSpPr>
            <a:spLocks noGrp="1"/>
          </p:cNvSpPr>
          <p:nvPr>
            <p:ph type="dt" sz="half" idx="10"/>
          </p:nvPr>
        </p:nvSpPr>
        <p:spPr/>
        <p:txBody>
          <a:bodyPr/>
          <a:lstStyle/>
          <a:p>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656128069"/>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Date Placeholder 2"/>
          <p:cNvSpPr>
            <a:spLocks noGrp="1"/>
          </p:cNvSpPr>
          <p:nvPr>
            <p:ph type="dt" sz="half" idx="10"/>
          </p:nvPr>
        </p:nvSpPr>
        <p:spPr/>
        <p:txBody>
          <a:bodyPr/>
          <a:lstStyle/>
          <a:p>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17158757"/>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07887088"/>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tr-TR" altLang="zh-TW"/>
              <a:t>Click to edit Master title style</a:t>
            </a:r>
            <a:endParaRPr lang="en-US"/>
          </a:p>
        </p:txBody>
      </p:sp>
      <p:sp>
        <p:nvSpPr>
          <p:cNvPr id="3" name="Content Placeholder 2"/>
          <p:cNvSpPr>
            <a:spLocks noGrp="1"/>
          </p:cNvSpPr>
          <p:nvPr>
            <p:ph idx="1"/>
          </p:nvPr>
        </p:nvSpPr>
        <p:spPr>
          <a:xfrm>
            <a:off x="3575050" y="27312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262975933"/>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r>
              <a:rPr lang="tr-TR" altLang="zh-TW"/>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53629823"/>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00831019"/>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15"/>
            <a:ext cx="2057400" cy="5851525"/>
          </a:xfrm>
        </p:spPr>
        <p:txBody>
          <a:bodyPr vert="eaVert"/>
          <a:lstStyle/>
          <a:p>
            <a:r>
              <a:rPr lang="tr-TR" altLang="zh-TW"/>
              <a:t>Click to edit Master title style</a:t>
            </a:r>
            <a:endParaRPr lang="en-US"/>
          </a:p>
        </p:txBody>
      </p:sp>
      <p:sp>
        <p:nvSpPr>
          <p:cNvPr id="3" name="Vertical Text Placeholder 2"/>
          <p:cNvSpPr>
            <a:spLocks noGrp="1"/>
          </p:cNvSpPr>
          <p:nvPr>
            <p:ph type="body" orient="vert" idx="1"/>
          </p:nvPr>
        </p:nvSpPr>
        <p:spPr>
          <a:xfrm>
            <a:off x="457200" y="274715"/>
            <a:ext cx="6019800" cy="5851525"/>
          </a:xfrm>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88138609"/>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1186036456"/>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2918041016"/>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068020991"/>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389064018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4201418456"/>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311487286"/>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209798641"/>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965129965"/>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470239937"/>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04139769"/>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727536009"/>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206112474"/>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a:extLst>
              <a:ext uri="{FF2B5EF4-FFF2-40B4-BE49-F238E27FC236}">
                <a16:creationId xmlns:a16="http://schemas.microsoft.com/office/drawing/2014/main" id="{BFE31D43-EC5B-6D46-A530-1916B594C627}"/>
              </a:ext>
            </a:extLst>
          </p:cNvPr>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04EBC71-D16D-724D-8FF7-5920CE91FB9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431F904C-B97A-1B40-97B6-244339C6A54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556A2509-CE15-344E-9C31-67809FF8451F}"/>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latin typeface="Garamond" pitchFamily="18" charset="0"/>
              </a:defRPr>
            </a:lvl1pPr>
          </a:lstStyle>
          <a:p>
            <a:pPr>
              <a:defRPr/>
            </a:pPr>
            <a:endParaRPr lang="en-US" altLang="en-US"/>
          </a:p>
        </p:txBody>
      </p:sp>
      <p:sp>
        <p:nvSpPr>
          <p:cNvPr id="8" name="Rectangle 5">
            <a:extLst>
              <a:ext uri="{FF2B5EF4-FFF2-40B4-BE49-F238E27FC236}">
                <a16:creationId xmlns:a16="http://schemas.microsoft.com/office/drawing/2014/main" id="{12F90F15-1656-CF4B-B08C-66AC690C172D}"/>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593B4E89-D562-7E4F-BB45-A01C7EC4AB04}"/>
              </a:ext>
            </a:extLst>
          </p:cNvPr>
          <p:cNvSpPr>
            <a:spLocks noGrp="1" noChangeArrowheads="1"/>
          </p:cNvSpPr>
          <p:nvPr>
            <p:ph type="sldNum" sz="quarter" idx="12"/>
          </p:nvPr>
        </p:nvSpPr>
        <p:spPr/>
        <p:txBody>
          <a:bodyPr/>
          <a:lstStyle>
            <a:lvl1pPr>
              <a:defRPr sz="1200"/>
            </a:lvl1pPr>
          </a:lstStyle>
          <a:p>
            <a:pPr>
              <a:defRPr/>
            </a:pPr>
            <a:fld id="{C34B0B5A-1369-1B4C-A177-0670EE0E6C07}" type="slidenum">
              <a:rPr lang="en-US" altLang="en-US"/>
              <a:pPr>
                <a:defRPr/>
              </a:pPr>
              <a:t>‹#›</a:t>
            </a:fld>
            <a:endParaRPr lang="en-US" altLang="en-US"/>
          </a:p>
        </p:txBody>
      </p:sp>
    </p:spTree>
    <p:extLst>
      <p:ext uri="{BB962C8B-B14F-4D97-AF65-F5344CB8AC3E}">
        <p14:creationId xmlns:p14="http://schemas.microsoft.com/office/powerpoint/2010/main" val="4136866501"/>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1B42054-1F18-0A4A-82EF-3E762143C83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458C081-6DD2-3045-A7E4-50E3512BAA62}"/>
              </a:ext>
            </a:extLst>
          </p:cNvPr>
          <p:cNvSpPr>
            <a:spLocks noGrp="1" noChangeArrowheads="1"/>
          </p:cNvSpPr>
          <p:nvPr>
            <p:ph type="sldNum" sz="quarter" idx="11"/>
          </p:nvPr>
        </p:nvSpPr>
        <p:spPr>
          <a:ln/>
        </p:spPr>
        <p:txBody>
          <a:bodyPr/>
          <a:lstStyle>
            <a:lvl1pPr>
              <a:defRPr/>
            </a:lvl1pPr>
          </a:lstStyle>
          <a:p>
            <a:pPr>
              <a:defRPr/>
            </a:pPr>
            <a:fld id="{7A1B7751-9870-6541-9957-819C77D79013}" type="slidenum">
              <a:rPr lang="en-US" altLang="en-US"/>
              <a:pPr>
                <a:defRPr/>
              </a:pPr>
              <a:t>‹#›</a:t>
            </a:fld>
            <a:endParaRPr lang="en-US" altLang="en-US"/>
          </a:p>
        </p:txBody>
      </p:sp>
    </p:spTree>
    <p:extLst>
      <p:ext uri="{BB962C8B-B14F-4D97-AF65-F5344CB8AC3E}">
        <p14:creationId xmlns:p14="http://schemas.microsoft.com/office/powerpoint/2010/main" val="4079335801"/>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DE0E3C2E-96A6-FB43-B805-C61B23E80B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3DFB309-12FC-2F47-BBD2-4E0C7376A6F9}"/>
              </a:ext>
            </a:extLst>
          </p:cNvPr>
          <p:cNvSpPr>
            <a:spLocks noGrp="1" noChangeArrowheads="1"/>
          </p:cNvSpPr>
          <p:nvPr>
            <p:ph type="sldNum" sz="quarter" idx="11"/>
          </p:nvPr>
        </p:nvSpPr>
        <p:spPr>
          <a:ln/>
        </p:spPr>
        <p:txBody>
          <a:bodyPr/>
          <a:lstStyle>
            <a:lvl1pPr>
              <a:defRPr/>
            </a:lvl1pPr>
          </a:lstStyle>
          <a:p>
            <a:pPr>
              <a:defRPr/>
            </a:pPr>
            <a:fld id="{01232ED1-E350-194C-A5F8-DA2CB935CEB5}" type="slidenum">
              <a:rPr lang="en-US" altLang="en-US"/>
              <a:pPr>
                <a:defRPr/>
              </a:pPr>
              <a:t>‹#›</a:t>
            </a:fld>
            <a:endParaRPr lang="en-US" altLang="en-US"/>
          </a:p>
        </p:txBody>
      </p:sp>
    </p:spTree>
    <p:extLst>
      <p:ext uri="{BB962C8B-B14F-4D97-AF65-F5344CB8AC3E}">
        <p14:creationId xmlns:p14="http://schemas.microsoft.com/office/powerpoint/2010/main" val="157116914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385DE8B-6034-3746-9197-6658D810BE0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FC526EA-9A29-A34A-B0B2-82EA117C70F9}"/>
              </a:ext>
            </a:extLst>
          </p:cNvPr>
          <p:cNvSpPr>
            <a:spLocks noGrp="1" noChangeArrowheads="1"/>
          </p:cNvSpPr>
          <p:nvPr>
            <p:ph type="sldNum" sz="quarter" idx="11"/>
          </p:nvPr>
        </p:nvSpPr>
        <p:spPr>
          <a:ln/>
        </p:spPr>
        <p:txBody>
          <a:bodyPr/>
          <a:lstStyle>
            <a:lvl1pPr>
              <a:defRPr/>
            </a:lvl1pPr>
          </a:lstStyle>
          <a:p>
            <a:pPr>
              <a:defRPr/>
            </a:pPr>
            <a:fld id="{19AC7EB3-2E17-8845-AA6D-9C7858451E8F}" type="slidenum">
              <a:rPr lang="en-US" altLang="en-US"/>
              <a:pPr>
                <a:defRPr/>
              </a:pPr>
              <a:t>‹#›</a:t>
            </a:fld>
            <a:endParaRPr lang="en-US" altLang="en-US"/>
          </a:p>
        </p:txBody>
      </p:sp>
    </p:spTree>
    <p:extLst>
      <p:ext uri="{BB962C8B-B14F-4D97-AF65-F5344CB8AC3E}">
        <p14:creationId xmlns:p14="http://schemas.microsoft.com/office/powerpoint/2010/main" val="1859551979"/>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ACDC270-D2B4-6A4B-AD98-0613A7B55F6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DAA2111-1F33-2644-BF78-4784F3B96198}"/>
              </a:ext>
            </a:extLst>
          </p:cNvPr>
          <p:cNvSpPr>
            <a:spLocks noGrp="1" noChangeArrowheads="1"/>
          </p:cNvSpPr>
          <p:nvPr>
            <p:ph type="sldNum" sz="quarter" idx="11"/>
          </p:nvPr>
        </p:nvSpPr>
        <p:spPr>
          <a:ln/>
        </p:spPr>
        <p:txBody>
          <a:bodyPr/>
          <a:lstStyle>
            <a:lvl1pPr>
              <a:defRPr/>
            </a:lvl1pPr>
          </a:lstStyle>
          <a:p>
            <a:pPr>
              <a:defRPr/>
            </a:pPr>
            <a:fld id="{6DFD554C-E1DE-8C47-A68D-183AFE8B58EF}" type="slidenum">
              <a:rPr lang="en-US" altLang="en-US"/>
              <a:pPr>
                <a:defRPr/>
              </a:pPr>
              <a:t>‹#›</a:t>
            </a:fld>
            <a:endParaRPr lang="en-US" altLang="en-US"/>
          </a:p>
        </p:txBody>
      </p:sp>
    </p:spTree>
    <p:extLst>
      <p:ext uri="{BB962C8B-B14F-4D97-AF65-F5344CB8AC3E}">
        <p14:creationId xmlns:p14="http://schemas.microsoft.com/office/powerpoint/2010/main" val="2521568663"/>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1F9908E9-A2C6-B34C-8842-33CF846DFF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0718952-370A-A047-8291-0486A2990A1A}"/>
              </a:ext>
            </a:extLst>
          </p:cNvPr>
          <p:cNvSpPr>
            <a:spLocks noGrp="1" noChangeArrowheads="1"/>
          </p:cNvSpPr>
          <p:nvPr>
            <p:ph type="sldNum" sz="quarter" idx="11"/>
          </p:nvPr>
        </p:nvSpPr>
        <p:spPr>
          <a:ln/>
        </p:spPr>
        <p:txBody>
          <a:bodyPr/>
          <a:lstStyle>
            <a:lvl1pPr>
              <a:defRPr/>
            </a:lvl1pPr>
          </a:lstStyle>
          <a:p>
            <a:pPr>
              <a:defRPr/>
            </a:pPr>
            <a:fld id="{D8145946-A8EE-1A41-9869-62BE7D0E15A7}" type="slidenum">
              <a:rPr lang="en-US" altLang="en-US"/>
              <a:pPr>
                <a:defRPr/>
              </a:pPr>
              <a:t>‹#›</a:t>
            </a:fld>
            <a:endParaRPr lang="en-US" altLang="en-US"/>
          </a:p>
        </p:txBody>
      </p:sp>
    </p:spTree>
    <p:extLst>
      <p:ext uri="{BB962C8B-B14F-4D97-AF65-F5344CB8AC3E}">
        <p14:creationId xmlns:p14="http://schemas.microsoft.com/office/powerpoint/2010/main" val="378503593"/>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FEDB721-8859-1649-86FB-2767DD6B038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B290A787-BD8B-BD42-8B60-D4F3E73EA9E3}"/>
              </a:ext>
            </a:extLst>
          </p:cNvPr>
          <p:cNvSpPr>
            <a:spLocks noGrp="1" noChangeArrowheads="1"/>
          </p:cNvSpPr>
          <p:nvPr>
            <p:ph type="sldNum" sz="quarter" idx="11"/>
          </p:nvPr>
        </p:nvSpPr>
        <p:spPr>
          <a:ln/>
        </p:spPr>
        <p:txBody>
          <a:bodyPr/>
          <a:lstStyle>
            <a:lvl1pPr>
              <a:defRPr/>
            </a:lvl1pPr>
          </a:lstStyle>
          <a:p>
            <a:pPr>
              <a:defRPr/>
            </a:pPr>
            <a:fld id="{BEAA283E-B809-0342-9EFE-028DE854B66C}" type="slidenum">
              <a:rPr lang="en-US" altLang="en-US"/>
              <a:pPr>
                <a:defRPr/>
              </a:pPr>
              <a:t>‹#›</a:t>
            </a:fld>
            <a:endParaRPr lang="en-US" altLang="en-US"/>
          </a:p>
        </p:txBody>
      </p:sp>
    </p:spTree>
    <p:extLst>
      <p:ext uri="{BB962C8B-B14F-4D97-AF65-F5344CB8AC3E}">
        <p14:creationId xmlns:p14="http://schemas.microsoft.com/office/powerpoint/2010/main" val="3758404459"/>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B3021525-85F5-B24E-AF3E-0169838E83C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D1A8B58-5C95-AF42-8BD5-0FDDD0EDC291}"/>
              </a:ext>
            </a:extLst>
          </p:cNvPr>
          <p:cNvSpPr>
            <a:spLocks noGrp="1" noChangeArrowheads="1"/>
          </p:cNvSpPr>
          <p:nvPr>
            <p:ph type="sldNum" sz="quarter" idx="11"/>
          </p:nvPr>
        </p:nvSpPr>
        <p:spPr>
          <a:ln/>
        </p:spPr>
        <p:txBody>
          <a:bodyPr/>
          <a:lstStyle>
            <a:lvl1pPr>
              <a:defRPr/>
            </a:lvl1pPr>
          </a:lstStyle>
          <a:p>
            <a:pPr>
              <a:defRPr/>
            </a:pPr>
            <a:fld id="{22EF1834-4868-1043-849C-11CD7DE4AFD5}" type="slidenum">
              <a:rPr lang="en-US" altLang="en-US"/>
              <a:pPr>
                <a:defRPr/>
              </a:pPr>
              <a:t>‹#›</a:t>
            </a:fld>
            <a:endParaRPr lang="en-US" altLang="en-US"/>
          </a:p>
        </p:txBody>
      </p:sp>
    </p:spTree>
    <p:extLst>
      <p:ext uri="{BB962C8B-B14F-4D97-AF65-F5344CB8AC3E}">
        <p14:creationId xmlns:p14="http://schemas.microsoft.com/office/powerpoint/2010/main" val="1478498665"/>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D4FE086-EE0E-7B43-9DFC-0BEE36476FF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8F36788-68DC-164B-AE50-3C2B39BD2BCC}"/>
              </a:ext>
            </a:extLst>
          </p:cNvPr>
          <p:cNvSpPr>
            <a:spLocks noGrp="1" noChangeArrowheads="1"/>
          </p:cNvSpPr>
          <p:nvPr>
            <p:ph type="sldNum" sz="quarter" idx="11"/>
          </p:nvPr>
        </p:nvSpPr>
        <p:spPr>
          <a:ln/>
        </p:spPr>
        <p:txBody>
          <a:bodyPr/>
          <a:lstStyle>
            <a:lvl1pPr>
              <a:defRPr/>
            </a:lvl1pPr>
          </a:lstStyle>
          <a:p>
            <a:pPr>
              <a:defRPr/>
            </a:pPr>
            <a:fld id="{D3BBDB7A-3F9F-B341-87C1-54F26857E4CC}" type="slidenum">
              <a:rPr lang="en-US" altLang="en-US"/>
              <a:pPr>
                <a:defRPr/>
              </a:pPr>
              <a:t>‹#›</a:t>
            </a:fld>
            <a:endParaRPr lang="en-US" altLang="en-US"/>
          </a:p>
        </p:txBody>
      </p:sp>
    </p:spTree>
    <p:extLst>
      <p:ext uri="{BB962C8B-B14F-4D97-AF65-F5344CB8AC3E}">
        <p14:creationId xmlns:p14="http://schemas.microsoft.com/office/powerpoint/2010/main" val="2431637017"/>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33BC8EB-C4E9-B141-BF61-08194D340BD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395A34B-8708-3644-A2A2-C3E8EEF0BD33}"/>
              </a:ext>
            </a:extLst>
          </p:cNvPr>
          <p:cNvSpPr>
            <a:spLocks noGrp="1" noChangeArrowheads="1"/>
          </p:cNvSpPr>
          <p:nvPr>
            <p:ph type="sldNum" sz="quarter" idx="11"/>
          </p:nvPr>
        </p:nvSpPr>
        <p:spPr>
          <a:ln/>
        </p:spPr>
        <p:txBody>
          <a:bodyPr/>
          <a:lstStyle>
            <a:lvl1pPr>
              <a:defRPr/>
            </a:lvl1pPr>
          </a:lstStyle>
          <a:p>
            <a:pPr>
              <a:defRPr/>
            </a:pPr>
            <a:fld id="{73C1673D-4614-9447-AEB8-918A4FBDE1D6}" type="slidenum">
              <a:rPr lang="en-US" altLang="en-US"/>
              <a:pPr>
                <a:defRPr/>
              </a:pPr>
              <a:t>‹#›</a:t>
            </a:fld>
            <a:endParaRPr lang="en-US" altLang="en-US"/>
          </a:p>
        </p:txBody>
      </p:sp>
    </p:spTree>
    <p:extLst>
      <p:ext uri="{BB962C8B-B14F-4D97-AF65-F5344CB8AC3E}">
        <p14:creationId xmlns:p14="http://schemas.microsoft.com/office/powerpoint/2010/main" val="368627820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936AEB2-51F1-B24D-B1B9-C2A61C7E51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64A55A6-B73F-C84D-8DCE-4D96A89EBE26}"/>
              </a:ext>
            </a:extLst>
          </p:cNvPr>
          <p:cNvSpPr>
            <a:spLocks noGrp="1" noChangeArrowheads="1"/>
          </p:cNvSpPr>
          <p:nvPr>
            <p:ph type="sldNum" sz="quarter" idx="11"/>
          </p:nvPr>
        </p:nvSpPr>
        <p:spPr>
          <a:ln/>
        </p:spPr>
        <p:txBody>
          <a:bodyPr/>
          <a:lstStyle>
            <a:lvl1pPr>
              <a:defRPr/>
            </a:lvl1pPr>
          </a:lstStyle>
          <a:p>
            <a:pPr>
              <a:defRPr/>
            </a:pPr>
            <a:fld id="{31AAD42C-D65E-7341-AB0E-6CCDEBF2AAD8}" type="slidenum">
              <a:rPr lang="en-US" altLang="en-US"/>
              <a:pPr>
                <a:defRPr/>
              </a:pPr>
              <a:t>‹#›</a:t>
            </a:fld>
            <a:endParaRPr lang="en-US" altLang="en-US"/>
          </a:p>
        </p:txBody>
      </p:sp>
    </p:spTree>
    <p:extLst>
      <p:ext uri="{BB962C8B-B14F-4D97-AF65-F5344CB8AC3E}">
        <p14:creationId xmlns:p14="http://schemas.microsoft.com/office/powerpoint/2010/main" val="1588664806"/>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latin typeface="Corbel" panose="020B0503020204020204" pitchFamily="34" charset="0"/>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lang="en-US" dirty="0">
                <a:latin typeface="Corbel" panose="020B0503020204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a:xfrm>
            <a:off x="822961" y="6459786"/>
            <a:ext cx="1854203" cy="365125"/>
          </a:xfrm>
          <a:prstGeom prst="rect">
            <a:avLst/>
          </a:prstGeom>
        </p:spPr>
        <p:txBody>
          <a:bodyPr/>
          <a:lstStyle>
            <a:lvl1pPr>
              <a:defRPr>
                <a:latin typeface="Corbel" panose="020B0503020204020204" pitchFamily="34" charset="0"/>
              </a:defRPr>
            </a:lvl1p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lvl1pPr>
              <a:defRPr>
                <a:latin typeface="Corbel" panose="020B0503020204020204" pitchFamily="34" charset="0"/>
              </a:defRPr>
            </a:lvl1p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lvl1pPr>
              <a:defRPr>
                <a:latin typeface="Corbel" panose="020B0503020204020204" pitchFamily="34" charset="0"/>
              </a:defRPr>
            </a:lvl1pPr>
          </a:lstStyle>
          <a:p>
            <a:fld id="{CD91F3D4-A4DB-CE42-BA95-FABA56D31263}" type="slidenum">
              <a:rPr lang="en-US" smtClean="0"/>
              <a:pPr/>
              <a:t>‹#›</a:t>
            </a:fld>
            <a:endParaRPr lang="en-US"/>
          </a:p>
        </p:txBody>
      </p:sp>
    </p:spTree>
    <p:extLst>
      <p:ext uri="{BB962C8B-B14F-4D97-AF65-F5344CB8AC3E}">
        <p14:creationId xmlns:p14="http://schemas.microsoft.com/office/powerpoint/2010/main" val="2824927922"/>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a:latin typeface="Corbel" panose="020B0503020204020204" pitchFamily="34" charset="0"/>
              </a:defRPr>
            </a:lvl1pPr>
          </a:lstStyle>
          <a:p>
            <a:r>
              <a:rPr lang="en-US"/>
              <a:t>Click to edit Master title style</a:t>
            </a:r>
          </a:p>
        </p:txBody>
      </p:sp>
      <p:sp>
        <p:nvSpPr>
          <p:cNvPr id="15" name="Text Placeholder 2"/>
          <p:cNvSpPr>
            <a:spLocks noGrp="1"/>
          </p:cNvSpPr>
          <p:nvPr>
            <p:ph idx="1"/>
          </p:nvPr>
        </p:nvSpPr>
        <p:spPr>
          <a:xfrm>
            <a:off x="366963" y="1153551"/>
            <a:ext cx="8410073" cy="5275384"/>
          </a:xfrm>
          <a:prstGeom prst="rect">
            <a:avLst/>
          </a:prstGeom>
        </p:spPr>
        <p:txBody>
          <a:bodyPr vert="horz" lIns="0" tIns="45720" rIns="0" bIns="45720" rtlCol="0">
            <a:normAutofit/>
          </a:bodyPr>
          <a:lstStyle>
            <a:lvl1pPr marL="454025" indent="-274638">
              <a:buSzPct val="90000"/>
              <a:buFont typeface="Wingdings" pitchFamily="2" charset="2"/>
              <a:buChar char="q"/>
              <a:tabLst/>
              <a:defRPr>
                <a:latin typeface="Corbel" panose="020B0503020204020204" pitchFamily="34" charset="0"/>
              </a:defRPr>
            </a:lvl1pPr>
            <a:lvl2pPr marL="717550" indent="-263525">
              <a:buSzPct val="90000"/>
              <a:buFont typeface="Courier New" panose="02070309020205020404" pitchFamily="49" charset="0"/>
              <a:buChar char="o"/>
              <a:tabLst/>
              <a:defRPr>
                <a:latin typeface="Corbel" panose="020B0503020204020204" pitchFamily="34" charset="0"/>
              </a:defRPr>
            </a:lvl2pPr>
            <a:lvl3pPr marL="896938" indent="-179388">
              <a:buSzPct val="90000"/>
              <a:buFont typeface="Wingdings" pitchFamily="2" charset="2"/>
              <a:buChar char="§"/>
              <a:tabLst/>
              <a:defRPr>
                <a:latin typeface="Corbel" panose="020B0503020204020204" pitchFamily="34" charset="0"/>
              </a:defRPr>
            </a:lvl3pPr>
            <a:lvl4pPr marL="454025" indent="-274638">
              <a:buFont typeface="Courier New" panose="02070309020205020404" pitchFamily="49" charset="0"/>
              <a:buChar char="o"/>
              <a:tabLst/>
              <a:defRPr>
                <a:latin typeface="Corbel" panose="020B0503020204020204" pitchFamily="34" charset="0"/>
              </a:defRPr>
            </a:lvl4pPr>
            <a:lvl5pPr marL="454025" indent="-274638">
              <a:buFont typeface="Courier New" panose="02070309020205020404" pitchFamily="49" charset="0"/>
              <a:buChar char="o"/>
              <a:tabLst/>
              <a:defRPr>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a:extLst>
              <a:ext uri="{FF2B5EF4-FFF2-40B4-BE49-F238E27FC236}">
                <a16:creationId xmlns:a16="http://schemas.microsoft.com/office/drawing/2014/main" id="{7877DCE4-59DE-6842-9025-850FA35F2989}"/>
              </a:ext>
            </a:extLst>
          </p:cNvPr>
          <p:cNvSpPr txBox="1"/>
          <p:nvPr userDrawn="1"/>
        </p:nvSpPr>
        <p:spPr>
          <a:xfrm>
            <a:off x="8110845" y="6838002"/>
            <a:ext cx="184731" cy="369332"/>
          </a:xfrm>
          <a:prstGeom prst="rect">
            <a:avLst/>
          </a:prstGeom>
          <a:noFill/>
        </p:spPr>
        <p:txBody>
          <a:bodyPr wrap="none" rtlCol="0">
            <a:spAutoFit/>
          </a:bodyPr>
          <a:lstStyle/>
          <a:p>
            <a:endParaRPr lang="en-US" dirty="0">
              <a:latin typeface="Corbel" panose="020B0503020204020204" pitchFamily="34" charset="0"/>
            </a:endParaRPr>
          </a:p>
        </p:txBody>
      </p:sp>
      <p:sp>
        <p:nvSpPr>
          <p:cNvPr id="12" name="Slide Number Placeholder 11">
            <a:extLst>
              <a:ext uri="{FF2B5EF4-FFF2-40B4-BE49-F238E27FC236}">
                <a16:creationId xmlns:a16="http://schemas.microsoft.com/office/drawing/2014/main" id="{ACB0FC8C-43DD-9D48-AFAC-3990C93373E6}"/>
              </a:ext>
            </a:extLst>
          </p:cNvPr>
          <p:cNvSpPr>
            <a:spLocks noGrp="1"/>
          </p:cNvSpPr>
          <p:nvPr>
            <p:ph type="sldNum" sz="quarter" idx="10"/>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
        <p:nvSpPr>
          <p:cNvPr id="2" name="TextBox 1">
            <a:extLst>
              <a:ext uri="{FF2B5EF4-FFF2-40B4-BE49-F238E27FC236}">
                <a16:creationId xmlns:a16="http://schemas.microsoft.com/office/drawing/2014/main" id="{DFF6FA9D-EFD2-1C4F-A541-91C2470A455F}"/>
              </a:ext>
            </a:extLst>
          </p:cNvPr>
          <p:cNvSpPr txBox="1"/>
          <p:nvPr userDrawn="1"/>
        </p:nvSpPr>
        <p:spPr>
          <a:xfrm>
            <a:off x="289800" y="6557854"/>
            <a:ext cx="2286000" cy="307777"/>
          </a:xfrm>
          <a:prstGeom prst="rect">
            <a:avLst/>
          </a:prstGeom>
          <a:noFill/>
        </p:spPr>
        <p:txBody>
          <a:bodyPr wrap="square" rtlCol="0">
            <a:spAutoFit/>
          </a:bodyPr>
          <a:lstStyle/>
          <a:p>
            <a:r>
              <a:rPr lang="en-US" sz="1400" b="1" dirty="0">
                <a:solidFill>
                  <a:schemeClr val="bg1"/>
                </a:solidFill>
                <a:latin typeface="Corbel" panose="020B0503020204020204" pitchFamily="34" charset="0"/>
              </a:rPr>
              <a:t>Damla Senol Cali</a:t>
            </a:r>
          </a:p>
        </p:txBody>
      </p:sp>
      <p:pic>
        <p:nvPicPr>
          <p:cNvPr id="3" name="Picture 2">
            <a:extLst>
              <a:ext uri="{FF2B5EF4-FFF2-40B4-BE49-F238E27FC236}">
                <a16:creationId xmlns:a16="http://schemas.microsoft.com/office/drawing/2014/main" id="{4052A465-8F4F-ED47-B31D-D47AD03CD431}"/>
              </a:ext>
            </a:extLst>
          </p:cNvPr>
          <p:cNvPicPr>
            <a:picLocks noChangeAspect="1"/>
          </p:cNvPicPr>
          <p:nvPr userDrawn="1"/>
        </p:nvPicPr>
        <p:blipFill>
          <a:blip r:embed="rId2"/>
          <a:stretch>
            <a:fillRect/>
          </a:stretch>
        </p:blipFill>
        <p:spPr>
          <a:xfrm>
            <a:off x="4113778" y="6573165"/>
            <a:ext cx="916442" cy="270767"/>
          </a:xfrm>
          <a:prstGeom prst="rect">
            <a:avLst/>
          </a:prstGeom>
        </p:spPr>
      </p:pic>
    </p:spTree>
    <p:extLst>
      <p:ext uri="{BB962C8B-B14F-4D97-AF65-F5344CB8AC3E}">
        <p14:creationId xmlns:p14="http://schemas.microsoft.com/office/powerpoint/2010/main" val="418502177"/>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3A3EF56B-2326-4E43-9A56-37F643A747BE}"/>
              </a:ext>
            </a:extLst>
          </p:cNvPr>
          <p:cNvSpPr/>
          <p:nvPr userDrawn="1"/>
        </p:nvSpPr>
        <p:spPr>
          <a:xfrm flipV="1">
            <a:off x="462012" y="4366260"/>
            <a:ext cx="8265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81548F38-4271-374F-8F2F-F4933C041C58}"/>
              </a:ext>
            </a:extLst>
          </p:cNvPr>
          <p:cNvSpPr/>
          <p:nvPr userDrawn="1"/>
        </p:nvSpPr>
        <p:spPr>
          <a:xfrm>
            <a:off x="0" y="6403574"/>
            <a:ext cx="9144001" cy="480184"/>
          </a:xfrm>
          <a:prstGeom prst="rect">
            <a:avLst/>
          </a:prstGeom>
          <a:solidFill>
            <a:srgbClr val="75ABD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Tree>
    <p:extLst>
      <p:ext uri="{BB962C8B-B14F-4D97-AF65-F5344CB8AC3E}">
        <p14:creationId xmlns:p14="http://schemas.microsoft.com/office/powerpoint/2010/main" val="2382064512"/>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716405158"/>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039930631"/>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22961" y="6459786"/>
            <a:ext cx="1854203" cy="365125"/>
          </a:xfrm>
          <a:prstGeom prst="rect">
            <a:avLst/>
          </a:prstGeom>
        </p:spPr>
        <p:txBody>
          <a:bodyPr/>
          <a:lstStyle/>
          <a:p>
            <a:endParaRPr lang="en-US"/>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0144" y="6388833"/>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7714371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058667415"/>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lvl1pPr>
              <a:defRPr>
                <a:solidFill>
                  <a:schemeClr val="tx2"/>
                </a:solidFill>
              </a:defRPr>
            </a:lvl1pPr>
          </a:lstStyle>
          <a:p>
            <a:fld id="{CD91F3D4-A4DB-CE42-BA95-FABA56D31263}" type="slidenum">
              <a:rPr lang="en-US" smtClean="0"/>
              <a:t>‹#›</a:t>
            </a:fld>
            <a:endParaRPr lang="en-US"/>
          </a:p>
        </p:txBody>
      </p:sp>
    </p:spTree>
    <p:extLst>
      <p:ext uri="{BB962C8B-B14F-4D97-AF65-F5344CB8AC3E}">
        <p14:creationId xmlns:p14="http://schemas.microsoft.com/office/powerpoint/2010/main" val="76089716"/>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688653745"/>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8295643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21760"/>
          </a:xfrm>
        </p:spPr>
        <p:txBody>
          <a:bodyPr/>
          <a:lstStyle/>
          <a:p>
            <a:r>
              <a:rPr lang="en-US"/>
              <a:t>Click to edit Master title style</a:t>
            </a:r>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403237762"/>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715765456"/>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7504525"/>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132728327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52417912"/>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68535269"/>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627277507"/>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433711968"/>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018602851"/>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3155699080"/>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0148669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583846944"/>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2380732871"/>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417271907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1419820670"/>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142551096"/>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758230398"/>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03393665"/>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0476204"/>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7370963"/>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4837191"/>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8553264"/>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28868"/>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3636926"/>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8205202"/>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0263579"/>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700840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93542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897897"/>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a:prstGeom prst="rect">
            <a:avLst/>
          </a:prstGeom>
        </p:spPr>
        <p:txBody>
          <a:bodyPr anchor="b">
            <a:normAutofit/>
          </a:bodyPr>
          <a:lstStyle>
            <a:lvl1pPr algn="l">
              <a:lnSpc>
                <a:spcPct val="85000"/>
              </a:lnSpc>
              <a:defRPr sz="8000" spc="-50" baseline="0">
                <a:solidFill>
                  <a:schemeClr val="tx1">
                    <a:lumMod val="85000"/>
                    <a:lumOff val="15000"/>
                  </a:schemeClr>
                </a:solidFill>
                <a:latin typeface="Corbel" panose="020B0503020204020204" pitchFamily="34" charset="0"/>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lang="en-US" dirty="0">
                <a:latin typeface="Corbel" panose="020B0503020204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a:xfrm>
            <a:off x="822961" y="6459786"/>
            <a:ext cx="1854203" cy="365125"/>
          </a:xfrm>
          <a:prstGeom prst="rect">
            <a:avLst/>
          </a:prstGeom>
        </p:spPr>
        <p:txBody>
          <a:bodyPr/>
          <a:lstStyle>
            <a:lvl1pPr>
              <a:defRPr>
                <a:latin typeface="Corbel" panose="020B0503020204020204" pitchFamily="34" charset="0"/>
              </a:defRPr>
            </a:lvl1p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lvl1pPr>
              <a:defRPr>
                <a:latin typeface="Corbel" panose="020B0503020204020204" pitchFamily="34" charset="0"/>
              </a:defRPr>
            </a:lvl1p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lvl1pPr>
              <a:defRPr>
                <a:latin typeface="Corbel" panose="020B0503020204020204" pitchFamily="34" charset="0"/>
              </a:defRPr>
            </a:lvl1pPr>
          </a:lstStyle>
          <a:p>
            <a:fld id="{CD91F3D4-A4DB-CE42-BA95-FABA56D31263}" type="slidenum">
              <a:rPr lang="en-US" smtClean="0"/>
              <a:pPr/>
              <a:t>‹#›</a:t>
            </a:fld>
            <a:endParaRPr lang="en-US"/>
          </a:p>
        </p:txBody>
      </p:sp>
    </p:spTree>
    <p:extLst>
      <p:ext uri="{BB962C8B-B14F-4D97-AF65-F5344CB8AC3E}">
        <p14:creationId xmlns:p14="http://schemas.microsoft.com/office/powerpoint/2010/main" val="29732020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366963" y="257434"/>
            <a:ext cx="8410073" cy="753467"/>
          </a:xfrm>
          <a:prstGeom prst="rect">
            <a:avLst/>
          </a:prstGeom>
        </p:spPr>
        <p:txBody>
          <a:bodyPr/>
          <a:lstStyle>
            <a:lvl1pPr>
              <a:defRPr>
                <a:solidFill>
                  <a:srgbClr val="0070C0"/>
                </a:solidFill>
                <a:latin typeface="Corbel" panose="020B0503020204020204" pitchFamily="34" charset="0"/>
              </a:defRPr>
            </a:lvl1pPr>
          </a:lstStyle>
          <a:p>
            <a:r>
              <a:rPr lang="en-US"/>
              <a:t>Click to edit Master title style</a:t>
            </a:r>
          </a:p>
        </p:txBody>
      </p:sp>
      <p:sp>
        <p:nvSpPr>
          <p:cNvPr id="15" name="Text Placeholder 2"/>
          <p:cNvSpPr>
            <a:spLocks noGrp="1"/>
          </p:cNvSpPr>
          <p:nvPr>
            <p:ph idx="1"/>
          </p:nvPr>
        </p:nvSpPr>
        <p:spPr>
          <a:xfrm>
            <a:off x="366963" y="1153551"/>
            <a:ext cx="8410073" cy="5275384"/>
          </a:xfrm>
          <a:prstGeom prst="rect">
            <a:avLst/>
          </a:prstGeom>
        </p:spPr>
        <p:txBody>
          <a:bodyPr vert="horz" lIns="0" tIns="45720" rIns="0" bIns="45720" rtlCol="0">
            <a:normAutofit/>
          </a:bodyPr>
          <a:lstStyle>
            <a:lvl1pPr marL="454025" indent="-274638">
              <a:buSzPct val="90000"/>
              <a:buFont typeface="Wingdings" pitchFamily="2" charset="2"/>
              <a:buChar char="q"/>
              <a:tabLst/>
              <a:defRPr>
                <a:latin typeface="Corbel" panose="020B0503020204020204" pitchFamily="34" charset="0"/>
              </a:defRPr>
            </a:lvl1pPr>
            <a:lvl2pPr marL="717550" indent="-263525">
              <a:buSzPct val="90000"/>
              <a:buFont typeface="Courier New" panose="02070309020205020404" pitchFamily="49" charset="0"/>
              <a:buChar char="o"/>
              <a:tabLst/>
              <a:defRPr>
                <a:latin typeface="Corbel" panose="020B0503020204020204" pitchFamily="34" charset="0"/>
              </a:defRPr>
            </a:lvl2pPr>
            <a:lvl3pPr marL="896938" indent="-179388">
              <a:buSzPct val="90000"/>
              <a:buFont typeface="Wingdings" pitchFamily="2" charset="2"/>
              <a:buChar char="§"/>
              <a:tabLst/>
              <a:defRPr>
                <a:latin typeface="Corbel" panose="020B0503020204020204" pitchFamily="34" charset="0"/>
              </a:defRPr>
            </a:lvl3pPr>
            <a:lvl4pPr marL="454025" indent="-274638">
              <a:buFont typeface="Courier New" panose="02070309020205020404" pitchFamily="49" charset="0"/>
              <a:buChar char="o"/>
              <a:tabLst/>
              <a:defRPr>
                <a:latin typeface="Corbel" panose="020B0503020204020204" pitchFamily="34" charset="0"/>
              </a:defRPr>
            </a:lvl4pPr>
            <a:lvl5pPr marL="454025" indent="-274638">
              <a:buFont typeface="Courier New" panose="02070309020205020404" pitchFamily="49" charset="0"/>
              <a:buChar char="o"/>
              <a:tabLst/>
              <a:defRPr>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1">
            <a:extLst>
              <a:ext uri="{FF2B5EF4-FFF2-40B4-BE49-F238E27FC236}">
                <a16:creationId xmlns:a16="http://schemas.microsoft.com/office/drawing/2014/main" id="{ACB0FC8C-43DD-9D48-AFAC-3990C93373E6}"/>
              </a:ext>
            </a:extLst>
          </p:cNvPr>
          <p:cNvSpPr>
            <a:spLocks noGrp="1"/>
          </p:cNvSpPr>
          <p:nvPr>
            <p:ph type="sldNum" sz="quarter" idx="10"/>
          </p:nvPr>
        </p:nvSpPr>
        <p:spPr>
          <a:xfrm>
            <a:off x="7516375" y="6571538"/>
            <a:ext cx="1260661" cy="270767"/>
          </a:xfrm>
          <a:prstGeom prst="rect">
            <a:avLst/>
          </a:prstGeom>
        </p:spPr>
        <p:txBody>
          <a:bodyPr anchor="ctr" anchorCtr="0"/>
          <a:lstStyle>
            <a:lvl1pPr algn="r">
              <a:defRPr sz="1600" b="1" i="0">
                <a:solidFill>
                  <a:srgbClr val="0070C0"/>
                </a:solidFill>
                <a:latin typeface="Calibri" panose="020F0502020204030204" pitchFamily="34" charset="0"/>
                <a:ea typeface="Linux Libertine O Semibold" panose="02000503000000000000" pitchFamily="2" charset="0"/>
                <a:cs typeface="Calibri" panose="020F0502020204030204" pitchFamily="34" charset="0"/>
              </a:defRPr>
            </a:lvl1pPr>
          </a:lstStyle>
          <a:p>
            <a:fld id="{BE67019E-6B59-9444-A8F8-0CFAB6B6981D}" type="slidenum">
              <a:rPr lang="en-US" smtClean="0"/>
              <a:pPr/>
              <a:t>‹#›</a:t>
            </a:fld>
            <a:endParaRPr lang="en-US" dirty="0"/>
          </a:p>
        </p:txBody>
      </p:sp>
      <p:sp>
        <p:nvSpPr>
          <p:cNvPr id="2" name="TextBox 1">
            <a:extLst>
              <a:ext uri="{FF2B5EF4-FFF2-40B4-BE49-F238E27FC236}">
                <a16:creationId xmlns:a16="http://schemas.microsoft.com/office/drawing/2014/main" id="{DFF6FA9D-EFD2-1C4F-A541-91C2470A455F}"/>
              </a:ext>
            </a:extLst>
          </p:cNvPr>
          <p:cNvSpPr txBox="1"/>
          <p:nvPr userDrawn="1"/>
        </p:nvSpPr>
        <p:spPr>
          <a:xfrm>
            <a:off x="366963" y="6535300"/>
            <a:ext cx="2286000" cy="338554"/>
          </a:xfrm>
          <a:prstGeom prst="rect">
            <a:avLst/>
          </a:prstGeom>
          <a:noFill/>
        </p:spPr>
        <p:txBody>
          <a:bodyPr wrap="square" rtlCol="0">
            <a:spAutoFit/>
          </a:bodyPr>
          <a:lstStyle/>
          <a:p>
            <a:pPr algn="l"/>
            <a:r>
              <a:rPr lang="en-US" sz="1600" b="1" i="0" dirty="0">
                <a:solidFill>
                  <a:srgbClr val="0070C0"/>
                </a:solidFill>
                <a:latin typeface="Corbel" panose="020B0503020204020204" pitchFamily="34" charset="0"/>
                <a:ea typeface="Linux Libertine O Semibold" panose="02000503000000000000" pitchFamily="2" charset="0"/>
                <a:cs typeface="Calibri" panose="020F0502020204030204" pitchFamily="34" charset="0"/>
              </a:rPr>
              <a:t>Damla Senol Cali</a:t>
            </a:r>
          </a:p>
        </p:txBody>
      </p:sp>
      <p:pic>
        <p:nvPicPr>
          <p:cNvPr id="8" name="Picture 7">
            <a:extLst>
              <a:ext uri="{FF2B5EF4-FFF2-40B4-BE49-F238E27FC236}">
                <a16:creationId xmlns:a16="http://schemas.microsoft.com/office/drawing/2014/main" id="{E79E2B53-383E-8940-BBFE-5EBE570A07C9}"/>
              </a:ext>
            </a:extLst>
          </p:cNvPr>
          <p:cNvPicPr>
            <a:picLocks noChangeAspect="1"/>
          </p:cNvPicPr>
          <p:nvPr userDrawn="1"/>
        </p:nvPicPr>
        <p:blipFill>
          <a:blip r:embed="rId2"/>
          <a:stretch>
            <a:fillRect/>
          </a:stretch>
        </p:blipFill>
        <p:spPr>
          <a:xfrm>
            <a:off x="4045346" y="6554274"/>
            <a:ext cx="1053308" cy="311205"/>
          </a:xfrm>
          <a:prstGeom prst="rect">
            <a:avLst/>
          </a:prstGeom>
        </p:spPr>
      </p:pic>
    </p:spTree>
    <p:extLst>
      <p:ext uri="{BB962C8B-B14F-4D97-AF65-F5344CB8AC3E}">
        <p14:creationId xmlns:p14="http://schemas.microsoft.com/office/powerpoint/2010/main" val="3827964849"/>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a:prstGeom prst="rect">
            <a:avLst/>
          </a:prstGeo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3A3EF56B-2326-4E43-9A56-37F643A747BE}"/>
              </a:ext>
            </a:extLst>
          </p:cNvPr>
          <p:cNvSpPr/>
          <p:nvPr userDrawn="1"/>
        </p:nvSpPr>
        <p:spPr>
          <a:xfrm flipV="1">
            <a:off x="462012" y="4366260"/>
            <a:ext cx="8265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81548F38-4271-374F-8F2F-F4933C041C58}"/>
              </a:ext>
            </a:extLst>
          </p:cNvPr>
          <p:cNvSpPr/>
          <p:nvPr userDrawn="1"/>
        </p:nvSpPr>
        <p:spPr>
          <a:xfrm>
            <a:off x="0" y="6403574"/>
            <a:ext cx="9144001" cy="480184"/>
          </a:xfrm>
          <a:prstGeom prst="rect">
            <a:avLst/>
          </a:prstGeom>
          <a:solidFill>
            <a:srgbClr val="75ABD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Tree>
    <p:extLst>
      <p:ext uri="{BB962C8B-B14F-4D97-AF65-F5344CB8AC3E}">
        <p14:creationId xmlns:p14="http://schemas.microsoft.com/office/powerpoint/2010/main" val="3080192644"/>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059206355"/>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49033450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822961" y="6459786"/>
            <a:ext cx="1854203" cy="365125"/>
          </a:xfrm>
          <a:prstGeom prst="rect">
            <a:avLst/>
          </a:prstGeom>
        </p:spPr>
        <p:txBody>
          <a:bodyPr/>
          <a:lstStyle/>
          <a:p>
            <a:endParaRPr lang="en-US"/>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0144" y="6388833"/>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475641804"/>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729100221"/>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a:prstGeom prst="rect">
            <a:avLst/>
          </a:prstGeo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lvl1pPr>
              <a:defRPr>
                <a:solidFill>
                  <a:schemeClr val="tx2"/>
                </a:solidFill>
              </a:defRPr>
            </a:lvl1pPr>
          </a:lstStyle>
          <a:p>
            <a:fld id="{CD91F3D4-A4DB-CE42-BA95-FABA56D31263}" type="slidenum">
              <a:rPr lang="en-US" smtClean="0"/>
              <a:t>‹#›</a:t>
            </a:fld>
            <a:endParaRPr lang="en-US"/>
          </a:p>
        </p:txBody>
      </p:sp>
    </p:spTree>
    <p:extLst>
      <p:ext uri="{BB962C8B-B14F-4D97-AF65-F5344CB8AC3E}">
        <p14:creationId xmlns:p14="http://schemas.microsoft.com/office/powerpoint/2010/main" val="3049199456"/>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a:prstGeom prst="rect">
            <a:avLst/>
          </a:prstGeo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17252375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481669943"/>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21760"/>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279437564"/>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968501109"/>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68341328"/>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759077872"/>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720901774"/>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3338973600"/>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015007059"/>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448011139"/>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28080889"/>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4156852600"/>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233069757"/>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829858875"/>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052489630"/>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410679727"/>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291417282"/>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950962108"/>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67337242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02372098"/>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62304770"/>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4993492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149157026"/>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336896659"/>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36759296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998088648"/>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0716761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0968397"/>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671323"/>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9832932"/>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5835008"/>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605249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6174579"/>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3278292"/>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2747650"/>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6410069"/>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2723532"/>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000148"/>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91654704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03767597"/>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774010717"/>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15139449"/>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7480462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73834117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962729066"/>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549255152"/>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284880897"/>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935805863"/>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818111463"/>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08326752"/>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5212282"/>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14719431"/>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908386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0220166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68028813"/>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0974540"/>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38537933"/>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06811364"/>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0924540"/>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9452853"/>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8664683"/>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27476447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750429080"/>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067112857"/>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356007129"/>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49497263"/>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618933903"/>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862140226"/>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55897265"/>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925054529"/>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2279079"/>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21206808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9983918"/>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3353945"/>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95697"/>
            <a:ext cx="8798061" cy="770467"/>
          </a:xfrm>
          <a:prstGeom prst="rect">
            <a:avLst/>
          </a:prstGeom>
        </p:spPr>
        <p:txBody>
          <a:bodyPr anchor="ctr"/>
          <a:lstStyle>
            <a:lvl1pPr>
              <a:lnSpc>
                <a:spcPct val="100000"/>
              </a:lnSpc>
              <a:spcAft>
                <a:spcPts val="600"/>
              </a:spcAft>
              <a:defRPr sz="3600" b="1">
                <a:solidFill>
                  <a:srgbClr val="0062A0"/>
                </a:solidFill>
                <a:latin typeface="Corbel" panose="020B0503020204020204" pitchFamily="34" charset="0"/>
              </a:defRPr>
            </a:lvl1pPr>
          </a:lstStyle>
          <a:p>
            <a:r>
              <a:rPr lang="en-US" dirty="0"/>
              <a:t>Click to edit Master title style</a:t>
            </a:r>
          </a:p>
        </p:txBody>
      </p:sp>
      <p:sp>
        <p:nvSpPr>
          <p:cNvPr id="3" name="Content Placeholder 2"/>
          <p:cNvSpPr>
            <a:spLocks noGrp="1"/>
          </p:cNvSpPr>
          <p:nvPr>
            <p:ph idx="1"/>
          </p:nvPr>
        </p:nvSpPr>
        <p:spPr>
          <a:xfrm>
            <a:off x="189560" y="978194"/>
            <a:ext cx="8798061" cy="5377521"/>
          </a:xfrm>
          <a:prstGeom prst="rect">
            <a:avLst/>
          </a:prstGeom>
        </p:spPr>
        <p:txBody>
          <a:bodyPr/>
          <a:lstStyle>
            <a:lvl1pPr marL="187200" indent="-187200">
              <a:buClr>
                <a:schemeClr val="tx1"/>
              </a:buClr>
              <a:tabLst/>
              <a:defRPr sz="2800">
                <a:latin typeface="Corbel" panose="020B0503020204020204" pitchFamily="34" charset="0"/>
              </a:defRPr>
            </a:lvl1pPr>
            <a:lvl2pPr marL="311150" indent="-187200">
              <a:buFont typeface="Cambria" panose="02040503050406030204" pitchFamily="18" charset="0"/>
              <a:buChar char="-"/>
              <a:tabLst/>
              <a:defRPr sz="2400">
                <a:latin typeface="Corbel" panose="020B0503020204020204" pitchFamily="34" charset="0"/>
              </a:defRPr>
            </a:lvl2pPr>
            <a:lvl3pPr marL="533400" indent="-187200">
              <a:buClr>
                <a:schemeClr val="tx1"/>
              </a:buClr>
              <a:tabLst/>
              <a:defRPr sz="2400">
                <a:latin typeface="Corbel" panose="020B0503020204020204" pitchFamily="34" charset="0"/>
              </a:defRPr>
            </a:lvl3pPr>
            <a:lvl4pPr indent="-187200">
              <a:defRPr sz="2400">
                <a:latin typeface="Corbel" panose="020B0503020204020204" pitchFamily="34" charset="0"/>
              </a:defRPr>
            </a:lvl4pPr>
            <a:lvl5pPr indent="-187200">
              <a:defRPr sz="240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mn-lt"/>
              </a:rPr>
              <a:pPr/>
              <a:t>‹#›</a:t>
            </a:fld>
            <a:endParaRPr lang="en-US" dirty="0">
              <a:latin typeface="+mn-lt"/>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771345413"/>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34686462"/>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060465146"/>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197320993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1055318430"/>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3677330225"/>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892333055"/>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99475536"/>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144256020"/>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584369426"/>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86559206"/>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2246721928"/>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2899848938"/>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711871211"/>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3089363575"/>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618058983"/>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483927937"/>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28531967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1032270016"/>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221204839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782460148"/>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954216890"/>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878555362"/>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1732393971"/>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984754529"/>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2456906122"/>
      </p:ext>
    </p:extLst>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7546987"/>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4193616655"/>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2609098900"/>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3795870866"/>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378762112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4077449246"/>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2604466658"/>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844030434"/>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7694960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2345970584"/>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3006665815"/>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1450124161"/>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21974506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91461868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41957072"/>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627970822"/>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31691289"/>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391005769"/>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52606447"/>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03456362"/>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266372512"/>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117443375"/>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93832082"/>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60870059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image" Target="../media/image1.png"/><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13" Type="http://schemas.openxmlformats.org/officeDocument/2006/relationships/theme" Target="../theme/theme42.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slideLayout" Target="../slideLayouts/slideLayout455.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3" Type="http://schemas.openxmlformats.org/officeDocument/2006/relationships/slideLayout" Target="../slideLayouts/slideLayout458.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5" Type="http://schemas.openxmlformats.org/officeDocument/2006/relationships/theme" Target="../theme/theme43.xml"/><Relationship Id="rId4" Type="http://schemas.openxmlformats.org/officeDocument/2006/relationships/slideLayout" Target="../slideLayouts/slideLayout459.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67.xml"/><Relationship Id="rId13" Type="http://schemas.openxmlformats.org/officeDocument/2006/relationships/theme" Target="../theme/theme44.xml"/><Relationship Id="rId3" Type="http://schemas.openxmlformats.org/officeDocument/2006/relationships/slideLayout" Target="../slideLayouts/slideLayout462.xml"/><Relationship Id="rId7" Type="http://schemas.openxmlformats.org/officeDocument/2006/relationships/slideLayout" Target="../slideLayouts/slideLayout466.xml"/><Relationship Id="rId12" Type="http://schemas.openxmlformats.org/officeDocument/2006/relationships/slideLayout" Target="../slideLayouts/slideLayout471.xml"/><Relationship Id="rId2" Type="http://schemas.openxmlformats.org/officeDocument/2006/relationships/slideLayout" Target="../slideLayouts/slideLayout461.xml"/><Relationship Id="rId1" Type="http://schemas.openxmlformats.org/officeDocument/2006/relationships/slideLayout" Target="../slideLayouts/slideLayout460.xml"/><Relationship Id="rId6" Type="http://schemas.openxmlformats.org/officeDocument/2006/relationships/slideLayout" Target="../slideLayouts/slideLayout465.xml"/><Relationship Id="rId11" Type="http://schemas.openxmlformats.org/officeDocument/2006/relationships/slideLayout" Target="../slideLayouts/slideLayout470.xml"/><Relationship Id="rId5" Type="http://schemas.openxmlformats.org/officeDocument/2006/relationships/slideLayout" Target="../slideLayouts/slideLayout464.xml"/><Relationship Id="rId10" Type="http://schemas.openxmlformats.org/officeDocument/2006/relationships/slideLayout" Target="../slideLayouts/slideLayout469.xml"/><Relationship Id="rId4" Type="http://schemas.openxmlformats.org/officeDocument/2006/relationships/slideLayout" Target="../slideLayouts/slideLayout463.xml"/><Relationship Id="rId9" Type="http://schemas.openxmlformats.org/officeDocument/2006/relationships/slideLayout" Target="../slideLayouts/slideLayout468.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79.xml"/><Relationship Id="rId13" Type="http://schemas.openxmlformats.org/officeDocument/2006/relationships/image" Target="../media/image1.png"/><Relationship Id="rId3" Type="http://schemas.openxmlformats.org/officeDocument/2006/relationships/slideLayout" Target="../slideLayouts/slideLayout474.xml"/><Relationship Id="rId7" Type="http://schemas.openxmlformats.org/officeDocument/2006/relationships/slideLayout" Target="../slideLayouts/slideLayout478.xml"/><Relationship Id="rId12" Type="http://schemas.openxmlformats.org/officeDocument/2006/relationships/theme" Target="../theme/theme45.xml"/><Relationship Id="rId2" Type="http://schemas.openxmlformats.org/officeDocument/2006/relationships/slideLayout" Target="../slideLayouts/slideLayout473.xml"/><Relationship Id="rId1" Type="http://schemas.openxmlformats.org/officeDocument/2006/relationships/slideLayout" Target="../slideLayouts/slideLayout472.xml"/><Relationship Id="rId6" Type="http://schemas.openxmlformats.org/officeDocument/2006/relationships/slideLayout" Target="../slideLayouts/slideLayout477.xml"/><Relationship Id="rId11" Type="http://schemas.openxmlformats.org/officeDocument/2006/relationships/slideLayout" Target="../slideLayouts/slideLayout482.xml"/><Relationship Id="rId5" Type="http://schemas.openxmlformats.org/officeDocument/2006/relationships/slideLayout" Target="../slideLayouts/slideLayout476.xml"/><Relationship Id="rId10" Type="http://schemas.openxmlformats.org/officeDocument/2006/relationships/slideLayout" Target="../slideLayouts/slideLayout481.xml"/><Relationship Id="rId4" Type="http://schemas.openxmlformats.org/officeDocument/2006/relationships/slideLayout" Target="../slideLayouts/slideLayout475.xml"/><Relationship Id="rId9" Type="http://schemas.openxmlformats.org/officeDocument/2006/relationships/slideLayout" Target="../slideLayouts/slideLayout480.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0.xml"/><Relationship Id="rId13" Type="http://schemas.openxmlformats.org/officeDocument/2006/relationships/theme" Target="../theme/theme46.xml"/><Relationship Id="rId3" Type="http://schemas.openxmlformats.org/officeDocument/2006/relationships/slideLayout" Target="../slideLayouts/slideLayout485.xml"/><Relationship Id="rId7" Type="http://schemas.openxmlformats.org/officeDocument/2006/relationships/slideLayout" Target="../slideLayouts/slideLayout489.xml"/><Relationship Id="rId12" Type="http://schemas.openxmlformats.org/officeDocument/2006/relationships/slideLayout" Target="../slideLayouts/slideLayout494.xml"/><Relationship Id="rId2" Type="http://schemas.openxmlformats.org/officeDocument/2006/relationships/slideLayout" Target="../slideLayouts/slideLayout484.xml"/><Relationship Id="rId1" Type="http://schemas.openxmlformats.org/officeDocument/2006/relationships/slideLayout" Target="../slideLayouts/slideLayout483.xml"/><Relationship Id="rId6" Type="http://schemas.openxmlformats.org/officeDocument/2006/relationships/slideLayout" Target="../slideLayouts/slideLayout488.xml"/><Relationship Id="rId11" Type="http://schemas.openxmlformats.org/officeDocument/2006/relationships/slideLayout" Target="../slideLayouts/slideLayout493.xml"/><Relationship Id="rId5" Type="http://schemas.openxmlformats.org/officeDocument/2006/relationships/slideLayout" Target="../slideLayouts/slideLayout487.xml"/><Relationship Id="rId10" Type="http://schemas.openxmlformats.org/officeDocument/2006/relationships/slideLayout" Target="../slideLayouts/slideLayout492.xml"/><Relationship Id="rId4" Type="http://schemas.openxmlformats.org/officeDocument/2006/relationships/slideLayout" Target="../slideLayouts/slideLayout486.xml"/><Relationship Id="rId9" Type="http://schemas.openxmlformats.org/officeDocument/2006/relationships/slideLayout" Target="../slideLayouts/slideLayout491.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2.xml"/><Relationship Id="rId13" Type="http://schemas.openxmlformats.org/officeDocument/2006/relationships/theme" Target="../theme/theme47.xml"/><Relationship Id="rId3" Type="http://schemas.openxmlformats.org/officeDocument/2006/relationships/slideLayout" Target="../slideLayouts/slideLayout497.xml"/><Relationship Id="rId7" Type="http://schemas.openxmlformats.org/officeDocument/2006/relationships/slideLayout" Target="../slideLayouts/slideLayout501.xml"/><Relationship Id="rId12" Type="http://schemas.openxmlformats.org/officeDocument/2006/relationships/slideLayout" Target="../slideLayouts/slideLayout506.xml"/><Relationship Id="rId2" Type="http://schemas.openxmlformats.org/officeDocument/2006/relationships/slideLayout" Target="../slideLayouts/slideLayout496.xml"/><Relationship Id="rId1" Type="http://schemas.openxmlformats.org/officeDocument/2006/relationships/slideLayout" Target="../slideLayouts/slideLayout495.xml"/><Relationship Id="rId6" Type="http://schemas.openxmlformats.org/officeDocument/2006/relationships/slideLayout" Target="../slideLayouts/slideLayout500.xml"/><Relationship Id="rId11" Type="http://schemas.openxmlformats.org/officeDocument/2006/relationships/slideLayout" Target="../slideLayouts/slideLayout505.xml"/><Relationship Id="rId5" Type="http://schemas.openxmlformats.org/officeDocument/2006/relationships/slideLayout" Target="../slideLayouts/slideLayout499.xml"/><Relationship Id="rId10" Type="http://schemas.openxmlformats.org/officeDocument/2006/relationships/slideLayout" Target="../slideLayouts/slideLayout504.xml"/><Relationship Id="rId4" Type="http://schemas.openxmlformats.org/officeDocument/2006/relationships/slideLayout" Target="../slideLayouts/slideLayout498.xml"/><Relationship Id="rId9" Type="http://schemas.openxmlformats.org/officeDocument/2006/relationships/slideLayout" Target="../slideLayouts/slideLayout503.xml"/><Relationship Id="rId14" Type="http://schemas.openxmlformats.org/officeDocument/2006/relationships/image" Target="../media/image1.png"/></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4.xml"/><Relationship Id="rId13" Type="http://schemas.openxmlformats.org/officeDocument/2006/relationships/image" Target="../media/image1.png"/><Relationship Id="rId3" Type="http://schemas.openxmlformats.org/officeDocument/2006/relationships/slideLayout" Target="../slideLayouts/slideLayout509.xml"/><Relationship Id="rId7" Type="http://schemas.openxmlformats.org/officeDocument/2006/relationships/slideLayout" Target="../slideLayouts/slideLayout513.xml"/><Relationship Id="rId12" Type="http://schemas.openxmlformats.org/officeDocument/2006/relationships/theme" Target="../theme/theme48.xml"/><Relationship Id="rId2" Type="http://schemas.openxmlformats.org/officeDocument/2006/relationships/slideLayout" Target="../slideLayouts/slideLayout508.xml"/><Relationship Id="rId1" Type="http://schemas.openxmlformats.org/officeDocument/2006/relationships/slideLayout" Target="../slideLayouts/slideLayout507.xml"/><Relationship Id="rId6" Type="http://schemas.openxmlformats.org/officeDocument/2006/relationships/slideLayout" Target="../slideLayouts/slideLayout512.xml"/><Relationship Id="rId11" Type="http://schemas.openxmlformats.org/officeDocument/2006/relationships/slideLayout" Target="../slideLayouts/slideLayout517.xml"/><Relationship Id="rId5" Type="http://schemas.openxmlformats.org/officeDocument/2006/relationships/slideLayout" Target="../slideLayouts/slideLayout511.xml"/><Relationship Id="rId10" Type="http://schemas.openxmlformats.org/officeDocument/2006/relationships/slideLayout" Target="../slideLayouts/slideLayout516.xml"/><Relationship Id="rId4" Type="http://schemas.openxmlformats.org/officeDocument/2006/relationships/slideLayout" Target="../slideLayouts/slideLayout510.xml"/><Relationship Id="rId9" Type="http://schemas.openxmlformats.org/officeDocument/2006/relationships/slideLayout" Target="../slideLayouts/slideLayout515.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5.xml"/><Relationship Id="rId13" Type="http://schemas.openxmlformats.org/officeDocument/2006/relationships/image" Target="../media/image1.png"/><Relationship Id="rId3" Type="http://schemas.openxmlformats.org/officeDocument/2006/relationships/slideLayout" Target="../slideLayouts/slideLayout520.xml"/><Relationship Id="rId7" Type="http://schemas.openxmlformats.org/officeDocument/2006/relationships/slideLayout" Target="../slideLayouts/slideLayout524.xml"/><Relationship Id="rId12" Type="http://schemas.openxmlformats.org/officeDocument/2006/relationships/theme" Target="../theme/theme49.xml"/><Relationship Id="rId2" Type="http://schemas.openxmlformats.org/officeDocument/2006/relationships/slideLayout" Target="../slideLayouts/slideLayout519.xml"/><Relationship Id="rId1" Type="http://schemas.openxmlformats.org/officeDocument/2006/relationships/slideLayout" Target="../slideLayouts/slideLayout518.xml"/><Relationship Id="rId6" Type="http://schemas.openxmlformats.org/officeDocument/2006/relationships/slideLayout" Target="../slideLayouts/slideLayout523.xml"/><Relationship Id="rId11" Type="http://schemas.openxmlformats.org/officeDocument/2006/relationships/slideLayout" Target="../slideLayouts/slideLayout528.xml"/><Relationship Id="rId5" Type="http://schemas.openxmlformats.org/officeDocument/2006/relationships/slideLayout" Target="../slideLayouts/slideLayout522.xml"/><Relationship Id="rId10" Type="http://schemas.openxmlformats.org/officeDocument/2006/relationships/slideLayout" Target="../slideLayouts/slideLayout527.xml"/><Relationship Id="rId4" Type="http://schemas.openxmlformats.org/officeDocument/2006/relationships/slideLayout" Target="../slideLayouts/slideLayout521.xml"/><Relationship Id="rId9" Type="http://schemas.openxmlformats.org/officeDocument/2006/relationships/slideLayout" Target="../slideLayouts/slideLayout526.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6.xml"/><Relationship Id="rId13" Type="http://schemas.openxmlformats.org/officeDocument/2006/relationships/image" Target="../media/image1.png"/><Relationship Id="rId3" Type="http://schemas.openxmlformats.org/officeDocument/2006/relationships/slideLayout" Target="../slideLayouts/slideLayout531.xml"/><Relationship Id="rId7" Type="http://schemas.openxmlformats.org/officeDocument/2006/relationships/slideLayout" Target="../slideLayouts/slideLayout535.xml"/><Relationship Id="rId12" Type="http://schemas.openxmlformats.org/officeDocument/2006/relationships/theme" Target="../theme/theme50.xml"/><Relationship Id="rId2" Type="http://schemas.openxmlformats.org/officeDocument/2006/relationships/slideLayout" Target="../slideLayouts/slideLayout530.xml"/><Relationship Id="rId1" Type="http://schemas.openxmlformats.org/officeDocument/2006/relationships/slideLayout" Target="../slideLayouts/slideLayout529.xml"/><Relationship Id="rId6" Type="http://schemas.openxmlformats.org/officeDocument/2006/relationships/slideLayout" Target="../slideLayouts/slideLayout534.xml"/><Relationship Id="rId11" Type="http://schemas.openxmlformats.org/officeDocument/2006/relationships/slideLayout" Target="../slideLayouts/slideLayout539.xml"/><Relationship Id="rId5" Type="http://schemas.openxmlformats.org/officeDocument/2006/relationships/slideLayout" Target="../slideLayouts/slideLayout533.xml"/><Relationship Id="rId10" Type="http://schemas.openxmlformats.org/officeDocument/2006/relationships/slideLayout" Target="../slideLayouts/slideLayout538.xml"/><Relationship Id="rId4" Type="http://schemas.openxmlformats.org/officeDocument/2006/relationships/slideLayout" Target="../slideLayouts/slideLayout532.xml"/><Relationship Id="rId9" Type="http://schemas.openxmlformats.org/officeDocument/2006/relationships/slideLayout" Target="../slideLayouts/slideLayout537.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7.xml"/><Relationship Id="rId13" Type="http://schemas.openxmlformats.org/officeDocument/2006/relationships/theme" Target="../theme/theme51.xml"/><Relationship Id="rId3" Type="http://schemas.openxmlformats.org/officeDocument/2006/relationships/slideLayout" Target="../slideLayouts/slideLayout542.xml"/><Relationship Id="rId7" Type="http://schemas.openxmlformats.org/officeDocument/2006/relationships/slideLayout" Target="../slideLayouts/slideLayout546.xml"/><Relationship Id="rId12" Type="http://schemas.openxmlformats.org/officeDocument/2006/relationships/slideLayout" Target="../slideLayouts/slideLayout551.xml"/><Relationship Id="rId2" Type="http://schemas.openxmlformats.org/officeDocument/2006/relationships/slideLayout" Target="../slideLayouts/slideLayout541.xml"/><Relationship Id="rId1" Type="http://schemas.openxmlformats.org/officeDocument/2006/relationships/slideLayout" Target="../slideLayouts/slideLayout540.xml"/><Relationship Id="rId6" Type="http://schemas.openxmlformats.org/officeDocument/2006/relationships/slideLayout" Target="../slideLayouts/slideLayout545.xml"/><Relationship Id="rId11" Type="http://schemas.openxmlformats.org/officeDocument/2006/relationships/slideLayout" Target="../slideLayouts/slideLayout550.xml"/><Relationship Id="rId5" Type="http://schemas.openxmlformats.org/officeDocument/2006/relationships/slideLayout" Target="../slideLayouts/slideLayout544.xml"/><Relationship Id="rId10" Type="http://schemas.openxmlformats.org/officeDocument/2006/relationships/slideLayout" Target="../slideLayouts/slideLayout549.xml"/><Relationship Id="rId4" Type="http://schemas.openxmlformats.org/officeDocument/2006/relationships/slideLayout" Target="../slideLayouts/slideLayout543.xml"/><Relationship Id="rId9" Type="http://schemas.openxmlformats.org/officeDocument/2006/relationships/slideLayout" Target="../slideLayouts/slideLayout548.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9.xml"/><Relationship Id="rId13" Type="http://schemas.openxmlformats.org/officeDocument/2006/relationships/theme" Target="../theme/theme52.xml"/><Relationship Id="rId3" Type="http://schemas.openxmlformats.org/officeDocument/2006/relationships/slideLayout" Target="../slideLayouts/slideLayout554.xml"/><Relationship Id="rId7" Type="http://schemas.openxmlformats.org/officeDocument/2006/relationships/slideLayout" Target="../slideLayouts/slideLayout558.xml"/><Relationship Id="rId12" Type="http://schemas.openxmlformats.org/officeDocument/2006/relationships/slideLayout" Target="../slideLayouts/slideLayout563.xml"/><Relationship Id="rId2" Type="http://schemas.openxmlformats.org/officeDocument/2006/relationships/slideLayout" Target="../slideLayouts/slideLayout553.xml"/><Relationship Id="rId1" Type="http://schemas.openxmlformats.org/officeDocument/2006/relationships/slideLayout" Target="../slideLayouts/slideLayout552.xml"/><Relationship Id="rId6" Type="http://schemas.openxmlformats.org/officeDocument/2006/relationships/slideLayout" Target="../slideLayouts/slideLayout557.xml"/><Relationship Id="rId11" Type="http://schemas.openxmlformats.org/officeDocument/2006/relationships/slideLayout" Target="../slideLayouts/slideLayout562.xml"/><Relationship Id="rId5" Type="http://schemas.openxmlformats.org/officeDocument/2006/relationships/slideLayout" Target="../slideLayouts/slideLayout556.xml"/><Relationship Id="rId10" Type="http://schemas.openxmlformats.org/officeDocument/2006/relationships/slideLayout" Target="../slideLayouts/slideLayout561.xml"/><Relationship Id="rId4" Type="http://schemas.openxmlformats.org/officeDocument/2006/relationships/slideLayout" Target="../slideLayouts/slideLayout555.xml"/><Relationship Id="rId9" Type="http://schemas.openxmlformats.org/officeDocument/2006/relationships/slideLayout" Target="../slideLayouts/slideLayout560.xml"/><Relationship Id="rId14" Type="http://schemas.openxmlformats.org/officeDocument/2006/relationships/image" Target="../media/image1.png"/></Relationships>
</file>

<file path=ppt/slideMasters/_rels/slideMaster53.xml.rels><?xml version="1.0" encoding="UTF-8" standalone="yes"?>
<Relationships xmlns="http://schemas.openxmlformats.org/package/2006/relationships"><Relationship Id="rId3" Type="http://schemas.openxmlformats.org/officeDocument/2006/relationships/theme" Target="../theme/theme53.xml"/><Relationship Id="rId2" Type="http://schemas.openxmlformats.org/officeDocument/2006/relationships/slideLayout" Target="../slideLayouts/slideLayout565.xml"/><Relationship Id="rId1" Type="http://schemas.openxmlformats.org/officeDocument/2006/relationships/slideLayout" Target="../slideLayouts/slideLayout564.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3.xml"/><Relationship Id="rId13" Type="http://schemas.openxmlformats.org/officeDocument/2006/relationships/theme" Target="../theme/theme54.xml"/><Relationship Id="rId3" Type="http://schemas.openxmlformats.org/officeDocument/2006/relationships/slideLayout" Target="../slideLayouts/slideLayout568.xml"/><Relationship Id="rId7" Type="http://schemas.openxmlformats.org/officeDocument/2006/relationships/slideLayout" Target="../slideLayouts/slideLayout572.xml"/><Relationship Id="rId12" Type="http://schemas.openxmlformats.org/officeDocument/2006/relationships/slideLayout" Target="../slideLayouts/slideLayout577.xml"/><Relationship Id="rId2" Type="http://schemas.openxmlformats.org/officeDocument/2006/relationships/slideLayout" Target="../slideLayouts/slideLayout567.xml"/><Relationship Id="rId1" Type="http://schemas.openxmlformats.org/officeDocument/2006/relationships/slideLayout" Target="../slideLayouts/slideLayout566.xml"/><Relationship Id="rId6" Type="http://schemas.openxmlformats.org/officeDocument/2006/relationships/slideLayout" Target="../slideLayouts/slideLayout571.xml"/><Relationship Id="rId11" Type="http://schemas.openxmlformats.org/officeDocument/2006/relationships/slideLayout" Target="../slideLayouts/slideLayout576.xml"/><Relationship Id="rId5" Type="http://schemas.openxmlformats.org/officeDocument/2006/relationships/slideLayout" Target="../slideLayouts/slideLayout570.xml"/><Relationship Id="rId10" Type="http://schemas.openxmlformats.org/officeDocument/2006/relationships/slideLayout" Target="../slideLayouts/slideLayout575.xml"/><Relationship Id="rId4" Type="http://schemas.openxmlformats.org/officeDocument/2006/relationships/slideLayout" Target="../slideLayouts/slideLayout569.xml"/><Relationship Id="rId9" Type="http://schemas.openxmlformats.org/officeDocument/2006/relationships/slideLayout" Target="../slideLayouts/slideLayout57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5.xml"/><Relationship Id="rId13" Type="http://schemas.openxmlformats.org/officeDocument/2006/relationships/theme" Target="../theme/theme55.xml"/><Relationship Id="rId3" Type="http://schemas.openxmlformats.org/officeDocument/2006/relationships/slideLayout" Target="../slideLayouts/slideLayout580.xml"/><Relationship Id="rId7" Type="http://schemas.openxmlformats.org/officeDocument/2006/relationships/slideLayout" Target="../slideLayouts/slideLayout584.xml"/><Relationship Id="rId12" Type="http://schemas.openxmlformats.org/officeDocument/2006/relationships/slideLayout" Target="../slideLayouts/slideLayout589.xml"/><Relationship Id="rId2" Type="http://schemas.openxmlformats.org/officeDocument/2006/relationships/slideLayout" Target="../slideLayouts/slideLayout579.xml"/><Relationship Id="rId1" Type="http://schemas.openxmlformats.org/officeDocument/2006/relationships/slideLayout" Target="../slideLayouts/slideLayout578.xml"/><Relationship Id="rId6" Type="http://schemas.openxmlformats.org/officeDocument/2006/relationships/slideLayout" Target="../slideLayouts/slideLayout583.xml"/><Relationship Id="rId11" Type="http://schemas.openxmlformats.org/officeDocument/2006/relationships/slideLayout" Target="../slideLayouts/slideLayout588.xml"/><Relationship Id="rId5" Type="http://schemas.openxmlformats.org/officeDocument/2006/relationships/slideLayout" Target="../slideLayouts/slideLayout582.xml"/><Relationship Id="rId10" Type="http://schemas.openxmlformats.org/officeDocument/2006/relationships/slideLayout" Target="../slideLayouts/slideLayout587.xml"/><Relationship Id="rId4" Type="http://schemas.openxmlformats.org/officeDocument/2006/relationships/slideLayout" Target="../slideLayouts/slideLayout581.xml"/><Relationship Id="rId9" Type="http://schemas.openxmlformats.org/officeDocument/2006/relationships/slideLayout" Target="../slideLayouts/slideLayout586.xml"/></Relationships>
</file>

<file path=ppt/slideMasters/_rels/slideMaster56.xml.rels><?xml version="1.0" encoding="UTF-8" standalone="yes"?>
<Relationships xmlns="http://schemas.openxmlformats.org/package/2006/relationships"><Relationship Id="rId3" Type="http://schemas.openxmlformats.org/officeDocument/2006/relationships/theme" Target="../theme/theme56.xml"/><Relationship Id="rId2" Type="http://schemas.openxmlformats.org/officeDocument/2006/relationships/slideLayout" Target="../slideLayouts/slideLayout591.xml"/><Relationship Id="rId1" Type="http://schemas.openxmlformats.org/officeDocument/2006/relationships/slideLayout" Target="../slideLayouts/slideLayout59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599.xml"/><Relationship Id="rId13" Type="http://schemas.openxmlformats.org/officeDocument/2006/relationships/theme" Target="../theme/theme57.xml"/><Relationship Id="rId3" Type="http://schemas.openxmlformats.org/officeDocument/2006/relationships/slideLayout" Target="../slideLayouts/slideLayout594.xml"/><Relationship Id="rId7" Type="http://schemas.openxmlformats.org/officeDocument/2006/relationships/slideLayout" Target="../slideLayouts/slideLayout598.xml"/><Relationship Id="rId12" Type="http://schemas.openxmlformats.org/officeDocument/2006/relationships/slideLayout" Target="../slideLayouts/slideLayout603.xml"/><Relationship Id="rId2" Type="http://schemas.openxmlformats.org/officeDocument/2006/relationships/slideLayout" Target="../slideLayouts/slideLayout593.xml"/><Relationship Id="rId1" Type="http://schemas.openxmlformats.org/officeDocument/2006/relationships/slideLayout" Target="../slideLayouts/slideLayout592.xml"/><Relationship Id="rId6" Type="http://schemas.openxmlformats.org/officeDocument/2006/relationships/slideLayout" Target="../slideLayouts/slideLayout597.xml"/><Relationship Id="rId11" Type="http://schemas.openxmlformats.org/officeDocument/2006/relationships/slideLayout" Target="../slideLayouts/slideLayout602.xml"/><Relationship Id="rId5" Type="http://schemas.openxmlformats.org/officeDocument/2006/relationships/slideLayout" Target="../slideLayouts/slideLayout596.xml"/><Relationship Id="rId10" Type="http://schemas.openxmlformats.org/officeDocument/2006/relationships/slideLayout" Target="../slideLayouts/slideLayout601.xml"/><Relationship Id="rId4" Type="http://schemas.openxmlformats.org/officeDocument/2006/relationships/slideLayout" Target="../slideLayouts/slideLayout595.xml"/><Relationship Id="rId9" Type="http://schemas.openxmlformats.org/officeDocument/2006/relationships/slideLayout" Target="../slideLayouts/slideLayout600.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11.xml"/><Relationship Id="rId13" Type="http://schemas.openxmlformats.org/officeDocument/2006/relationships/image" Target="../media/image1.png"/><Relationship Id="rId3" Type="http://schemas.openxmlformats.org/officeDocument/2006/relationships/slideLayout" Target="../slideLayouts/slideLayout606.xml"/><Relationship Id="rId7" Type="http://schemas.openxmlformats.org/officeDocument/2006/relationships/slideLayout" Target="../slideLayouts/slideLayout610.xml"/><Relationship Id="rId12" Type="http://schemas.openxmlformats.org/officeDocument/2006/relationships/theme" Target="../theme/theme58.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slideLayout" Target="../slideLayouts/slideLayout614.xml"/><Relationship Id="rId5" Type="http://schemas.openxmlformats.org/officeDocument/2006/relationships/slideLayout" Target="../slideLayouts/slideLayout608.xml"/><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2022. 10. 31.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10/31/22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3036572897"/>
      </p:ext>
    </p:extLst>
  </p:cSld>
  <p:clrMap bg1="lt1" tx1="dk1" bg2="lt2" tx2="dk2" accent1="accent1" accent2="accent2" accent3="accent3" accent4="accent4" accent5="accent5" accent6="accent6" hlink="hlink" folHlink="folHlink"/>
  <p:sldLayoutIdLst>
    <p:sldLayoutId id="2147488140" r:id="rId1"/>
    <p:sldLayoutId id="2147488141" r:id="rId2"/>
    <p:sldLayoutId id="2147488142" r:id="rId3"/>
    <p:sldLayoutId id="2147488143" r:id="rId4"/>
    <p:sldLayoutId id="2147488144" r:id="rId5"/>
    <p:sldLayoutId id="2147488145" r:id="rId6"/>
    <p:sldLayoutId id="2147488146" r:id="rId7"/>
    <p:sldLayoutId id="2147488147" r:id="rId8"/>
    <p:sldLayoutId id="2147488148" r:id="rId9"/>
    <p:sldLayoutId id="2147488149" r:id="rId10"/>
    <p:sldLayoutId id="214748815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461338241"/>
      </p:ext>
    </p:extLst>
  </p:cSld>
  <p:clrMap bg1="lt1" tx1="dk1" bg2="lt2" tx2="dk2" accent1="accent1" accent2="accent2" accent3="accent3" accent4="accent4" accent5="accent5" accent6="accent6" hlink="hlink" folHlink="folHlink"/>
  <p:sldLayoutIdLst>
    <p:sldLayoutId id="2147488152" r:id="rId1"/>
    <p:sldLayoutId id="2147488153" r:id="rId2"/>
    <p:sldLayoutId id="2147488154" r:id="rId3"/>
    <p:sldLayoutId id="2147488155" r:id="rId4"/>
    <p:sldLayoutId id="2147488156" r:id="rId5"/>
    <p:sldLayoutId id="2147488157" r:id="rId6"/>
    <p:sldLayoutId id="2147488158" r:id="rId7"/>
    <p:sldLayoutId id="2147488159" r:id="rId8"/>
    <p:sldLayoutId id="2147488160" r:id="rId9"/>
    <p:sldLayoutId id="2147488161" r:id="rId10"/>
    <p:sldLayoutId id="214748816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t>‹#›</a:t>
            </a:fld>
            <a:endParaRPr 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33121658"/>
      </p:ext>
    </p:extLst>
  </p:cSld>
  <p:clrMap bg1="lt1" tx1="dk1" bg2="lt2" tx2="dk2" accent1="accent1" accent2="accent2" accent3="accent3" accent4="accent4" accent5="accent5" accent6="accent6" hlink="hlink" folHlink="folHlink"/>
  <p:sldLayoutIdLst>
    <p:sldLayoutId id="2147488164" r:id="rId1"/>
    <p:sldLayoutId id="2147488165" r:id="rId2"/>
    <p:sldLayoutId id="2147488166" r:id="rId3"/>
    <p:sldLayoutId id="2147488167" r:id="rId4"/>
    <p:sldLayoutId id="2147488168" r:id="rId5"/>
    <p:sldLayoutId id="2147488169" r:id="rId6"/>
    <p:sldLayoutId id="2147488170" r:id="rId7"/>
    <p:sldLayoutId id="2147488171" r:id="rId8"/>
    <p:sldLayoutId id="2147488172" r:id="rId9"/>
    <p:sldLayoutId id="2147488173" r:id="rId10"/>
    <p:sldLayoutId id="214748817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13" rIns="0" bIns="45713" rtlCol="0" anchor="ctr">
            <a:normAutofit/>
          </a:bodyPr>
          <a:lstStyle/>
          <a:p>
            <a:r>
              <a:rPr lang="zh-TW" altLang="en-US"/>
              <a:t>按一下以編輯母片標題樣式</a:t>
            </a:r>
            <a:endParaRPr lang="en-US"/>
          </a:p>
        </p:txBody>
      </p:sp>
      <p:sp>
        <p:nvSpPr>
          <p:cNvPr id="3" name="Text Placeholder 2"/>
          <p:cNvSpPr>
            <a:spLocks noGrp="1"/>
          </p:cNvSpPr>
          <p:nvPr>
            <p:ph type="body" idx="1"/>
          </p:nvPr>
        </p:nvSpPr>
        <p:spPr>
          <a:xfrm>
            <a:off x="457200" y="1295403"/>
            <a:ext cx="8229600" cy="4830763"/>
          </a:xfrm>
          <a:prstGeom prst="rect">
            <a:avLst/>
          </a:prstGeom>
        </p:spPr>
        <p:txBody>
          <a:bodyPr vert="horz" lIns="91425" tIns="45713" rIns="91425" bIns="45713"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2"/>
          </p:nvPr>
        </p:nvSpPr>
        <p:spPr>
          <a:xfrm>
            <a:off x="457200" y="6356425"/>
            <a:ext cx="2133600" cy="365125"/>
          </a:xfrm>
          <a:prstGeom prst="rect">
            <a:avLst/>
          </a:prstGeom>
        </p:spPr>
        <p:txBody>
          <a:bodyPr vert="horz" lIns="91425" tIns="45713" rIns="91425" bIns="45713" rtlCol="0" anchor="ctr"/>
          <a:lstStyle>
            <a:lvl1pPr algn="l">
              <a:defRPr sz="1200">
                <a:solidFill>
                  <a:schemeClr val="tx1">
                    <a:tint val="75000"/>
                  </a:schemeClr>
                </a:solidFill>
              </a:defRPr>
            </a:lvl1pPr>
          </a:lstStyle>
          <a:p>
            <a:pPr defTabSz="914259"/>
            <a:endParaRPr lang="en-US" dirty="0">
              <a:solidFill>
                <a:prstClr val="black">
                  <a:tint val="75000"/>
                </a:prstClr>
              </a:solidFill>
            </a:endParaRPr>
          </a:p>
        </p:txBody>
      </p:sp>
      <p:sp>
        <p:nvSpPr>
          <p:cNvPr id="5" name="Footer Placeholder 4"/>
          <p:cNvSpPr>
            <a:spLocks noGrp="1"/>
          </p:cNvSpPr>
          <p:nvPr>
            <p:ph type="ftr" sz="quarter" idx="3"/>
          </p:nvPr>
        </p:nvSpPr>
        <p:spPr>
          <a:xfrm>
            <a:off x="3124201" y="6356425"/>
            <a:ext cx="2895600" cy="365125"/>
          </a:xfrm>
          <a:prstGeom prst="rect">
            <a:avLst/>
          </a:prstGeom>
        </p:spPr>
        <p:txBody>
          <a:bodyPr vert="horz" lIns="91425" tIns="45713" rIns="91425" bIns="45713" rtlCol="0" anchor="ctr"/>
          <a:lstStyle>
            <a:lvl1pPr algn="ctr">
              <a:defRPr sz="1200">
                <a:solidFill>
                  <a:schemeClr val="tx1">
                    <a:tint val="75000"/>
                  </a:schemeClr>
                </a:solidFill>
              </a:defRPr>
            </a:lvl1pPr>
          </a:lstStyle>
          <a:p>
            <a:pPr defTabSz="914259"/>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425"/>
            <a:ext cx="2133600" cy="365125"/>
          </a:xfrm>
          <a:prstGeom prst="rect">
            <a:avLst/>
          </a:prstGeom>
        </p:spPr>
        <p:txBody>
          <a:bodyPr vert="horz" lIns="91425" tIns="45713" rIns="91425" bIns="45713" rtlCol="0" anchor="ctr"/>
          <a:lstStyle>
            <a:lvl1pPr algn="r">
              <a:defRPr sz="1200">
                <a:solidFill>
                  <a:schemeClr val="tx1">
                    <a:tint val="75000"/>
                  </a:schemeClr>
                </a:solidFill>
              </a:defRPr>
            </a:lvl1pPr>
          </a:lstStyle>
          <a:p>
            <a:pPr defTabSz="914259"/>
            <a:fld id="{58161B50-6D0B-48B4-A1D4-BAD8C599CC84}" type="slidenum">
              <a:rPr lang="en-US" smtClean="0">
                <a:solidFill>
                  <a:prstClr val="black">
                    <a:tint val="75000"/>
                  </a:prstClr>
                </a:solidFill>
              </a:rPr>
              <a:pPr defTabSz="914259"/>
              <a:t>‹#›</a:t>
            </a:fld>
            <a:endParaRPr lang="en-US" dirty="0">
              <a:solidFill>
                <a:prstClr val="black">
                  <a:tint val="75000"/>
                </a:prstClr>
              </a:solidFill>
            </a:endParaRPr>
          </a:p>
        </p:txBody>
      </p:sp>
      <p:pic>
        <p:nvPicPr>
          <p:cNvPr id="7" name="Picture 6"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624989912"/>
      </p:ext>
    </p:extLst>
  </p:cSld>
  <p:clrMap bg1="lt1" tx1="dk1" bg2="lt2" tx2="dk2" accent1="accent1" accent2="accent2" accent3="accent3" accent4="accent4" accent5="accent5" accent6="accent6" hlink="hlink" folHlink="folHlink"/>
  <p:sldLayoutIdLst>
    <p:sldLayoutId id="2147488176" r:id="rId1"/>
    <p:sldLayoutId id="2147488177" r:id="rId2"/>
    <p:sldLayoutId id="2147488178" r:id="rId3"/>
    <p:sldLayoutId id="2147488179" r:id="rId4"/>
    <p:sldLayoutId id="2147488180" r:id="rId5"/>
    <p:sldLayoutId id="2147488181" r:id="rId6"/>
    <p:sldLayoutId id="2147488182" r:id="rId7"/>
    <p:sldLayoutId id="2147488183" r:id="rId8"/>
    <p:sldLayoutId id="2147488184" r:id="rId9"/>
    <p:sldLayoutId id="2147488185" r:id="rId10"/>
    <p:sldLayoutId id="2147488186" r:id="rId11"/>
  </p:sldLayoutIdLst>
  <p:hf hdr="0" ftr="0" dt="0"/>
  <p:txStyles>
    <p:titleStyle>
      <a:lvl1pPr algn="ctr" defTabSz="914259"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848" indent="-342848" algn="l" defTabSz="914259"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36" indent="-285707" algn="l" defTabSz="914259"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24" indent="-228564" algn="l" defTabSz="914259"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5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08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1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4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7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03"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306102790"/>
      </p:ext>
    </p:extLst>
  </p:cSld>
  <p:clrMap bg1="lt1" tx1="dk1" bg2="lt2" tx2="dk2" accent1="accent1" accent2="accent2" accent3="accent3" accent4="accent4" accent5="accent5" accent6="accent6" hlink="hlink" folHlink="folHlink"/>
  <p:sldLayoutIdLst>
    <p:sldLayoutId id="2147488201" r:id="rId1"/>
    <p:sldLayoutId id="2147488202" r:id="rId2"/>
    <p:sldLayoutId id="2147488203" r:id="rId3"/>
    <p:sldLayoutId id="2147488204" r:id="rId4"/>
    <p:sldLayoutId id="2147488205" r:id="rId5"/>
    <p:sldLayoutId id="2147488206" r:id="rId6"/>
    <p:sldLayoutId id="2147488207" r:id="rId7"/>
    <p:sldLayoutId id="2147488208" r:id="rId8"/>
    <p:sldLayoutId id="2147488209" r:id="rId9"/>
    <p:sldLayoutId id="2147488210" r:id="rId10"/>
    <p:sldLayoutId id="2147488211" r:id="rId11"/>
    <p:sldLayoutId id="214748821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49858" name="Rectangle 1026">
            <a:extLst>
              <a:ext uri="{FF2B5EF4-FFF2-40B4-BE49-F238E27FC236}">
                <a16:creationId xmlns:a16="http://schemas.microsoft.com/office/drawing/2014/main" id="{69248EF4-3E69-B545-A84A-3629A8EF2DEA}"/>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49859" name="Rectangle 1027">
            <a:extLst>
              <a:ext uri="{FF2B5EF4-FFF2-40B4-BE49-F238E27FC236}">
                <a16:creationId xmlns:a16="http://schemas.microsoft.com/office/drawing/2014/main" id="{76028715-7B83-A94D-8964-AD03F51D6623}"/>
              </a:ext>
            </a:extLst>
          </p:cNvPr>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E98DCC22-FAD6-A244-9758-A06739651DC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Garamond" pitchFamily="18" charset="0"/>
              </a:defRPr>
            </a:lvl1pPr>
          </a:lstStyle>
          <a:p>
            <a:pPr>
              <a:defRPr/>
            </a:pPr>
            <a:endParaRPr lang="en-US" altLang="en-US"/>
          </a:p>
        </p:txBody>
      </p:sp>
      <p:sp>
        <p:nvSpPr>
          <p:cNvPr id="100358" name="Rectangle 1030">
            <a:extLst>
              <a:ext uri="{FF2B5EF4-FFF2-40B4-BE49-F238E27FC236}">
                <a16:creationId xmlns:a16="http://schemas.microsoft.com/office/drawing/2014/main" id="{88BD0DCB-AF21-E243-BA84-578BB3062006}"/>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latin typeface="Garamond" pitchFamily="18" charset="0"/>
              </a:defRPr>
            </a:lvl1pPr>
          </a:lstStyle>
          <a:p>
            <a:pPr>
              <a:defRPr/>
            </a:pPr>
            <a:fld id="{80C0A34F-326B-4141-AEB1-5680B50808E3}" type="slidenum">
              <a:rPr lang="en-US" altLang="en-US"/>
              <a:pPr>
                <a:defRPr/>
              </a:pPr>
              <a:t>‹#›</a:t>
            </a:fld>
            <a:endParaRPr lang="en-US" altLang="en-US"/>
          </a:p>
        </p:txBody>
      </p:sp>
      <p:sp>
        <p:nvSpPr>
          <p:cNvPr id="249862" name="Line 1032">
            <a:extLst>
              <a:ext uri="{FF2B5EF4-FFF2-40B4-BE49-F238E27FC236}">
                <a16:creationId xmlns:a16="http://schemas.microsoft.com/office/drawing/2014/main" id="{5882E6FE-A590-4046-970B-5C757A356BB7}"/>
              </a:ext>
            </a:extLst>
          </p:cNvPr>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9863" name="Line 1033">
            <a:extLst>
              <a:ext uri="{FF2B5EF4-FFF2-40B4-BE49-F238E27FC236}">
                <a16:creationId xmlns:a16="http://schemas.microsoft.com/office/drawing/2014/main" id="{0DDADD4F-5184-5647-B349-2A12A9A3454A}"/>
              </a:ext>
            </a:extLst>
          </p:cNvPr>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49864" name="Picture 7" descr="safari.png">
            <a:extLst>
              <a:ext uri="{FF2B5EF4-FFF2-40B4-BE49-F238E27FC236}">
                <a16:creationId xmlns:a16="http://schemas.microsoft.com/office/drawing/2014/main" id="{6FA29B0F-0D97-7048-8D55-3A8259A5405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45207"/>
      </p:ext>
    </p:extLst>
  </p:cSld>
  <p:clrMap bg1="lt1" tx1="dk1" bg2="lt2" tx2="dk2" accent1="accent1" accent2="accent2" accent3="accent3" accent4="accent4" accent5="accent5" accent6="accent6" hlink="hlink" folHlink="folHlink"/>
  <p:sldLayoutIdLst>
    <p:sldLayoutId id="2147488214" r:id="rId1"/>
    <p:sldLayoutId id="2147488215" r:id="rId2"/>
    <p:sldLayoutId id="2147488216" r:id="rId3"/>
    <p:sldLayoutId id="2147488217" r:id="rId4"/>
    <p:sldLayoutId id="2147488218" r:id="rId5"/>
    <p:sldLayoutId id="2147488219" r:id="rId6"/>
    <p:sldLayoutId id="2147488220" r:id="rId7"/>
    <p:sldLayoutId id="2147488221" r:id="rId8"/>
    <p:sldLayoutId id="2147488222" r:id="rId9"/>
    <p:sldLayoutId id="2147488223" r:id="rId10"/>
    <p:sldLayoutId id="214748822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 y="6536970"/>
            <a:ext cx="9144001" cy="370458"/>
          </a:xfrm>
          <a:prstGeom prst="rect">
            <a:avLst/>
          </a:prstGeom>
          <a:solidFill>
            <a:srgbClr val="7FC1F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
        <p:nvSpPr>
          <p:cNvPr id="9" name="Rectangle 8"/>
          <p:cNvSpPr/>
          <p:nvPr/>
        </p:nvSpPr>
        <p:spPr>
          <a:xfrm>
            <a:off x="366963" y="1006133"/>
            <a:ext cx="8410073"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366963" y="257434"/>
            <a:ext cx="8410073" cy="753467"/>
          </a:xfrm>
          <a:prstGeom prst="rect">
            <a:avLst/>
          </a:prstGeom>
        </p:spPr>
        <p:txBody>
          <a:bodyPr vert="horz" lIns="9144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366964" y="1138595"/>
            <a:ext cx="8410073" cy="531163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1">
            <a:extLst>
              <a:ext uri="{FF2B5EF4-FFF2-40B4-BE49-F238E27FC236}">
                <a16:creationId xmlns:a16="http://schemas.microsoft.com/office/drawing/2014/main" id="{9A79501A-6899-B540-BD7F-353D672C4F01}"/>
              </a:ext>
            </a:extLst>
          </p:cNvPr>
          <p:cNvSpPr>
            <a:spLocks noGrp="1"/>
          </p:cNvSpPr>
          <p:nvPr>
            <p:ph type="sldNum" sz="quarter" idx="4"/>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Tree>
    <p:extLst>
      <p:ext uri="{BB962C8B-B14F-4D97-AF65-F5344CB8AC3E}">
        <p14:creationId xmlns:p14="http://schemas.microsoft.com/office/powerpoint/2010/main" val="1798587366"/>
      </p:ext>
    </p:extLst>
  </p:cSld>
  <p:clrMap bg1="lt1" tx1="dk1" bg2="lt2" tx2="dk2" accent1="accent1" accent2="accent2" accent3="accent3" accent4="accent4" accent5="accent5" accent6="accent6" hlink="hlink" folHlink="folHlink"/>
  <p:sldLayoutIdLst>
    <p:sldLayoutId id="2147488226" r:id="rId1"/>
    <p:sldLayoutId id="2147488227" r:id="rId2"/>
    <p:sldLayoutId id="2147488228" r:id="rId3"/>
    <p:sldLayoutId id="2147488229" r:id="rId4"/>
    <p:sldLayoutId id="2147488230" r:id="rId5"/>
    <p:sldLayoutId id="2147488231" r:id="rId6"/>
    <p:sldLayoutId id="2147488232" r:id="rId7"/>
    <p:sldLayoutId id="2147488233" r:id="rId8"/>
    <p:sldLayoutId id="2147488234" r:id="rId9"/>
    <p:sldLayoutId id="2147488235" r:id="rId10"/>
    <p:sldLayoutId id="2147488236" r:id="rId11"/>
    <p:sldLayoutId id="2147488237" r:id="rId12"/>
  </p:sldLayoutIdLst>
  <p:hf hdr="0" ftr="0" dt="0"/>
  <p:txStyles>
    <p:titleStyle>
      <a:lvl1pPr algn="l" defTabSz="914400" rtl="0" eaLnBrk="1" latinLnBrk="0" hangingPunct="1">
        <a:lnSpc>
          <a:spcPct val="100000"/>
        </a:lnSpc>
        <a:spcBef>
          <a:spcPct val="0"/>
        </a:spcBef>
        <a:buNone/>
        <a:defRPr sz="4800" kern="1200" spc="-50" baseline="0">
          <a:solidFill>
            <a:schemeClr val="accent1"/>
          </a:solidFill>
          <a:latin typeface="Corbel" panose="020B0503020204020204" pitchFamily="34" charset="0"/>
          <a:ea typeface="+mj-ea"/>
          <a:cs typeface="Calibri" panose="020F050202020403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1383698"/>
      </p:ext>
    </p:extLst>
  </p:cSld>
  <p:clrMap bg1="lt1" tx1="dk1" bg2="lt2" tx2="dk2" accent1="accent1" accent2="accent2" accent3="accent3" accent4="accent4" accent5="accent5" accent6="accent6" hlink="hlink" folHlink="folHlink"/>
  <p:sldLayoutIdLst>
    <p:sldLayoutId id="2147488239" r:id="rId1"/>
    <p:sldLayoutId id="2147488240" r:id="rId2"/>
    <p:sldLayoutId id="2147488241" r:id="rId3"/>
    <p:sldLayoutId id="2147488242"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142842715"/>
      </p:ext>
    </p:extLst>
  </p:cSld>
  <p:clrMap bg1="lt1" tx1="dk1" bg2="lt2" tx2="dk2" accent1="accent1" accent2="accent2" accent3="accent3" accent4="accent4" accent5="accent5" accent6="accent6" hlink="hlink" folHlink="folHlink"/>
  <p:sldLayoutIdLst>
    <p:sldLayoutId id="2147488244" r:id="rId1"/>
    <p:sldLayoutId id="2147488245" r:id="rId2"/>
    <p:sldLayoutId id="2147488246" r:id="rId3"/>
    <p:sldLayoutId id="2147488247" r:id="rId4"/>
    <p:sldLayoutId id="2147488248" r:id="rId5"/>
    <p:sldLayoutId id="2147488249" r:id="rId6"/>
    <p:sldLayoutId id="2147488250" r:id="rId7"/>
    <p:sldLayoutId id="2147488251" r:id="rId8"/>
    <p:sldLayoutId id="2147488252" r:id="rId9"/>
    <p:sldLayoutId id="2147488253" r:id="rId10"/>
    <p:sldLayoutId id="2147488254" r:id="rId11"/>
    <p:sldLayoutId id="21474882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56657446"/>
      </p:ext>
    </p:extLst>
  </p:cSld>
  <p:clrMap bg1="lt1" tx1="dk1" bg2="lt2" tx2="dk2" accent1="accent1" accent2="accent2" accent3="accent3" accent4="accent4" accent5="accent5" accent6="accent6" hlink="hlink" folHlink="folHlink"/>
  <p:sldLayoutIdLst>
    <p:sldLayoutId id="2147488257" r:id="rId1"/>
    <p:sldLayoutId id="2147488258" r:id="rId2"/>
    <p:sldLayoutId id="2147488259" r:id="rId3"/>
    <p:sldLayoutId id="2147488260" r:id="rId4"/>
    <p:sldLayoutId id="2147488261" r:id="rId5"/>
    <p:sldLayoutId id="2147488262" r:id="rId6"/>
    <p:sldLayoutId id="2147488263" r:id="rId7"/>
    <p:sldLayoutId id="2147488264" r:id="rId8"/>
    <p:sldLayoutId id="2147488265" r:id="rId9"/>
    <p:sldLayoutId id="2147488266" r:id="rId10"/>
    <p:sldLayoutId id="214748826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 y="6536970"/>
            <a:ext cx="9144001" cy="37045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
        <p:nvSpPr>
          <p:cNvPr id="9" name="Rectangle 8"/>
          <p:cNvSpPr/>
          <p:nvPr/>
        </p:nvSpPr>
        <p:spPr>
          <a:xfrm>
            <a:off x="366963" y="1006133"/>
            <a:ext cx="8410073"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66964" y="1138595"/>
            <a:ext cx="8410073" cy="531163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1">
            <a:extLst>
              <a:ext uri="{FF2B5EF4-FFF2-40B4-BE49-F238E27FC236}">
                <a16:creationId xmlns:a16="http://schemas.microsoft.com/office/drawing/2014/main" id="{9A79501A-6899-B540-BD7F-353D672C4F01}"/>
              </a:ext>
            </a:extLst>
          </p:cNvPr>
          <p:cNvSpPr>
            <a:spLocks noGrp="1"/>
          </p:cNvSpPr>
          <p:nvPr>
            <p:ph type="sldNum" sz="quarter" idx="4"/>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
        <p:nvSpPr>
          <p:cNvPr id="8" name="Title Placeholder 1">
            <a:extLst>
              <a:ext uri="{FF2B5EF4-FFF2-40B4-BE49-F238E27FC236}">
                <a16:creationId xmlns:a16="http://schemas.microsoft.com/office/drawing/2014/main" id="{B64D9AE9-2733-754F-86B9-8A69E05BAA3E}"/>
              </a:ext>
            </a:extLst>
          </p:cNvPr>
          <p:cNvSpPr>
            <a:spLocks noGrp="1"/>
          </p:cNvSpPr>
          <p:nvPr>
            <p:ph type="title"/>
          </p:nvPr>
        </p:nvSpPr>
        <p:spPr>
          <a:xfrm>
            <a:off x="366963" y="257434"/>
            <a:ext cx="8410073" cy="753467"/>
          </a:xfrm>
          <a:prstGeom prst="rect">
            <a:avLst/>
          </a:prstGeom>
        </p:spPr>
        <p:txBody>
          <a:bodyPr vert="horz" lIns="91440" tIns="45720" rIns="91440" bIns="45720" rtlCol="0" anchor="ctr" anchorCtr="0">
            <a:normAutofit/>
          </a:bodyPr>
          <a:lstStyle/>
          <a:p>
            <a:r>
              <a:rPr lang="en-US" dirty="0"/>
              <a:t>Click to edit Master title style</a:t>
            </a:r>
          </a:p>
        </p:txBody>
      </p:sp>
    </p:spTree>
    <p:extLst>
      <p:ext uri="{BB962C8B-B14F-4D97-AF65-F5344CB8AC3E}">
        <p14:creationId xmlns:p14="http://schemas.microsoft.com/office/powerpoint/2010/main" val="87848796"/>
      </p:ext>
    </p:extLst>
  </p:cSld>
  <p:clrMap bg1="lt1" tx1="dk1" bg2="lt2" tx2="dk2" accent1="accent1" accent2="accent2" accent3="accent3" accent4="accent4" accent5="accent5" accent6="accent6" hlink="hlink" folHlink="folHlink"/>
  <p:sldLayoutIdLst>
    <p:sldLayoutId id="2147488269" r:id="rId1"/>
    <p:sldLayoutId id="2147488270" r:id="rId2"/>
    <p:sldLayoutId id="2147488271" r:id="rId3"/>
    <p:sldLayoutId id="2147488272" r:id="rId4"/>
    <p:sldLayoutId id="2147488273" r:id="rId5"/>
    <p:sldLayoutId id="2147488274" r:id="rId6"/>
    <p:sldLayoutId id="2147488275" r:id="rId7"/>
    <p:sldLayoutId id="2147488276" r:id="rId8"/>
    <p:sldLayoutId id="2147488277" r:id="rId9"/>
    <p:sldLayoutId id="2147488278" r:id="rId10"/>
    <p:sldLayoutId id="2147488279" r:id="rId11"/>
    <p:sldLayoutId id="2147488280" r:id="rId12"/>
  </p:sldLayoutIdLst>
  <p:hf hdr="0" ftr="0" dt="0"/>
  <p:txStyles>
    <p:titleStyle>
      <a:lvl1pPr algn="l" defTabSz="914400" rtl="0" eaLnBrk="1" latinLnBrk="0" hangingPunct="1">
        <a:lnSpc>
          <a:spcPct val="100000"/>
        </a:lnSpc>
        <a:spcBef>
          <a:spcPct val="0"/>
        </a:spcBef>
        <a:buNone/>
        <a:defRPr sz="4800" kern="1200" spc="-50" baseline="0">
          <a:solidFill>
            <a:schemeClr val="accent1"/>
          </a:solidFill>
          <a:latin typeface="Corbel" panose="020B0503020204020204" pitchFamily="34" charset="0"/>
          <a:ea typeface="+mj-ea"/>
          <a:cs typeface="Calibri" panose="020F050202020403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629691858"/>
      </p:ext>
    </p:extLst>
  </p:cSld>
  <p:clrMap bg1="lt1" tx1="dk1" bg2="lt2" tx2="dk2" accent1="accent1" accent2="accent2" accent3="accent3" accent4="accent4" accent5="accent5" accent6="accent6" hlink="hlink" folHlink="folHlink"/>
  <p:sldLayoutIdLst>
    <p:sldLayoutId id="2147488282" r:id="rId1"/>
    <p:sldLayoutId id="2147488283" r:id="rId2"/>
    <p:sldLayoutId id="2147488284" r:id="rId3"/>
    <p:sldLayoutId id="2147488285" r:id="rId4"/>
    <p:sldLayoutId id="2147488286" r:id="rId5"/>
    <p:sldLayoutId id="2147488287" r:id="rId6"/>
    <p:sldLayoutId id="2147488288" r:id="rId7"/>
    <p:sldLayoutId id="2147488289" r:id="rId8"/>
    <p:sldLayoutId id="2147488290" r:id="rId9"/>
    <p:sldLayoutId id="2147488291" r:id="rId10"/>
    <p:sldLayoutId id="2147488292" r:id="rId11"/>
    <p:sldLayoutId id="214748829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25905354"/>
      </p:ext>
    </p:extLst>
  </p:cSld>
  <p:clrMap bg1="lt1" tx1="dk1" bg2="lt2" tx2="dk2" accent1="accent1" accent2="accent2" accent3="accent3" accent4="accent4" accent5="accent5" accent6="accent6" hlink="hlink" folHlink="folHlink"/>
  <p:sldLayoutIdLst>
    <p:sldLayoutId id="2147488295" r:id="rId1"/>
    <p:sldLayoutId id="2147488296" r:id="rId2"/>
    <p:sldLayoutId id="2147488297" r:id="rId3"/>
    <p:sldLayoutId id="2147488298" r:id="rId4"/>
    <p:sldLayoutId id="2147488299" r:id="rId5"/>
    <p:sldLayoutId id="2147488300" r:id="rId6"/>
    <p:sldLayoutId id="2147488301" r:id="rId7"/>
    <p:sldLayoutId id="2147488302" r:id="rId8"/>
    <p:sldLayoutId id="2147488303" r:id="rId9"/>
    <p:sldLayoutId id="2147488304" r:id="rId10"/>
    <p:sldLayoutId id="21474883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733970302"/>
      </p:ext>
    </p:extLst>
  </p:cSld>
  <p:clrMap bg1="lt1" tx1="dk1" bg2="lt2" tx2="dk2" accent1="accent1" accent2="accent2" accent3="accent3" accent4="accent4" accent5="accent5" accent6="accent6" hlink="hlink" folHlink="folHlink"/>
  <p:sldLayoutIdLst>
    <p:sldLayoutId id="2147488307" r:id="rId1"/>
    <p:sldLayoutId id="2147488308" r:id="rId2"/>
    <p:sldLayoutId id="2147488309" r:id="rId3"/>
    <p:sldLayoutId id="2147488310" r:id="rId4"/>
    <p:sldLayoutId id="2147488311" r:id="rId5"/>
    <p:sldLayoutId id="2147488312" r:id="rId6"/>
    <p:sldLayoutId id="2147488313" r:id="rId7"/>
    <p:sldLayoutId id="2147488314" r:id="rId8"/>
    <p:sldLayoutId id="2147488315" r:id="rId9"/>
    <p:sldLayoutId id="2147488316" r:id="rId10"/>
    <p:sldLayoutId id="214748831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00768996"/>
      </p:ext>
    </p:extLst>
  </p:cSld>
  <p:clrMap bg1="lt1" tx1="dk1" bg2="lt2" tx2="dk2" accent1="accent1" accent2="accent2" accent3="accent3" accent4="accent4" accent5="accent5" accent6="accent6" hlink="hlink" folHlink="folHlink"/>
  <p:sldLayoutIdLst>
    <p:sldLayoutId id="2147488319" r:id="rId1"/>
    <p:sldLayoutId id="2147488320" r:id="rId2"/>
    <p:sldLayoutId id="2147488321" r:id="rId3"/>
    <p:sldLayoutId id="2147488322" r:id="rId4"/>
    <p:sldLayoutId id="2147488323" r:id="rId5"/>
    <p:sldLayoutId id="2147488324" r:id="rId6"/>
    <p:sldLayoutId id="2147488325" r:id="rId7"/>
    <p:sldLayoutId id="2147488326" r:id="rId8"/>
    <p:sldLayoutId id="2147488327" r:id="rId9"/>
    <p:sldLayoutId id="2147488328" r:id="rId10"/>
    <p:sldLayoutId id="214748832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5995559"/>
      </p:ext>
    </p:extLst>
  </p:cSld>
  <p:clrMap bg1="lt1" tx1="dk1" bg2="lt2" tx2="dk2" accent1="accent1" accent2="accent2" accent3="accent3" accent4="accent4" accent5="accent5" accent6="accent6" hlink="hlink" folHlink="folHlink"/>
  <p:sldLayoutIdLst>
    <p:sldLayoutId id="2147488331" r:id="rId1"/>
    <p:sldLayoutId id="2147488332" r:id="rId2"/>
    <p:sldLayoutId id="2147488333" r:id="rId3"/>
    <p:sldLayoutId id="2147488334" r:id="rId4"/>
    <p:sldLayoutId id="2147488335" r:id="rId5"/>
    <p:sldLayoutId id="2147488336" r:id="rId6"/>
    <p:sldLayoutId id="2147488337" r:id="rId7"/>
    <p:sldLayoutId id="2147488338" r:id="rId8"/>
    <p:sldLayoutId id="2147488339" r:id="rId9"/>
    <p:sldLayoutId id="2147488340" r:id="rId10"/>
    <p:sldLayoutId id="2147488341" r:id="rId11"/>
    <p:sldLayoutId id="214748834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54551092"/>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79205"/>
      </p:ext>
    </p:extLst>
  </p:cSld>
  <p:clrMap bg1="lt1" tx1="dk1" bg2="lt2" tx2="dk2" accent1="accent1" accent2="accent2" accent3="accent3" accent4="accent4" accent5="accent5" accent6="accent6" hlink="hlink" folHlink="folHlink"/>
  <p:sldLayoutIdLst>
    <p:sldLayoutId id="2147488360" r:id="rId1"/>
    <p:sldLayoutId id="214748836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086719823"/>
      </p:ext>
    </p:extLst>
  </p:cSld>
  <p:clrMap bg1="lt1" tx1="dk1" bg2="lt2" tx2="dk2" accent1="accent1" accent2="accent2" accent3="accent3" accent4="accent4" accent5="accent5" accent6="accent6" hlink="hlink" folHlink="folHlink"/>
  <p:sldLayoutIdLst>
    <p:sldLayoutId id="2147488363" r:id="rId1"/>
    <p:sldLayoutId id="2147488364" r:id="rId2"/>
    <p:sldLayoutId id="2147488365" r:id="rId3"/>
    <p:sldLayoutId id="2147488366" r:id="rId4"/>
    <p:sldLayoutId id="2147488367" r:id="rId5"/>
    <p:sldLayoutId id="2147488368" r:id="rId6"/>
    <p:sldLayoutId id="2147488369" r:id="rId7"/>
    <p:sldLayoutId id="2147488370" r:id="rId8"/>
    <p:sldLayoutId id="2147488371" r:id="rId9"/>
    <p:sldLayoutId id="2147488372" r:id="rId10"/>
    <p:sldLayoutId id="2147488373" r:id="rId11"/>
    <p:sldLayoutId id="214748837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09720579"/>
      </p:ext>
    </p:extLst>
  </p:cSld>
  <p:clrMap bg1="lt1" tx1="dk1" bg2="lt2" tx2="dk2" accent1="accent1" accent2="accent2" accent3="accent3" accent4="accent4" accent5="accent5" accent6="accent6" hlink="hlink" folHlink="folHlink"/>
  <p:sldLayoutIdLst>
    <p:sldLayoutId id="2147488376" r:id="rId1"/>
    <p:sldLayoutId id="2147488377" r:id="rId2"/>
    <p:sldLayoutId id="2147488378" r:id="rId3"/>
    <p:sldLayoutId id="2147488379" r:id="rId4"/>
    <p:sldLayoutId id="2147488380" r:id="rId5"/>
    <p:sldLayoutId id="2147488381" r:id="rId6"/>
    <p:sldLayoutId id="2147488382" r:id="rId7"/>
    <p:sldLayoutId id="2147488383" r:id="rId8"/>
    <p:sldLayoutId id="2147488384" r:id="rId9"/>
    <p:sldLayoutId id="2147488385" r:id="rId10"/>
    <p:sldLayoutId id="2147488386" r:id="rId11"/>
    <p:sldLayoutId id="214748838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10/31/22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115612957"/>
      </p:ext>
    </p:extLst>
  </p:cSld>
  <p:clrMap bg1="lt1" tx1="dk1" bg2="lt2" tx2="dk2" accent1="accent1" accent2="accent2" accent3="accent3" accent4="accent4" accent5="accent5" accent6="accent6" hlink="hlink" folHlink="folHlink"/>
  <p:sldLayoutIdLst>
    <p:sldLayoutId id="2147488389" r:id="rId1"/>
    <p:sldLayoutId id="2147488390"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36842945"/>
      </p:ext>
    </p:extLst>
  </p:cSld>
  <p:clrMap bg1="lt1" tx1="dk1" bg2="lt2" tx2="dk2" accent1="accent1" accent2="accent2" accent3="accent3" accent4="accent4" accent5="accent5" accent6="accent6" hlink="hlink" folHlink="folHlink"/>
  <p:sldLayoutIdLst>
    <p:sldLayoutId id="2147488395" r:id="rId1"/>
    <p:sldLayoutId id="2147488396" r:id="rId2"/>
    <p:sldLayoutId id="2147488397" r:id="rId3"/>
    <p:sldLayoutId id="2147488398" r:id="rId4"/>
    <p:sldLayoutId id="2147488399" r:id="rId5"/>
    <p:sldLayoutId id="2147488400" r:id="rId6"/>
    <p:sldLayoutId id="2147488401" r:id="rId7"/>
    <p:sldLayoutId id="2147488402" r:id="rId8"/>
    <p:sldLayoutId id="2147488403" r:id="rId9"/>
    <p:sldLayoutId id="2147488404" r:id="rId10"/>
    <p:sldLayoutId id="2147488405" r:id="rId11"/>
    <p:sldLayoutId id="214748840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4863066"/>
      </p:ext>
    </p:extLst>
  </p:cSld>
  <p:clrMap bg1="lt1" tx1="dk1" bg2="lt2" tx2="dk2" accent1="accent1" accent2="accent2" accent3="accent3" accent4="accent4" accent5="accent5" accent6="accent6" hlink="hlink" folHlink="folHlink"/>
  <p:sldLayoutIdLst>
    <p:sldLayoutId id="2147488408" r:id="rId1"/>
    <p:sldLayoutId id="2147488409" r:id="rId2"/>
    <p:sldLayoutId id="2147488410" r:id="rId3"/>
    <p:sldLayoutId id="2147488411" r:id="rId4"/>
    <p:sldLayoutId id="2147488412" r:id="rId5"/>
    <p:sldLayoutId id="2147488413" r:id="rId6"/>
    <p:sldLayoutId id="2147488414" r:id="rId7"/>
    <p:sldLayoutId id="2147488415" r:id="rId8"/>
    <p:sldLayoutId id="2147488416" r:id="rId9"/>
    <p:sldLayoutId id="2147488417" r:id="rId10"/>
    <p:sldLayoutId id="214748841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553.xml"/><Relationship Id="rId6" Type="http://schemas.openxmlformats.org/officeDocument/2006/relationships/image" Target="../media/image16.jpeg"/><Relationship Id="rId5" Type="http://schemas.openxmlformats.org/officeDocument/2006/relationships/image" Target="../media/image15.tiff"/><Relationship Id="rId4" Type="http://schemas.openxmlformats.org/officeDocument/2006/relationships/image" Target="../media/image14.tiff"/></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56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hyperlink" Target="https://arxiv.org/pdf/2008.00961.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arxiv.org/pdf/2008.00961.pdf" TargetMode="External"/><Relationship Id="rId1" Type="http://schemas.openxmlformats.org/officeDocument/2006/relationships/slideLayout" Target="../slideLayouts/slideLayout557.xml"/></Relationships>
</file>

<file path=ppt/slides/_rels/slide7.xml.rels><?xml version="1.0" encoding="UTF-8" standalone="yes"?>
<Relationships xmlns="http://schemas.openxmlformats.org/package/2006/relationships"><Relationship Id="rId3" Type="http://schemas.openxmlformats.org/officeDocument/2006/relationships/hyperlink" Target="https://arxiv.org/pdf/2106.06433.pdf" TargetMode="External"/><Relationship Id="rId2" Type="http://schemas.openxmlformats.org/officeDocument/2006/relationships/image" Target="../media/image24.png"/><Relationship Id="rId1" Type="http://schemas.openxmlformats.org/officeDocument/2006/relationships/slideLayout" Target="../slideLayouts/slideLayout557.xml"/><Relationship Id="rId4" Type="http://schemas.openxmlformats.org/officeDocument/2006/relationships/hyperlink" Target="https://github.com/CMU-SAFARI/SneakySnake/tree/master/SneakySnake-HLS-HB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github.com/CMU-SAFARI/Molecules2Variations" TargetMode="External"/><Relationship Id="rId2" Type="http://schemas.openxmlformats.org/officeDocument/2006/relationships/hyperlink" Target="https://arxiv.org/abs/2205.07957" TargetMode="External"/><Relationship Id="rId1" Type="http://schemas.openxmlformats.org/officeDocument/2006/relationships/slideLayout" Target="../slideLayouts/slideLayout553.xml"/><Relationship Id="rId5" Type="http://schemas.openxmlformats.org/officeDocument/2006/relationships/hyperlink" Target="https://arxiv.org/pdf/2205.07957.pdf" TargetMode="Externa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gif"/></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58.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notesSlide" Target="../notesSlides/notesSlide6.xml"/><Relationship Id="rId1" Type="http://schemas.openxmlformats.org/officeDocument/2006/relationships/slideLayout" Target="../slideLayouts/slideLayout557.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png"/><Relationship Id="rId1" Type="http://schemas.openxmlformats.org/officeDocument/2006/relationships/slideLayout" Target="../slideLayouts/slideLayout557.xml"/><Relationship Id="rId4" Type="http://schemas.openxmlformats.org/officeDocument/2006/relationships/hyperlink" Target="https://arxiv.org/abs/2003.00110"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48.jpeg"/><Relationship Id="rId13" Type="http://schemas.openxmlformats.org/officeDocument/2006/relationships/image" Target="../media/image53.tiff"/><Relationship Id="rId3" Type="http://schemas.openxmlformats.org/officeDocument/2006/relationships/image" Target="../media/image43.jpeg"/><Relationship Id="rId7" Type="http://schemas.openxmlformats.org/officeDocument/2006/relationships/image" Target="../media/image47.jpeg"/><Relationship Id="rId12" Type="http://schemas.openxmlformats.org/officeDocument/2006/relationships/image" Target="../media/image5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6.jpe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20.xml.rels><?xml version="1.0" encoding="UTF-8" standalone="yes"?>
<Relationships xmlns="http://schemas.openxmlformats.org/package/2006/relationships"><Relationship Id="rId8" Type="http://schemas.openxmlformats.org/officeDocument/2006/relationships/image" Target="../media/image58.tiff"/><Relationship Id="rId3" Type="http://schemas.openxmlformats.org/officeDocument/2006/relationships/image" Target="../media/image54.jpeg"/><Relationship Id="rId7" Type="http://schemas.openxmlformats.org/officeDocument/2006/relationships/image" Target="../media/image57.tif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6.tiff"/><Relationship Id="rId5" Type="http://schemas.openxmlformats.org/officeDocument/2006/relationships/image" Target="../media/image55.png"/><Relationship Id="rId4" Type="http://schemas.openxmlformats.org/officeDocument/2006/relationships/image" Target="../media/image53.tiff"/><Relationship Id="rId9" Type="http://schemas.openxmlformats.org/officeDocument/2006/relationships/image" Target="../media/image59.tiff"/></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62.png"/><Relationship Id="rId4" Type="http://schemas.openxmlformats.org/officeDocument/2006/relationships/image" Target="../media/image61.jpeg"/></Relationships>
</file>

<file path=ppt/slides/_rels/slide2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hyperlink" Target="https://www.genome.gov/about-genomics/fact-sheets/DNA-Sequencing-Costs-Data"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hyperlink" Target="https://www.genome.gov/about-genomics/fact-sheets/DNA-Sequencing-Costs-Data"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pacb.com/smrt-science/smrt-sequencing/hifi-reads-for-highly-accurate-long-read-sequencing/" TargetMode="External"/><Relationship Id="rId2" Type="http://schemas.openxmlformats.org/officeDocument/2006/relationships/notesSlide" Target="../notesSlides/notesSlide12.xml"/><Relationship Id="rId1" Type="http://schemas.openxmlformats.org/officeDocument/2006/relationships/slideLayout" Target="../slideLayouts/slideLayout557.xml"/><Relationship Id="rId5" Type="http://schemas.openxmlformats.org/officeDocument/2006/relationships/image" Target="../media/image66.png"/><Relationship Id="rId4" Type="http://schemas.openxmlformats.org/officeDocument/2006/relationships/image" Target="../media/image65.png"/></Relationships>
</file>

<file path=ppt/slides/_rels/slide2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s://arxiv.org/pdf/1711.08774.pdf" TargetMode="External"/><Relationship Id="rId7" Type="http://schemas.openxmlformats.org/officeDocument/2006/relationships/image" Target="../media/image67.png"/><Relationship Id="rId2" Type="http://schemas.openxmlformats.org/officeDocument/2006/relationships/hyperlink" Target="https://www.ncbi.nlm.nih.gov/pubmed/29617724" TargetMode="External"/><Relationship Id="rId1" Type="http://schemas.openxmlformats.org/officeDocument/2006/relationships/slideLayout" Target="../slideLayouts/slideLayout2.xml"/><Relationship Id="rId6" Type="http://schemas.openxmlformats.org/officeDocument/2006/relationships/hyperlink" Target="https://www.youtube.com/watch?v=Zug8FonO8Vo" TargetMode="External"/><Relationship Id="rId5" Type="http://schemas.openxmlformats.org/officeDocument/2006/relationships/hyperlink" Target="https://people.inf.ethz.ch/omutlu/pub/nanopore-sequencing-technology-and-tools-for-genome-assembly-AACBB18-talk.pdf" TargetMode="External"/><Relationship Id="rId4" Type="http://schemas.openxmlformats.org/officeDocument/2006/relationships/hyperlink" Target="https://people.inf.ethz.ch/omutlu/pub/nanopore-sequencing-technology-and-tools-for-genome-assembly-AACBB18-talk.pptx"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nature.com/articles/s41587-019-0217-9" TargetMode="External"/><Relationship Id="rId2" Type="http://schemas.openxmlformats.org/officeDocument/2006/relationships/notesSlide" Target="../notesSlides/notesSlide13.xml"/><Relationship Id="rId1" Type="http://schemas.openxmlformats.org/officeDocument/2006/relationships/slideLayout" Target="../slideLayouts/slideLayout553.xml"/><Relationship Id="rId6" Type="http://schemas.openxmlformats.org/officeDocument/2006/relationships/image" Target="../media/image68.tiff"/><Relationship Id="rId5" Type="http://schemas.openxmlformats.org/officeDocument/2006/relationships/hyperlink" Target="https://pacbio.gs.washington.edu/" TargetMode="External"/><Relationship Id="rId4" Type="http://schemas.openxmlformats.org/officeDocument/2006/relationships/hyperlink" Target="https://labs.wsu.edu/genomicscore/illumina-sequencing/"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72.emf"/><Relationship Id="rId3" Type="http://schemas.openxmlformats.org/officeDocument/2006/relationships/image" Target="../media/image69.png"/><Relationship Id="rId7" Type="http://schemas.openxmlformats.org/officeDocument/2006/relationships/oleObject" Target="../embeddings/oleObject2.bin"/><Relationship Id="rId2" Type="http://schemas.openxmlformats.org/officeDocument/2006/relationships/notesSlide" Target="../notesSlides/notesSlide14.xml"/><Relationship Id="rId1" Type="http://schemas.openxmlformats.org/officeDocument/2006/relationships/slideLayout" Target="../slideLayouts/slideLayout383.xml"/><Relationship Id="rId6" Type="http://schemas.openxmlformats.org/officeDocument/2006/relationships/image" Target="../media/image71.emf"/><Relationship Id="rId5" Type="http://schemas.openxmlformats.org/officeDocument/2006/relationships/oleObject" Target="../embeddings/oleObject1.bin"/><Relationship Id="rId4" Type="http://schemas.openxmlformats.org/officeDocument/2006/relationships/image" Target="../media/image70.jpeg"/></Relationships>
</file>

<file path=ppt/slides/_rels/slide28.xml.rels><?xml version="1.0" encoding="UTF-8" standalone="yes"?>
<Relationships xmlns="http://schemas.openxmlformats.org/package/2006/relationships"><Relationship Id="rId3" Type="http://schemas.openxmlformats.org/officeDocument/2006/relationships/hyperlink" Target="https://github.com/Mangul-Lab-USC/review_technology_dictates_algorithms" TargetMode="External"/><Relationship Id="rId2" Type="http://schemas.openxmlformats.org/officeDocument/2006/relationships/hyperlink" Target="https://arxiv.org/abs/2003.00110" TargetMode="External"/><Relationship Id="rId1" Type="http://schemas.openxmlformats.org/officeDocument/2006/relationships/slideLayout" Target="../slideLayouts/slideLayout553.xml"/><Relationship Id="rId4" Type="http://schemas.openxmlformats.org/officeDocument/2006/relationships/image" Target="../media/image7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30.xml.rels><?xml version="1.0" encoding="UTF-8" standalone="yes"?>
<Relationships xmlns="http://schemas.openxmlformats.org/package/2006/relationships"><Relationship Id="rId8" Type="http://schemas.openxmlformats.org/officeDocument/2006/relationships/image" Target="../media/image72.emf"/><Relationship Id="rId3" Type="http://schemas.openxmlformats.org/officeDocument/2006/relationships/image" Target="../media/image69.png"/><Relationship Id="rId7" Type="http://schemas.openxmlformats.org/officeDocument/2006/relationships/oleObject" Target="../embeddings/oleObject4.bin"/><Relationship Id="rId2" Type="http://schemas.openxmlformats.org/officeDocument/2006/relationships/notesSlide" Target="../notesSlides/notesSlide15.xml"/><Relationship Id="rId1" Type="http://schemas.openxmlformats.org/officeDocument/2006/relationships/slideLayout" Target="../slideLayouts/slideLayout383.xml"/><Relationship Id="rId6" Type="http://schemas.openxmlformats.org/officeDocument/2006/relationships/image" Target="../media/image71.emf"/><Relationship Id="rId5" Type="http://schemas.openxmlformats.org/officeDocument/2006/relationships/oleObject" Target="../embeddings/oleObject3.bin"/><Relationship Id="rId4" Type="http://schemas.openxmlformats.org/officeDocument/2006/relationships/image" Target="../media/image70.jpeg"/><Relationship Id="rId9" Type="http://schemas.openxmlformats.org/officeDocument/2006/relationships/image" Target="../media/image74.jpeg"/></Relationships>
</file>

<file path=ppt/slides/_rels/slide3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6.xml"/><Relationship Id="rId1" Type="http://schemas.openxmlformats.org/officeDocument/2006/relationships/slideLayout" Target="../slideLayouts/slideLayout338.xml"/></Relationships>
</file>

<file path=ppt/slides/_rels/slide3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hyperlink" Target="https://www.scirp.org/journal/paperinformation.aspx?paperid=74603" TargetMode="External"/><Relationship Id="rId4" Type="http://schemas.openxmlformats.org/officeDocument/2006/relationships/chart" Target="../charts/chart1.xml"/></Relationships>
</file>

<file path=ppt/slides/_rels/slide3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557.xml"/><Relationship Id="rId6" Type="http://schemas.openxmlformats.org/officeDocument/2006/relationships/image" Target="../media/image80.tiff"/><Relationship Id="rId5" Type="http://schemas.openxmlformats.org/officeDocument/2006/relationships/image" Target="../media/image79.tiff"/><Relationship Id="rId4" Type="http://schemas.openxmlformats.org/officeDocument/2006/relationships/image" Target="../media/image78.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8.xml"/><Relationship Id="rId1" Type="http://schemas.openxmlformats.org/officeDocument/2006/relationships/slideLayout" Target="../slideLayouts/slideLayout389.xml"/><Relationship Id="rId4" Type="http://schemas.openxmlformats.org/officeDocument/2006/relationships/image" Target="../media/image82.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arxiv.org/abs/1412.0348" TargetMode="External"/><Relationship Id="rId2" Type="http://schemas.openxmlformats.org/officeDocument/2006/relationships/image" Target="../media/image83.png"/><Relationship Id="rId1" Type="http://schemas.openxmlformats.org/officeDocument/2006/relationships/slideLayout" Target="../slideLayouts/slideLayout553.xml"/></Relationships>
</file>

<file path=ppt/slides/_rels/slide38.xml.rels><?xml version="1.0" encoding="UTF-8" standalone="yes"?>
<Relationships xmlns="http://schemas.openxmlformats.org/package/2006/relationships"><Relationship Id="rId3" Type="http://schemas.openxmlformats.org/officeDocument/2006/relationships/hyperlink" Target="https://github.com/Mangul-Lab-USC/review_technology_dictates_algorithms" TargetMode="External"/><Relationship Id="rId2" Type="http://schemas.openxmlformats.org/officeDocument/2006/relationships/hyperlink" Target="https://arxiv.org/abs/2003.00110" TargetMode="External"/><Relationship Id="rId1" Type="http://schemas.openxmlformats.org/officeDocument/2006/relationships/slideLayout" Target="../slideLayouts/slideLayout553.xml"/><Relationship Id="rId4" Type="http://schemas.openxmlformats.org/officeDocument/2006/relationships/image" Target="../media/image73.png"/></Relationships>
</file>

<file path=ppt/slides/_rels/slide3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553.xml"/></Relationships>
</file>

<file path=ppt/slides/_rels/slide40.xml.rels><?xml version="1.0" encoding="UTF-8" standalone="yes"?>
<Relationships xmlns="http://schemas.openxmlformats.org/package/2006/relationships"><Relationship Id="rId3" Type="http://schemas.openxmlformats.org/officeDocument/2006/relationships/hyperlink" Target="https://arxiv.org/pdf/2008.00961.pdf" TargetMode="External"/><Relationship Id="rId2" Type="http://schemas.openxmlformats.org/officeDocument/2006/relationships/image" Target="../media/image40.png"/><Relationship Id="rId1" Type="http://schemas.openxmlformats.org/officeDocument/2006/relationships/slideLayout" Target="../slideLayouts/slideLayout553.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arxiv.org/pdf/2008.00961.pdf" TargetMode="External"/><Relationship Id="rId1" Type="http://schemas.openxmlformats.org/officeDocument/2006/relationships/slideLayout" Target="../slideLayouts/slideLayout55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84.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85.emf"/></Relationships>
</file>

<file path=ppt/slides/_rels/slide45.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github.com/BilkentCompGen/GateKeeper"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84.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34.xml"/></Relationships>
</file>

<file path=ppt/slides/_rels/slide50.xml.rels><?xml version="1.0" encoding="UTF-8" standalone="yes"?>
<Relationships xmlns="http://schemas.openxmlformats.org/package/2006/relationships"><Relationship Id="rId3" Type="http://schemas.openxmlformats.org/officeDocument/2006/relationships/hyperlink" Target="https://people.inf.ethz.ch/omutlu/pub/shouji-genome-prealignment-filter_bionformatics19.pdf" TargetMode="External"/><Relationship Id="rId2" Type="http://schemas.openxmlformats.org/officeDocument/2006/relationships/image" Target="../media/image87.png"/><Relationship Id="rId1" Type="http://schemas.openxmlformats.org/officeDocument/2006/relationships/slideLayout" Target="../slideLayouts/slideLayout2.xml"/><Relationship Id="rId6" Type="http://schemas.openxmlformats.org/officeDocument/2006/relationships/hyperlink" Target="https://doi.org/10.1093/bioinformatics/btz234" TargetMode="External"/><Relationship Id="rId5" Type="http://schemas.openxmlformats.org/officeDocument/2006/relationships/hyperlink" Target="https://github.com/CMU-SAFARI/Shouji" TargetMode="External"/><Relationship Id="rId4" Type="http://schemas.openxmlformats.org/officeDocument/2006/relationships/hyperlink" Target="http://bioinformatics.oxfordjournals.org/"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oleObject" Target="../embeddings/oleObject7.bin"/><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people.inf.ethz.ch/omutlu/pub/SneakySnake_UniversalGenomePrealignmentFilter_bioinformatics20.pdf" TargetMode="External"/><Relationship Id="rId2"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hyperlink" Target="https://doi.org/10.1093/bioinformatics/btaa1015" TargetMode="External"/><Relationship Id="rId5" Type="http://schemas.openxmlformats.org/officeDocument/2006/relationships/hyperlink" Target="https://github.com/CMU-SAFARI/SneakySnake" TargetMode="External"/><Relationship Id="rId4" Type="http://schemas.openxmlformats.org/officeDocument/2006/relationships/hyperlink" Target="http://bioinformatics.oxfordjournals.org/"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tiff"/><Relationship Id="rId1" Type="http://schemas.openxmlformats.org/officeDocument/2006/relationships/slideLayout" Target="../slideLayouts/slideLayout2.xml"/><Relationship Id="rId4" Type="http://schemas.openxmlformats.org/officeDocument/2006/relationships/image" Target="../media/image92.tiff"/></Relationships>
</file>

<file path=ppt/slides/_rels/slide54.xml.rels><?xml version="1.0" encoding="UTF-8" standalone="yes"?>
<Relationships xmlns="http://schemas.openxmlformats.org/package/2006/relationships"><Relationship Id="rId3" Type="http://schemas.openxmlformats.org/officeDocument/2006/relationships/hyperlink" Target="https://people.inf.ethz.ch/omutlu/pub/SneakySnake_UniversalGenomePrealignmentFilter_bioinformatics20.pdf" TargetMode="External"/><Relationship Id="rId2"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hyperlink" Target="https://doi.org/10.1093/bioinformatics/btaa1015" TargetMode="External"/><Relationship Id="rId5" Type="http://schemas.openxmlformats.org/officeDocument/2006/relationships/hyperlink" Target="https://github.com/CMU-SAFARI/SneakySnake" TargetMode="External"/><Relationship Id="rId4" Type="http://schemas.openxmlformats.org/officeDocument/2006/relationships/hyperlink" Target="http://bioinformatics.oxfordjournals.org/"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93.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84.xml"/><Relationship Id="rId1" Type="http://schemas.openxmlformats.org/officeDocument/2006/relationships/tags" Target="../tags/tag1.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84.xml"/><Relationship Id="rId1" Type="http://schemas.openxmlformats.org/officeDocument/2006/relationships/tags" Target="../tags/tag2.xml"/><Relationship Id="rId5" Type="http://schemas.openxmlformats.org/officeDocument/2006/relationships/image" Target="../media/image95.emf"/><Relationship Id="rId4" Type="http://schemas.openxmlformats.org/officeDocument/2006/relationships/image" Target="../media/image94.emf"/></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84.xml"/><Relationship Id="rId1" Type="http://schemas.openxmlformats.org/officeDocument/2006/relationships/tags" Target="../tags/tag3.xml"/><Relationship Id="rId5" Type="http://schemas.openxmlformats.org/officeDocument/2006/relationships/image" Target="../media/image97.emf"/><Relationship Id="rId4" Type="http://schemas.openxmlformats.org/officeDocument/2006/relationships/image" Target="../media/image96.emf"/></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84.xml"/><Relationship Id="rId1" Type="http://schemas.openxmlformats.org/officeDocument/2006/relationships/tags" Target="../tags/tag4.xml"/><Relationship Id="rId5" Type="http://schemas.openxmlformats.org/officeDocument/2006/relationships/image" Target="../media/image97.emf"/><Relationship Id="rId4" Type="http://schemas.openxmlformats.org/officeDocument/2006/relationships/image" Target="../media/image96.emf"/></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84.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84.xml"/><Relationship Id="rId1" Type="http://schemas.openxmlformats.org/officeDocument/2006/relationships/tags" Target="../tags/tag5.xml"/></Relationships>
</file>

<file path=ppt/slides/_rels/slide62.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93.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hyperlink" Target="https://arxiv.org/pdf/2205.05883.pdf" TargetMode="Externa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84.xml"/><Relationship Id="rId1" Type="http://schemas.openxmlformats.org/officeDocument/2006/relationships/tags" Target="../tags/tag6.xml"/><Relationship Id="rId4" Type="http://schemas.openxmlformats.org/officeDocument/2006/relationships/image" Target="../media/image99.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8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84.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84.xml"/><Relationship Id="rId1" Type="http://schemas.openxmlformats.org/officeDocument/2006/relationships/tags" Target="../tags/tag7.xml"/></Relationships>
</file>

<file path=ppt/slides/_rels/slide6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hyperlink" Target="https://www.youtube.com/watch?v=gyjqYoyDP9s" TargetMode="External"/><Relationship Id="rId1" Type="http://schemas.openxmlformats.org/officeDocument/2006/relationships/slideLayout" Target="../slideLayouts/slideLayout605.xml"/></Relationships>
</file>

<file path=ppt/slides/_rels/slide69.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hyperlink" Target="https://arxiv.org/pdf/2205.05883.pdf"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s://arxiv.org/pdf/2106.06433.pdf" TargetMode="External"/><Relationship Id="rId2" Type="http://schemas.openxmlformats.org/officeDocument/2006/relationships/image" Target="../media/image24.png"/><Relationship Id="rId1" Type="http://schemas.openxmlformats.org/officeDocument/2006/relationships/slideLayout" Target="../slideLayouts/slideLayout557.xml"/><Relationship Id="rId4" Type="http://schemas.openxmlformats.org/officeDocument/2006/relationships/hyperlink" Target="https://github.com/CMU-SAFARI/SneakySnake/tree/master/SneakySnake-HLS-HBM"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32.xml"/><Relationship Id="rId1" Type="http://schemas.openxmlformats.org/officeDocument/2006/relationships/slideLayout" Target="../slideLayouts/slideLayout13.xml"/><Relationship Id="rId4" Type="http://schemas.openxmlformats.org/officeDocument/2006/relationships/image" Target="../media/image102.jpeg"/></Relationships>
</file>

<file path=ppt/slides/_rels/slide74.xml.rels><?xml version="1.0" encoding="UTF-8" standalone="yes"?>
<Relationships xmlns="http://schemas.openxmlformats.org/package/2006/relationships"><Relationship Id="rId3" Type="http://schemas.openxmlformats.org/officeDocument/2006/relationships/image" Target="../media/image103.tiff"/><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104.tiff"/></Relationships>
</file>

<file path=ppt/slides/_rels/slide75.xml.rels><?xml version="1.0" encoding="UTF-8" standalone="yes"?>
<Relationships xmlns="http://schemas.openxmlformats.org/package/2006/relationships"><Relationship Id="rId3" Type="http://schemas.openxmlformats.org/officeDocument/2006/relationships/hyperlink" Target="https://arxiv.org/pdf/2106.06433.pdf" TargetMode="External"/><Relationship Id="rId2" Type="http://schemas.openxmlformats.org/officeDocument/2006/relationships/image" Target="../media/image24.png"/><Relationship Id="rId1" Type="http://schemas.openxmlformats.org/officeDocument/2006/relationships/slideLayout" Target="../slideLayouts/slideLayout557.xml"/><Relationship Id="rId4" Type="http://schemas.openxmlformats.org/officeDocument/2006/relationships/hyperlink" Target="https://github.com/CMU-SAFARI/SneakySnake/tree/master/SneakySnake-HLS-HBM"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105.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2.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65.xml"/><Relationship Id="rId1" Type="http://schemas.openxmlformats.org/officeDocument/2006/relationships/tags" Target="../tags/tag8.xml"/><Relationship Id="rId5" Type="http://schemas.openxmlformats.org/officeDocument/2006/relationships/image" Target="../media/image107.svg"/><Relationship Id="rId4" Type="http://schemas.openxmlformats.org/officeDocument/2006/relationships/image" Target="../media/image106.png"/></Relationships>
</file>

<file path=ppt/slides/_rels/slide78.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notesSlide" Target="../notesSlides/notesSlide35.xml"/><Relationship Id="rId7" Type="http://schemas.openxmlformats.org/officeDocument/2006/relationships/image" Target="../media/image111.svg"/><Relationship Id="rId2" Type="http://schemas.openxmlformats.org/officeDocument/2006/relationships/slideLayout" Target="../slideLayouts/slideLayout565.xml"/><Relationship Id="rId1" Type="http://schemas.openxmlformats.org/officeDocument/2006/relationships/tags" Target="../tags/tag9.xml"/><Relationship Id="rId6" Type="http://schemas.openxmlformats.org/officeDocument/2006/relationships/image" Target="../media/image110.png"/><Relationship Id="rId11" Type="http://schemas.openxmlformats.org/officeDocument/2006/relationships/image" Target="../media/image107.svg"/><Relationship Id="rId5" Type="http://schemas.openxmlformats.org/officeDocument/2006/relationships/image" Target="../media/image109.svg"/><Relationship Id="rId10" Type="http://schemas.openxmlformats.org/officeDocument/2006/relationships/image" Target="../media/image106.png"/><Relationship Id="rId4" Type="http://schemas.openxmlformats.org/officeDocument/2006/relationships/image" Target="../media/image108.png"/><Relationship Id="rId9" Type="http://schemas.openxmlformats.org/officeDocument/2006/relationships/image" Target="../media/image113.svg"/></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65.xml"/><Relationship Id="rId1" Type="http://schemas.openxmlformats.org/officeDocument/2006/relationships/tags" Target="../tags/tag10.xml"/><Relationship Id="rId5" Type="http://schemas.openxmlformats.org/officeDocument/2006/relationships/image" Target="../media/image115.svg"/><Relationship Id="rId4" Type="http://schemas.openxmlformats.org/officeDocument/2006/relationships/image" Target="../media/image114.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65.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65.xml"/><Relationship Id="rId1" Type="http://schemas.openxmlformats.org/officeDocument/2006/relationships/tags" Target="../tags/tag11.xml"/><Relationship Id="rId5" Type="http://schemas.openxmlformats.org/officeDocument/2006/relationships/image" Target="../media/image115.svg"/><Relationship Id="rId4" Type="http://schemas.openxmlformats.org/officeDocument/2006/relationships/image" Target="../media/image114.png"/></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65.xml"/><Relationship Id="rId1" Type="http://schemas.openxmlformats.org/officeDocument/2006/relationships/tags" Target="../tags/tag12.xml"/><Relationship Id="rId5" Type="http://schemas.openxmlformats.org/officeDocument/2006/relationships/image" Target="../media/image115.svg"/><Relationship Id="rId4" Type="http://schemas.openxmlformats.org/officeDocument/2006/relationships/image" Target="../media/image114.png"/></Relationships>
</file>

<file path=ppt/slides/_rels/slide83.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105.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2.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422.xml"/><Relationship Id="rId5" Type="http://schemas.openxmlformats.org/officeDocument/2006/relationships/image" Target="../media/image116.png"/><Relationship Id="rId4" Type="http://schemas.openxmlformats.org/officeDocument/2006/relationships/hyperlink" Target="https://arxiv.org/pdf/1903.03988.pdf" TargetMode="External"/></Relationships>
</file>

<file path=ppt/slides/_rels/slide85.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422.xml"/><Relationship Id="rId4" Type="http://schemas.openxmlformats.org/officeDocument/2006/relationships/image" Target="../media/image117.png"/></Relationships>
</file>

<file path=ppt/slides/_rels/slide86.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422.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87.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18.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422.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88.xml.rels><?xml version="1.0" encoding="UTF-8" standalone="yes"?>
<Relationships xmlns="http://schemas.openxmlformats.org/package/2006/relationships"><Relationship Id="rId8" Type="http://schemas.openxmlformats.org/officeDocument/2006/relationships/image" Target="../media/image125.tiff"/><Relationship Id="rId3" Type="http://schemas.openxmlformats.org/officeDocument/2006/relationships/image" Target="../media/image120.png"/><Relationship Id="rId7" Type="http://schemas.openxmlformats.org/officeDocument/2006/relationships/image" Target="../media/image124.png"/><Relationship Id="rId2" Type="http://schemas.openxmlformats.org/officeDocument/2006/relationships/image" Target="../media/image119.png"/><Relationship Id="rId1" Type="http://schemas.openxmlformats.org/officeDocument/2006/relationships/slideLayout" Target="../slideLayouts/slideLayout422.xml"/><Relationship Id="rId6" Type="http://schemas.openxmlformats.org/officeDocument/2006/relationships/image" Target="../media/image123.jpeg"/><Relationship Id="rId5" Type="http://schemas.openxmlformats.org/officeDocument/2006/relationships/image" Target="../media/image122.jpeg"/><Relationship Id="rId4" Type="http://schemas.openxmlformats.org/officeDocument/2006/relationships/image" Target="../media/image121.png"/><Relationship Id="rId9" Type="http://schemas.openxmlformats.org/officeDocument/2006/relationships/image" Target="../media/image126.png"/></Relationships>
</file>

<file path=ppt/slides/_rels/slide89.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27.tiff"/><Relationship Id="rId1" Type="http://schemas.openxmlformats.org/officeDocument/2006/relationships/slideLayout" Target="../slideLayouts/slideLayout579.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28.tiff"/></Relationships>
</file>

<file path=ppt/slides/_rels/slide9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40.xml"/><Relationship Id="rId1" Type="http://schemas.openxmlformats.org/officeDocument/2006/relationships/slideLayout" Target="../slideLayouts/slideLayout591.xml"/><Relationship Id="rId4" Type="http://schemas.openxmlformats.org/officeDocument/2006/relationships/hyperlink" Target="http://www.upmem.com/" TargetMode="External"/></Relationships>
</file>

<file path=ppt/slides/_rels/slide91.xml.rels><?xml version="1.0" encoding="UTF-8" standalone="yes"?>
<Relationships xmlns="http://schemas.openxmlformats.org/package/2006/relationships"><Relationship Id="rId8" Type="http://schemas.openxmlformats.org/officeDocument/2006/relationships/image" Target="../media/image135.emf"/><Relationship Id="rId13" Type="http://schemas.openxmlformats.org/officeDocument/2006/relationships/hyperlink" Target="https://arxiv.org/pdf/2105.03814.pdf" TargetMode="External"/><Relationship Id="rId3" Type="http://schemas.openxmlformats.org/officeDocument/2006/relationships/image" Target="../media/image130.emf"/><Relationship Id="rId7" Type="http://schemas.openxmlformats.org/officeDocument/2006/relationships/image" Target="../media/image134.emf"/><Relationship Id="rId12" Type="http://schemas.openxmlformats.org/officeDocument/2006/relationships/image" Target="../media/image139.emf"/><Relationship Id="rId2" Type="http://schemas.openxmlformats.org/officeDocument/2006/relationships/notesSlide" Target="../notesSlides/notesSlide41.xml"/><Relationship Id="rId1" Type="http://schemas.openxmlformats.org/officeDocument/2006/relationships/slideLayout" Target="../slideLayouts/slideLayout579.xml"/><Relationship Id="rId6" Type="http://schemas.openxmlformats.org/officeDocument/2006/relationships/image" Target="../media/image133.emf"/><Relationship Id="rId11" Type="http://schemas.openxmlformats.org/officeDocument/2006/relationships/image" Target="../media/image138.emf"/><Relationship Id="rId5" Type="http://schemas.openxmlformats.org/officeDocument/2006/relationships/image" Target="../media/image132.emf"/><Relationship Id="rId10" Type="http://schemas.openxmlformats.org/officeDocument/2006/relationships/image" Target="../media/image137.emf"/><Relationship Id="rId4" Type="http://schemas.openxmlformats.org/officeDocument/2006/relationships/image" Target="../media/image131.emf"/><Relationship Id="rId9" Type="http://schemas.openxmlformats.org/officeDocument/2006/relationships/image" Target="../media/image136.emf"/><Relationship Id="rId14" Type="http://schemas.openxmlformats.org/officeDocument/2006/relationships/image" Target="../media/image140.png"/></Relationships>
</file>

<file path=ppt/slides/_rels/slide92.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422.xml"/></Relationships>
</file>

<file path=ppt/slides/_rels/slide93.xml.rels><?xml version="1.0" encoding="UTF-8" standalone="yes"?>
<Relationships xmlns="http://schemas.openxmlformats.org/package/2006/relationships"><Relationship Id="rId3" Type="http://schemas.openxmlformats.org/officeDocument/2006/relationships/hyperlink" Target="https://github.com/safaad/aim" TargetMode="External"/><Relationship Id="rId2" Type="http://schemas.openxmlformats.org/officeDocument/2006/relationships/hyperlink" Target="https://arxiv.org/abs/2208.01243" TargetMode="External"/><Relationship Id="rId1" Type="http://schemas.openxmlformats.org/officeDocument/2006/relationships/slideLayout" Target="../slideLayouts/slideLayout553.xml"/><Relationship Id="rId4" Type="http://schemas.openxmlformats.org/officeDocument/2006/relationships/image" Target="../media/image142.png"/></Relationships>
</file>

<file path=ppt/slides/_rels/slide94.xml.rels><?xml version="1.0" encoding="UTF-8" standalone="yes"?>
<Relationships xmlns="http://schemas.openxmlformats.org/package/2006/relationships"><Relationship Id="rId3" Type="http://schemas.openxmlformats.org/officeDocument/2006/relationships/hyperlink" Target="https://arxiv.org/pdf/2209.08600.pdf" TargetMode="External"/><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s://arxiv.org/pdf/1711.08774.pdf" TargetMode="External"/><Relationship Id="rId7" Type="http://schemas.openxmlformats.org/officeDocument/2006/relationships/image" Target="../media/image67.png"/><Relationship Id="rId2" Type="http://schemas.openxmlformats.org/officeDocument/2006/relationships/hyperlink" Target="https://www.ncbi.nlm.nih.gov/pubmed/29617724" TargetMode="External"/><Relationship Id="rId1" Type="http://schemas.openxmlformats.org/officeDocument/2006/relationships/slideLayout" Target="../slideLayouts/slideLayout2.xml"/><Relationship Id="rId6" Type="http://schemas.openxmlformats.org/officeDocument/2006/relationships/hyperlink" Target="https://www.youtube.com/watch?v=Zug8FonO8Vo" TargetMode="External"/><Relationship Id="rId5" Type="http://schemas.openxmlformats.org/officeDocument/2006/relationships/hyperlink" Target="https://people.inf.ethz.ch/omutlu/pub/nanopore-sequencing-technology-and-tools-for-genome-assembly-AACBB18-talk.pdf" TargetMode="External"/><Relationship Id="rId4" Type="http://schemas.openxmlformats.org/officeDocument/2006/relationships/hyperlink" Target="https://people.inf.ethz.ch/omutlu/pub/nanopore-sequencing-technology-and-tools-for-genome-assembly-AACBB18-talk.pptx" TargetMode="External"/></Relationships>
</file>

<file path=ppt/slides/_rels/slide97.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hyperlink" Target="https://arxiv.org/pdf/2205.05883.pdf" TargetMode="External"/></Relationships>
</file>

<file path=ppt/slides/_rels/slide98.xml.rels><?xml version="1.0" encoding="UTF-8" standalone="yes"?>
<Relationships xmlns="http://schemas.openxmlformats.org/package/2006/relationships"><Relationship Id="rId3" Type="http://schemas.openxmlformats.org/officeDocument/2006/relationships/hyperlink" Target="https://people.inf.ethz.ch/omutlu/pub/AirLift_genome-remapper_arxiv21.pdf" TargetMode="External"/><Relationship Id="rId2" Type="http://schemas.openxmlformats.org/officeDocument/2006/relationships/image" Target="../media/image144.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https://people.inf.ethz.ch/omutlu/pub/AirLift_genome-remapper_arxiv21.pdf" TargetMode="External"/><Relationship Id="rId7" Type="http://schemas.openxmlformats.org/officeDocument/2006/relationships/image" Target="../media/image145.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hyperlink" Target="https://github.com/CMU-SAFARI/AirLift" TargetMode="External"/><Relationship Id="rId5" Type="http://schemas.openxmlformats.org/officeDocument/2006/relationships/hyperlink" Target="https://doi.org/10.1101/2021.02.16.431517" TargetMode="External"/><Relationship Id="rId4" Type="http://schemas.openxmlformats.org/officeDocument/2006/relationships/hyperlink" Target="https://arxiv.org/abs/1912.08735" TargetMode="External"/></Relationships>
</file>

<file path=ppt/slides/_rels/slide100.xml.rels><?xml version="1.0" encoding="UTF-8" standalone="yes"?>
<Relationships xmlns="http://schemas.openxmlformats.org/package/2006/relationships"><Relationship Id="rId3" Type="http://schemas.openxmlformats.org/officeDocument/2006/relationships/hyperlink" Target="https://doi.org/10.1093/bioinformatics/btac554"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146.png"/><Relationship Id="rId4" Type="http://schemas.openxmlformats.org/officeDocument/2006/relationships/hyperlink" Target="https://github.com/CMU-SAFARI/FastRemap"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56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hyperlink" Target="https://arxiv.org/pdf/2008.00961.pdf" TargetMode="Externa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104.xml.rels><?xml version="1.0" encoding="UTF-8" standalone="yes"?>
<Relationships xmlns="http://schemas.openxmlformats.org/package/2006/relationships"><Relationship Id="rId3" Type="http://schemas.openxmlformats.org/officeDocument/2006/relationships/hyperlink" Target="https://emea.illumina.com/products/by-type/informatics-products/dragen-bio-it-platform.html" TargetMode="External"/><Relationship Id="rId2" Type="http://schemas.openxmlformats.org/officeDocument/2006/relationships/image" Target="../media/image147.png"/><Relationship Id="rId1" Type="http://schemas.openxmlformats.org/officeDocument/2006/relationships/slideLayout" Target="../slideLayouts/slideLayout553.xml"/><Relationship Id="rId4" Type="http://schemas.openxmlformats.org/officeDocument/2006/relationships/hyperlink" Target="https://emea.illumina.com/company/news-center/press-releases/2018/2349147.html" TargetMode="External"/></Relationships>
</file>

<file path=ppt/slides/_rels/slide105.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tiff"/><Relationship Id="rId1" Type="http://schemas.openxmlformats.org/officeDocument/2006/relationships/slideLayout" Target="../slideLayouts/slideLayout557.xml"/><Relationship Id="rId4" Type="http://schemas.openxmlformats.org/officeDocument/2006/relationships/hyperlink" Target="https://developer.nvidia.com/clara-parabricks" TargetMode="External"/></Relationships>
</file>

<file path=ppt/slides/_rels/slide106.xml.rels><?xml version="1.0" encoding="UTF-8" standalone="yes"?>
<Relationships xmlns="http://schemas.openxmlformats.org/package/2006/relationships"><Relationship Id="rId3" Type="http://schemas.openxmlformats.org/officeDocument/2006/relationships/hyperlink" Target="https://blogs.nvidia.com/blog/2022/03/22/nvidia-hopper-accelerates-dynamic-programming-using-dpx-instructions/" TargetMode="External"/><Relationship Id="rId2" Type="http://schemas.openxmlformats.org/officeDocument/2006/relationships/image" Target="../media/image150.png"/><Relationship Id="rId1" Type="http://schemas.openxmlformats.org/officeDocument/2006/relationships/slideLayout" Target="../slideLayouts/slideLayout55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56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hyperlink" Target="https://arxiv.org/pdf/2008.00961.pdf" TargetMode="External"/></Relationships>
</file>

<file path=ppt/slides/_rels/slide110.xml.rels><?xml version="1.0" encoding="UTF-8" standalone="yes"?>
<Relationships xmlns="http://schemas.openxmlformats.org/package/2006/relationships"><Relationship Id="rId3" Type="http://schemas.openxmlformats.org/officeDocument/2006/relationships/hyperlink" Target="https://www.youtube.com/watch?v=NCagwf0ivT0" TargetMode="External"/><Relationship Id="rId2" Type="http://schemas.openxmlformats.org/officeDocument/2006/relationships/image" Target="../media/image151.png"/><Relationship Id="rId1" Type="http://schemas.openxmlformats.org/officeDocument/2006/relationships/slideLayout" Target="../slideLayouts/slideLayout567.xml"/></Relationships>
</file>

<file path=ppt/slides/_rels/slide11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2.jpe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114.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152.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42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15.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422.xml"/><Relationship Id="rId5" Type="http://schemas.openxmlformats.org/officeDocument/2006/relationships/image" Target="../media/image116.png"/><Relationship Id="rId4" Type="http://schemas.openxmlformats.org/officeDocument/2006/relationships/hyperlink" Target="https://arxiv.org/pdf/2012.03112.pdf" TargetMode="External"/></Relationships>
</file>

<file path=ppt/slides/_rels/slide116.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422.xml"/><Relationship Id="rId4" Type="http://schemas.openxmlformats.org/officeDocument/2006/relationships/image" Target="../media/image117.png"/></Relationships>
</file>

<file path=ppt/slides/_rels/slide117.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422.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18.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18.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422.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19.xml.rels><?xml version="1.0" encoding="UTF-8" standalone="yes"?>
<Relationships xmlns="http://schemas.openxmlformats.org/package/2006/relationships"><Relationship Id="rId3" Type="http://schemas.openxmlformats.org/officeDocument/2006/relationships/hyperlink" Target="https://www.youtube.com/watch?v=qeukNs5XI3g" TargetMode="External"/><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hyperlink" Target="https://arxiv.org/pdf/2106.06433.pdf" TargetMode="External"/><Relationship Id="rId2" Type="http://schemas.openxmlformats.org/officeDocument/2006/relationships/image" Target="../media/image24.png"/><Relationship Id="rId1" Type="http://schemas.openxmlformats.org/officeDocument/2006/relationships/slideLayout" Target="../slideLayouts/slideLayout557.xml"/><Relationship Id="rId4" Type="http://schemas.openxmlformats.org/officeDocument/2006/relationships/hyperlink" Target="https://github.com/CMU-SAFARI/SneakySnake/tree/master/SneakySnake-HLS-HBM" TargetMode="External"/></Relationships>
</file>

<file path=ppt/slides/_rels/slide121.xml.rels><?xml version="1.0" encoding="UTF-8" standalone="yes"?>
<Relationships xmlns="http://schemas.openxmlformats.org/package/2006/relationships"><Relationship Id="rId3" Type="http://schemas.openxmlformats.org/officeDocument/2006/relationships/hyperlink" Target="https://github.com/CMU-SAFARI/Molecules2Variations" TargetMode="External"/><Relationship Id="rId2" Type="http://schemas.openxmlformats.org/officeDocument/2006/relationships/hyperlink" Target="https://arxiv.org/abs/2205.07957" TargetMode="External"/><Relationship Id="rId1" Type="http://schemas.openxmlformats.org/officeDocument/2006/relationships/slideLayout" Target="../slideLayouts/slideLayout553.xml"/><Relationship Id="rId5" Type="http://schemas.openxmlformats.org/officeDocument/2006/relationships/hyperlink" Target="https://arxiv.org/pdf/2205.07957.pdf" TargetMode="External"/><Relationship Id="rId4" Type="http://schemas.openxmlformats.org/officeDocument/2006/relationships/image" Target="../media/image25.png"/></Relationships>
</file>

<file path=ppt/slides/_rels/slide122.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541.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23.xml.rels><?xml version="1.0" encoding="UTF-8" standalone="yes"?>
<Relationships xmlns="http://schemas.openxmlformats.org/package/2006/relationships"><Relationship Id="rId3" Type="http://schemas.openxmlformats.org/officeDocument/2006/relationships/hyperlink" Target="https://safari.ethz.ch/architecture/fall2021/doku.php?id=schedule" TargetMode="External"/><Relationship Id="rId2" Type="http://schemas.openxmlformats.org/officeDocument/2006/relationships/hyperlink" Target="https://safari.ethz.ch/projects_and_seminars/spring2022/doku.php?id=bioinformatics" TargetMode="External"/><Relationship Id="rId1" Type="http://schemas.openxmlformats.org/officeDocument/2006/relationships/slideLayout" Target="../slideLayouts/slideLayout553.xml"/><Relationship Id="rId6" Type="http://schemas.openxmlformats.org/officeDocument/2006/relationships/image" Target="../media/image154.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DEL_5A_Y3TI&amp;list=PL5Q2soXY2Zi8NrPDgOR1yRU_Cxxjw-u18" TargetMode="External"/></Relationships>
</file>

<file path=ppt/slides/_rels/slide124.xml.rels><?xml version="1.0" encoding="UTF-8" standalone="yes"?>
<Relationships xmlns="http://schemas.openxmlformats.org/package/2006/relationships"><Relationship Id="rId3" Type="http://schemas.openxmlformats.org/officeDocument/2006/relationships/hyperlink" Target="https://safari.ethz.ch/projects_and_seminars/fall2021/doku.php?id=bioinformatics" TargetMode="External"/><Relationship Id="rId7" Type="http://schemas.openxmlformats.org/officeDocument/2006/relationships/image" Target="../media/image155.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93.xml"/><Relationship Id="rId6" Type="http://schemas.openxmlformats.org/officeDocument/2006/relationships/hyperlink" Target="https://www.youtube.com/watch?v=MnogTeMjY8k&amp;list=PL5Q2soXY2Zi8sngH-TrNZnDhDkPq55J9J" TargetMode="External"/><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125.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461.xml"/><Relationship Id="rId6" Type="http://schemas.openxmlformats.org/officeDocument/2006/relationships/image" Target="../media/image156.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126.xml.rels><?xml version="1.0" encoding="UTF-8" standalone="yes"?>
<Relationships xmlns="http://schemas.openxmlformats.org/package/2006/relationships"><Relationship Id="rId8" Type="http://schemas.openxmlformats.org/officeDocument/2006/relationships/image" Target="../media/image157.png"/><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2/doku.php?id=schedule" TargetMode="External"/><Relationship Id="rId1" Type="http://schemas.openxmlformats.org/officeDocument/2006/relationships/slideLayout" Target="../slideLayouts/slideLayout553.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cpXdE3HwvK0&amp;list=PL5Q2soXY2Zi97Ya5DEUpMpO2bbAoaG7c6" TargetMode="External"/><Relationship Id="rId4" Type="http://schemas.openxmlformats.org/officeDocument/2006/relationships/hyperlink" Target="https://safari.ethz.ch/digitaltechnik/spring2021/doku.php?id=schedule" TargetMode="External"/><Relationship Id="rId9" Type="http://schemas.openxmlformats.org/officeDocument/2006/relationships/hyperlink" Target="https://www.youtube.com/onurmutlulectures" TargetMode="External"/></Relationships>
</file>

<file path=ppt/slides/_rels/slide127.xml.rels><?xml version="1.0" encoding="UTF-8" standalone="yes"?>
<Relationships xmlns="http://schemas.openxmlformats.org/package/2006/relationships"><Relationship Id="rId3" Type="http://schemas.openxmlformats.org/officeDocument/2006/relationships/hyperlink" Target="https://safari.ethz.ch/architecture/fall2021/doku.php?id=schedule" TargetMode="External"/><Relationship Id="rId7" Type="http://schemas.openxmlformats.org/officeDocument/2006/relationships/image" Target="../media/image158.png"/><Relationship Id="rId2" Type="http://schemas.openxmlformats.org/officeDocument/2006/relationships/hyperlink" Target="https://safari.ethz.ch/architecture_seminar/spring2022/doku.php?id=schedule" TargetMode="External"/><Relationship Id="rId1" Type="http://schemas.openxmlformats.org/officeDocument/2006/relationships/slideLayout" Target="../slideLayouts/slideLayout553.xml"/><Relationship Id="rId6" Type="http://schemas.openxmlformats.org/officeDocument/2006/relationships/hyperlink" Target="https://www.youtube.com/watch?v=4TcP297mdsI&amp;list=PL5Q2soXY2Zi_7UBNmC9B8Yr5JSwTG9yH4" TargetMode="External"/><Relationship Id="rId5" Type="http://schemas.openxmlformats.org/officeDocument/2006/relationships/hyperlink" Target="https://www.youtube.com/watch?v=rS9UPk509AQ&amp;list=PL5Q2soXY2Zi_hxizriwKmFHgcoe2Q8-m0" TargetMode="External"/><Relationship Id="rId4" Type="http://schemas.openxmlformats.org/officeDocument/2006/relationships/hyperlink" Target="https://safari.ethz.ch/architecture_seminar/fall2021/doku.php?id=schedule" TargetMode="External"/></Relationships>
</file>

<file path=ppt/slides/_rels/slide128.xml.rels><?xml version="1.0" encoding="UTF-8" standalone="yes"?>
<Relationships xmlns="http://schemas.openxmlformats.org/package/2006/relationships"><Relationship Id="rId3" Type="http://schemas.openxmlformats.org/officeDocument/2006/relationships/hyperlink" Target="https://safari.ethz.ch/projects_and_seminars/spring2022/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2.xml"/><Relationship Id="rId6" Type="http://schemas.openxmlformats.org/officeDocument/2006/relationships/image" Target="../media/image159.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129.xml.rels><?xml version="1.0" encoding="UTF-8" standalone="yes"?>
<Relationships xmlns="http://schemas.openxmlformats.org/package/2006/relationships"><Relationship Id="rId3" Type="http://schemas.openxmlformats.org/officeDocument/2006/relationships/hyperlink" Target="https://safari.ethz.ch/architecture/fall2021/doku.php?id=schedule" TargetMode="External"/><Relationship Id="rId2" Type="http://schemas.openxmlformats.org/officeDocument/2006/relationships/hyperlink" Target="https://safari.ethz.ch/projects_and_seminars/spring2022/doku.php?id=heterogeneous_systems" TargetMode="External"/><Relationship Id="rId1" Type="http://schemas.openxmlformats.org/officeDocument/2006/relationships/slideLayout" Target="../slideLayouts/slideLayout593.xml"/><Relationship Id="rId6" Type="http://schemas.openxmlformats.org/officeDocument/2006/relationships/image" Target="../media/image160.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oFO5fTrgFIY&amp;list=PL5Q2soXY2Zi9XrgXR38IM_FTjmY6h7Gzm" TargetMode="External"/></Relationships>
</file>

<file path=ppt/slides/_rels/slide130.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hyperlink" Target="https://safari.ethz.ch/projects_and_seminars/spring2022/doku.php?id=hw_sw_codesign" TargetMode="External"/><Relationship Id="rId7" Type="http://schemas.openxmlformats.org/officeDocument/2006/relationships/image" Target="../media/image161.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93.xml"/><Relationship Id="rId6" Type="http://schemas.openxmlformats.org/officeDocument/2006/relationships/hyperlink" Target="https://youtube.com/playlist?list=PL5Q2soXY2Zi8nH7un3ghD2nutKWWDk-NK" TargetMode="External"/><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131.xml.rels><?xml version="1.0" encoding="UTF-8" standalone="yes"?>
<Relationships xmlns="http://schemas.openxmlformats.org/package/2006/relationships"><Relationship Id="rId3" Type="http://schemas.openxmlformats.org/officeDocument/2006/relationships/hyperlink" Target="https://safari.ethz.ch/projects_and_seminars/spring2022/doku.php?id=modern_ssds" TargetMode="External"/><Relationship Id="rId7" Type="http://schemas.openxmlformats.org/officeDocument/2006/relationships/image" Target="../media/image164.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93.xml"/><Relationship Id="rId6" Type="http://schemas.openxmlformats.org/officeDocument/2006/relationships/image" Target="../media/image163.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_q4rm71DsY4&amp;list=PL5Q2soXY2Zi8vabcse1kL22DEcgMl2RAq" TargetMode="Externa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133.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hyperlink" Target="http://www.safari.ethz.ch/" TargetMode="External"/><Relationship Id="rId1" Type="http://schemas.openxmlformats.org/officeDocument/2006/relationships/slideLayout" Target="../slideLayouts/slideLayout422.xml"/></Relationships>
</file>

<file path=ppt/slides/_rels/slide1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6.png"/><Relationship Id="rId1" Type="http://schemas.openxmlformats.org/officeDocument/2006/relationships/slideLayout" Target="../slideLayouts/slideLayout457.xml"/><Relationship Id="rId6" Type="http://schemas.openxmlformats.org/officeDocument/2006/relationships/hyperlink" Target="https://safari.ethz.ch/safari-newsletter-january-2021/" TargetMode="External"/><Relationship Id="rId5" Type="http://schemas.openxmlformats.org/officeDocument/2006/relationships/image" Target="../media/image167.jpeg"/><Relationship Id="rId4" Type="http://schemas.openxmlformats.org/officeDocument/2006/relationships/hyperlink" Target="http://www.safari.ethz.ch/" TargetMode="External"/></Relationships>
</file>

<file path=ppt/slides/_rels/slide135.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461.xml"/></Relationships>
</file>

<file path=ppt/slides/_rels/slide136.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461.xml"/></Relationships>
</file>

<file path=ppt/slides/_rels/slide137.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461.xml"/></Relationships>
</file>

<file path=ppt/slides/_rels/slide13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496.xml"/></Relationships>
</file>

<file path=ppt/slides/_rels/slide139.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hyperlink" Target="https://github.com/CMU-SAFARI/" TargetMode="External"/><Relationship Id="rId1" Type="http://schemas.openxmlformats.org/officeDocument/2006/relationships/slideLayout" Target="../slideLayouts/slideLayout461.xml"/><Relationship Id="rId4" Type="http://schemas.openxmlformats.org/officeDocument/2006/relationships/image" Target="../media/image172.png"/></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47.xml"/><Relationship Id="rId1" Type="http://schemas.openxmlformats.org/officeDocument/2006/relationships/slideLayout" Target="../slideLayouts/slideLayout605.xml"/></Relationships>
</file>

<file path=ppt/slides/_rels/slide142.xml.rels><?xml version="1.0" encoding="UTF-8" standalone="yes"?>
<Relationships xmlns="http://schemas.openxmlformats.org/package/2006/relationships"><Relationship Id="rId3" Type="http://schemas.openxmlformats.org/officeDocument/2006/relationships/hyperlink" Target="https://arxiv.org/pdf/2112.08687.pdf" TargetMode="External"/><Relationship Id="rId2" Type="http://schemas.openxmlformats.org/officeDocument/2006/relationships/notesSlide" Target="../notesSlides/notesSlide48.xml"/><Relationship Id="rId1" Type="http://schemas.openxmlformats.org/officeDocument/2006/relationships/slideLayout" Target="../slideLayouts/slideLayout605.xml"/><Relationship Id="rId6" Type="http://schemas.openxmlformats.org/officeDocument/2006/relationships/image" Target="../media/image174.png"/><Relationship Id="rId5" Type="http://schemas.openxmlformats.org/officeDocument/2006/relationships/hyperlink" Target="https://github.com/CMU-SAFARI/BLEND" TargetMode="External"/><Relationship Id="rId4" Type="http://schemas.openxmlformats.org/officeDocument/2006/relationships/hyperlink" Target="https://arxiv.org/abs/2112.08687" TargetMode="External"/></Relationships>
</file>

<file path=ppt/slides/_rels/slide143.xml.rels><?xml version="1.0" encoding="UTF-8" standalone="yes"?>
<Relationships xmlns="http://schemas.openxmlformats.org/package/2006/relationships"><Relationship Id="rId3" Type="http://schemas.openxmlformats.org/officeDocument/2006/relationships/hyperlink" Target="https://arxiv.org/pdf/2207.09765.pdf" TargetMode="External"/><Relationship Id="rId2" Type="http://schemas.openxmlformats.org/officeDocument/2006/relationships/notesSlide" Target="../notesSlides/notesSlide49.xml"/><Relationship Id="rId1" Type="http://schemas.openxmlformats.org/officeDocument/2006/relationships/slideLayout" Target="../slideLayouts/slideLayout605.xml"/><Relationship Id="rId6" Type="http://schemas.openxmlformats.org/officeDocument/2006/relationships/image" Target="../media/image175.png"/><Relationship Id="rId5" Type="http://schemas.openxmlformats.org/officeDocument/2006/relationships/hyperlink" Target="https://github.com/CMU-SAFARI/ApHMM-GPU" TargetMode="External"/><Relationship Id="rId4" Type="http://schemas.openxmlformats.org/officeDocument/2006/relationships/hyperlink" Target="https://arxiv.org/abs/2207.09765" TargetMode="External"/></Relationships>
</file>

<file path=ppt/slides/_rels/slide144.xml.rels><?xml version="1.0" encoding="UTF-8" standalone="yes"?>
<Relationships xmlns="http://schemas.openxmlformats.org/package/2006/relationships"><Relationship Id="rId3" Type="http://schemas.openxmlformats.org/officeDocument/2006/relationships/hyperlink" Target="https://people.inf.ethz.ch/omutlu/pub/AirLift_genome-remapper_arxiv21.pdf" TargetMode="External"/><Relationship Id="rId7" Type="http://schemas.openxmlformats.org/officeDocument/2006/relationships/image" Target="../media/image145.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hyperlink" Target="https://github.com/CMU-SAFARI/AirLift" TargetMode="External"/><Relationship Id="rId5" Type="http://schemas.openxmlformats.org/officeDocument/2006/relationships/hyperlink" Target="https://doi.org/10.1101/2021.02.16.431517" TargetMode="External"/><Relationship Id="rId4" Type="http://schemas.openxmlformats.org/officeDocument/2006/relationships/hyperlink" Target="https://arxiv.org/abs/1912.08735" TargetMode="External"/></Relationships>
</file>

<file path=ppt/slides/_rels/slide145.xml.rels><?xml version="1.0" encoding="UTF-8" standalone="yes"?>
<Relationships xmlns="http://schemas.openxmlformats.org/package/2006/relationships"><Relationship Id="rId3" Type="http://schemas.openxmlformats.org/officeDocument/2006/relationships/hyperlink" Target="https://doi.org/10.1093/bioinformatics/btac554"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146.png"/><Relationship Id="rId4" Type="http://schemas.openxmlformats.org/officeDocument/2006/relationships/hyperlink" Target="https://github.com/CMU-SAFARI/FastRemap" TargetMode="External"/></Relationships>
</file>

<file path=ppt/slides/_rels/slide146.xml.rels><?xml version="1.0" encoding="UTF-8" standalone="yes"?>
<Relationships xmlns="http://schemas.openxmlformats.org/package/2006/relationships"><Relationship Id="rId3" Type="http://schemas.openxmlformats.org/officeDocument/2006/relationships/hyperlink" Target="https://github.com/CMU-SAFARI/COVIDHunter" TargetMode="External"/><Relationship Id="rId2" Type="http://schemas.openxmlformats.org/officeDocument/2006/relationships/hyperlink" Target="https://arxiv.org/pdf/2102.03667.pdf" TargetMode="External"/><Relationship Id="rId1" Type="http://schemas.openxmlformats.org/officeDocument/2006/relationships/slideLayout" Target="../slideLayouts/slideLayout553.xml"/><Relationship Id="rId4" Type="http://schemas.openxmlformats.org/officeDocument/2006/relationships/image" Target="../media/image176.png"/></Relationships>
</file>

<file path=ppt/slides/_rels/slide147.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hyperlink" Target="https://arxiv.org/pdf/2203.16261.pdf" TargetMode="External"/><Relationship Id="rId1" Type="http://schemas.openxmlformats.org/officeDocument/2006/relationships/slideLayout" Target="../slideLayouts/slideLayout553.xml"/></Relationships>
</file>

<file path=ppt/slides/_rels/slide148.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hyperlink" Target="https://arxiv.org/pdf/2206.01932.pdf" TargetMode="External"/><Relationship Id="rId1" Type="http://schemas.openxmlformats.org/officeDocument/2006/relationships/slideLayout" Target="../slideLayouts/slideLayout557.xml"/></Relationships>
</file>

<file path=ppt/slides/_rels/slide149.xml.rels><?xml version="1.0" encoding="UTF-8" standalone="yes"?>
<Relationships xmlns="http://schemas.openxmlformats.org/package/2006/relationships"><Relationship Id="rId3" Type="http://schemas.openxmlformats.org/officeDocument/2006/relationships/hyperlink" Target="https://github.com/safaad/aim" TargetMode="External"/><Relationship Id="rId2" Type="http://schemas.openxmlformats.org/officeDocument/2006/relationships/hyperlink" Target="https://arxiv.org/abs/2208.01243" TargetMode="External"/><Relationship Id="rId1" Type="http://schemas.openxmlformats.org/officeDocument/2006/relationships/slideLayout" Target="../slideLayouts/slideLayout553.xml"/><Relationship Id="rId4" Type="http://schemas.openxmlformats.org/officeDocument/2006/relationships/image" Target="../media/image142.png"/></Relationships>
</file>

<file path=ppt/slides/_rels/slide150.xml.rels><?xml version="1.0" encoding="UTF-8" standalone="yes"?>
<Relationships xmlns="http://schemas.openxmlformats.org/package/2006/relationships"><Relationship Id="rId3" Type="http://schemas.openxmlformats.org/officeDocument/2006/relationships/hyperlink" Target="https://github.com/CMU-SAFARI/Scrooge" TargetMode="External"/><Relationship Id="rId2" Type="http://schemas.openxmlformats.org/officeDocument/2006/relationships/hyperlink" Target="https://arxiv.org/abs/2208.09985" TargetMode="External"/><Relationship Id="rId1" Type="http://schemas.openxmlformats.org/officeDocument/2006/relationships/slideLayout" Target="../slideLayouts/slideLayout553.xml"/><Relationship Id="rId4" Type="http://schemas.openxmlformats.org/officeDocument/2006/relationships/image" Target="../media/image179.png"/></Relationships>
</file>

<file path=ppt/slides/_rels/slide151.xml.rels><?xml version="1.0" encoding="UTF-8" standalone="yes"?>
<Relationships xmlns="http://schemas.openxmlformats.org/package/2006/relationships"><Relationship Id="rId3" Type="http://schemas.openxmlformats.org/officeDocument/2006/relationships/hyperlink" Target="https://github.com/CMU-SAFARI/Molecules2Variations" TargetMode="External"/><Relationship Id="rId2" Type="http://schemas.openxmlformats.org/officeDocument/2006/relationships/hyperlink" Target="https://arxiv.org/abs/2205.07957" TargetMode="External"/><Relationship Id="rId1" Type="http://schemas.openxmlformats.org/officeDocument/2006/relationships/slideLayout" Target="../slideLayouts/slideLayout553.xml"/><Relationship Id="rId4" Type="http://schemas.openxmlformats.org/officeDocument/2006/relationships/image" Target="../media/image25.png"/></Relationships>
</file>

<file path=ppt/slides/_rels/slide152.xml.rels><?xml version="1.0" encoding="UTF-8" standalone="yes"?>
<Relationships xmlns="http://schemas.openxmlformats.org/package/2006/relationships"><Relationship Id="rId3" Type="http://schemas.openxmlformats.org/officeDocument/2006/relationships/hyperlink" Target="https://arxiv.org/pdf/2204.02085.pdf"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180.png"/><Relationship Id="rId4" Type="http://schemas.openxmlformats.org/officeDocument/2006/relationships/hyperlink" Target="https://arxiv.org/abs/2204.02085" TargetMode="External"/></Relationships>
</file>

<file path=ppt/slides/_rels/slide153.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541.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154.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541.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3 November 2022</a:t>
            </a:r>
          </a:p>
          <a:p>
            <a:r>
              <a:rPr lang="en-US" sz="2200" dirty="0"/>
              <a:t>Montenegro Academy of Sciences Conference</a:t>
            </a:r>
          </a:p>
          <a:p>
            <a:pPr algn="l"/>
            <a:endParaRPr lang="en-US" sz="2200" dirty="0"/>
          </a:p>
        </p:txBody>
      </p:sp>
      <p:sp>
        <p:nvSpPr>
          <p:cNvPr id="13" name="Title 1"/>
          <p:cNvSpPr>
            <a:spLocks noGrp="1"/>
          </p:cNvSpPr>
          <p:nvPr>
            <p:ph type="ctrTitle"/>
          </p:nvPr>
        </p:nvSpPr>
        <p:spPr>
          <a:xfrm>
            <a:off x="395536" y="1340768"/>
            <a:ext cx="8382000" cy="2201416"/>
          </a:xfrm>
        </p:spPr>
        <p:txBody>
          <a:bodyPr>
            <a:normAutofit/>
          </a:bodyPr>
          <a:lstStyle/>
          <a:p>
            <a:pPr algn="ctr"/>
            <a:r>
              <a:rPr lang="en-US" sz="5400" dirty="0"/>
              <a:t>Accelerating Genome Analysis</a:t>
            </a:r>
            <a:br>
              <a:rPr lang="en-US" sz="4400" dirty="0"/>
            </a:br>
            <a:br>
              <a:rPr lang="en-US" sz="800" dirty="0"/>
            </a:br>
            <a:r>
              <a:rPr lang="en-US" sz="4400" dirty="0">
                <a:solidFill>
                  <a:srgbClr val="C00000"/>
                </a:solidFill>
              </a:rPr>
              <a:t>A Primer on an Ongoing Journey</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safari.png">
            <a:extLst>
              <a:ext uri="{FF2B5EF4-FFF2-40B4-BE49-F238E27FC236}">
                <a16:creationId xmlns:a16="http://schemas.microsoft.com/office/drawing/2014/main" id="{C9B17D3A-555D-294B-BA0B-7E8D65DE6AC3}"/>
              </a:ext>
            </a:extLst>
          </p:cNvPr>
          <p:cNvPicPr>
            <a:picLocks noChangeAspect="1"/>
          </p:cNvPicPr>
          <p:nvPr/>
        </p:nvPicPr>
        <p:blipFill>
          <a:blip r:embed="rId6" cstate="print"/>
          <a:stretch>
            <a:fillRect/>
          </a:stretch>
        </p:blipFill>
        <p:spPr>
          <a:xfrm>
            <a:off x="216024" y="5949280"/>
            <a:ext cx="1745138" cy="504938"/>
          </a:xfrm>
          <a:prstGeom prst="rect">
            <a:avLst/>
          </a:prstGeom>
        </p:spPr>
      </p:pic>
      <p:pic>
        <p:nvPicPr>
          <p:cNvPr id="9" name="Picture 8" descr="Burgundy_CMU_JPG_Logo.jpg">
            <a:extLst>
              <a:ext uri="{FF2B5EF4-FFF2-40B4-BE49-F238E27FC236}">
                <a16:creationId xmlns:a16="http://schemas.microsoft.com/office/drawing/2014/main" id="{9127C22E-15AE-AE44-AF51-E3A55BC60E46}"/>
              </a:ext>
            </a:extLst>
          </p:cNvPr>
          <p:cNvPicPr>
            <a:picLocks noChangeAspect="1"/>
          </p:cNvPicPr>
          <p:nvPr/>
        </p:nvPicPr>
        <p:blipFill>
          <a:blip r:embed="rId7"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4182974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1FEDF-EF5F-2343-9008-0C2639C7F008}"/>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E6DEF487-252E-3F42-9947-AC1AA9333552}"/>
              </a:ext>
            </a:extLst>
          </p:cNvPr>
          <p:cNvSpPr>
            <a:spLocks noGrp="1"/>
          </p:cNvSpPr>
          <p:nvPr>
            <p:ph idx="1"/>
          </p:nvPr>
        </p:nvSpPr>
        <p:spPr>
          <a:xfrm>
            <a:off x="228600" y="1052736"/>
            <a:ext cx="8915400" cy="5029200"/>
          </a:xfrm>
        </p:spPr>
        <p:txBody>
          <a:bodyPr/>
          <a:lstStyle/>
          <a:p>
            <a:r>
              <a:rPr lang="en-US" dirty="0">
                <a:solidFill>
                  <a:srgbClr val="0000FF"/>
                </a:solidFill>
              </a:rPr>
              <a:t>System design for bioinformatics </a:t>
            </a:r>
            <a:r>
              <a:rPr lang="en-US" dirty="0"/>
              <a:t>is a critical problem</a:t>
            </a:r>
          </a:p>
          <a:p>
            <a:pPr lvl="1"/>
            <a:r>
              <a:rPr lang="en-US" dirty="0"/>
              <a:t>It has large scientific, medical, societal, personal implications</a:t>
            </a:r>
          </a:p>
          <a:p>
            <a:endParaRPr lang="en-US" dirty="0"/>
          </a:p>
          <a:p>
            <a:r>
              <a:rPr lang="en-US" dirty="0"/>
              <a:t>This talk is about accelerating </a:t>
            </a:r>
            <a:r>
              <a:rPr lang="en-US" dirty="0">
                <a:solidFill>
                  <a:srgbClr val="0000FF"/>
                </a:solidFill>
              </a:rPr>
              <a:t>a key step in bioinformatics</a:t>
            </a:r>
            <a:r>
              <a:rPr lang="en-US" dirty="0"/>
              <a:t>: </a:t>
            </a:r>
            <a:r>
              <a:rPr lang="en-US" dirty="0">
                <a:solidFill>
                  <a:srgbClr val="FF0000"/>
                </a:solidFill>
              </a:rPr>
              <a:t>genome sequence analysis</a:t>
            </a:r>
          </a:p>
          <a:p>
            <a:pPr lvl="1"/>
            <a:r>
              <a:rPr lang="en-US" dirty="0"/>
              <a:t>In particular, </a:t>
            </a:r>
            <a:r>
              <a:rPr lang="en-US" dirty="0">
                <a:solidFill>
                  <a:srgbClr val="FF0000"/>
                </a:solidFill>
              </a:rPr>
              <a:t>read mapping</a:t>
            </a:r>
          </a:p>
          <a:p>
            <a:endParaRPr lang="en-US" dirty="0"/>
          </a:p>
          <a:p>
            <a:r>
              <a:rPr lang="en-US" dirty="0">
                <a:solidFill>
                  <a:srgbClr val="7030A0"/>
                </a:solidFill>
              </a:rPr>
              <a:t>Many bottlenecks </a:t>
            </a:r>
            <a:r>
              <a:rPr lang="en-US" dirty="0"/>
              <a:t>exist in accessing and manipulating </a:t>
            </a:r>
            <a:r>
              <a:rPr lang="en-US" dirty="0">
                <a:solidFill>
                  <a:srgbClr val="7030A0"/>
                </a:solidFill>
              </a:rPr>
              <a:t>huge amounts of genomic data </a:t>
            </a:r>
            <a:r>
              <a:rPr lang="en-US" dirty="0"/>
              <a:t>during analysis</a:t>
            </a:r>
          </a:p>
          <a:p>
            <a:endParaRPr lang="en-US" dirty="0"/>
          </a:p>
          <a:p>
            <a:r>
              <a:rPr lang="en-US" dirty="0"/>
              <a:t>Many </a:t>
            </a:r>
            <a:r>
              <a:rPr lang="en-US" dirty="0">
                <a:solidFill>
                  <a:srgbClr val="0000FF"/>
                </a:solidFill>
              </a:rPr>
              <a:t>recent ideas to accelerate read mapping</a:t>
            </a:r>
          </a:p>
          <a:p>
            <a:pPr lvl="1"/>
            <a:r>
              <a:rPr lang="en-US" dirty="0"/>
              <a:t>My personal journey since September 2006</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0D852A5-EE62-484B-A021-ACAA12743B7A}"/>
              </a:ext>
            </a:extLst>
          </p:cNvPr>
          <p:cNvSpPr>
            <a:spLocks noGrp="1"/>
          </p:cNvSpPr>
          <p:nvPr>
            <p:ph type="sldNum" sz="quarter" idx="11"/>
          </p:nvPr>
        </p:nvSpPr>
        <p:spPr/>
        <p:txBody>
          <a:bodyPr/>
          <a:lstStyle/>
          <a:p>
            <a:fld id="{323594FA-E141-4234-AE05-360401972BE7}" type="slidenum">
              <a:rPr lang="en-US" altLang="en-US" smtClean="0"/>
              <a:pPr/>
              <a:t>2</a:t>
            </a:fld>
            <a:endParaRPr lang="en-US" altLang="en-US"/>
          </a:p>
        </p:txBody>
      </p:sp>
    </p:spTree>
    <p:extLst>
      <p:ext uri="{BB962C8B-B14F-4D97-AF65-F5344CB8AC3E}">
        <p14:creationId xmlns:p14="http://schemas.microsoft.com/office/powerpoint/2010/main" val="2411038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 (circa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pPr lvl="1"/>
            <a:r>
              <a:rPr lang="en-US" dirty="0"/>
              <a:t>Which of these DNAs does this DNA segment match with?</a:t>
            </a:r>
          </a:p>
          <a:p>
            <a:pPr lvl="1"/>
            <a:r>
              <a:rPr lang="en-US" dirty="0"/>
              <a:t>What is the likely genetic disposition of this patient to this drug?</a:t>
            </a:r>
          </a:p>
          <a:p>
            <a:pPr lvl="1"/>
            <a:r>
              <a:rPr lang="en-US" dirty="0"/>
              <a:t>What disease/condition might this particular DNA/RNA piece associated with?</a:t>
            </a:r>
          </a:p>
          <a:p>
            <a:pPr lvl="1"/>
            <a:r>
              <a:rPr lang="en-US" dirty="0"/>
              <a:t>. . . </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427926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0D96F-9ED3-0E4C-BF7F-86EEEFB09540}"/>
              </a:ext>
            </a:extLst>
          </p:cNvPr>
          <p:cNvSpPr>
            <a:spLocks noGrp="1"/>
          </p:cNvSpPr>
          <p:nvPr>
            <p:ph type="title"/>
          </p:nvPr>
        </p:nvSpPr>
        <p:spPr>
          <a:xfrm>
            <a:off x="-36512" y="152400"/>
            <a:ext cx="9599984" cy="1066800"/>
          </a:xfrm>
        </p:spPr>
        <p:txBody>
          <a:bodyPr/>
          <a:lstStyle/>
          <a:p>
            <a:r>
              <a:rPr lang="en-US"/>
              <a:t>We Need Faster &amp; Scalable Genome Analysis</a:t>
            </a:r>
          </a:p>
        </p:txBody>
      </p:sp>
      <p:sp>
        <p:nvSpPr>
          <p:cNvPr id="4" name="Slide Number Placeholder 3">
            <a:extLst>
              <a:ext uri="{FF2B5EF4-FFF2-40B4-BE49-F238E27FC236}">
                <a16:creationId xmlns:a16="http://schemas.microsoft.com/office/drawing/2014/main" id="{6071BB7E-7845-6244-9D6F-DC2B6B02D6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Content Placeholder 5">
            <a:extLst>
              <a:ext uri="{FF2B5EF4-FFF2-40B4-BE49-F238E27FC236}">
                <a16:creationId xmlns:a16="http://schemas.microsoft.com/office/drawing/2014/main" id="{9D8BA7B5-6057-0749-8D04-0E229A51C619}"/>
              </a:ext>
            </a:extLst>
          </p:cNvPr>
          <p:cNvPicPr>
            <a:picLocks noChangeAspect="1"/>
          </p:cNvPicPr>
          <p:nvPr/>
        </p:nvPicPr>
        <p:blipFill rotWithShape="1">
          <a:blip r:embed="rId3">
            <a:extLst>
              <a:ext uri="{28A0092B-C50C-407E-A947-70E740481C1C}">
                <a14:useLocalDpi xmlns:a14="http://schemas.microsoft.com/office/drawing/2010/main" val="0"/>
              </a:ext>
            </a:extLst>
          </a:blip>
          <a:srcRect t="17717" r="23484" b="7611"/>
          <a:stretch/>
        </p:blipFill>
        <p:spPr>
          <a:xfrm>
            <a:off x="741198" y="1024625"/>
            <a:ext cx="3423714" cy="2088232"/>
          </a:xfrm>
          <a:prstGeom prst="rect">
            <a:avLst/>
          </a:prstGeom>
        </p:spPr>
      </p:pic>
      <p:pic>
        <p:nvPicPr>
          <p:cNvPr id="7" name="Picture 6">
            <a:extLst>
              <a:ext uri="{FF2B5EF4-FFF2-40B4-BE49-F238E27FC236}">
                <a16:creationId xmlns:a16="http://schemas.microsoft.com/office/drawing/2014/main" id="{A3B519A5-07C0-6A4A-B80F-C4828F13C08E}"/>
              </a:ext>
            </a:extLst>
          </p:cNvPr>
          <p:cNvPicPr>
            <a:picLocks noChangeAspect="1"/>
          </p:cNvPicPr>
          <p:nvPr/>
        </p:nvPicPr>
        <p:blipFill>
          <a:blip r:embed="rId4"/>
          <a:stretch>
            <a:fillRect/>
          </a:stretch>
        </p:blipFill>
        <p:spPr>
          <a:xfrm rot="5400000">
            <a:off x="5686509" y="1014038"/>
            <a:ext cx="2156459" cy="2131671"/>
          </a:xfrm>
          <a:prstGeom prst="rect">
            <a:avLst/>
          </a:prstGeom>
        </p:spPr>
      </p:pic>
      <p:sp>
        <p:nvSpPr>
          <p:cNvPr id="9" name="Rectangle 8">
            <a:extLst>
              <a:ext uri="{FF2B5EF4-FFF2-40B4-BE49-F238E27FC236}">
                <a16:creationId xmlns:a16="http://schemas.microsoft.com/office/drawing/2014/main" id="{79A357C3-037A-FF4C-9649-5150C5A41046}"/>
              </a:ext>
            </a:extLst>
          </p:cNvPr>
          <p:cNvSpPr/>
          <p:nvPr/>
        </p:nvSpPr>
        <p:spPr>
          <a:xfrm>
            <a:off x="4932040" y="3112857"/>
            <a:ext cx="4103801"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Predicting the </a:t>
            </a:r>
            <a:r>
              <a:rPr kumimoji="0" lang="en-US" sz="18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presence</a:t>
            </a: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8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relative abundance</a:t>
            </a: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of </a:t>
            </a:r>
            <a:r>
              <a:rPr kumimoji="0" lang="en-US" sz="18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microbes</a:t>
            </a: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in a sample</a:t>
            </a:r>
          </a:p>
        </p:txBody>
      </p:sp>
      <p:sp>
        <p:nvSpPr>
          <p:cNvPr id="10" name="Rectangle 9">
            <a:extLst>
              <a:ext uri="{FF2B5EF4-FFF2-40B4-BE49-F238E27FC236}">
                <a16:creationId xmlns:a16="http://schemas.microsoft.com/office/drawing/2014/main" id="{B76B1D94-3169-C94C-81E6-31FAA4873F93}"/>
              </a:ext>
            </a:extLst>
          </p:cNvPr>
          <p:cNvSpPr/>
          <p:nvPr/>
        </p:nvSpPr>
        <p:spPr>
          <a:xfrm>
            <a:off x="539552" y="3131676"/>
            <a:ext cx="3923928"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Understanding </a:t>
            </a:r>
            <a:r>
              <a:rPr kumimoji="0" lang="en-US" sz="18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genetic variations, species, evolution, …</a:t>
            </a:r>
          </a:p>
        </p:txBody>
      </p:sp>
      <p:sp>
        <p:nvSpPr>
          <p:cNvPr id="13" name="Rectangle 12">
            <a:extLst>
              <a:ext uri="{FF2B5EF4-FFF2-40B4-BE49-F238E27FC236}">
                <a16:creationId xmlns:a16="http://schemas.microsoft.com/office/drawing/2014/main" id="{3A223A29-6644-0347-8D71-6121991CBC37}"/>
              </a:ext>
            </a:extLst>
          </p:cNvPr>
          <p:cNvSpPr/>
          <p:nvPr/>
        </p:nvSpPr>
        <p:spPr>
          <a:xfrm>
            <a:off x="144016" y="5879013"/>
            <a:ext cx="4572000" cy="369332"/>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Rapid surveillance of </a:t>
            </a:r>
            <a:r>
              <a:rPr kumimoji="0" lang="en-US" sz="1800" b="1" i="0" u="none" strike="noStrike" kern="1200" cap="none" spc="0" normalizeH="0" baseline="0" noProof="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disease outbreaks</a:t>
            </a:r>
          </a:p>
        </p:txBody>
      </p:sp>
      <p:pic>
        <p:nvPicPr>
          <p:cNvPr id="16" name="Picture 15">
            <a:extLst>
              <a:ext uri="{FF2B5EF4-FFF2-40B4-BE49-F238E27FC236}">
                <a16:creationId xmlns:a16="http://schemas.microsoft.com/office/drawing/2014/main" id="{065DED78-1DA1-334F-BE4E-C478633C9CCD}"/>
              </a:ext>
            </a:extLst>
          </p:cNvPr>
          <p:cNvPicPr>
            <a:picLocks noChangeAspect="1"/>
          </p:cNvPicPr>
          <p:nvPr/>
        </p:nvPicPr>
        <p:blipFill>
          <a:blip r:embed="rId5"/>
          <a:stretch>
            <a:fillRect/>
          </a:stretch>
        </p:blipFill>
        <p:spPr>
          <a:xfrm>
            <a:off x="688528" y="3914154"/>
            <a:ext cx="3476384" cy="1955466"/>
          </a:xfrm>
          <a:prstGeom prst="rect">
            <a:avLst/>
          </a:prstGeom>
        </p:spPr>
      </p:pic>
      <p:sp>
        <p:nvSpPr>
          <p:cNvPr id="17" name="Rectangle 16">
            <a:extLst>
              <a:ext uri="{FF2B5EF4-FFF2-40B4-BE49-F238E27FC236}">
                <a16:creationId xmlns:a16="http://schemas.microsoft.com/office/drawing/2014/main" id="{7BC48378-27E6-E74D-8EEF-1E75F9F5206F}"/>
              </a:ext>
            </a:extLst>
          </p:cNvPr>
          <p:cNvSpPr/>
          <p:nvPr/>
        </p:nvSpPr>
        <p:spPr>
          <a:xfrm>
            <a:off x="5004544" y="5874281"/>
            <a:ext cx="4031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Developing </a:t>
            </a:r>
            <a:r>
              <a:rPr kumimoji="0" lang="en-US" sz="1800" b="1" i="0" u="none" strike="noStrike" kern="1200" cap="none" spc="0" normalizeH="0" baseline="0" noProof="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personalized medicine</a:t>
            </a:r>
          </a:p>
        </p:txBody>
      </p:sp>
      <p:pic>
        <p:nvPicPr>
          <p:cNvPr id="22" name="Picture 20" descr="Related image">
            <a:extLst>
              <a:ext uri="{FF2B5EF4-FFF2-40B4-BE49-F238E27FC236}">
                <a16:creationId xmlns:a16="http://schemas.microsoft.com/office/drawing/2014/main" id="{A207574E-145E-3846-B1F1-469104C3B010}"/>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2942" t="50853" r="8530" b="12146"/>
          <a:stretch/>
        </p:blipFill>
        <p:spPr bwMode="auto">
          <a:xfrm>
            <a:off x="5923875" y="4922839"/>
            <a:ext cx="625218"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0" descr="Related image">
            <a:extLst>
              <a:ext uri="{FF2B5EF4-FFF2-40B4-BE49-F238E27FC236}">
                <a16:creationId xmlns:a16="http://schemas.microsoft.com/office/drawing/2014/main" id="{66E8E7A2-C541-7E48-93B5-E3E2C2B8C2BA}"/>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28835" t="50853" r="50206" b="12146"/>
          <a:stretch/>
        </p:blipFill>
        <p:spPr bwMode="auto">
          <a:xfrm>
            <a:off x="6020445" y="3980147"/>
            <a:ext cx="707212"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0" descr="Related image">
            <a:extLst>
              <a:ext uri="{FF2B5EF4-FFF2-40B4-BE49-F238E27FC236}">
                <a16:creationId xmlns:a16="http://schemas.microsoft.com/office/drawing/2014/main" id="{042EC2D7-9036-5049-B7B0-A612D0C670DD}"/>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8740" t="50853" r="71287" b="12146"/>
          <a:stretch/>
        </p:blipFill>
        <p:spPr bwMode="auto">
          <a:xfrm>
            <a:off x="5635182" y="3899121"/>
            <a:ext cx="673957"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6" descr="Image result for medication icon">
            <a:extLst>
              <a:ext uri="{FF2B5EF4-FFF2-40B4-BE49-F238E27FC236}">
                <a16:creationId xmlns:a16="http://schemas.microsoft.com/office/drawing/2014/main" id="{E34AC37D-D314-9349-8E43-D3A56B0F7704}"/>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6306" t="2057" r="6476" b="59543"/>
          <a:stretch/>
        </p:blipFill>
        <p:spPr bwMode="auto">
          <a:xfrm>
            <a:off x="7446864" y="5116655"/>
            <a:ext cx="653528" cy="67427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6" descr="Image result for medication icon">
            <a:extLst>
              <a:ext uri="{FF2B5EF4-FFF2-40B4-BE49-F238E27FC236}">
                <a16:creationId xmlns:a16="http://schemas.microsoft.com/office/drawing/2014/main" id="{8D68DAFE-2E59-6C43-A4FF-ADCD82611D5C}"/>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6663" t="2087" r="55824" b="60400"/>
          <a:stretch/>
        </p:blipFill>
        <p:spPr bwMode="auto">
          <a:xfrm>
            <a:off x="7301905" y="4219429"/>
            <a:ext cx="615574" cy="615574"/>
          </a:xfrm>
          <a:prstGeom prst="rect">
            <a:avLst/>
          </a:prstGeom>
          <a:noFill/>
          <a:extLst>
            <a:ext uri="{909E8E84-426E-40DD-AFC4-6F175D3DCCD1}">
              <a14:hiddenFill xmlns:a14="http://schemas.microsoft.com/office/drawing/2010/main">
                <a:solidFill>
                  <a:srgbClr val="FFFFFF"/>
                </a:solidFill>
              </a14:hiddenFill>
            </a:ext>
          </a:extLst>
        </p:spPr>
      </p:pic>
      <p:sp>
        <p:nvSpPr>
          <p:cNvPr id="29" name="Right Arrow 28">
            <a:extLst>
              <a:ext uri="{FF2B5EF4-FFF2-40B4-BE49-F238E27FC236}">
                <a16:creationId xmlns:a16="http://schemas.microsoft.com/office/drawing/2014/main" id="{F9FEAE5E-C06E-0842-AD47-E10909BBE084}"/>
              </a:ext>
            </a:extLst>
          </p:cNvPr>
          <p:cNvSpPr/>
          <p:nvPr/>
        </p:nvSpPr>
        <p:spPr>
          <a:xfrm flipH="1">
            <a:off x="6806446" y="4413471"/>
            <a:ext cx="375525" cy="221975"/>
          </a:xfrm>
          <a:prstGeom prst="rightArrow">
            <a:avLst>
              <a:gd name="adj1" fmla="val 50000"/>
              <a:gd name="adj2" fmla="val 81840"/>
            </a:avLst>
          </a:prstGeom>
          <a:solidFill>
            <a:schemeClr val="bg1">
              <a:lumMod val="5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34" name="Right Arrow 33">
            <a:extLst>
              <a:ext uri="{FF2B5EF4-FFF2-40B4-BE49-F238E27FC236}">
                <a16:creationId xmlns:a16="http://schemas.microsoft.com/office/drawing/2014/main" id="{559D13C8-7445-4B4C-9F01-68BBD716A138}"/>
              </a:ext>
            </a:extLst>
          </p:cNvPr>
          <p:cNvSpPr/>
          <p:nvPr/>
        </p:nvSpPr>
        <p:spPr>
          <a:xfrm flipH="1">
            <a:off x="6810216" y="5342806"/>
            <a:ext cx="375525" cy="221975"/>
          </a:xfrm>
          <a:prstGeom prst="rightArrow">
            <a:avLst>
              <a:gd name="adj1" fmla="val 50000"/>
              <a:gd name="adj2" fmla="val 81840"/>
            </a:avLst>
          </a:prstGeom>
          <a:solidFill>
            <a:schemeClr val="bg1">
              <a:lumMod val="5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35" name="Rectangle 34">
            <a:extLst>
              <a:ext uri="{FF2B5EF4-FFF2-40B4-BE49-F238E27FC236}">
                <a16:creationId xmlns:a16="http://schemas.microsoft.com/office/drawing/2014/main" id="{470B46ED-CFE3-1B42-9238-85E51E7AF537}"/>
              </a:ext>
            </a:extLst>
          </p:cNvPr>
          <p:cNvSpPr/>
          <p:nvPr/>
        </p:nvSpPr>
        <p:spPr>
          <a:xfrm>
            <a:off x="2267744" y="6434284"/>
            <a:ext cx="49685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And, many, many other applications …</a:t>
            </a:r>
          </a:p>
        </p:txBody>
      </p:sp>
    </p:spTree>
    <p:extLst>
      <p:ext uri="{BB962C8B-B14F-4D97-AF65-F5344CB8AC3E}">
        <p14:creationId xmlns:p14="http://schemas.microsoft.com/office/powerpoint/2010/main" val="395568054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a:xfrm>
            <a:off x="228600" y="152400"/>
            <a:ext cx="8915400" cy="1066800"/>
          </a:xfrm>
        </p:spPr>
        <p:txBody>
          <a:bodyPr>
            <a:noAutofit/>
          </a:bodyPr>
          <a:lstStyle/>
          <a:p>
            <a:r>
              <a:rPr lang="en-US" sz="3600" dirty="0"/>
              <a:t>A Bright Future for Intelligent Genome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166106261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a:xfrm>
            <a:off x="228600" y="152400"/>
            <a:ext cx="9067800" cy="1066800"/>
          </a:xfrm>
        </p:spPr>
        <p:txBody>
          <a:bodyPr/>
          <a:lstStyle/>
          <a:p>
            <a:r>
              <a:rPr lang="en-US" dirty="0"/>
              <a:t>A Few Overview Readings (I)</a:t>
            </a:r>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Zülal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Bingöl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800" b="0" i="0" u="none" strike="noStrike" kern="1200" cap="none" spc="0" normalizeH="0" baseline="0" noProof="0" dirty="0">
                <a:ln>
                  <a:noFill/>
                </a:ln>
                <a:solidFill>
                  <a:srgbClr val="000000"/>
                </a:solidFill>
                <a:effectLst/>
                <a:uLnTx/>
                <a:uFillTx/>
                <a:latin typeface="Tahoma"/>
                <a:ea typeface="+mn-ea"/>
                <a:cs typeface="+mn-cs"/>
              </a:rPr>
              <a:t> Kim,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Saugata</a:t>
            </a:r>
            <a:r>
              <a:rPr kumimoji="0" lang="en-US" sz="1800" b="0" i="0" u="none" strike="noStrike" kern="1200" cap="none" spc="0" normalizeH="0" baseline="0" noProof="0" dirty="0">
                <a:ln>
                  <a:noFill/>
                </a:ln>
                <a:solidFill>
                  <a:srgbClr val="000000"/>
                </a:solidFill>
                <a:effectLst/>
                <a:uLnTx/>
                <a:uFillTx/>
                <a:latin typeface="Tahoma"/>
                <a:ea typeface="+mn-ea"/>
                <a:cs typeface="+mn-cs"/>
              </a:rPr>
              <a:t> Ghose,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Alkan</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0" i="0" u="none" strike="noStrike" kern="1200" cap="none" spc="0" normalizeH="0" baseline="0" noProof="0" dirty="0">
                <a:ln>
                  <a:noFill/>
                </a:ln>
                <a:solidFill>
                  <a:srgbClr val="0000FF"/>
                </a:solidFill>
                <a:effectLst/>
                <a:uLnTx/>
                <a:uFillTx/>
                <a:latin typeface="Tahoma"/>
                <a:ea typeface="+mn-ea"/>
                <a:cs typeface="+mn-cs"/>
                <a:sym typeface="Calibri"/>
                <a:hlinkClick r:id="rId2">
                  <a:extLst>
                    <a:ext uri="{A12FA001-AC4F-418D-AE19-62706E023703}">
                      <ahyp:hlinkClr xmlns:ahyp="http://schemas.microsoft.com/office/drawing/2018/hyperlinkcolor" val="tx"/>
                    </a:ext>
                  </a:extLst>
                </a:hlinkClick>
              </a:rPr>
              <a:t>“Accelerating Genome Analysis: A Primer on an Ongoing Journey” </a:t>
            </a:r>
            <a:endParaRPr kumimoji="0" lang="en" sz="1800" b="0" i="0" u="none" strike="noStrike" kern="1200" cap="none" spc="0" normalizeH="0" baseline="0" noProof="0" dirty="0">
              <a:ln>
                <a:noFill/>
              </a:ln>
              <a:solidFill>
                <a:srgbClr val="0000FF"/>
              </a:solidFill>
              <a:effectLst/>
              <a:uLnTx/>
              <a:uFillTx/>
              <a:latin typeface="Tahoma"/>
              <a:ea typeface="+mn-ea"/>
              <a:cs typeface="+mn-cs"/>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Micro, August 2020.</a:t>
            </a:r>
          </a:p>
        </p:txBody>
      </p:sp>
      <p:pic>
        <p:nvPicPr>
          <p:cNvPr id="7" name="Picture 6">
            <a:extLst>
              <a:ext uri="{FF2B5EF4-FFF2-40B4-BE49-F238E27FC236}">
                <a16:creationId xmlns:a16="http://schemas.microsoft.com/office/drawing/2014/main" id="{51B19457-CD9D-4B41-A6FA-F26BB5FC31AF}"/>
              </a:ext>
            </a:extLst>
          </p:cNvPr>
          <p:cNvPicPr>
            <a:picLocks noChangeAspect="1"/>
          </p:cNvPicPr>
          <p:nvPr/>
        </p:nvPicPr>
        <p:blipFill rotWithShape="1">
          <a:blip r:embed="rId3">
            <a:extLst>
              <a:ext uri="{28A0092B-C50C-407E-A947-70E740481C1C}">
                <a14:useLocalDpi xmlns:a14="http://schemas.microsoft.com/office/drawing/2010/main" val="0"/>
              </a:ext>
            </a:extLst>
          </a:blip>
          <a:srcRect l="3161" t="12560" r="35038" b="41460"/>
          <a:stretch/>
        </p:blipFill>
        <p:spPr>
          <a:xfrm>
            <a:off x="741821" y="2478316"/>
            <a:ext cx="7660358" cy="3678734"/>
          </a:xfrm>
          <a:prstGeom prst="rect">
            <a:avLst/>
          </a:prstGeom>
        </p:spPr>
      </p:pic>
      <p:sp>
        <p:nvSpPr>
          <p:cNvPr id="8" name="TextBox 7">
            <a:extLst>
              <a:ext uri="{FF2B5EF4-FFF2-40B4-BE49-F238E27FC236}">
                <a16:creationId xmlns:a16="http://schemas.microsoft.com/office/drawing/2014/main" id="{442EB977-07DC-5349-14CA-301FA1C34F91}"/>
              </a:ext>
            </a:extLst>
          </p:cNvPr>
          <p:cNvSpPr txBox="1"/>
          <p:nvPr/>
        </p:nvSpPr>
        <p:spPr>
          <a:xfrm>
            <a:off x="1475656"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https://arxiv.org/pdf/2008.00961.</a:t>
            </a: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31133570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p:txBody>
          <a:bodyPr/>
          <a:lstStyle/>
          <a:p>
            <a:r>
              <a:rPr lang="en-US" dirty="0"/>
              <a:t>A Few Overview Readings (II)</a:t>
            </a:r>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0A72CBA-36E4-2E48-B856-DDCFDCFF91FA}"/>
              </a:ext>
            </a:extLst>
          </p:cNvPr>
          <p:cNvPicPr>
            <a:picLocks noChangeAspect="1"/>
          </p:cNvPicPr>
          <p:nvPr/>
        </p:nvPicPr>
        <p:blipFill rotWithShape="1">
          <a:blip r:embed="rId2">
            <a:extLst>
              <a:ext uri="{28A0092B-C50C-407E-A947-70E740481C1C}">
                <a14:useLocalDpi xmlns:a14="http://schemas.microsoft.com/office/drawing/2010/main" val="0"/>
              </a:ext>
            </a:extLst>
          </a:blip>
          <a:srcRect l="4325" t="25508" r="35825" b="29425"/>
          <a:stretch/>
        </p:blipFill>
        <p:spPr>
          <a:xfrm>
            <a:off x="827584" y="2683149"/>
            <a:ext cx="7488832" cy="3626171"/>
          </a:xfrm>
          <a:prstGeom prst="rect">
            <a:avLst/>
          </a:prstGeom>
        </p:spPr>
      </p:pic>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Gagandeep Singh, 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Dionysios</a:t>
            </a:r>
            <a:r>
              <a:rPr kumimoji="0" lang="en-US" sz="1800" b="0" i="0" u="none" strike="noStrike" kern="1200" cap="none" spc="0" normalizeH="0" baseline="0" noProof="0" dirty="0">
                <a:ln>
                  <a:noFill/>
                </a:ln>
                <a:solidFill>
                  <a:srgbClr val="000000"/>
                </a:solidFill>
                <a:effectLst/>
                <a:uLnTx/>
                <a:uFillTx/>
                <a:latin typeface="Tahoma"/>
                <a:ea typeface="+mn-ea"/>
                <a:cs typeface="+mn-cs"/>
              </a:rPr>
              <a:t> Diamantopoulos, Juan Gomez-Luna, Henk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Corporaal</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a:t>
            </a:r>
            <a:endParaRPr kumimoji="0" lang="ar-SA"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FPGA-Based Near-Memory Acceleration of Modern Data-Intensive Applications</a:t>
            </a:r>
            <a:r>
              <a:rPr kumimoji="0" lang="en-US" sz="1800" b="1" i="0" u="none" strike="noStrike" kern="1200" cap="none" spc="0" normalizeH="0" baseline="0" noProof="0" dirty="0">
                <a:ln>
                  <a:noFill/>
                </a:ln>
                <a:solidFill>
                  <a:srgbClr val="0000FF"/>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Micro, 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
        <p:nvSpPr>
          <p:cNvPr id="7" name="TextBox 6">
            <a:extLst>
              <a:ext uri="{FF2B5EF4-FFF2-40B4-BE49-F238E27FC236}">
                <a16:creationId xmlns:a16="http://schemas.microsoft.com/office/drawing/2014/main" id="{B89120A8-600E-D9F2-1235-979E32ED77AE}"/>
              </a:ext>
            </a:extLst>
          </p:cNvPr>
          <p:cNvSpPr txBox="1"/>
          <p:nvPr/>
        </p:nvSpPr>
        <p:spPr>
          <a:xfrm>
            <a:off x="1475656"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432FF"/>
                </a:solidFill>
                <a:effectLst/>
                <a:uLnTx/>
                <a:uFillTx/>
                <a:latin typeface="Tahoma"/>
                <a:ea typeface="+mn-ea"/>
                <a:cs typeface="+mn-cs"/>
                <a:hlinkClick r:id="rId3"/>
              </a:rPr>
              <a:t>https://arxiv.org/pdf/2106.06433.pdf</a:t>
            </a:r>
            <a:r>
              <a:rPr kumimoji="0" lang="en-US" sz="2400" b="1" i="0" u="none" strike="noStrike" kern="1200" cap="none" spc="0" normalizeH="0" baseline="0" noProof="0" dirty="0">
                <a:ln>
                  <a:noFill/>
                </a:ln>
                <a:solidFill>
                  <a:srgbClr val="0432FF"/>
                </a:solidFill>
                <a:effectLst/>
                <a:uLnTx/>
                <a:uFillTx/>
                <a:latin typeface="Tahoma"/>
                <a:ea typeface="+mn-ea"/>
                <a:cs typeface="+mn-cs"/>
              </a:rPr>
              <a:t> </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79978619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4F12-528E-5A48-BAE0-E0DF14FEB9AA}"/>
              </a:ext>
            </a:extLst>
          </p:cNvPr>
          <p:cNvSpPr>
            <a:spLocks noGrp="1"/>
          </p:cNvSpPr>
          <p:nvPr>
            <p:ph type="title"/>
          </p:nvPr>
        </p:nvSpPr>
        <p:spPr/>
        <p:txBody>
          <a:bodyPr/>
          <a:lstStyle/>
          <a:p>
            <a:r>
              <a:rPr lang="en-US" dirty="0"/>
              <a:t>A Few Overview Readings (III)</a:t>
            </a:r>
          </a:p>
        </p:txBody>
      </p:sp>
      <p:sp>
        <p:nvSpPr>
          <p:cNvPr id="4" name="Slide Number Placeholder 3">
            <a:extLst>
              <a:ext uri="{FF2B5EF4-FFF2-40B4-BE49-F238E27FC236}">
                <a16:creationId xmlns:a16="http://schemas.microsoft.com/office/drawing/2014/main" id="{2664F514-3E94-8048-A442-6555D3EDBF0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Rectangle 7">
            <a:extLst>
              <a:ext uri="{FF2B5EF4-FFF2-40B4-BE49-F238E27FC236}">
                <a16:creationId xmlns:a16="http://schemas.microsoft.com/office/drawing/2014/main" id="{E2CA0203-DBBA-FD41-ADB8-08D665685A68}"/>
              </a:ext>
            </a:extLst>
          </p:cNvPr>
          <p:cNvSpPr/>
          <p:nvPr/>
        </p:nvSpPr>
        <p:spPr>
          <a:xfrm>
            <a:off x="259409" y="908720"/>
            <a:ext cx="8799307"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Joel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Lindegger</a:t>
            </a:r>
            <a:r>
              <a:rPr kumimoji="0" lang="en-US" sz="1800" b="0" i="0" u="none" strike="noStrike" kern="1200" cap="none" spc="0" normalizeH="0" baseline="0" noProof="0" dirty="0">
                <a:ln>
                  <a:noFill/>
                </a:ln>
                <a:solidFill>
                  <a:srgbClr val="000000"/>
                </a:solidFill>
                <a:effectLst/>
                <a:uLnTx/>
                <a:uFillTx/>
                <a:latin typeface="Tahoma"/>
                <a:ea typeface="+mn-ea"/>
                <a:cs typeface="+mn-cs"/>
              </a:rPr>
              <a:t>, 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Firtina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Nour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Almadhoun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Haiyu</a:t>
            </a:r>
            <a:r>
              <a:rPr kumimoji="0" lang="en-US" sz="1800" b="0" i="0" u="none" strike="noStrike" kern="1200" cap="none" spc="0" normalizeH="0" baseline="0" noProof="0" dirty="0">
                <a:ln>
                  <a:noFill/>
                </a:ln>
                <a:solidFill>
                  <a:srgbClr val="000000"/>
                </a:solidFill>
                <a:effectLst/>
                <a:uLnTx/>
                <a:uFillTx/>
                <a:latin typeface="Tahoma"/>
                <a:ea typeface="+mn-ea"/>
                <a:cs typeface="+mn-cs"/>
              </a:rPr>
              <a:t> Mao, Gagandeep Singh, Juan Gomez-Luna,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Onur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Mutlu</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From Molecules to Genomic Variations: Intelligent Algorithms and Architectures for Intelligent Genome Analysis</a:t>
            </a:r>
            <a:r>
              <a:rPr kumimoji="0" lang="en-US" sz="1800" b="1" i="0" u="none" strike="noStrike" kern="1200" cap="none" spc="0" normalizeH="0" baseline="0" noProof="0" dirty="0">
                <a:ln>
                  <a:noFill/>
                </a:ln>
                <a:solidFill>
                  <a:srgbClr val="000000"/>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Computational and Structural Biotechnology Journal,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pic>
        <p:nvPicPr>
          <p:cNvPr id="10" name="Content Placeholder 9">
            <a:extLst>
              <a:ext uri="{FF2B5EF4-FFF2-40B4-BE49-F238E27FC236}">
                <a16:creationId xmlns:a16="http://schemas.microsoft.com/office/drawing/2014/main" id="{F45D9B22-CAE4-6040-89EE-CD3A1307D8EC}"/>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2852936"/>
            <a:ext cx="9144000" cy="3413760"/>
          </a:xfrm>
        </p:spPr>
      </p:pic>
      <p:sp>
        <p:nvSpPr>
          <p:cNvPr id="6" name="TextBox 5">
            <a:extLst>
              <a:ext uri="{FF2B5EF4-FFF2-40B4-BE49-F238E27FC236}">
                <a16:creationId xmlns:a16="http://schemas.microsoft.com/office/drawing/2014/main" id="{3CBD41D2-621F-D5F9-13B4-D39C618AB2B6}"/>
              </a:ext>
            </a:extLst>
          </p:cNvPr>
          <p:cNvSpPr txBox="1"/>
          <p:nvPr/>
        </p:nvSpPr>
        <p:spPr>
          <a:xfrm>
            <a:off x="1557121" y="6351711"/>
            <a:ext cx="6255239" cy="461665"/>
          </a:xfrm>
          <a:prstGeom prst="rect">
            <a:avLst/>
          </a:prstGeom>
          <a:noFill/>
        </p:spPr>
        <p:txBody>
          <a:bodyPr wrap="none" rtlCol="0">
            <a:spAutoFit/>
          </a:bodyPr>
          <a:lstStyle/>
          <a:p>
            <a:r>
              <a:rPr lang="en-US" sz="2400" b="1" dirty="0">
                <a:solidFill>
                  <a:srgbClr val="0000FF"/>
                </a:solidFill>
                <a:hlinkClick r:id="rId5">
                  <a:extLst>
                    <a:ext uri="{A12FA001-AC4F-418D-AE19-62706E023703}">
                      <ahyp:hlinkClr xmlns:ahyp="http://schemas.microsoft.com/office/drawing/2018/hyperlinkcolor" val="tx"/>
                    </a:ext>
                  </a:extLst>
                </a:hlinkClick>
              </a:rPr>
              <a:t>https://arxiv.org/pdf/2205.07957.pdf</a:t>
            </a:r>
            <a:r>
              <a:rPr lang="en-US" sz="2400" b="1" dirty="0">
                <a:solidFill>
                  <a:srgbClr val="0000FF"/>
                </a:solidFill>
              </a:rPr>
              <a:t> </a:t>
            </a:r>
          </a:p>
        </p:txBody>
      </p:sp>
    </p:spTree>
    <p:extLst>
      <p:ext uri="{BB962C8B-B14F-4D97-AF65-F5344CB8AC3E}">
        <p14:creationId xmlns:p14="http://schemas.microsoft.com/office/powerpoint/2010/main" val="323405615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solidFill>
                  <a:srgbClr val="0000FF"/>
                </a:solidFill>
              </a:rPr>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fld id="{323594FA-E141-4234-AE05-360401972BE7}" type="slidenum">
              <a:rPr lang="en-US" altLang="en-US" smtClean="0"/>
              <a:pPr/>
              <a:t>9</a:t>
            </a:fld>
            <a:endParaRPr lang="en-US" altLang="en-US"/>
          </a:p>
        </p:txBody>
      </p:sp>
    </p:spTree>
    <p:extLst>
      <p:ext uri="{BB962C8B-B14F-4D97-AF65-F5344CB8AC3E}">
        <p14:creationId xmlns:p14="http://schemas.microsoft.com/office/powerpoint/2010/main" val="2410908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a:t>
            </a:fld>
            <a:endParaRPr lang="en-US" altLang="en-US"/>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r>
              <a:rPr lang="en-US" dirty="0">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r>
              <a:rPr lang="en-US" dirty="0">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r>
              <a:rPr lang="en-US" dirty="0"/>
              <a:t>The discovery of DNA’s double-helical structure (Watson+, 1953) </a:t>
            </a:r>
          </a:p>
        </p:txBody>
      </p:sp>
    </p:spTree>
    <p:extLst>
      <p:ext uri="{BB962C8B-B14F-4D97-AF65-F5344CB8AC3E}">
        <p14:creationId xmlns:p14="http://schemas.microsoft.com/office/powerpoint/2010/main" val="124557735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The Central Dogma of Molecular Biology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a:t>
            </a:fld>
            <a:endParaRPr lang="en-US" altLang="en-US"/>
          </a:p>
        </p:txBody>
      </p:sp>
      <p:pic>
        <p:nvPicPr>
          <p:cNvPr id="16396" name="Picture 12" descr="Image result for the central dogma of biolog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230" y="1029335"/>
            <a:ext cx="8615801" cy="3765106"/>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Image result for cook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38" y="4480164"/>
            <a:ext cx="1728230" cy="1762501"/>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Image result for apple pie cookboo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5034" y="4463865"/>
            <a:ext cx="1267389" cy="1856614"/>
          </a:xfrm>
          <a:prstGeom prst="rect">
            <a:avLst/>
          </a:prstGeom>
          <a:noFill/>
          <a:extLst>
            <a:ext uri="{909E8E84-426E-40DD-AFC4-6F175D3DCCD1}">
              <a14:hiddenFill xmlns:a14="http://schemas.microsoft.com/office/drawing/2010/main">
                <a:solidFill>
                  <a:srgbClr val="FFFFFF"/>
                </a:solidFill>
              </a14:hiddenFill>
            </a:ext>
          </a:extLst>
        </p:spPr>
      </p:pic>
      <p:pic>
        <p:nvPicPr>
          <p:cNvPr id="16394" name="Picture 10" descr="Image result for apple pie with whipped crea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11471" y="4558300"/>
            <a:ext cx="2521669" cy="16790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6874252" y="3279704"/>
            <a:ext cx="1458888" cy="369332"/>
          </a:xfrm>
          <a:prstGeom prst="rect">
            <a:avLst/>
          </a:prstGeom>
          <a:noFill/>
        </p:spPr>
        <p:txBody>
          <a:bodyPr wrap="square" rtlCol="0">
            <a:spAutoFit/>
          </a:bodyPr>
          <a:lstStyle/>
          <a:p>
            <a:r>
              <a:rPr lang="en-US" dirty="0">
                <a:solidFill>
                  <a:schemeClr val="bg1"/>
                </a:solidFill>
              </a:rPr>
              <a:t>Phenotypes </a:t>
            </a:r>
          </a:p>
        </p:txBody>
      </p:sp>
      <p:sp>
        <p:nvSpPr>
          <p:cNvPr id="19" name="TextBox 18"/>
          <p:cNvSpPr txBox="1"/>
          <p:nvPr/>
        </p:nvSpPr>
        <p:spPr>
          <a:xfrm>
            <a:off x="1259632" y="3284984"/>
            <a:ext cx="1458888" cy="369332"/>
          </a:xfrm>
          <a:prstGeom prst="rect">
            <a:avLst/>
          </a:prstGeom>
          <a:noFill/>
        </p:spPr>
        <p:txBody>
          <a:bodyPr wrap="square" rtlCol="0">
            <a:spAutoFit/>
          </a:bodyPr>
          <a:lstStyle/>
          <a:p>
            <a:r>
              <a:rPr lang="en-US" dirty="0">
                <a:solidFill>
                  <a:schemeClr val="bg1"/>
                </a:solidFill>
              </a:rPr>
              <a:t>Genotypes </a:t>
            </a:r>
          </a:p>
        </p:txBody>
      </p:sp>
      <p:pic>
        <p:nvPicPr>
          <p:cNvPr id="21506" name="Picture 2" descr="Image result for human genetic traits"/>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13728" y="1275468"/>
            <a:ext cx="1714656" cy="1433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601798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prstClr val="black"/>
                </a:solidFill>
              </a:rPr>
              <a:pPr/>
              <a:t>12</a:t>
            </a:fld>
            <a:endParaRPr lang="en-US" altLang="en-US">
              <a:solidFill>
                <a:prstClr val="black"/>
              </a:solidFill>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r>
              <a:rPr lang="en-US" sz="2000" dirty="0"/>
              <a:t>human chromosome #12</a:t>
            </a:r>
          </a:p>
          <a:p>
            <a:r>
              <a:rPr lang="en-US" sz="2000" dirty="0"/>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356317302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3A186F-D6BE-304D-A68C-49A62CAD266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Rectangle 2">
            <a:extLst>
              <a:ext uri="{FF2B5EF4-FFF2-40B4-BE49-F238E27FC236}">
                <a16:creationId xmlns:a16="http://schemas.microsoft.com/office/drawing/2014/main" id="{08674814-707A-5C48-96A6-1F9F2C707A89}"/>
              </a:ext>
            </a:extLst>
          </p:cNvPr>
          <p:cNvSpPr/>
          <p:nvPr/>
        </p:nvSpPr>
        <p:spPr>
          <a:xfrm>
            <a:off x="0" y="0"/>
            <a:ext cx="9144000" cy="6986528"/>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CCTCCTCAGTGCCACCCAGCCCACTGGCAGCTCCCAAACAGGCTCTTATTAAAACACCCTGTTCCCTGCCCCTTGGAGTGAGGTGTCAAGGACCTAAACTAAAAAAAAAAAAAGAAAAAGAAAAGAAAAAGAATTTAAAATTTAAGTAATTCTTTGAAAAAAACTAATTTCTAAGCTTCTTCATGTCAAGGACCTAATGTGCTAAACAGCACTTTT</a:t>
            </a:r>
            <a:r>
              <a:rPr kumimoji="0" lang="en-US" sz="3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TTGACCATTAT</a:t>
            </a: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TTTGGATCTGAAAGAAATCAAGAATAAATGAAGGACTTGATACATTGGAAGAGGAGAGTCAAGGACCTACAGAAAAAAAAAAAAAAGAAAAAGAAAAGAAAAAGA</a:t>
            </a:r>
            <a:r>
              <a:rPr kumimoji="0" lang="en-US" sz="3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A</a:t>
            </a: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TTTAAAATTTAAGTAATTCTTTGAAAAAAACTAATTTCTAAGCTTCTT</a:t>
            </a:r>
            <a:r>
              <a:rPr kumimoji="0" lang="en-US" sz="32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C</a:t>
            </a: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ATGTCAAGGACCTAATGTCTGTGTTGCAGGTCTTCTTGCATTTCCCTGTCAAAAGAAAAAGAATTTAAAATTTAAGTAATTCTTTGAAAAAAACTAATTTCTAAGCTTCTTCATGTCAAGGACCTAATGTCAGGCC</a:t>
            </a:r>
            <a:endParaRPr kumimoji="0" lang="ar-SA"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GGCTCTTATTAAAACACCCTGTTCCCTGCCCCTTGGAGTG</a:t>
            </a:r>
          </a:p>
        </p:txBody>
      </p:sp>
    </p:spTree>
    <p:extLst>
      <p:ext uri="{BB962C8B-B14F-4D97-AF65-F5344CB8AC3E}">
        <p14:creationId xmlns:p14="http://schemas.microsoft.com/office/powerpoint/2010/main" val="375243698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Large is a Genome?</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Image result for E. coli O157:H7 pictur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18374" y="1950875"/>
            <a:ext cx="2078805" cy="17097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12" descr="Image result for onion"/>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932040" y="1772816"/>
            <a:ext cx="1642712" cy="192886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4" descr="Related image"/>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6588224" y="1484784"/>
            <a:ext cx="2448272" cy="215448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Rectangle 13"/>
          <p:cNvSpPr/>
          <p:nvPr/>
        </p:nvSpPr>
        <p:spPr>
          <a:xfrm>
            <a:off x="0" y="3959697"/>
            <a:ext cx="9144000" cy="7200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5" name="Oval 14"/>
          <p:cNvSpPr/>
          <p:nvPr/>
        </p:nvSpPr>
        <p:spPr>
          <a:xfrm>
            <a:off x="225324" y="3815681"/>
            <a:ext cx="360040" cy="36004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6" name="Picture 4" descr="Image result for ÏX174 virus"/>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6956" y="2109033"/>
            <a:ext cx="1499307" cy="1499307"/>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rot="2347529">
            <a:off x="117005" y="4706924"/>
            <a:ext cx="179247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Phi X174 virus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Tahoma"/>
                <a:ea typeface="+mn-ea"/>
                <a:cs typeface="+mn-cs"/>
              </a:rPr>
              <a:t>5.386 Kilo bp</a:t>
            </a:r>
          </a:p>
        </p:txBody>
      </p:sp>
      <p:sp>
        <p:nvSpPr>
          <p:cNvPr id="19" name="Oval 18"/>
          <p:cNvSpPr/>
          <p:nvPr/>
        </p:nvSpPr>
        <p:spPr>
          <a:xfrm>
            <a:off x="1979712" y="3815681"/>
            <a:ext cx="360040" cy="36004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Rectangle 20"/>
          <p:cNvSpPr/>
          <p:nvPr/>
        </p:nvSpPr>
        <p:spPr>
          <a:xfrm rot="2347529">
            <a:off x="1804644" y="4755559"/>
            <a:ext cx="194662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E. coli O157:H7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Tahoma"/>
                <a:ea typeface="+mn-ea"/>
                <a:cs typeface="+mn-cs"/>
              </a:rPr>
              <a:t>5.44 Million </a:t>
            </a:r>
            <a:r>
              <a:rPr kumimoji="0" lang="en-US" sz="2000" b="0" i="0" u="none" strike="noStrike" kern="1200" cap="none" spc="0" normalizeH="0" baseline="0" noProof="0" err="1">
                <a:ln>
                  <a:noFill/>
                </a:ln>
                <a:solidFill>
                  <a:srgbClr val="FF0000"/>
                </a:solidFill>
                <a:effectLst/>
                <a:uLnTx/>
                <a:uFillTx/>
                <a:latin typeface="Tahoma"/>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sp>
        <p:nvSpPr>
          <p:cNvPr id="22" name="Oval 21"/>
          <p:cNvSpPr/>
          <p:nvPr/>
        </p:nvSpPr>
        <p:spPr>
          <a:xfrm>
            <a:off x="3923928" y="3815681"/>
            <a:ext cx="360040" cy="36004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p:cNvSpPr/>
          <p:nvPr/>
        </p:nvSpPr>
        <p:spPr>
          <a:xfrm rot="2347529">
            <a:off x="3707248" y="4677599"/>
            <a:ext cx="180049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Homo Sapiens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0000"/>
                </a:solidFill>
                <a:effectLst/>
                <a:uLnTx/>
                <a:uFillTx/>
                <a:latin typeface="Tahoma"/>
                <a:ea typeface="+mn-ea"/>
                <a:cs typeface="+mn-cs"/>
              </a:rPr>
              <a:t>3.2 Billion </a:t>
            </a:r>
            <a:r>
              <a:rPr kumimoji="0" lang="en-US" sz="2000" b="0" i="0" u="none" strike="noStrike" kern="1200" cap="none" spc="0" normalizeH="0" baseline="0" noProof="0" err="1">
                <a:ln>
                  <a:noFill/>
                </a:ln>
                <a:solidFill>
                  <a:srgbClr val="FF0000"/>
                </a:solidFill>
                <a:effectLst/>
                <a:uLnTx/>
                <a:uFillTx/>
                <a:latin typeface="Tahoma"/>
                <a:ea typeface="+mn-ea"/>
                <a:cs typeface="+mn-cs"/>
              </a:rPr>
              <a:t>bp</a:t>
            </a:r>
            <a:endParaRPr kumimoji="0" lang="en-US" sz="2000" b="0" i="0" u="none" strike="noStrike" kern="1200" cap="none" spc="0" normalizeH="0" baseline="0" noProof="0">
              <a:ln>
                <a:noFill/>
              </a:ln>
              <a:solidFill>
                <a:srgbClr val="FF0000"/>
              </a:solidFill>
              <a:effectLst/>
              <a:uLnTx/>
              <a:uFillTx/>
              <a:latin typeface="Tahoma"/>
              <a:ea typeface="+mn-ea"/>
              <a:cs typeface="+mn-cs"/>
            </a:endParaRPr>
          </a:p>
        </p:txBody>
      </p:sp>
      <p:sp>
        <p:nvSpPr>
          <p:cNvPr id="25" name="Oval 24"/>
          <p:cNvSpPr/>
          <p:nvPr/>
        </p:nvSpPr>
        <p:spPr>
          <a:xfrm>
            <a:off x="5724128" y="3822266"/>
            <a:ext cx="360040" cy="36004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p:cNvSpPr/>
          <p:nvPr/>
        </p:nvSpPr>
        <p:spPr>
          <a:xfrm rot="2347529">
            <a:off x="5439869" y="4833553"/>
            <a:ext cx="2451569"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 Onion, Allium Cepa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rial" panose="020B0604020202020204" pitchFamily="34" charset="0"/>
                <a:ea typeface="+mn-ea"/>
                <a:cs typeface="+mn-cs"/>
              </a:rPr>
              <a:t>16 Billion bp</a:t>
            </a:r>
            <a:endParaRPr kumimoji="0" lang="en-US" sz="2000" b="0" i="0" u="none" strike="noStrike" kern="1200" cap="none" spc="0" normalizeH="0" baseline="0" noProof="0" dirty="0">
              <a:ln>
                <a:noFill/>
              </a:ln>
              <a:solidFill>
                <a:srgbClr val="FF0000"/>
              </a:solidFill>
              <a:effectLst/>
              <a:uLnTx/>
              <a:uFillTx/>
              <a:latin typeface="Tahoma"/>
              <a:ea typeface="+mn-ea"/>
              <a:cs typeface="+mn-cs"/>
            </a:endParaRPr>
          </a:p>
        </p:txBody>
      </p:sp>
      <p:sp>
        <p:nvSpPr>
          <p:cNvPr id="28" name="Oval 27"/>
          <p:cNvSpPr/>
          <p:nvPr/>
        </p:nvSpPr>
        <p:spPr>
          <a:xfrm>
            <a:off x="7668344" y="3822266"/>
            <a:ext cx="360040" cy="36004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0" name="Rectangle 29"/>
          <p:cNvSpPr/>
          <p:nvPr/>
        </p:nvSpPr>
        <p:spPr>
          <a:xfrm rot="2347529">
            <a:off x="7442777" y="4738380"/>
            <a:ext cx="1867819"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Paris Japonica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149 Billion bp</a:t>
            </a:r>
          </a:p>
        </p:txBody>
      </p:sp>
      <p:pic>
        <p:nvPicPr>
          <p:cNvPr id="54274" name="Picture 2" descr="Image result for human"/>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813734" y="1575488"/>
            <a:ext cx="1000868" cy="2077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533259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solidFill>
                  <a:srgbClr val="0000FF"/>
                </a:solidFill>
              </a:rPr>
              <a:t>Find the complete sequence of A, C, G, T’s in an organism’s DNA</a:t>
            </a:r>
          </a:p>
          <a:p>
            <a:endParaRPr lang="en-US" dirty="0"/>
          </a:p>
          <a:p>
            <a:r>
              <a:rPr lang="en-US" dirty="0"/>
              <a:t>Challenge: </a:t>
            </a:r>
          </a:p>
          <a:p>
            <a:pPr lvl="1"/>
            <a:r>
              <a:rPr lang="en-US" dirty="0">
                <a:solidFill>
                  <a:srgbClr val="FF0000"/>
                </a:solidFill>
              </a:rPr>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a:t>
            </a:fld>
            <a:endParaRPr lang="en-US" altLang="en-US"/>
          </a:p>
        </p:txBody>
      </p:sp>
    </p:spTree>
    <p:extLst>
      <p:ext uri="{BB962C8B-B14F-4D97-AF65-F5344CB8AC3E}">
        <p14:creationId xmlns:p14="http://schemas.microsoft.com/office/powerpoint/2010/main" val="13202545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flipV="1">
            <a:off x="2218475" y="1993767"/>
            <a:ext cx="3816626" cy="122754"/>
          </a:xfrm>
          <a:prstGeom prst="rect">
            <a:avLst/>
          </a:prstGeom>
          <a:gradFill flip="none" rotWithShape="1">
            <a:gsLst>
              <a:gs pos="0">
                <a:srgbClr val="FFFF00"/>
              </a:gs>
              <a:gs pos="27000">
                <a:srgbClr val="D580DB"/>
              </a:gs>
              <a:gs pos="63000">
                <a:srgbClr val="00B0F0"/>
              </a:gs>
              <a:gs pos="8900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7" name="TextBox 16"/>
          <p:cNvSpPr txBox="1"/>
          <p:nvPr/>
        </p:nvSpPr>
        <p:spPr>
          <a:xfrm>
            <a:off x="3954982" y="1678228"/>
            <a:ext cx="219665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Large DNA molecule</a:t>
            </a:r>
          </a:p>
        </p:txBody>
      </p:sp>
      <p:sp>
        <p:nvSpPr>
          <p:cNvPr id="27" name="Rectangle 26"/>
          <p:cNvSpPr/>
          <p:nvPr/>
        </p:nvSpPr>
        <p:spPr>
          <a:xfrm rot="20515068">
            <a:off x="2308257" y="2804389"/>
            <a:ext cx="1080000" cy="98550"/>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8" name="Rectangle 27"/>
          <p:cNvSpPr/>
          <p:nvPr/>
        </p:nvSpPr>
        <p:spPr>
          <a:xfrm rot="541883">
            <a:off x="3326138" y="2962916"/>
            <a:ext cx="1080000" cy="100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9" name="Rectangle 28"/>
          <p:cNvSpPr/>
          <p:nvPr/>
        </p:nvSpPr>
        <p:spPr>
          <a:xfrm rot="21094906">
            <a:off x="2625287" y="3160417"/>
            <a:ext cx="1080000" cy="100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0" name="Rectangle 29"/>
          <p:cNvSpPr/>
          <p:nvPr/>
        </p:nvSpPr>
        <p:spPr>
          <a:xfrm rot="21250960">
            <a:off x="4014199" y="2778730"/>
            <a:ext cx="1080000" cy="1008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1" name="Rectangle 30"/>
          <p:cNvSpPr/>
          <p:nvPr/>
        </p:nvSpPr>
        <p:spPr>
          <a:xfrm rot="358080">
            <a:off x="4030955" y="3259788"/>
            <a:ext cx="1080000" cy="1008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2" name="Rectangle 31"/>
          <p:cNvSpPr/>
          <p:nvPr/>
        </p:nvSpPr>
        <p:spPr>
          <a:xfrm rot="472447">
            <a:off x="4861120" y="2986372"/>
            <a:ext cx="1080000" cy="100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3" name="Rectangle 32"/>
          <p:cNvSpPr/>
          <p:nvPr/>
        </p:nvSpPr>
        <p:spPr>
          <a:xfrm rot="21055297">
            <a:off x="5015857" y="3462076"/>
            <a:ext cx="1080000" cy="100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36" name="Straight Arrow Connector 35"/>
          <p:cNvCxnSpPr/>
          <p:nvPr/>
        </p:nvCxnSpPr>
        <p:spPr>
          <a:xfrm>
            <a:off x="4254440" y="2184447"/>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894100" y="3618619"/>
            <a:ext cx="22575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Small DNA fragments</a:t>
            </a:r>
          </a:p>
        </p:txBody>
      </p:sp>
      <p:cxnSp>
        <p:nvCxnSpPr>
          <p:cNvPr id="40" name="Straight Arrow Connector 39"/>
          <p:cNvCxnSpPr/>
          <p:nvPr/>
        </p:nvCxnSpPr>
        <p:spPr>
          <a:xfrm>
            <a:off x="4275079" y="3987951"/>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517875" y="4984040"/>
            <a:ext cx="81269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Reads</a:t>
            </a:r>
          </a:p>
        </p:txBody>
      </p:sp>
      <p:grpSp>
        <p:nvGrpSpPr>
          <p:cNvPr id="7" name="Group 6"/>
          <p:cNvGrpSpPr/>
          <p:nvPr/>
        </p:nvGrpSpPr>
        <p:grpSpPr>
          <a:xfrm>
            <a:off x="2360658" y="4519360"/>
            <a:ext cx="1562077" cy="338554"/>
            <a:chOff x="2188389" y="4545756"/>
            <a:chExt cx="1562077" cy="338554"/>
          </a:xfrm>
        </p:grpSpPr>
        <p:sp>
          <p:nvSpPr>
            <p:cNvPr id="41" name="Rectangle 40"/>
            <p:cNvSpPr/>
            <p:nvPr/>
          </p:nvSpPr>
          <p:spPr>
            <a:xfrm>
              <a:off x="2250608" y="4593349"/>
              <a:ext cx="1373688" cy="222956"/>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9" name="TextBox 48"/>
            <p:cNvSpPr txBox="1"/>
            <p:nvPr/>
          </p:nvSpPr>
          <p:spPr>
            <a:xfrm>
              <a:off x="2188389" y="4545756"/>
              <a:ext cx="156207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ACGTACCCCGT</a:t>
              </a:r>
            </a:p>
          </p:txBody>
        </p:sp>
      </p:grpSp>
      <p:grpSp>
        <p:nvGrpSpPr>
          <p:cNvPr id="18" name="Group 17"/>
          <p:cNvGrpSpPr/>
          <p:nvPr/>
        </p:nvGrpSpPr>
        <p:grpSpPr>
          <a:xfrm>
            <a:off x="3569046" y="4932628"/>
            <a:ext cx="1561509" cy="338554"/>
            <a:chOff x="3128483" y="5309496"/>
            <a:chExt cx="1561509" cy="338554"/>
          </a:xfrm>
        </p:grpSpPr>
        <p:sp>
          <p:nvSpPr>
            <p:cNvPr id="43" name="Rectangle 42"/>
            <p:cNvSpPr/>
            <p:nvPr/>
          </p:nvSpPr>
          <p:spPr>
            <a:xfrm>
              <a:off x="3203322" y="5362917"/>
              <a:ext cx="1375200" cy="223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0" name="TextBox 49"/>
            <p:cNvSpPr txBox="1"/>
            <p:nvPr/>
          </p:nvSpPr>
          <p:spPr>
            <a:xfrm>
              <a:off x="3128483" y="5309496"/>
              <a:ext cx="156150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GATACACTGTG</a:t>
              </a:r>
            </a:p>
          </p:txBody>
        </p:sp>
      </p:grpSp>
      <p:grpSp>
        <p:nvGrpSpPr>
          <p:cNvPr id="11" name="Group 10"/>
          <p:cNvGrpSpPr/>
          <p:nvPr/>
        </p:nvGrpSpPr>
        <p:grpSpPr>
          <a:xfrm>
            <a:off x="4535963" y="4490619"/>
            <a:ext cx="1539765" cy="338554"/>
            <a:chOff x="4477482" y="4534478"/>
            <a:chExt cx="1539765" cy="338554"/>
          </a:xfrm>
        </p:grpSpPr>
        <p:sp>
          <p:nvSpPr>
            <p:cNvPr id="44" name="Rectangle 43"/>
            <p:cNvSpPr/>
            <p:nvPr/>
          </p:nvSpPr>
          <p:spPr>
            <a:xfrm>
              <a:off x="4541403" y="4588375"/>
              <a:ext cx="1375200" cy="2232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1" name="TextBox 50"/>
            <p:cNvSpPr txBox="1"/>
            <p:nvPr/>
          </p:nvSpPr>
          <p:spPr>
            <a:xfrm>
              <a:off x="4477482" y="4534478"/>
              <a:ext cx="153976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TTTTTTTAATT</a:t>
              </a:r>
            </a:p>
          </p:txBody>
        </p:sp>
      </p:grpSp>
      <p:grpSp>
        <p:nvGrpSpPr>
          <p:cNvPr id="19" name="Group 18"/>
          <p:cNvGrpSpPr/>
          <p:nvPr/>
        </p:nvGrpSpPr>
        <p:grpSpPr>
          <a:xfrm>
            <a:off x="2358575" y="5463512"/>
            <a:ext cx="1564160" cy="338554"/>
            <a:chOff x="3857124" y="4997083"/>
            <a:chExt cx="1564160" cy="338554"/>
          </a:xfrm>
        </p:grpSpPr>
        <p:sp>
          <p:nvSpPr>
            <p:cNvPr id="42" name="Rectangle 41"/>
            <p:cNvSpPr/>
            <p:nvPr/>
          </p:nvSpPr>
          <p:spPr>
            <a:xfrm>
              <a:off x="3938690" y="5047731"/>
              <a:ext cx="1375200" cy="223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2" name="TextBox 51"/>
            <p:cNvSpPr txBox="1"/>
            <p:nvPr/>
          </p:nvSpPr>
          <p:spPr>
            <a:xfrm>
              <a:off x="3857124" y="4997083"/>
              <a:ext cx="156416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CTAGGGACCTT</a:t>
              </a:r>
            </a:p>
          </p:txBody>
        </p:sp>
      </p:grpSp>
      <p:grpSp>
        <p:nvGrpSpPr>
          <p:cNvPr id="13" name="Group 12"/>
          <p:cNvGrpSpPr/>
          <p:nvPr/>
        </p:nvGrpSpPr>
        <p:grpSpPr>
          <a:xfrm>
            <a:off x="4572000" y="5456483"/>
            <a:ext cx="1658240" cy="338554"/>
            <a:chOff x="4551147" y="5294189"/>
            <a:chExt cx="1658240" cy="338554"/>
          </a:xfrm>
        </p:grpSpPr>
        <p:sp>
          <p:nvSpPr>
            <p:cNvPr id="45" name="Rectangle 44"/>
            <p:cNvSpPr/>
            <p:nvPr/>
          </p:nvSpPr>
          <p:spPr>
            <a:xfrm>
              <a:off x="4642047" y="5344410"/>
              <a:ext cx="1375200" cy="2232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3" name="TextBox 52"/>
            <p:cNvSpPr txBox="1"/>
            <p:nvPr/>
          </p:nvSpPr>
          <p:spPr>
            <a:xfrm>
              <a:off x="4551147" y="5294189"/>
              <a:ext cx="165824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ACGACGTAGCT</a:t>
              </a:r>
            </a:p>
          </p:txBody>
        </p:sp>
      </p:grpSp>
      <p:grpSp>
        <p:nvGrpSpPr>
          <p:cNvPr id="12" name="Group 11"/>
          <p:cNvGrpSpPr/>
          <p:nvPr/>
        </p:nvGrpSpPr>
        <p:grpSpPr>
          <a:xfrm>
            <a:off x="5287484" y="4926755"/>
            <a:ext cx="1577052" cy="338554"/>
            <a:chOff x="5390191" y="5006202"/>
            <a:chExt cx="1577052" cy="338554"/>
          </a:xfrm>
        </p:grpSpPr>
        <p:sp>
          <p:nvSpPr>
            <p:cNvPr id="46" name="Rectangle 45"/>
            <p:cNvSpPr/>
            <p:nvPr/>
          </p:nvSpPr>
          <p:spPr>
            <a:xfrm>
              <a:off x="5473122" y="5071106"/>
              <a:ext cx="1375200" cy="2232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4" name="TextBox 53"/>
            <p:cNvSpPr txBox="1"/>
            <p:nvPr/>
          </p:nvSpPr>
          <p:spPr>
            <a:xfrm>
              <a:off x="5390191" y="5006202"/>
              <a:ext cx="157705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AAAAAAAAAA</a:t>
              </a:r>
            </a:p>
          </p:txBody>
        </p:sp>
      </p:grpSp>
      <p:grpSp>
        <p:nvGrpSpPr>
          <p:cNvPr id="14" name="Group 13"/>
          <p:cNvGrpSpPr/>
          <p:nvPr/>
        </p:nvGrpSpPr>
        <p:grpSpPr>
          <a:xfrm>
            <a:off x="1858454" y="4937187"/>
            <a:ext cx="1488373" cy="338554"/>
            <a:chOff x="2517296" y="5024271"/>
            <a:chExt cx="1488373" cy="338554"/>
          </a:xfrm>
        </p:grpSpPr>
        <p:sp>
          <p:nvSpPr>
            <p:cNvPr id="47" name="Rectangle 46"/>
            <p:cNvSpPr/>
            <p:nvPr/>
          </p:nvSpPr>
          <p:spPr>
            <a:xfrm>
              <a:off x="2582826" y="5074208"/>
              <a:ext cx="1375200" cy="223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5" name="TextBox 54"/>
            <p:cNvSpPr txBox="1"/>
            <p:nvPr/>
          </p:nvSpPr>
          <p:spPr>
            <a:xfrm>
              <a:off x="2517296" y="5024271"/>
              <a:ext cx="1488373"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ACGAGCGGGT</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21" name="Right Brace 20"/>
          <p:cNvSpPr/>
          <p:nvPr/>
        </p:nvSpPr>
        <p:spPr>
          <a:xfrm>
            <a:off x="6864536" y="4447646"/>
            <a:ext cx="652304" cy="1430394"/>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4" name="Title 3">
            <a:extLst>
              <a:ext uri="{FF2B5EF4-FFF2-40B4-BE49-F238E27FC236}">
                <a16:creationId xmlns:a16="http://schemas.microsoft.com/office/drawing/2014/main" id="{870D95F5-7750-3347-9E12-808E53A13286}"/>
              </a:ext>
            </a:extLst>
          </p:cNvPr>
          <p:cNvSpPr>
            <a:spLocks noGrp="1"/>
          </p:cNvSpPr>
          <p:nvPr>
            <p:ph type="title"/>
          </p:nvPr>
        </p:nvSpPr>
        <p:spPr/>
        <p:txBody>
          <a:bodyPr>
            <a:normAutofit/>
          </a:bodyPr>
          <a:lstStyle/>
          <a:p>
            <a:r>
              <a:rPr lang="en-US" dirty="0"/>
              <a:t>Genome Sequencing</a:t>
            </a:r>
          </a:p>
        </p:txBody>
      </p:sp>
    </p:spTree>
    <p:extLst>
      <p:ext uri="{BB962C8B-B14F-4D97-AF65-F5344CB8AC3E}">
        <p14:creationId xmlns:p14="http://schemas.microsoft.com/office/powerpoint/2010/main" val="621414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7" grpId="0" animBg="1"/>
      <p:bldP spid="28" grpId="0" animBg="1"/>
      <p:bldP spid="29" grpId="0" animBg="1"/>
      <p:bldP spid="30" grpId="0" animBg="1"/>
      <p:bldP spid="31" grpId="0" animBg="1"/>
      <p:bldP spid="32" grpId="0" animBg="1"/>
      <p:bldP spid="33" grpId="0" animBg="1"/>
      <p:bldP spid="38" grpId="0"/>
      <p:bldP spid="48" grpId="0"/>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8E1B2-2199-6840-A1E7-24E2B01594A9}"/>
              </a:ext>
            </a:extLst>
          </p:cNvPr>
          <p:cNvSpPr>
            <a:spLocks noGrp="1"/>
          </p:cNvSpPr>
          <p:nvPr>
            <p:ph type="title"/>
          </p:nvPr>
        </p:nvSpPr>
        <p:spPr/>
        <p:txBody>
          <a:bodyPr/>
          <a:lstStyle/>
          <a:p>
            <a:r>
              <a:rPr lang="en-US" dirty="0"/>
              <a:t>Genome Sequencing and Analysis</a:t>
            </a:r>
          </a:p>
        </p:txBody>
      </p:sp>
      <p:sp>
        <p:nvSpPr>
          <p:cNvPr id="3" name="Slide Number Placeholder 2">
            <a:extLst>
              <a:ext uri="{FF2B5EF4-FFF2-40B4-BE49-F238E27FC236}">
                <a16:creationId xmlns:a16="http://schemas.microsoft.com/office/drawing/2014/main" id="{4D64045F-865F-6541-98F7-EB458E64296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3" name="Google Shape;91;p18">
            <a:extLst>
              <a:ext uri="{FF2B5EF4-FFF2-40B4-BE49-F238E27FC236}">
                <a16:creationId xmlns:a16="http://schemas.microsoft.com/office/drawing/2014/main" id="{3B1974B1-15E5-C840-9425-DE9A45E9362A}"/>
              </a:ext>
            </a:extLst>
          </p:cNvPr>
          <p:cNvPicPr preferRelativeResize="0"/>
          <p:nvPr/>
        </p:nvPicPr>
        <p:blipFill rotWithShape="1">
          <a:blip r:embed="rId2">
            <a:alphaModFix/>
          </a:blip>
          <a:srcRect b="82395"/>
          <a:stretch/>
        </p:blipFill>
        <p:spPr>
          <a:xfrm>
            <a:off x="-1286" y="1674894"/>
            <a:ext cx="9146573" cy="1247516"/>
          </a:xfrm>
          <a:prstGeom prst="rect">
            <a:avLst/>
          </a:prstGeom>
          <a:noFill/>
          <a:ln>
            <a:noFill/>
          </a:ln>
        </p:spPr>
      </p:pic>
      <p:pic>
        <p:nvPicPr>
          <p:cNvPr id="18" name="Picture 17">
            <a:extLst>
              <a:ext uri="{FF2B5EF4-FFF2-40B4-BE49-F238E27FC236}">
                <a16:creationId xmlns:a16="http://schemas.microsoft.com/office/drawing/2014/main" id="{E654956F-6A47-CA42-8E6D-B4594B381C69}"/>
              </a:ext>
            </a:extLst>
          </p:cNvPr>
          <p:cNvPicPr>
            <a:picLocks noChangeAspect="1"/>
          </p:cNvPicPr>
          <p:nvPr/>
        </p:nvPicPr>
        <p:blipFill>
          <a:blip r:embed="rId3"/>
          <a:stretch>
            <a:fillRect/>
          </a:stretch>
        </p:blipFill>
        <p:spPr>
          <a:xfrm rot="21188902">
            <a:off x="3406388" y="1440787"/>
            <a:ext cx="1835272" cy="492690"/>
          </a:xfrm>
          <a:prstGeom prst="rect">
            <a:avLst/>
          </a:prstGeom>
        </p:spPr>
      </p:pic>
      <p:sp>
        <p:nvSpPr>
          <p:cNvPr id="21" name="Rectangle 20">
            <a:extLst>
              <a:ext uri="{FF2B5EF4-FFF2-40B4-BE49-F238E27FC236}">
                <a16:creationId xmlns:a16="http://schemas.microsoft.com/office/drawing/2014/main" id="{A861756E-95E1-BF45-BFB3-24168590EFF7}"/>
              </a:ext>
            </a:extLst>
          </p:cNvPr>
          <p:cNvSpPr/>
          <p:nvPr/>
        </p:nvSpPr>
        <p:spPr>
          <a:xfrm>
            <a:off x="173328" y="3264231"/>
            <a:ext cx="8797345" cy="232459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Current sequencing machines provide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Tahoma"/>
                <a:ea typeface="+mn-ea"/>
                <a:cs typeface="+mn-cs"/>
              </a:rPr>
              <a:t>small randomized fragments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of the original DNA sequence</a:t>
            </a:r>
          </a:p>
        </p:txBody>
      </p:sp>
      <p:sp>
        <p:nvSpPr>
          <p:cNvPr id="24" name="Google Shape;92;p18">
            <a:extLst>
              <a:ext uri="{FF2B5EF4-FFF2-40B4-BE49-F238E27FC236}">
                <a16:creationId xmlns:a16="http://schemas.microsoft.com/office/drawing/2014/main" id="{707DED9F-329A-D143-9B35-8C5C453FDF59}"/>
              </a:ext>
            </a:extLst>
          </p:cNvPr>
          <p:cNvSpPr txBox="1"/>
          <p:nvPr/>
        </p:nvSpPr>
        <p:spPr>
          <a:xfrm>
            <a:off x="107504" y="5930647"/>
            <a:ext cx="9575839" cy="661011"/>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350" b="0" i="0" u="none" strike="noStrike" kern="1200" cap="none" spc="0" normalizeH="0" baseline="0" noProof="0" dirty="0">
                <a:ln>
                  <a:noFill/>
                </a:ln>
                <a:solidFill>
                  <a:srgbClr val="000000"/>
                </a:solidFill>
                <a:effectLst/>
                <a:uLnTx/>
                <a:uFillTx/>
                <a:latin typeface="Tahoma"/>
                <a:ea typeface="+mn-ea"/>
                <a:cs typeface="+mn-cs"/>
              </a:rPr>
              <a:t>+, "</a:t>
            </a:r>
            <a:r>
              <a:rPr kumimoji="0" lang="en-US" sz="1350" b="1" i="0" u="none" strike="noStrike" kern="1200" cap="none" spc="0" normalizeH="0" baseline="0" noProof="0" dirty="0">
                <a:ln>
                  <a:noFill/>
                </a:ln>
                <a:solidFill>
                  <a:srgbClr val="000000"/>
                </a:solidFill>
                <a:effectLst/>
                <a:uLnTx/>
                <a:uFillTx/>
                <a:latin typeface="Tahoma"/>
                <a:ea typeface="+mn-ea"/>
                <a:cs typeface="+mn-cs"/>
                <a:hlinkClick r:id="rId4"/>
              </a:rPr>
              <a:t>Technology dictates algorithms: Recent developments in read alignment</a:t>
            </a:r>
            <a:r>
              <a:rPr kumimoji="0" lang="en-US" sz="1350" b="0" i="0" u="none" strike="noStrike" kern="1200" cap="none" spc="0" normalizeH="0" baseline="0" noProof="0" dirty="0">
                <a:ln>
                  <a:noFill/>
                </a:ln>
                <a:solidFill>
                  <a:srgbClr val="000000"/>
                </a:solidFill>
                <a:effectLst/>
                <a:uLnTx/>
                <a:uFillTx/>
                <a:latin typeface="Tahoma"/>
                <a:ea typeface="+mn-ea"/>
                <a:cs typeface="+mn-cs"/>
              </a:rPr>
              <a:t>", Genome Biology, 2021</a:t>
            </a:r>
          </a:p>
        </p:txBody>
      </p:sp>
      <p:sp>
        <p:nvSpPr>
          <p:cNvPr id="5" name="Rectangle 4">
            <a:extLst>
              <a:ext uri="{FF2B5EF4-FFF2-40B4-BE49-F238E27FC236}">
                <a16:creationId xmlns:a16="http://schemas.microsoft.com/office/drawing/2014/main" id="{4E709EAD-EEC1-D64D-B7CB-AFD5A7F3DCEC}"/>
              </a:ext>
            </a:extLst>
          </p:cNvPr>
          <p:cNvSpPr/>
          <p:nvPr/>
        </p:nvSpPr>
        <p:spPr>
          <a:xfrm>
            <a:off x="4104345" y="2744960"/>
            <a:ext cx="3528392" cy="32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 name="Rounded Rectangle 3">
            <a:extLst>
              <a:ext uri="{FF2B5EF4-FFF2-40B4-BE49-F238E27FC236}">
                <a16:creationId xmlns:a16="http://schemas.microsoft.com/office/drawing/2014/main" id="{8223A530-5C3C-2642-8A84-851C57B59ECC}"/>
              </a:ext>
            </a:extLst>
          </p:cNvPr>
          <p:cNvSpPr/>
          <p:nvPr/>
        </p:nvSpPr>
        <p:spPr>
          <a:xfrm>
            <a:off x="5292080" y="1674894"/>
            <a:ext cx="2088232" cy="1247516"/>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Tahoma"/>
                <a:ea typeface="+mn-ea"/>
                <a:cs typeface="+mn-cs"/>
              </a:rPr>
              <a:t>Read Mapping</a:t>
            </a:r>
          </a:p>
        </p:txBody>
      </p:sp>
      <p:sp>
        <p:nvSpPr>
          <p:cNvPr id="6" name="TextBox 5">
            <a:extLst>
              <a:ext uri="{FF2B5EF4-FFF2-40B4-BE49-F238E27FC236}">
                <a16:creationId xmlns:a16="http://schemas.microsoft.com/office/drawing/2014/main" id="{0F191C52-1AD6-BA49-9235-0A513F87A062}"/>
              </a:ext>
            </a:extLst>
          </p:cNvPr>
          <p:cNvSpPr txBox="1"/>
          <p:nvPr/>
        </p:nvSpPr>
        <p:spPr>
          <a:xfrm>
            <a:off x="4036106" y="2670945"/>
            <a:ext cx="792088" cy="3231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000000"/>
                </a:solidFill>
                <a:effectLst/>
                <a:uLnTx/>
                <a:uFillTx/>
                <a:latin typeface="Tahoma"/>
                <a:ea typeface="+mn-ea"/>
                <a:cs typeface="+mn-cs"/>
              </a:rPr>
              <a:t>Reads</a:t>
            </a:r>
          </a:p>
        </p:txBody>
      </p:sp>
    </p:spTree>
    <p:extLst>
      <p:ext uri="{BB962C8B-B14F-4D97-AF65-F5344CB8AC3E}">
        <p14:creationId xmlns:p14="http://schemas.microsoft.com/office/powerpoint/2010/main" val="324570175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fld id="{018A7077-2B78-4FB5-8F56-24239751AEF0}" type="slidenum">
              <a:rPr lang="en-US" altLang="en-US" smtClean="0">
                <a:solidFill>
                  <a:prstClr val="black"/>
                </a:solidFill>
              </a:rPr>
              <a:pPr/>
              <a:t>18</a:t>
            </a:fld>
            <a:endParaRPr lang="en-US" altLang="en-US">
              <a:solidFill>
                <a:prstClr val="black"/>
              </a:solidFill>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920410"/>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4000" dirty="0">
                <a:solidFill>
                  <a:schemeClr val="tx2"/>
                </a:solidFill>
                <a:latin typeface="+mj-lt"/>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b="1" dirty="0">
                <a:solidFill>
                  <a:srgbClr val="FF0000"/>
                </a:solidFill>
                <a:latin typeface="Calibri" pitchFamily="34" charset="0"/>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sz="1400" dirty="0">
                <a:solidFill>
                  <a:srgbClr val="000000"/>
                </a:solidFill>
                <a:latin typeface="Calibri" pitchFamily="34" charset="0"/>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AB </a:t>
            </a:r>
            <a:r>
              <a:rPr lang="en-US" dirty="0" err="1">
                <a:solidFill>
                  <a:srgbClr val="000000"/>
                </a:solidFill>
                <a:latin typeface="Calibri" pitchFamily="34" charset="0"/>
              </a:rPr>
              <a:t>SOLiD</a:t>
            </a:r>
            <a:endParaRPr lang="en-US" dirty="0">
              <a:solidFill>
                <a:srgbClr val="000000"/>
              </a:solidFill>
              <a:latin typeface="Calibri" pitchFamily="34" charset="0"/>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Oxford Nanopore </a:t>
            </a:r>
            <a:r>
              <a:rPr lang="en-US" dirty="0" err="1">
                <a:solidFill>
                  <a:srgbClr val="000000"/>
                </a:solidFill>
                <a:latin typeface="Calibri" pitchFamily="34" charset="0"/>
              </a:rPr>
              <a:t>GridION</a:t>
            </a:r>
            <a:endParaRPr lang="en-US" dirty="0">
              <a:solidFill>
                <a:srgbClr val="000000"/>
              </a:solidFill>
              <a:latin typeface="Calibri" pitchFamily="34" charset="0"/>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Oxford Nanopore </a:t>
            </a:r>
            <a:r>
              <a:rPr lang="en-US" dirty="0" err="1">
                <a:solidFill>
                  <a:srgbClr val="000000"/>
                </a:solidFill>
                <a:latin typeface="Calibri" pitchFamily="34" charset="0"/>
              </a:rPr>
              <a:t>MinION</a:t>
            </a:r>
            <a:endParaRPr lang="en-US" dirty="0">
              <a:solidFill>
                <a:srgbClr val="000000"/>
              </a:solidFill>
              <a:latin typeface="Calibri" pitchFamily="34" charset="0"/>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Complete</a:t>
            </a: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a:t>
            </a:r>
            <a:r>
              <a:rPr lang="en-US" dirty="0" err="1">
                <a:solidFill>
                  <a:srgbClr val="000000"/>
                </a:solidFill>
                <a:latin typeface="Calibri" pitchFamily="34" charset="0"/>
              </a:rPr>
              <a:t>MiSeq</a:t>
            </a:r>
            <a:endParaRPr lang="en-US" dirty="0">
              <a:solidFill>
                <a:srgbClr val="000000"/>
              </a:solidFill>
              <a:latin typeface="Calibri" pitchFamily="34" charset="0"/>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Illumina </a:t>
            </a: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err="1">
                <a:solidFill>
                  <a:srgbClr val="000000"/>
                </a:solidFill>
                <a:latin typeface="Calibri" pitchFamily="34" charset="0"/>
              </a:rPr>
              <a:t>NovaSeq</a:t>
            </a:r>
            <a:endParaRPr lang="en-US" dirty="0">
              <a:solidFill>
                <a:srgbClr val="000000"/>
              </a:solidFill>
              <a:latin typeface="Calibri" pitchFamily="34" charset="0"/>
            </a:endParaRPr>
          </a:p>
          <a:p>
            <a:pPr>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pPr>
            <a:r>
              <a:rPr lang="en-US" dirty="0">
                <a:solidFill>
                  <a:srgbClr val="000000"/>
                </a:solidFill>
                <a:latin typeface="Calibri" pitchFamily="34" charset="0"/>
              </a:rPr>
              <a:t>6000</a:t>
            </a:r>
          </a:p>
        </p:txBody>
      </p:sp>
    </p:spTree>
    <p:extLst>
      <p:ext uri="{BB962C8B-B14F-4D97-AF65-F5344CB8AC3E}">
        <p14:creationId xmlns:p14="http://schemas.microsoft.com/office/powerpoint/2010/main" val="411208558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8"/>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6341074" y="2835506"/>
            <a:ext cx="2264883" cy="1315071"/>
          </a:xfrm>
          <a:prstGeom prst="rect">
            <a:avLst/>
          </a:prstGeom>
          <a:noFill/>
          <a:ln w="9525">
            <a:noFill/>
            <a:round/>
            <a:headEnd/>
            <a:tailEnd/>
          </a:ln>
        </p:spPr>
      </p:pic>
      <p:sp>
        <p:nvSpPr>
          <p:cNvPr id="4109" name="Text Box 12"/>
          <p:cNvSpPr txBox="1">
            <a:spLocks noChangeArrowheads="1"/>
          </p:cNvSpPr>
          <p:nvPr/>
        </p:nvSpPr>
        <p:spPr bwMode="auto">
          <a:xfrm>
            <a:off x="1707966" y="6018342"/>
            <a:ext cx="7383042" cy="420502"/>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2400" b="1" i="0" u="none" strike="noStrike" kern="1200" cap="none" spc="0" normalizeH="0" baseline="0" noProof="0">
                <a:ln>
                  <a:noFill/>
                </a:ln>
                <a:solidFill>
                  <a:srgbClr val="FF0000"/>
                </a:solidFill>
                <a:effectLst/>
                <a:uLnTx/>
                <a:uFillTx/>
                <a:latin typeface="Calibri" pitchFamily="34" charset="0"/>
                <a:ea typeface="+mn-ea"/>
                <a:cs typeface="+mn-cs"/>
              </a:rPr>
              <a:t>… and more! All produce data with different properties.</a:t>
            </a:r>
          </a:p>
        </p:txBody>
      </p:sp>
      <p:sp>
        <p:nvSpPr>
          <p:cNvPr id="4111" name="Text Box 14"/>
          <p:cNvSpPr txBox="1">
            <a:spLocks noChangeArrowheads="1"/>
          </p:cNvSpPr>
          <p:nvPr/>
        </p:nvSpPr>
        <p:spPr bwMode="auto">
          <a:xfrm>
            <a:off x="720389" y="249289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6149862" y="414068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Nanopore</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MinION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119" name="Text Box 22"/>
          <p:cNvSpPr txBox="1">
            <a:spLocks noChangeArrowheads="1"/>
          </p:cNvSpPr>
          <p:nvPr/>
        </p:nvSpPr>
        <p:spPr bwMode="auto">
          <a:xfrm>
            <a:off x="2975084" y="5796865"/>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Pacific Biosciences RS II</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rotWithShape="1">
          <a:blip r:embed="rId4">
            <a:extLst>
              <a:ext uri="{28A0092B-C50C-407E-A947-70E740481C1C}">
                <a14:useLocalDpi xmlns:a14="http://schemas.microsoft.com/office/drawing/2010/main"/>
              </a:ext>
            </a:extLst>
          </a:blip>
          <a:srcRect l="8748" t="4106"/>
          <a:stretch/>
        </p:blipFill>
        <p:spPr>
          <a:xfrm>
            <a:off x="659168" y="2865864"/>
            <a:ext cx="1522463" cy="2990331"/>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227637" y="5698152"/>
            <a:ext cx="2226045" cy="454485"/>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Illumina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NovaSeq</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6000</a:t>
            </a:r>
          </a:p>
        </p:txBody>
      </p:sp>
      <p:pic>
        <p:nvPicPr>
          <p:cNvPr id="28" name="Picture 6" descr="SmidgION-2018.pn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20419971">
            <a:off x="5904311" y="4637310"/>
            <a:ext cx="2378084" cy="1355026"/>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a:off x="7361099" y="4941168"/>
            <a:ext cx="1387365"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a:t>
            </a:r>
          </a:p>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Nanopore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SmidgION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 name="Title 5">
            <a:extLst>
              <a:ext uri="{FF2B5EF4-FFF2-40B4-BE49-F238E27FC236}">
                <a16:creationId xmlns:a16="http://schemas.microsoft.com/office/drawing/2014/main" id="{BB9ACE75-2A91-FF48-BB7A-B238CC199F0D}"/>
              </a:ext>
            </a:extLst>
          </p:cNvPr>
          <p:cNvSpPr>
            <a:spLocks noGrp="1"/>
          </p:cNvSpPr>
          <p:nvPr>
            <p:ph type="title"/>
          </p:nvPr>
        </p:nvSpPr>
        <p:spPr/>
        <p:txBody>
          <a:bodyPr/>
          <a:lstStyle/>
          <a:p>
            <a:r>
              <a:rPr lang="en-US"/>
              <a:t>High-Throughput Sequencers</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 name="Picture 3">
            <a:extLst>
              <a:ext uri="{FF2B5EF4-FFF2-40B4-BE49-F238E27FC236}">
                <a16:creationId xmlns:a16="http://schemas.microsoft.com/office/drawing/2014/main" id="{80604968-A48F-7F4C-8018-E4032C22CB13}"/>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2813213" y="3655082"/>
            <a:ext cx="2826635" cy="2198457"/>
          </a:xfrm>
          <a:prstGeom prst="rect">
            <a:avLst/>
          </a:prstGeom>
        </p:spPr>
      </p:pic>
      <p:pic>
        <p:nvPicPr>
          <p:cNvPr id="5" name="Picture 4">
            <a:extLst>
              <a:ext uri="{FF2B5EF4-FFF2-40B4-BE49-F238E27FC236}">
                <a16:creationId xmlns:a16="http://schemas.microsoft.com/office/drawing/2014/main" id="{750A2965-1724-534D-BB34-BC89C68792B6}"/>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2933433" y="869263"/>
            <a:ext cx="1854591" cy="2935859"/>
          </a:xfrm>
          <a:prstGeom prst="rect">
            <a:avLst/>
          </a:prstGeom>
        </p:spPr>
      </p:pic>
      <p:sp>
        <p:nvSpPr>
          <p:cNvPr id="7" name="Rectangle 6">
            <a:extLst>
              <a:ext uri="{FF2B5EF4-FFF2-40B4-BE49-F238E27FC236}">
                <a16:creationId xmlns:a16="http://schemas.microsoft.com/office/drawing/2014/main" id="{34E6AA61-728F-A647-A582-56CFE877C4B9}"/>
              </a:ext>
            </a:extLst>
          </p:cNvPr>
          <p:cNvSpPr/>
          <p:nvPr/>
        </p:nvSpPr>
        <p:spPr>
          <a:xfrm>
            <a:off x="4728805" y="2090916"/>
            <a:ext cx="1317990"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Pacific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Biosciences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Sequel II</a:t>
            </a:r>
          </a:p>
        </p:txBody>
      </p:sp>
      <p:pic>
        <p:nvPicPr>
          <p:cNvPr id="8" name="Picture 7">
            <a:extLst>
              <a:ext uri="{FF2B5EF4-FFF2-40B4-BE49-F238E27FC236}">
                <a16:creationId xmlns:a16="http://schemas.microsoft.com/office/drawing/2014/main" id="{23229967-EAD1-274A-AE95-6D6FC05060BD}"/>
              </a:ext>
            </a:extLst>
          </p:cNvPr>
          <p:cNvPicPr>
            <a:picLocks noChangeAspect="1"/>
          </p:cNvPicPr>
          <p:nvPr/>
        </p:nvPicPr>
        <p:blipFill>
          <a:blip r:embed="rId8"/>
          <a:stretch>
            <a:fillRect/>
          </a:stretch>
        </p:blipFill>
        <p:spPr>
          <a:xfrm>
            <a:off x="6125961" y="1108776"/>
            <a:ext cx="2559162" cy="1796468"/>
          </a:xfrm>
          <a:prstGeom prst="rect">
            <a:avLst/>
          </a:prstGeom>
        </p:spPr>
      </p:pic>
      <p:sp>
        <p:nvSpPr>
          <p:cNvPr id="9" name="Rectangle 8">
            <a:extLst>
              <a:ext uri="{FF2B5EF4-FFF2-40B4-BE49-F238E27FC236}">
                <a16:creationId xmlns:a16="http://schemas.microsoft.com/office/drawing/2014/main" id="{718B4294-5F14-AF42-94E3-9B5A8E6AF93F}"/>
              </a:ext>
            </a:extLst>
          </p:cNvPr>
          <p:cNvSpPr/>
          <p:nvPr/>
        </p:nvSpPr>
        <p:spPr>
          <a:xfrm>
            <a:off x="5931345" y="944360"/>
            <a:ext cx="1357936"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Nanopore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PromethION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10" name="Picture 9">
            <a:extLst>
              <a:ext uri="{FF2B5EF4-FFF2-40B4-BE49-F238E27FC236}">
                <a16:creationId xmlns:a16="http://schemas.microsoft.com/office/drawing/2014/main" id="{EE071B56-2764-9D4E-8045-45BFB073568C}"/>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27637" y="836712"/>
            <a:ext cx="2601870" cy="1732710"/>
          </a:xfrm>
          <a:prstGeom prst="rect">
            <a:avLst/>
          </a:prstGeom>
        </p:spPr>
      </p:pic>
    </p:spTree>
    <p:extLst>
      <p:ext uri="{BB962C8B-B14F-4D97-AF65-F5344CB8AC3E}">
        <p14:creationId xmlns:p14="http://schemas.microsoft.com/office/powerpoint/2010/main" val="91394211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r>
              <a:rPr lang="en-US" dirty="0"/>
              <a:t>The Genomic Era</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21</a:t>
            </a:fld>
            <a:endParaRPr lang="en-US" altLang="en-US"/>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algn="just"/>
            <a:endParaRPr lang="en-US" sz="400" b="1" dirty="0">
              <a:solidFill>
                <a:schemeClr val="bg2"/>
              </a:solidFill>
              <a:latin typeface="europa"/>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r>
              <a:rPr lang="en-US" dirty="0"/>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r>
              <a:rPr lang="en-US" sz="1200" dirty="0">
                <a:hlinkClick r:id="rId6"/>
              </a:rPr>
              <a:t>http://www.economist.com/news/21631808-so-much-genetic-data-so-many-uses-genes-unzipped</a:t>
            </a:r>
            <a:r>
              <a:rPr lang="en-US" sz="1200" dirty="0"/>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algn="just"/>
            <a:endParaRPr lang="en-US" sz="400" b="1" dirty="0">
              <a:solidFill>
                <a:schemeClr val="bg2"/>
              </a:solidFill>
              <a:latin typeface="europa"/>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r>
              <a:rPr lang="en-US" dirty="0"/>
              <a:t>Number of Genomes Sequenced</a:t>
            </a:r>
          </a:p>
        </p:txBody>
      </p:sp>
    </p:spTree>
    <p:extLst>
      <p:ext uri="{BB962C8B-B14F-4D97-AF65-F5344CB8AC3E}">
        <p14:creationId xmlns:p14="http://schemas.microsoft.com/office/powerpoint/2010/main" val="94684636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533D-6578-9244-9E1E-65F2A91829C2}"/>
              </a:ext>
            </a:extLst>
          </p:cNvPr>
          <p:cNvSpPr>
            <a:spLocks noGrp="1"/>
          </p:cNvSpPr>
          <p:nvPr>
            <p:ph type="title"/>
          </p:nvPr>
        </p:nvSpPr>
        <p:spPr/>
        <p:txBody>
          <a:bodyPr>
            <a:normAutofit/>
          </a:bodyPr>
          <a:lstStyle/>
          <a:p>
            <a:r>
              <a:rPr lang="en-US" dirty="0"/>
              <a:t>Genome Sequencing Cost Is Reducing</a:t>
            </a:r>
          </a:p>
        </p:txBody>
      </p:sp>
      <p:sp>
        <p:nvSpPr>
          <p:cNvPr id="3" name="Content Placeholder 2">
            <a:extLst>
              <a:ext uri="{FF2B5EF4-FFF2-40B4-BE49-F238E27FC236}">
                <a16:creationId xmlns:a16="http://schemas.microsoft.com/office/drawing/2014/main" id="{3D9248F6-5736-8940-A0E5-90DF88C81348}"/>
              </a:ext>
            </a:extLst>
          </p:cNvPr>
          <p:cNvSpPr>
            <a:spLocks noGrp="1"/>
          </p:cNvSpPr>
          <p:nvPr>
            <p:ph idx="1"/>
          </p:nvPr>
        </p:nvSpPr>
        <p:spPr>
          <a:xfrm>
            <a:off x="366963" y="6158167"/>
            <a:ext cx="8410073" cy="270768"/>
          </a:xfrm>
        </p:spPr>
        <p:txBody>
          <a:bodyPr>
            <a:normAutofit fontScale="55000" lnSpcReduction="20000"/>
          </a:bodyPr>
          <a:lstStyle/>
          <a:p>
            <a:pPr marL="179387" indent="0" algn="r">
              <a:buNone/>
            </a:pPr>
            <a:r>
              <a:rPr lang="en-US" dirty="0"/>
              <a:t>*From NIH (</a:t>
            </a:r>
            <a:r>
              <a:rPr lang="en-US" dirty="0">
                <a:hlinkClick r:id="rId2"/>
              </a:rPr>
              <a:t>https://www.genome.gov/about-genomics/fact-sheets/DNA-Sequencing-Costs-Data</a:t>
            </a:r>
            <a:r>
              <a:rPr lang="en-US" dirty="0"/>
              <a:t>)</a:t>
            </a:r>
          </a:p>
        </p:txBody>
      </p:sp>
      <p:pic>
        <p:nvPicPr>
          <p:cNvPr id="147458" name="Picture 2" descr="Sequencing Cost Per Megabase">
            <a:extLst>
              <a:ext uri="{FF2B5EF4-FFF2-40B4-BE49-F238E27FC236}">
                <a16:creationId xmlns:a16="http://schemas.microsoft.com/office/drawing/2014/main" id="{DDA2069E-88D9-EE48-AF49-797907692D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80728"/>
            <a:ext cx="9144000" cy="5145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25544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533D-6578-9244-9E1E-65F2A91829C2}"/>
              </a:ext>
            </a:extLst>
          </p:cNvPr>
          <p:cNvSpPr>
            <a:spLocks noGrp="1"/>
          </p:cNvSpPr>
          <p:nvPr>
            <p:ph type="title"/>
          </p:nvPr>
        </p:nvSpPr>
        <p:spPr/>
        <p:txBody>
          <a:bodyPr>
            <a:normAutofit/>
          </a:bodyPr>
          <a:lstStyle/>
          <a:p>
            <a:r>
              <a:rPr lang="en-US" dirty="0"/>
              <a:t>Genome Sequencing Cost Is Reducing</a:t>
            </a:r>
          </a:p>
        </p:txBody>
      </p:sp>
      <p:sp>
        <p:nvSpPr>
          <p:cNvPr id="3" name="Content Placeholder 2">
            <a:extLst>
              <a:ext uri="{FF2B5EF4-FFF2-40B4-BE49-F238E27FC236}">
                <a16:creationId xmlns:a16="http://schemas.microsoft.com/office/drawing/2014/main" id="{3D9248F6-5736-8940-A0E5-90DF88C81348}"/>
              </a:ext>
            </a:extLst>
          </p:cNvPr>
          <p:cNvSpPr>
            <a:spLocks noGrp="1"/>
          </p:cNvSpPr>
          <p:nvPr>
            <p:ph idx="1"/>
          </p:nvPr>
        </p:nvSpPr>
        <p:spPr>
          <a:xfrm>
            <a:off x="366963" y="6158167"/>
            <a:ext cx="8410073" cy="270768"/>
          </a:xfrm>
        </p:spPr>
        <p:txBody>
          <a:bodyPr>
            <a:normAutofit fontScale="55000" lnSpcReduction="20000"/>
          </a:bodyPr>
          <a:lstStyle/>
          <a:p>
            <a:pPr marL="179387" indent="0" algn="r">
              <a:buNone/>
            </a:pPr>
            <a:r>
              <a:rPr lang="en-US" dirty="0"/>
              <a:t>*From NIH (</a:t>
            </a:r>
            <a:r>
              <a:rPr lang="en-US" dirty="0">
                <a:hlinkClick r:id="rId2"/>
              </a:rPr>
              <a:t>https://www.genome.gov/about-genomics/fact-sheets/DNA-Sequencing-Costs-Data</a:t>
            </a:r>
            <a:r>
              <a:rPr lang="en-US" dirty="0"/>
              <a:t>)</a:t>
            </a:r>
          </a:p>
        </p:txBody>
      </p:sp>
      <p:pic>
        <p:nvPicPr>
          <p:cNvPr id="148482" name="Picture 2" descr="Graph: Sequencing Cost Per Genome">
            <a:extLst>
              <a:ext uri="{FF2B5EF4-FFF2-40B4-BE49-F238E27FC236}">
                <a16:creationId xmlns:a16="http://schemas.microsoft.com/office/drawing/2014/main" id="{77B095F8-870F-FB45-9DCD-846C1C684C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80728"/>
            <a:ext cx="9144000" cy="5145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151594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DDD43-0922-7749-8244-39E8B458FD5C}"/>
              </a:ext>
            </a:extLst>
          </p:cNvPr>
          <p:cNvSpPr>
            <a:spLocks noGrp="1"/>
          </p:cNvSpPr>
          <p:nvPr>
            <p:ph type="title"/>
          </p:nvPr>
        </p:nvSpPr>
        <p:spPr/>
        <p:txBody>
          <a:bodyPr/>
          <a:lstStyle/>
          <a:p>
            <a:r>
              <a:rPr lang="en-US" dirty="0"/>
              <a:t>Solving the Puzzle</a:t>
            </a:r>
          </a:p>
        </p:txBody>
      </p:sp>
      <p:sp>
        <p:nvSpPr>
          <p:cNvPr id="3" name="Slide Number Placeholder 2">
            <a:extLst>
              <a:ext uri="{FF2B5EF4-FFF2-40B4-BE49-F238E27FC236}">
                <a16:creationId xmlns:a16="http://schemas.microsoft.com/office/drawing/2014/main" id="{FC4E016A-B4B0-3144-9119-C66195E1DB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0" name="Rectangle 9">
            <a:extLst>
              <a:ext uri="{FF2B5EF4-FFF2-40B4-BE49-F238E27FC236}">
                <a16:creationId xmlns:a16="http://schemas.microsoft.com/office/drawing/2014/main" id="{97B285DF-9552-E74B-80C5-326BC90E4C2F}"/>
              </a:ext>
            </a:extLst>
          </p:cNvPr>
          <p:cNvSpPr/>
          <p:nvPr/>
        </p:nvSpPr>
        <p:spPr>
          <a:xfrm>
            <a:off x="228600" y="6093296"/>
            <a:ext cx="8915400"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https://www.pacb.com/smrt-science/smrt-sequencing/hifi-reads-for-highly-accurate-long-read-sequencing/</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11" name="Picture 10">
            <a:extLst>
              <a:ext uri="{FF2B5EF4-FFF2-40B4-BE49-F238E27FC236}">
                <a16:creationId xmlns:a16="http://schemas.microsoft.com/office/drawing/2014/main" id="{E5D6E617-FD86-3947-898A-F71BDFA883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2962" y="1986230"/>
            <a:ext cx="2480476" cy="2445662"/>
          </a:xfrm>
          <a:prstGeom prst="rect">
            <a:avLst/>
          </a:prstGeom>
        </p:spPr>
      </p:pic>
      <p:pic>
        <p:nvPicPr>
          <p:cNvPr id="12" name="Picture 11">
            <a:extLst>
              <a:ext uri="{FF2B5EF4-FFF2-40B4-BE49-F238E27FC236}">
                <a16:creationId xmlns:a16="http://schemas.microsoft.com/office/drawing/2014/main" id="{98B5BE29-BA79-D44C-83CD-78C43FA04B10}"/>
              </a:ext>
            </a:extLst>
          </p:cNvPr>
          <p:cNvPicPr>
            <a:picLocks noChangeAspect="1"/>
          </p:cNvPicPr>
          <p:nvPr/>
        </p:nvPicPr>
        <p:blipFill rotWithShape="1">
          <a:blip r:embed="rId5">
            <a:extLst>
              <a:ext uri="{28A0092B-C50C-407E-A947-70E740481C1C}">
                <a14:useLocalDpi xmlns:a14="http://schemas.microsoft.com/office/drawing/2010/main" val="0"/>
              </a:ext>
            </a:extLst>
          </a:blip>
          <a:srcRect l="16834" t="9863" r="57179" b="39151"/>
          <a:stretch/>
        </p:blipFill>
        <p:spPr>
          <a:xfrm>
            <a:off x="1043608" y="1987805"/>
            <a:ext cx="2526188" cy="2444087"/>
          </a:xfrm>
          <a:prstGeom prst="rect">
            <a:avLst/>
          </a:prstGeom>
        </p:spPr>
      </p:pic>
      <p:pic>
        <p:nvPicPr>
          <p:cNvPr id="13" name="Picture 12">
            <a:extLst>
              <a:ext uri="{FF2B5EF4-FFF2-40B4-BE49-F238E27FC236}">
                <a16:creationId xmlns:a16="http://schemas.microsoft.com/office/drawing/2014/main" id="{4F469525-A5EB-4747-A040-C8DE90DE8954}"/>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8019458" y="3400812"/>
            <a:ext cx="227204" cy="252052"/>
          </a:xfrm>
          <a:prstGeom prst="rect">
            <a:avLst/>
          </a:prstGeom>
        </p:spPr>
      </p:pic>
      <p:pic>
        <p:nvPicPr>
          <p:cNvPr id="14" name="Picture 13">
            <a:extLst>
              <a:ext uri="{FF2B5EF4-FFF2-40B4-BE49-F238E27FC236}">
                <a16:creationId xmlns:a16="http://schemas.microsoft.com/office/drawing/2014/main" id="{95117210-A6DA-BA4F-AD0F-2051986E7127}"/>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953010" y="4002454"/>
            <a:ext cx="227204" cy="252052"/>
          </a:xfrm>
          <a:prstGeom prst="rect">
            <a:avLst/>
          </a:prstGeom>
        </p:spPr>
      </p:pic>
      <p:pic>
        <p:nvPicPr>
          <p:cNvPr id="15" name="Picture 14">
            <a:extLst>
              <a:ext uri="{FF2B5EF4-FFF2-40B4-BE49-F238E27FC236}">
                <a16:creationId xmlns:a16="http://schemas.microsoft.com/office/drawing/2014/main" id="{1C236360-7405-B140-B665-373470E5A2C8}"/>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8406873" y="3207756"/>
            <a:ext cx="237356" cy="207640"/>
          </a:xfrm>
          <a:prstGeom prst="rect">
            <a:avLst/>
          </a:prstGeom>
        </p:spPr>
      </p:pic>
      <p:pic>
        <p:nvPicPr>
          <p:cNvPr id="16" name="Picture 15">
            <a:extLst>
              <a:ext uri="{FF2B5EF4-FFF2-40B4-BE49-F238E27FC236}">
                <a16:creationId xmlns:a16="http://schemas.microsoft.com/office/drawing/2014/main" id="{9D17E9A4-DF98-2846-8872-7E4A3BB85079}"/>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7900780" y="4604096"/>
            <a:ext cx="237356" cy="207640"/>
          </a:xfrm>
          <a:prstGeom prst="rect">
            <a:avLst/>
          </a:prstGeom>
        </p:spPr>
      </p:pic>
      <p:pic>
        <p:nvPicPr>
          <p:cNvPr id="17" name="Picture 16">
            <a:extLst>
              <a:ext uri="{FF2B5EF4-FFF2-40B4-BE49-F238E27FC236}">
                <a16:creationId xmlns:a16="http://schemas.microsoft.com/office/drawing/2014/main" id="{4C65A681-130C-0441-9B00-486F1EEC666A}"/>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136743" y="4775290"/>
            <a:ext cx="227204" cy="252052"/>
          </a:xfrm>
          <a:prstGeom prst="rect">
            <a:avLst/>
          </a:prstGeom>
        </p:spPr>
      </p:pic>
      <p:pic>
        <p:nvPicPr>
          <p:cNvPr id="18" name="Picture 17">
            <a:extLst>
              <a:ext uri="{FF2B5EF4-FFF2-40B4-BE49-F238E27FC236}">
                <a16:creationId xmlns:a16="http://schemas.microsoft.com/office/drawing/2014/main" id="{8B1A5BD8-86BD-924F-9CB0-513819EA643A}"/>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642836" y="5201532"/>
            <a:ext cx="227204" cy="252052"/>
          </a:xfrm>
          <a:prstGeom prst="rect">
            <a:avLst/>
          </a:prstGeom>
        </p:spPr>
      </p:pic>
      <p:pic>
        <p:nvPicPr>
          <p:cNvPr id="19" name="Picture 18">
            <a:extLst>
              <a:ext uri="{FF2B5EF4-FFF2-40B4-BE49-F238E27FC236}">
                <a16:creationId xmlns:a16="http://schemas.microsoft.com/office/drawing/2014/main" id="{3D49802F-5868-FB4A-832B-03B14ECE5E0A}"/>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7524158" y="4582234"/>
            <a:ext cx="237356" cy="207640"/>
          </a:xfrm>
          <a:prstGeom prst="rect">
            <a:avLst/>
          </a:prstGeom>
        </p:spPr>
      </p:pic>
      <p:pic>
        <p:nvPicPr>
          <p:cNvPr id="20" name="Picture 19">
            <a:extLst>
              <a:ext uri="{FF2B5EF4-FFF2-40B4-BE49-F238E27FC236}">
                <a16:creationId xmlns:a16="http://schemas.microsoft.com/office/drawing/2014/main" id="{F3C7B490-362A-2F4C-BF78-FD2619C34391}"/>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6630971" y="4815593"/>
            <a:ext cx="237356" cy="207640"/>
          </a:xfrm>
          <a:prstGeom prst="rect">
            <a:avLst/>
          </a:prstGeom>
        </p:spPr>
      </p:pic>
      <p:pic>
        <p:nvPicPr>
          <p:cNvPr id="21" name="Picture 20">
            <a:extLst>
              <a:ext uri="{FF2B5EF4-FFF2-40B4-BE49-F238E27FC236}">
                <a16:creationId xmlns:a16="http://schemas.microsoft.com/office/drawing/2014/main" id="{083F182C-A746-DA49-8DDB-B9D6D58818EE}"/>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5629530" y="4738457"/>
            <a:ext cx="227204" cy="252052"/>
          </a:xfrm>
          <a:prstGeom prst="rect">
            <a:avLst/>
          </a:prstGeom>
        </p:spPr>
      </p:pic>
      <p:pic>
        <p:nvPicPr>
          <p:cNvPr id="22" name="Picture 21">
            <a:extLst>
              <a:ext uri="{FF2B5EF4-FFF2-40B4-BE49-F238E27FC236}">
                <a16:creationId xmlns:a16="http://schemas.microsoft.com/office/drawing/2014/main" id="{3F3CA6D7-1392-7643-B35B-DBB8D49DC158}"/>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5199360" y="4632913"/>
            <a:ext cx="227204" cy="252052"/>
          </a:xfrm>
          <a:prstGeom prst="rect">
            <a:avLst/>
          </a:prstGeom>
        </p:spPr>
      </p:pic>
      <p:pic>
        <p:nvPicPr>
          <p:cNvPr id="23" name="Picture 22">
            <a:extLst>
              <a:ext uri="{FF2B5EF4-FFF2-40B4-BE49-F238E27FC236}">
                <a16:creationId xmlns:a16="http://schemas.microsoft.com/office/drawing/2014/main" id="{1A413483-FBA5-7A46-8968-A87DEA8EC514}"/>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6016945" y="4545401"/>
            <a:ext cx="237356" cy="207640"/>
          </a:xfrm>
          <a:prstGeom prst="rect">
            <a:avLst/>
          </a:prstGeom>
        </p:spPr>
      </p:pic>
      <p:cxnSp>
        <p:nvCxnSpPr>
          <p:cNvPr id="25" name="Straight Arrow Connector 24">
            <a:extLst>
              <a:ext uri="{FF2B5EF4-FFF2-40B4-BE49-F238E27FC236}">
                <a16:creationId xmlns:a16="http://schemas.microsoft.com/office/drawing/2014/main" id="{D59F5759-D2B3-984C-84EC-B91DEAAA1483}"/>
              </a:ext>
            </a:extLst>
          </p:cNvPr>
          <p:cNvCxnSpPr/>
          <p:nvPr/>
        </p:nvCxnSpPr>
        <p:spPr>
          <a:xfrm flipV="1">
            <a:off x="5076056" y="5023233"/>
            <a:ext cx="553474" cy="4303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C8B5F7F-8199-DF4C-838E-578FD4C3253D}"/>
              </a:ext>
            </a:extLst>
          </p:cNvPr>
          <p:cNvSpPr txBox="1"/>
          <p:nvPr/>
        </p:nvSpPr>
        <p:spPr>
          <a:xfrm>
            <a:off x="3635896" y="5291916"/>
            <a:ext cx="1440160"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Sequenced Reads</a:t>
            </a:r>
          </a:p>
        </p:txBody>
      </p:sp>
      <p:cxnSp>
        <p:nvCxnSpPr>
          <p:cNvPr id="27" name="Straight Arrow Connector 26">
            <a:extLst>
              <a:ext uri="{FF2B5EF4-FFF2-40B4-BE49-F238E27FC236}">
                <a16:creationId xmlns:a16="http://schemas.microsoft.com/office/drawing/2014/main" id="{D7BE8510-6ED2-8340-B88D-AB3AFA71D9F0}"/>
              </a:ext>
            </a:extLst>
          </p:cNvPr>
          <p:cNvCxnSpPr>
            <a:cxnSpLocks/>
            <a:stCxn id="26" idx="3"/>
          </p:cNvCxnSpPr>
          <p:nvPr/>
        </p:nvCxnSpPr>
        <p:spPr>
          <a:xfrm flipV="1">
            <a:off x="5076056" y="4990509"/>
            <a:ext cx="1477144" cy="6245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333E574-B2CD-274E-B169-3CE741D4251B}"/>
              </a:ext>
            </a:extLst>
          </p:cNvPr>
          <p:cNvCxnSpPr/>
          <p:nvPr/>
        </p:nvCxnSpPr>
        <p:spPr>
          <a:xfrm flipV="1">
            <a:off x="2411760" y="4474813"/>
            <a:ext cx="553474" cy="4303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AC79B73-2727-C043-AC0B-1C225432BA46}"/>
              </a:ext>
            </a:extLst>
          </p:cNvPr>
          <p:cNvSpPr txBox="1"/>
          <p:nvPr/>
        </p:nvSpPr>
        <p:spPr>
          <a:xfrm>
            <a:off x="1043608" y="4653136"/>
            <a:ext cx="1368152"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Reference genome</a:t>
            </a:r>
          </a:p>
        </p:txBody>
      </p:sp>
      <p:sp>
        <p:nvSpPr>
          <p:cNvPr id="24" name="TextBox 23">
            <a:extLst>
              <a:ext uri="{FF2B5EF4-FFF2-40B4-BE49-F238E27FC236}">
                <a16:creationId xmlns:a16="http://schemas.microsoft.com/office/drawing/2014/main" id="{DF736C76-54AA-404D-BBCF-F7CB3AA1CA7E}"/>
              </a:ext>
            </a:extLst>
          </p:cNvPr>
          <p:cNvSpPr txBox="1"/>
          <p:nvPr/>
        </p:nvSpPr>
        <p:spPr>
          <a:xfrm>
            <a:off x="1669834" y="1371091"/>
            <a:ext cx="2590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.FASTA file</a:t>
            </a:r>
          </a:p>
        </p:txBody>
      </p:sp>
      <p:sp>
        <p:nvSpPr>
          <p:cNvPr id="28" name="TextBox 27">
            <a:extLst>
              <a:ext uri="{FF2B5EF4-FFF2-40B4-BE49-F238E27FC236}">
                <a16:creationId xmlns:a16="http://schemas.microsoft.com/office/drawing/2014/main" id="{8579A6A5-0682-7F40-8778-95BAED30F779}"/>
              </a:ext>
            </a:extLst>
          </p:cNvPr>
          <p:cNvSpPr txBox="1"/>
          <p:nvPr/>
        </p:nvSpPr>
        <p:spPr>
          <a:xfrm>
            <a:off x="5814628" y="1417863"/>
            <a:ext cx="2590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.FASTQ file</a:t>
            </a:r>
          </a:p>
        </p:txBody>
      </p:sp>
    </p:spTree>
    <p:extLst>
      <p:ext uri="{BB962C8B-B14F-4D97-AF65-F5344CB8AC3E}">
        <p14:creationId xmlns:p14="http://schemas.microsoft.com/office/powerpoint/2010/main" val="40525330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par>
                                <p:cTn id="8" presetID="9"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500"/>
                                        <p:tgtEl>
                                          <p:spTgt spid="14"/>
                                        </p:tgtEl>
                                      </p:cBhvr>
                                    </p:animEffect>
                                  </p:childTnLst>
                                </p:cTn>
                              </p:par>
                              <p:par>
                                <p:cTn id="11" presetID="9"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dissolve">
                                      <p:cBhvr>
                                        <p:cTn id="13" dur="500"/>
                                        <p:tgtEl>
                                          <p:spTgt spid="15"/>
                                        </p:tgtEl>
                                      </p:cBhvr>
                                    </p:animEffect>
                                  </p:childTnLst>
                                </p:cTn>
                              </p:par>
                              <p:par>
                                <p:cTn id="14" presetID="9"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dissolve">
                                      <p:cBhvr>
                                        <p:cTn id="16" dur="500"/>
                                        <p:tgtEl>
                                          <p:spTgt spid="16"/>
                                        </p:tgtEl>
                                      </p:cBhvr>
                                    </p:animEffect>
                                  </p:childTnLst>
                                </p:cTn>
                              </p:par>
                              <p:par>
                                <p:cTn id="17" presetID="9"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dissolve">
                                      <p:cBhvr>
                                        <p:cTn id="19" dur="500"/>
                                        <p:tgtEl>
                                          <p:spTgt spid="17"/>
                                        </p:tgtEl>
                                      </p:cBhvr>
                                    </p:animEffect>
                                  </p:childTnLst>
                                </p:cTn>
                              </p:par>
                              <p:par>
                                <p:cTn id="20" presetID="9"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dissolve">
                                      <p:cBhvr>
                                        <p:cTn id="22" dur="500"/>
                                        <p:tgtEl>
                                          <p:spTgt spid="18"/>
                                        </p:tgtEl>
                                      </p:cBhvr>
                                    </p:animEffect>
                                  </p:childTnLst>
                                </p:cTn>
                              </p:par>
                              <p:par>
                                <p:cTn id="23" presetID="9"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dissolve">
                                      <p:cBhvr>
                                        <p:cTn id="25" dur="500"/>
                                        <p:tgtEl>
                                          <p:spTgt spid="19"/>
                                        </p:tgtEl>
                                      </p:cBhvr>
                                    </p:animEffect>
                                  </p:childTnLst>
                                </p:cTn>
                              </p:par>
                              <p:par>
                                <p:cTn id="26" presetID="9"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dissolve">
                                      <p:cBhvr>
                                        <p:cTn id="28" dur="500"/>
                                        <p:tgtEl>
                                          <p:spTgt spid="20"/>
                                        </p:tgtEl>
                                      </p:cBhvr>
                                    </p:animEffect>
                                  </p:childTnLst>
                                </p:cTn>
                              </p:par>
                              <p:par>
                                <p:cTn id="29" presetID="9"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dissolve">
                                      <p:cBhvr>
                                        <p:cTn id="31" dur="500"/>
                                        <p:tgtEl>
                                          <p:spTgt spid="21"/>
                                        </p:tgtEl>
                                      </p:cBhvr>
                                    </p:animEffect>
                                  </p:childTnLst>
                                </p:cTn>
                              </p:par>
                              <p:par>
                                <p:cTn id="32" presetID="9"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dissolve">
                                      <p:cBhvr>
                                        <p:cTn id="34" dur="500"/>
                                        <p:tgtEl>
                                          <p:spTgt spid="22"/>
                                        </p:tgtEl>
                                      </p:cBhvr>
                                    </p:animEffect>
                                  </p:childTnLst>
                                </p:cTn>
                              </p:par>
                              <p:par>
                                <p:cTn id="35" presetID="9"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dissolve">
                                      <p:cBhvr>
                                        <p:cTn id="37" dur="500"/>
                                        <p:tgtEl>
                                          <p:spTgt spid="23"/>
                                        </p:tgtEl>
                                      </p:cBhvr>
                                    </p:animEffect>
                                  </p:childTnLst>
                                </p:cTn>
                              </p:par>
                              <p:par>
                                <p:cTn id="38" presetID="9"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dissolve">
                                      <p:cBhvr>
                                        <p:cTn id="40" dur="500"/>
                                        <p:tgtEl>
                                          <p:spTgt spid="25"/>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dissolve">
                                      <p:cBhvr>
                                        <p:cTn id="43" dur="500"/>
                                        <p:tgtEl>
                                          <p:spTgt spid="26"/>
                                        </p:tgtEl>
                                      </p:cBhvr>
                                    </p:animEffect>
                                  </p:childTnLst>
                                </p:cTn>
                              </p:par>
                              <p:par>
                                <p:cTn id="44" presetID="9" presetClass="entr" presetSubtype="0"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dissolve">
                                      <p:cBhvr>
                                        <p:cTn id="46" dur="500"/>
                                        <p:tgtEl>
                                          <p:spTgt spid="27"/>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dissolve">
                                      <p:cBhvr>
                                        <p:cTn id="49" dur="500"/>
                                        <p:tgtEl>
                                          <p:spTgt spid="28"/>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dissolve">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Newer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lang="en-US" dirty="0"/>
              <a:t>[</a:t>
            </a:r>
            <a:r>
              <a:rPr lang="en-US" dirty="0">
                <a:hlinkClick r:id="rId3"/>
              </a:rPr>
              <a:t>Open arxiv.org version</a:t>
            </a:r>
            <a:r>
              <a:rPr lang="en-US" dirty="0"/>
              <a:t>] [</a:t>
            </a:r>
            <a:r>
              <a:rPr lang="en-US" dirty="0">
                <a:hlinkClick r:id="rId4"/>
              </a:rPr>
              <a:t>Slides (pptx)</a:t>
            </a:r>
            <a:r>
              <a:rPr lang="en-US" dirty="0"/>
              <a:t> </a:t>
            </a:r>
            <a:r>
              <a:rPr lang="en-US" dirty="0">
                <a:hlinkClick r:id="rId5"/>
              </a:rPr>
              <a:t>(pdf)</a:t>
            </a:r>
            <a:r>
              <a:rPr lang="en-US" dirty="0"/>
              <a:t>] [</a:t>
            </a:r>
            <a:r>
              <a:rPr lang="en-US" dirty="0">
                <a:hlinkClick r:id="rId6"/>
              </a:rPr>
              <a:t>Talk Video at AACBB 2019</a:t>
            </a:r>
            <a:r>
              <a:rPr lang="en-US" dirty="0"/>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7"/>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8"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229191257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3E753-3BD1-F240-B1CA-D616295175D8}"/>
              </a:ext>
            </a:extLst>
          </p:cNvPr>
          <p:cNvSpPr>
            <a:spLocks noGrp="1"/>
          </p:cNvSpPr>
          <p:nvPr>
            <p:ph type="title"/>
          </p:nvPr>
        </p:nvSpPr>
        <p:spPr/>
        <p:txBody>
          <a:bodyPr/>
          <a:lstStyle/>
          <a:p>
            <a:r>
              <a:rPr lang="en-US" dirty="0"/>
              <a:t>Types of Genomic Reads</a:t>
            </a:r>
          </a:p>
        </p:txBody>
      </p:sp>
      <p:sp>
        <p:nvSpPr>
          <p:cNvPr id="4" name="Slide Number Placeholder 3">
            <a:extLst>
              <a:ext uri="{FF2B5EF4-FFF2-40B4-BE49-F238E27FC236}">
                <a16:creationId xmlns:a16="http://schemas.microsoft.com/office/drawing/2014/main" id="{EEDD956A-0FDA-9E46-A86C-508969A86D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1" name="Rectangle 10">
            <a:extLst>
              <a:ext uri="{FF2B5EF4-FFF2-40B4-BE49-F238E27FC236}">
                <a16:creationId xmlns:a16="http://schemas.microsoft.com/office/drawing/2014/main" id="{23CC7E5D-9C72-1647-B5C4-D840E0679CE4}"/>
              </a:ext>
            </a:extLst>
          </p:cNvPr>
          <p:cNvSpPr/>
          <p:nvPr/>
        </p:nvSpPr>
        <p:spPr>
          <a:xfrm>
            <a:off x="475928" y="5589240"/>
            <a:ext cx="836327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Wenger+,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Accurate circular consensus long-read sequencing improves variant detection and assembly of a human genome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1" u="none" strike="noStrike" kern="1200" cap="none" spc="0" normalizeH="0" baseline="0" noProof="0" dirty="0">
                <a:ln>
                  <a:noFill/>
                </a:ln>
                <a:solidFill>
                  <a:srgbClr val="000000"/>
                </a:solidFill>
                <a:effectLst/>
                <a:uLnTx/>
                <a:uFillTx/>
                <a:latin typeface="Tahoma"/>
                <a:ea typeface="+mn-ea"/>
                <a:cs typeface="+mn-cs"/>
              </a:rPr>
              <a:t>Nature Biotechnology</a:t>
            </a:r>
            <a:r>
              <a:rPr kumimoji="0" lang="en-US" sz="1800" b="0" i="0" u="none" strike="noStrike" kern="1200" cap="none" spc="0" normalizeH="0" baseline="0" noProof="0" dirty="0">
                <a:ln>
                  <a:noFill/>
                </a:ln>
                <a:solidFill>
                  <a:srgbClr val="000000"/>
                </a:solidFill>
                <a:effectLst/>
                <a:uLnTx/>
                <a:uFillTx/>
                <a:latin typeface="Tahoma"/>
                <a:ea typeface="+mn-ea"/>
                <a:cs typeface="+mn-cs"/>
              </a:rPr>
              <a:t>, 2019</a:t>
            </a:r>
          </a:p>
        </p:txBody>
      </p:sp>
      <p:sp>
        <p:nvSpPr>
          <p:cNvPr id="12" name="TextBox 11">
            <a:extLst>
              <a:ext uri="{FF2B5EF4-FFF2-40B4-BE49-F238E27FC236}">
                <a16:creationId xmlns:a16="http://schemas.microsoft.com/office/drawing/2014/main" id="{5AFA460E-A818-8A45-A4D1-CCB1B1A713F3}"/>
              </a:ext>
            </a:extLst>
          </p:cNvPr>
          <p:cNvSpPr txBox="1"/>
          <p:nvPr/>
        </p:nvSpPr>
        <p:spPr>
          <a:xfrm>
            <a:off x="6645635" y="2067475"/>
            <a:ext cx="21131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BA50"/>
                </a:solidFill>
                <a:effectLst/>
                <a:uLnTx/>
                <a:uFillTx/>
                <a:latin typeface="Tahoma"/>
                <a:ea typeface="+mn-ea"/>
                <a:cs typeface="+mn-cs"/>
              </a:rPr>
              <a:t>But still very expensive!</a:t>
            </a:r>
          </a:p>
        </p:txBody>
      </p:sp>
      <p:sp>
        <p:nvSpPr>
          <p:cNvPr id="13" name="Rectangle 12">
            <a:extLst>
              <a:ext uri="{FF2B5EF4-FFF2-40B4-BE49-F238E27FC236}">
                <a16:creationId xmlns:a16="http://schemas.microsoft.com/office/drawing/2014/main" id="{4EBF03D7-5E6D-9746-8751-AB2079D255B3}"/>
              </a:ext>
            </a:extLst>
          </p:cNvPr>
          <p:cNvSpPr/>
          <p:nvPr/>
        </p:nvSpPr>
        <p:spPr>
          <a:xfrm>
            <a:off x="1219200" y="6352051"/>
            <a:ext cx="637713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4"/>
              </a:rPr>
              <a:t>https://labs.wsu.edu/genomicscore/illumina-sequencing/</a:t>
            </a:r>
            <a:endParaRPr kumimoji="0" lang="en-US" sz="14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5"/>
              </a:rPr>
              <a:t>https://pacbio.gs.washington.edu/</a:t>
            </a:r>
            <a:r>
              <a:rPr kumimoji="0" lang="en-US" sz="1400" b="0" i="0" u="none" strike="noStrike" kern="1200" cap="none" spc="0" normalizeH="0" baseline="0" noProof="0">
                <a:ln>
                  <a:noFill/>
                </a:ln>
                <a:solidFill>
                  <a:srgbClr val="000000"/>
                </a:solidFill>
                <a:effectLst/>
                <a:uLnTx/>
                <a:uFillTx/>
                <a:latin typeface="Tahoma"/>
                <a:ea typeface="+mn-ea"/>
                <a:cs typeface="+mn-cs"/>
              </a:rPr>
              <a:t> </a:t>
            </a:r>
          </a:p>
        </p:txBody>
      </p:sp>
      <p:pic>
        <p:nvPicPr>
          <p:cNvPr id="3" name="Picture 2">
            <a:extLst>
              <a:ext uri="{FF2B5EF4-FFF2-40B4-BE49-F238E27FC236}">
                <a16:creationId xmlns:a16="http://schemas.microsoft.com/office/drawing/2014/main" id="{15A79167-9458-0C43-853A-65E75431222C}"/>
              </a:ext>
            </a:extLst>
          </p:cNvPr>
          <p:cNvPicPr>
            <a:picLocks noChangeAspect="1"/>
          </p:cNvPicPr>
          <p:nvPr/>
        </p:nvPicPr>
        <p:blipFill>
          <a:blip r:embed="rId6"/>
          <a:stretch>
            <a:fillRect/>
          </a:stretch>
        </p:blipFill>
        <p:spPr>
          <a:xfrm>
            <a:off x="585060" y="1484784"/>
            <a:ext cx="6507220" cy="3854397"/>
          </a:xfrm>
          <a:prstGeom prst="rect">
            <a:avLst/>
          </a:prstGeom>
        </p:spPr>
      </p:pic>
      <p:sp>
        <p:nvSpPr>
          <p:cNvPr id="5" name="TextBox 4">
            <a:extLst>
              <a:ext uri="{FF2B5EF4-FFF2-40B4-BE49-F238E27FC236}">
                <a16:creationId xmlns:a16="http://schemas.microsoft.com/office/drawing/2014/main" id="{A7E3689F-AAA7-EC48-9019-55F032C9CA21}"/>
              </a:ext>
            </a:extLst>
          </p:cNvPr>
          <p:cNvSpPr txBox="1"/>
          <p:nvPr/>
        </p:nvSpPr>
        <p:spPr>
          <a:xfrm>
            <a:off x="6742584" y="1136911"/>
            <a:ext cx="1944216" cy="969496"/>
          </a:xfrm>
          <a:prstGeom prst="rect">
            <a:avLst/>
          </a:prstGeom>
          <a:solidFill>
            <a:srgbClr val="00BA50"/>
          </a:solidFill>
          <a:ln w="28575">
            <a:solidFill>
              <a:srgbClr val="FFFF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Long: 10-20 kb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Accurate: 99.8%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Tahoma"/>
              <a:ea typeface="+mn-ea"/>
              <a:cs typeface="+mn-cs"/>
            </a:endParaRPr>
          </a:p>
        </p:txBody>
      </p:sp>
      <p:sp>
        <p:nvSpPr>
          <p:cNvPr id="7" name="Freeform 6">
            <a:extLst>
              <a:ext uri="{FF2B5EF4-FFF2-40B4-BE49-F238E27FC236}">
                <a16:creationId xmlns:a16="http://schemas.microsoft.com/office/drawing/2014/main" id="{D0C5C203-8167-9948-BD88-B14D2F36B4F3}"/>
              </a:ext>
            </a:extLst>
          </p:cNvPr>
          <p:cNvSpPr/>
          <p:nvPr/>
        </p:nvSpPr>
        <p:spPr>
          <a:xfrm>
            <a:off x="5891088" y="1547113"/>
            <a:ext cx="779488" cy="431446"/>
          </a:xfrm>
          <a:custGeom>
            <a:avLst/>
            <a:gdLst>
              <a:gd name="connsiteX0" fmla="*/ 779488 w 779488"/>
              <a:gd name="connsiteY0" fmla="*/ 71682 h 431446"/>
              <a:gd name="connsiteX1" fmla="*/ 239842 w 779488"/>
              <a:gd name="connsiteY1" fmla="*/ 26711 h 431446"/>
              <a:gd name="connsiteX2" fmla="*/ 0 w 779488"/>
              <a:gd name="connsiteY2" fmla="*/ 431446 h 431446"/>
              <a:gd name="connsiteX3" fmla="*/ 0 w 779488"/>
              <a:gd name="connsiteY3" fmla="*/ 431446 h 431446"/>
            </a:gdLst>
            <a:ahLst/>
            <a:cxnLst>
              <a:cxn ang="0">
                <a:pos x="connsiteX0" y="connsiteY0"/>
              </a:cxn>
              <a:cxn ang="0">
                <a:pos x="connsiteX1" y="connsiteY1"/>
              </a:cxn>
              <a:cxn ang="0">
                <a:pos x="connsiteX2" y="connsiteY2"/>
              </a:cxn>
              <a:cxn ang="0">
                <a:pos x="connsiteX3" y="connsiteY3"/>
              </a:cxn>
            </a:cxnLst>
            <a:rect l="l" t="t" r="r" b="b"/>
            <a:pathLst>
              <a:path w="779488" h="431446">
                <a:moveTo>
                  <a:pt x="779488" y="71682"/>
                </a:moveTo>
                <a:cubicBezTo>
                  <a:pt x="574622" y="19216"/>
                  <a:pt x="369757" y="-33250"/>
                  <a:pt x="239842" y="26711"/>
                </a:cubicBezTo>
                <a:cubicBezTo>
                  <a:pt x="109927" y="86672"/>
                  <a:pt x="0" y="431446"/>
                  <a:pt x="0" y="431446"/>
                </a:cubicBezTo>
                <a:lnTo>
                  <a:pt x="0" y="431446"/>
                </a:lnTo>
              </a:path>
            </a:pathLst>
          </a:custGeom>
          <a:noFill/>
          <a:ln w="38100">
            <a:solidFill>
              <a:srgbClr val="00BA5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514256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3">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4"/>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name="Visio" r:id="rId5" imgW="2695276" imgH="2509932" progId="Visio.Drawing.11">
                  <p:embed/>
                </p:oleObj>
              </mc:Choice>
              <mc:Fallback>
                <p:oleObj name="Visio" r:id="rId5" imgW="2695276" imgH="2509932" progId="Visio.Drawing.11">
                  <p:embed/>
                  <p:pic>
                    <p:nvPicPr>
                      <p:cNvPr id="2" name="Object 1"/>
                      <p:cNvPicPr/>
                      <p:nvPr/>
                    </p:nvPicPr>
                    <p:blipFill>
                      <a:blip r:embed="rId6"/>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name="Visio" r:id="rId7" imgW="3859122" imgH="1695796" progId="Visio.Drawing.11">
                  <p:embed/>
                </p:oleObj>
              </mc:Choice>
              <mc:Fallback>
                <p:oleObj name="Visio" r:id="rId7" imgW="3859122" imgH="1695796" progId="Visio.Drawing.11">
                  <p:embed/>
                  <p:pic>
                    <p:nvPicPr>
                      <p:cNvPr id="23" name="Object 22"/>
                      <p:cNvPicPr/>
                      <p:nvPr/>
                    </p:nvPicPr>
                    <p:blipFill>
                      <a:blip r:embed="rId8"/>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303972376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E1C88-80BD-3F42-8E64-1DBA0E566073}"/>
              </a:ext>
            </a:extLst>
          </p:cNvPr>
          <p:cNvSpPr>
            <a:spLocks noGrp="1"/>
          </p:cNvSpPr>
          <p:nvPr>
            <p:ph type="title"/>
          </p:nvPr>
        </p:nvSpPr>
        <p:spPr/>
        <p:txBody>
          <a:bodyPr/>
          <a:lstStyle/>
          <a:p>
            <a:r>
              <a:rPr lang="en-US" dirty="0"/>
              <a:t>Read Mapping Techniques in 111 Pages</a:t>
            </a:r>
          </a:p>
        </p:txBody>
      </p:sp>
      <p:sp>
        <p:nvSpPr>
          <p:cNvPr id="4" name="Slide Number Placeholder 3">
            <a:extLst>
              <a:ext uri="{FF2B5EF4-FFF2-40B4-BE49-F238E27FC236}">
                <a16:creationId xmlns:a16="http://schemas.microsoft.com/office/drawing/2014/main" id="{38622231-A3EC-3A4A-952B-4A50B5E1861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13FF36B7-4AC0-1540-86E7-03D1A14C2BD6}"/>
              </a:ext>
            </a:extLst>
          </p:cNvPr>
          <p:cNvSpPr/>
          <p:nvPr/>
        </p:nvSpPr>
        <p:spPr>
          <a:xfrm>
            <a:off x="344693" y="1268760"/>
            <a:ext cx="8799307"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1"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1"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rPr>
              <a:t> Jeremy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Rotman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Dhrithi</a:t>
            </a:r>
            <a:r>
              <a:rPr kumimoji="0" lang="en-US" sz="1800" b="0" i="0" u="none" strike="noStrike" kern="1200" cap="none" spc="0" normalizeH="0" baseline="0" noProof="0" dirty="0">
                <a:ln>
                  <a:noFill/>
                </a:ln>
                <a:solidFill>
                  <a:srgbClr val="000000"/>
                </a:solidFill>
                <a:effectLst/>
                <a:uLnTx/>
                <a:uFillTx/>
                <a:latin typeface="Tahoma"/>
                <a:ea typeface="+mn-ea"/>
                <a:cs typeface="+mn-cs"/>
              </a:rPr>
              <a:t> Deshpande, Kodi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Taraszka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Huwenbo</a:t>
            </a:r>
            <a:r>
              <a:rPr kumimoji="0" lang="en-US" sz="1800" b="0" i="0" u="none" strike="noStrike" kern="1200" cap="none" spc="0" normalizeH="0" baseline="0" noProof="0" dirty="0">
                <a:ln>
                  <a:noFill/>
                </a:ln>
                <a:solidFill>
                  <a:srgbClr val="000000"/>
                </a:solidFill>
                <a:effectLst/>
                <a:uLnTx/>
                <a:uFillTx/>
                <a:latin typeface="Tahoma"/>
                <a:ea typeface="+mn-ea"/>
                <a:cs typeface="+mn-cs"/>
              </a:rPr>
              <a:t> Shi,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Pelin</a:t>
            </a:r>
            <a:r>
              <a:rPr kumimoji="0" lang="en-US" sz="1800" b="0" i="0" u="none" strike="noStrike" kern="1200" cap="none" spc="0" normalizeH="0" baseline="0" noProof="0" dirty="0">
                <a:ln>
                  <a:noFill/>
                </a:ln>
                <a:solidFill>
                  <a:srgbClr val="000000"/>
                </a:solidFill>
                <a:effectLst/>
                <a:uLnTx/>
                <a:uFillTx/>
                <a:latin typeface="Tahoma"/>
                <a:ea typeface="+mn-ea"/>
                <a:cs typeface="+mn-cs"/>
              </a:rPr>
              <a:t> Icer Baykal, Harry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Taegyun</a:t>
            </a:r>
            <a:r>
              <a:rPr kumimoji="0" lang="en-US" sz="1800" b="0" i="0" u="none" strike="noStrike" kern="1200" cap="none" spc="0" normalizeH="0" baseline="0" noProof="0" dirty="0">
                <a:ln>
                  <a:noFill/>
                </a:ln>
                <a:solidFill>
                  <a:srgbClr val="000000"/>
                </a:solidFill>
                <a:effectLst/>
                <a:uLnTx/>
                <a:uFillTx/>
                <a:latin typeface="Tahoma"/>
                <a:ea typeface="+mn-ea"/>
                <a:cs typeface="+mn-cs"/>
              </a:rPr>
              <a:t> Yang, Victor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Xue</a:t>
            </a:r>
            <a:r>
              <a:rPr kumimoji="0" lang="en-US" sz="1800" b="0" i="0" u="none" strike="noStrike" kern="1200" cap="none" spc="0" normalizeH="0" baseline="0" noProof="0" dirty="0">
                <a:ln>
                  <a:noFill/>
                </a:ln>
                <a:solidFill>
                  <a:srgbClr val="000000"/>
                </a:solidFill>
                <a:effectLst/>
                <a:uLnTx/>
                <a:uFillTx/>
                <a:latin typeface="Tahoma"/>
                <a:ea typeface="+mn-ea"/>
                <a:cs typeface="+mn-cs"/>
              </a:rPr>
              <a:t>, Sergey Knyazev, Benjamin D. Singer, Brunilda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Balliu</a:t>
            </a:r>
            <a:r>
              <a:rPr kumimoji="0" lang="en-US" sz="1800" b="0" i="0" u="none" strike="noStrike" kern="1200" cap="none" spc="0" normalizeH="0" baseline="0" noProof="0" dirty="0">
                <a:ln>
                  <a:noFill/>
                </a:ln>
                <a:solidFill>
                  <a:srgbClr val="000000"/>
                </a:solidFill>
                <a:effectLst/>
                <a:uLnTx/>
                <a:uFillTx/>
                <a:latin typeface="Tahoma"/>
                <a:ea typeface="+mn-ea"/>
                <a:cs typeface="+mn-cs"/>
              </a:rPr>
              <a:t>, David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Koslicki</a:t>
            </a:r>
            <a:r>
              <a:rPr kumimoji="0" lang="en-US" sz="1800" b="0" i="0" u="none" strike="noStrike" kern="1200" cap="none" spc="0" normalizeH="0" baseline="0" noProof="0" dirty="0">
                <a:ln>
                  <a:noFill/>
                </a:ln>
                <a:solidFill>
                  <a:srgbClr val="000000"/>
                </a:solidFill>
                <a:effectLst/>
                <a:uLnTx/>
                <a:uFillTx/>
                <a:latin typeface="Tahoma"/>
                <a:ea typeface="+mn-ea"/>
                <a:cs typeface="+mn-cs"/>
              </a:rPr>
              <a:t>, Pavel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Skums</a:t>
            </a:r>
            <a:r>
              <a:rPr kumimoji="0" lang="en-US" sz="1800" b="0" i="0" u="none" strike="noStrike" kern="1200" cap="none" spc="0" normalizeH="0" baseline="0" noProof="0" dirty="0">
                <a:ln>
                  <a:noFill/>
                </a:ln>
                <a:solidFill>
                  <a:srgbClr val="000000"/>
                </a:solidFill>
                <a:effectLst/>
                <a:uLnTx/>
                <a:uFillTx/>
                <a:latin typeface="Tahoma"/>
                <a:ea typeface="+mn-ea"/>
                <a:cs typeface="+mn-cs"/>
              </a:rPr>
              <a:t>, Alex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Zelikovsky</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Alkan</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Serghei</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Mangul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Technology dictates algorithms: Recent developments in read alignment</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Genome Biology, 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pic>
        <p:nvPicPr>
          <p:cNvPr id="5" name="Picture 4">
            <a:extLst>
              <a:ext uri="{FF2B5EF4-FFF2-40B4-BE49-F238E27FC236}">
                <a16:creationId xmlns:a16="http://schemas.microsoft.com/office/drawing/2014/main" id="{D081A5BD-206E-BD4D-AAE3-B6EA838517B5}"/>
              </a:ext>
            </a:extLst>
          </p:cNvPr>
          <p:cNvPicPr>
            <a:picLocks noChangeAspect="1"/>
          </p:cNvPicPr>
          <p:nvPr/>
        </p:nvPicPr>
        <p:blipFill rotWithShape="1">
          <a:blip r:embed="rId4">
            <a:extLst>
              <a:ext uri="{28A0092B-C50C-407E-A947-70E740481C1C}">
                <a14:useLocalDpi xmlns:a14="http://schemas.microsoft.com/office/drawing/2010/main" val="0"/>
              </a:ext>
            </a:extLst>
          </a:blip>
          <a:srcRect l="21650" t="34033" r="21651" b="40240"/>
          <a:stretch/>
        </p:blipFill>
        <p:spPr>
          <a:xfrm>
            <a:off x="640455" y="4005064"/>
            <a:ext cx="7863090" cy="2302982"/>
          </a:xfrm>
          <a:prstGeom prst="rect">
            <a:avLst/>
          </a:prstGeom>
        </p:spPr>
      </p:pic>
      <p:sp>
        <p:nvSpPr>
          <p:cNvPr id="9" name="Rectangle 8">
            <a:extLst>
              <a:ext uri="{FF2B5EF4-FFF2-40B4-BE49-F238E27FC236}">
                <a16:creationId xmlns:a16="http://schemas.microsoft.com/office/drawing/2014/main" id="{7DF5FE91-7986-3D40-AF0B-D3341371BC00}"/>
              </a:ext>
            </a:extLst>
          </p:cNvPr>
          <p:cNvSpPr/>
          <p:nvPr/>
        </p:nvSpPr>
        <p:spPr>
          <a:xfrm>
            <a:off x="1831058" y="924807"/>
            <a:ext cx="548188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In-depth analysis of 107 read mappers (1988-2020)</a:t>
            </a:r>
          </a:p>
        </p:txBody>
      </p:sp>
      <p:pic>
        <p:nvPicPr>
          <p:cNvPr id="11" name="Picture 10">
            <a:extLst>
              <a:ext uri="{FF2B5EF4-FFF2-40B4-BE49-F238E27FC236}">
                <a16:creationId xmlns:a16="http://schemas.microsoft.com/office/drawing/2014/main" id="{72D46847-8A4F-DA49-90EB-F4B9ADAD6B22}"/>
              </a:ext>
            </a:extLst>
          </p:cNvPr>
          <p:cNvPicPr>
            <a:picLocks noChangeAspect="1"/>
          </p:cNvPicPr>
          <p:nvPr/>
        </p:nvPicPr>
        <p:blipFill rotWithShape="1">
          <a:blip r:embed="rId4">
            <a:extLst>
              <a:ext uri="{28A0092B-C50C-407E-A947-70E740481C1C}">
                <a14:useLocalDpi xmlns:a14="http://schemas.microsoft.com/office/drawing/2010/main" val="0"/>
              </a:ext>
            </a:extLst>
          </a:blip>
          <a:srcRect l="21650" t="24380" r="21651" b="69391"/>
          <a:stretch/>
        </p:blipFill>
        <p:spPr>
          <a:xfrm>
            <a:off x="640455" y="3501008"/>
            <a:ext cx="7863090" cy="557572"/>
          </a:xfrm>
          <a:prstGeom prst="rect">
            <a:avLst/>
          </a:prstGeom>
        </p:spPr>
      </p:pic>
    </p:spTree>
    <p:extLst>
      <p:ext uri="{BB962C8B-B14F-4D97-AF65-F5344CB8AC3E}">
        <p14:creationId xmlns:p14="http://schemas.microsoft.com/office/powerpoint/2010/main" val="20330942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4">
            <a:extLst>
              <a:ext uri="{FF2B5EF4-FFF2-40B4-BE49-F238E27FC236}">
                <a16:creationId xmlns:a16="http://schemas.microsoft.com/office/drawing/2014/main" id="{0670578D-E19B-8541-9537-191677663DAC}"/>
              </a:ext>
            </a:extLst>
          </p:cNvPr>
          <p:cNvSpPr>
            <a:spLocks noGrp="1" noChangeArrowheads="1"/>
          </p:cNvSpPr>
          <p:nvPr>
            <p:ph type="ctrTitle"/>
          </p:nvPr>
        </p:nvSpPr>
        <p:spPr>
          <a:xfrm>
            <a:off x="2699792" y="1748408"/>
            <a:ext cx="7924800" cy="1752600"/>
          </a:xfrm>
        </p:spPr>
        <p:txBody>
          <a:bodyPr/>
          <a:lstStyle/>
          <a:p>
            <a:r>
              <a:rPr lang="en-US" altLang="en-US" dirty="0">
                <a:ea typeface="ＭＳ Ｐゴシック" panose="020B0600070205080204" pitchFamily="34" charset="-128"/>
              </a:rPr>
              <a:t>One Problem</a:t>
            </a:r>
          </a:p>
        </p:txBody>
      </p:sp>
      <p:sp>
        <p:nvSpPr>
          <p:cNvPr id="176130" name="Subtitle 5">
            <a:extLst>
              <a:ext uri="{FF2B5EF4-FFF2-40B4-BE49-F238E27FC236}">
                <a16:creationId xmlns:a16="http://schemas.microsoft.com/office/drawing/2014/main" id="{53FF18AD-8F96-6146-B6EC-4036AE430FD8}"/>
              </a:ext>
            </a:extLst>
          </p:cNvPr>
          <p:cNvSpPr>
            <a:spLocks noGrp="1" noChangeArrowheads="1"/>
          </p:cNvSpPr>
          <p:nvPr>
            <p:ph type="subTitle" idx="1"/>
          </p:nvPr>
        </p:nvSpPr>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269137753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3">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4"/>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name="Visio" r:id="rId5" imgW="2695276" imgH="2509932" progId="Visio.Drawing.11">
                  <p:embed/>
                </p:oleObj>
              </mc:Choice>
              <mc:Fallback>
                <p:oleObj name="Visio" r:id="rId5" imgW="2695276" imgH="2509932" progId="Visio.Drawing.11">
                  <p:embed/>
                  <p:pic>
                    <p:nvPicPr>
                      <p:cNvPr id="2" name="Object 1"/>
                      <p:cNvPicPr/>
                      <p:nvPr/>
                    </p:nvPicPr>
                    <p:blipFill>
                      <a:blip r:embed="rId6"/>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name="Visio" r:id="rId7" imgW="3859122" imgH="1695796" progId="Visio.Drawing.11">
                  <p:embed/>
                </p:oleObj>
              </mc:Choice>
              <mc:Fallback>
                <p:oleObj name="Visio" r:id="rId7" imgW="3859122" imgH="1695796" progId="Visio.Drawing.11">
                  <p:embed/>
                  <p:pic>
                    <p:nvPicPr>
                      <p:cNvPr id="23" name="Object 22"/>
                      <p:cNvPicPr/>
                      <p:nvPr/>
                    </p:nvPicPr>
                    <p:blipFill>
                      <a:blip r:embed="rId8"/>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52230" y="3493395"/>
            <a:ext cx="9296230"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We Are Bottlenecked in Read Mapping</a:t>
            </a:r>
          </a:p>
        </p:txBody>
      </p:sp>
    </p:spTree>
    <p:extLst>
      <p:ext uri="{BB962C8B-B14F-4D97-AF65-F5344CB8AC3E}">
        <p14:creationId xmlns:p14="http://schemas.microsoft.com/office/powerpoint/2010/main" val="38901404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250386" y="1816526"/>
            <a:ext cx="6922860" cy="3150917"/>
            <a:chOff x="114305" y="3823961"/>
            <a:chExt cx="6922860" cy="3150917"/>
          </a:xfrm>
        </p:grpSpPr>
        <p:sp>
          <p:nvSpPr>
            <p:cNvPr id="7" name="Rectangle 6"/>
            <p:cNvSpPr/>
            <p:nvPr/>
          </p:nvSpPr>
          <p:spPr>
            <a:xfrm rot="12861">
              <a:off x="114305" y="3829228"/>
              <a:ext cx="1577592"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8" name="Picture 4" descr="https://i.ytimg.com/vi/thf4TFnkesw/maxresdefault.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7389" t="16939" b="37412"/>
            <a:stretch/>
          </p:blipFill>
          <p:spPr bwMode="auto">
            <a:xfrm rot="961673">
              <a:off x="644688" y="3823961"/>
              <a:ext cx="6392477" cy="3150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0" name="Oval 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1" name="Oval 1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2" name="Oval 1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3" name="Oval 1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4" name="Oval 1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5" name="Oval 1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6" name="Oval 1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7" name="Rounded Rectangle 1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8"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19"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20"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21"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22"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23"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24"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25"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26"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27"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28"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29"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30"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31"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32"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grpSp>
      <p:sp>
        <p:nvSpPr>
          <p:cNvPr id="48" name="Rectangle 47"/>
          <p:cNvSpPr/>
          <p:nvPr/>
        </p:nvSpPr>
        <p:spPr>
          <a:xfrm rot="12861">
            <a:off x="-4020" y="1822705"/>
            <a:ext cx="3433391" cy="2398875"/>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2" name="Title 1"/>
          <p:cNvSpPr>
            <a:spLocks noGrp="1"/>
          </p:cNvSpPr>
          <p:nvPr>
            <p:ph type="title"/>
          </p:nvPr>
        </p:nvSpPr>
        <p:spPr/>
        <p:txBody>
          <a:bodyPr/>
          <a:lstStyle/>
          <a:p>
            <a:r>
              <a:rPr lang="en-US" dirty="0"/>
              <a:t>The Read Mapping Bottleneck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07504" y="3373411"/>
            <a:ext cx="3116631"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sym typeface="Wingdings" panose="05000000000000000000" pitchFamily="2" charset="2"/>
              </a:rPr>
              <a:t>Read Sequencing</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37" name="Rectangle 36"/>
          <p:cNvSpPr/>
          <p:nvPr/>
        </p:nvSpPr>
        <p:spPr>
          <a:xfrm>
            <a:off x="6686788" y="3327375"/>
            <a:ext cx="2642635"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sym typeface="Wingdings" panose="05000000000000000000" pitchFamily="2" charset="2"/>
              </a:rPr>
              <a:t>Read Mapping</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39" name="Rectangle 38"/>
          <p:cNvSpPr/>
          <p:nvPr/>
        </p:nvSpPr>
        <p:spPr>
          <a:xfrm>
            <a:off x="7308304" y="5877272"/>
            <a:ext cx="1603644"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66666"/>
                </a:solidFill>
                <a:effectLst/>
                <a:uLnTx/>
                <a:uFillTx/>
                <a:latin typeface="Helvetica Neue"/>
                <a:ea typeface="+mn-ea"/>
                <a:cs typeface="+mn-cs"/>
              </a:rPr>
              <a:t>* BWA-MEM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Helvetica Neue"/>
                <a:ea typeface="+mn-ea"/>
                <a:cs typeface="+mn-cs"/>
              </a:rPr>
              <a:t>**</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r>
              <a:rPr kumimoji="0" lang="en-US" sz="1200" b="0" i="0" u="none" strike="noStrike" kern="1200" cap="none" spc="0" normalizeH="0" baseline="0" noProof="0" dirty="0">
                <a:ln>
                  <a:noFill/>
                </a:ln>
                <a:solidFill>
                  <a:srgbClr val="5F5F5F"/>
                </a:solidFill>
                <a:effectLst/>
                <a:uLnTx/>
                <a:uFillTx/>
                <a:latin typeface="Tahoma"/>
                <a:ea typeface="+mn-ea"/>
                <a:cs typeface="+mn-cs"/>
              </a:rPr>
              <a:t>HiSeqX10, </a:t>
            </a:r>
            <a:r>
              <a:rPr kumimoji="0" lang="en-US" sz="1200" b="0" i="0" u="none" strike="noStrike" kern="1200" cap="none" spc="0" normalizeH="0" baseline="0" noProof="0" dirty="0" err="1">
                <a:ln>
                  <a:noFill/>
                </a:ln>
                <a:solidFill>
                  <a:srgbClr val="5F5F5F"/>
                </a:solidFill>
                <a:effectLst/>
                <a:uLnTx/>
                <a:uFillTx/>
                <a:latin typeface="Tahoma"/>
                <a:ea typeface="+mn-ea"/>
                <a:cs typeface="+mn-cs"/>
              </a:rPr>
              <a:t>MinION</a:t>
            </a:r>
            <a:endParaRPr kumimoji="0" lang="en-US" sz="1200" b="0" i="0" u="none" strike="noStrike" kern="1200" cap="none" spc="0" normalizeH="0" baseline="0" noProof="0" dirty="0">
              <a:ln>
                <a:noFill/>
              </a:ln>
              <a:solidFill>
                <a:srgbClr val="5F5F5F"/>
              </a:solidFill>
              <a:effectLst/>
              <a:uLnTx/>
              <a:uFillTx/>
              <a:latin typeface="Tahoma"/>
              <a:ea typeface="+mn-ea"/>
              <a:cs typeface="+mn-cs"/>
            </a:endParaRPr>
          </a:p>
        </p:txBody>
      </p:sp>
      <p:sp>
        <p:nvSpPr>
          <p:cNvPr id="40" name="Rectangle 39"/>
          <p:cNvSpPr/>
          <p:nvPr/>
        </p:nvSpPr>
        <p:spPr>
          <a:xfrm>
            <a:off x="8884294" y="3318471"/>
            <a:ext cx="26481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666666"/>
                </a:solidFill>
                <a:effectLst/>
                <a:uLnTx/>
                <a:uFillTx/>
                <a:latin typeface="Helvetica Neue"/>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41" name="Rectangle 40"/>
          <p:cNvSpPr/>
          <p:nvPr/>
        </p:nvSpPr>
        <p:spPr>
          <a:xfrm>
            <a:off x="2783978" y="3420289"/>
            <a:ext cx="344966"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Helvetica Neue"/>
                <a:ea typeface="+mn-ea"/>
                <a:cs typeface="+mn-cs"/>
              </a:rPr>
              <a:t>**</a:t>
            </a:r>
            <a:endParaRPr kumimoji="0" lang="en-US" sz="1600" b="0" i="0" u="none" strike="noStrike" kern="1200" cap="none" spc="0" normalizeH="0" baseline="0" noProof="0" dirty="0">
              <a:ln>
                <a:noFill/>
              </a:ln>
              <a:solidFill>
                <a:srgbClr val="0000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FF"/>
              </a:solidFill>
              <a:effectLst/>
              <a:uLnTx/>
              <a:uFillTx/>
              <a:latin typeface="Tahoma"/>
              <a:ea typeface="+mn-ea"/>
              <a:cs typeface="+mn-cs"/>
            </a:endParaRPr>
          </a:p>
        </p:txBody>
      </p:sp>
      <p:sp>
        <p:nvSpPr>
          <p:cNvPr id="42" name="Rectangle 41"/>
          <p:cNvSpPr/>
          <p:nvPr/>
        </p:nvSpPr>
        <p:spPr>
          <a:xfrm>
            <a:off x="3299707" y="4593322"/>
            <a:ext cx="290015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0000"/>
                </a:solidFill>
                <a:effectLst/>
                <a:uLnTx/>
                <a:uFillTx/>
                <a:latin typeface="Tahoma"/>
                <a:ea typeface="+mn-ea"/>
                <a:cs typeface="+mn-cs"/>
              </a:rPr>
              <a:t>150x slower</a:t>
            </a:r>
            <a:endParaRPr kumimoji="0" lang="en-US" sz="600" b="0" i="0" u="none" strike="noStrike" kern="1200" cap="none" spc="0" normalizeH="0" baseline="0" noProof="0" dirty="0">
              <a:ln>
                <a:noFill/>
              </a:ln>
              <a:solidFill>
                <a:srgbClr val="FF0000"/>
              </a:solidFill>
              <a:effectLst/>
              <a:uLnTx/>
              <a:uFillTx/>
              <a:latin typeface="Tahoma"/>
              <a:ea typeface="+mn-ea"/>
              <a:cs typeface="+mn-cs"/>
            </a:endParaRPr>
          </a:p>
        </p:txBody>
      </p:sp>
      <p:sp>
        <p:nvSpPr>
          <p:cNvPr id="43" name="Rectangle 42"/>
          <p:cNvSpPr/>
          <p:nvPr/>
        </p:nvSpPr>
        <p:spPr>
          <a:xfrm>
            <a:off x="1665463" y="2171142"/>
            <a:ext cx="1853392"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Million</a:t>
            </a:r>
            <a:r>
              <a:rPr kumimoji="0" lang="en-US" sz="4000" b="0" i="0" u="none" strike="noStrike" kern="1200" cap="none" spc="0" normalizeH="0" baseline="0" noProof="0" dirty="0">
                <a:ln>
                  <a:noFill/>
                </a:ln>
                <a:solidFill>
                  <a:srgbClr val="7588CD"/>
                </a:solidFill>
                <a:effectLst/>
                <a:uLnTx/>
                <a:uFillTx/>
                <a:latin typeface="Times New Roman" panose="02020603050405020304" pitchFamily="18" charset="0"/>
                <a:ea typeface="Times New Roman" panose="02020603050405020304" pitchFamily="18"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bases/minute</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44" name="Rectangle 43"/>
          <p:cNvSpPr/>
          <p:nvPr/>
        </p:nvSpPr>
        <p:spPr>
          <a:xfrm>
            <a:off x="107504" y="2033553"/>
            <a:ext cx="1723549"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300</a:t>
            </a:r>
            <a:endParaRPr kumimoji="0" lang="en-US" sz="3600" b="0" i="0" u="none" strike="noStrike" kern="1200" cap="none" spc="0" normalizeH="0" baseline="0" noProof="0" dirty="0">
              <a:ln>
                <a:noFill/>
              </a:ln>
              <a:solidFill>
                <a:srgbClr val="0000FF"/>
              </a:solidFill>
              <a:effectLst/>
              <a:uLnTx/>
              <a:uFillTx/>
              <a:latin typeface="Tahoma"/>
              <a:ea typeface="+mn-ea"/>
              <a:cs typeface="+mn-cs"/>
            </a:endParaRPr>
          </a:p>
        </p:txBody>
      </p:sp>
      <p:sp>
        <p:nvSpPr>
          <p:cNvPr id="45" name="Rectangle 44"/>
          <p:cNvSpPr/>
          <p:nvPr/>
        </p:nvSpPr>
        <p:spPr>
          <a:xfrm>
            <a:off x="7309246" y="2134853"/>
            <a:ext cx="1853392"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Million</a:t>
            </a:r>
            <a:r>
              <a:rPr kumimoji="0" lang="en-US" sz="4000" b="0" i="0" u="none" strike="noStrike" kern="1200" cap="none" spc="0" normalizeH="0" baseline="0" noProof="0" dirty="0">
                <a:ln>
                  <a:noFill/>
                </a:ln>
                <a:solidFill>
                  <a:srgbClr val="7588CD"/>
                </a:solidFill>
                <a:effectLst/>
                <a:uLnTx/>
                <a:uFillTx/>
                <a:latin typeface="Times New Roman" panose="02020603050405020304" pitchFamily="18" charset="0"/>
                <a:ea typeface="Times New Roman" panose="02020603050405020304" pitchFamily="18"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bases/minute</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6799860" y="2027095"/>
            <a:ext cx="697627"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2</a:t>
            </a:r>
            <a:endParaRPr kumimoji="0" lang="en-US" sz="3600" b="0" i="0" u="none" strike="noStrike" kern="1200" cap="none" spc="0" normalizeH="0" baseline="0" noProof="0" dirty="0">
              <a:ln>
                <a:noFill/>
              </a:ln>
              <a:solidFill>
                <a:srgbClr val="0000FF"/>
              </a:solidFill>
              <a:effectLst/>
              <a:uLnTx/>
              <a:uFillTx/>
              <a:latin typeface="Tahoma"/>
              <a:ea typeface="+mn-ea"/>
              <a:cs typeface="+mn-cs"/>
            </a:endParaRPr>
          </a:p>
        </p:txBody>
      </p:sp>
      <p:sp>
        <p:nvSpPr>
          <p:cNvPr id="47" name="Striped Right Arrow 46"/>
          <p:cNvSpPr/>
          <p:nvPr/>
        </p:nvSpPr>
        <p:spPr>
          <a:xfrm rot="16200000">
            <a:off x="4805668" y="3737847"/>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0" name="Striped Right Arrow 49"/>
          <p:cNvSpPr/>
          <p:nvPr/>
        </p:nvSpPr>
        <p:spPr>
          <a:xfrm rot="16200000">
            <a:off x="5102259" y="371734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1" name="Striped Right Arrow 50"/>
          <p:cNvSpPr/>
          <p:nvPr/>
        </p:nvSpPr>
        <p:spPr>
          <a:xfrm rot="5413798">
            <a:off x="4755093" y="209924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2" name="Striped Right Arrow 51"/>
          <p:cNvSpPr/>
          <p:nvPr/>
        </p:nvSpPr>
        <p:spPr>
          <a:xfrm rot="5413798">
            <a:off x="5051684" y="210781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Tree>
    <p:extLst>
      <p:ext uri="{BB962C8B-B14F-4D97-AF65-F5344CB8AC3E}">
        <p14:creationId xmlns:p14="http://schemas.microsoft.com/office/powerpoint/2010/main" val="354391856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250386" y="1816526"/>
            <a:ext cx="6922860" cy="3150917"/>
            <a:chOff x="114305" y="3823961"/>
            <a:chExt cx="6922860" cy="3150917"/>
          </a:xfrm>
        </p:grpSpPr>
        <p:sp>
          <p:nvSpPr>
            <p:cNvPr id="7" name="Rectangle 6"/>
            <p:cNvSpPr/>
            <p:nvPr/>
          </p:nvSpPr>
          <p:spPr>
            <a:xfrm rot="12861">
              <a:off x="114305" y="3829228"/>
              <a:ext cx="1577592"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8" name="Picture 4" descr="https://i.ytimg.com/vi/thf4TFnkesw/maxresdefault.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rot="961673">
              <a:off x="644688" y="3823961"/>
              <a:ext cx="6392477" cy="3150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0" name="Oval 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1" name="Oval 1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2" name="Oval 1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3" name="Oval 1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4" name="Oval 1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5" name="Oval 1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6" name="Oval 1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7" name="Rounded Rectangle 1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8"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1F497D"/>
                  </a:solidFill>
                  <a:effectLst/>
                  <a:uLnTx/>
                  <a:uFillTx/>
                  <a:latin typeface="Tahoma"/>
                  <a:ea typeface="+mn-ea"/>
                  <a:cs typeface="+mn-cs"/>
                </a:rPr>
                <a:t>GAGTCAGAATTTGAC </a:t>
              </a:r>
            </a:p>
          </p:txBody>
        </p:sp>
        <p:sp>
          <p:nvSpPr>
            <p:cNvPr id="19"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C0504D"/>
                  </a:solidFill>
                  <a:effectLst/>
                  <a:uLnTx/>
                  <a:uFillTx/>
                  <a:latin typeface="Tahoma"/>
                  <a:ea typeface="+mn-ea"/>
                  <a:cs typeface="+mn-cs"/>
                </a:rPr>
                <a:t>GAGTCAGAATTTGAC </a:t>
              </a:r>
            </a:p>
          </p:txBody>
        </p:sp>
        <p:sp>
          <p:nvSpPr>
            <p:cNvPr id="20"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8064A2"/>
                  </a:solidFill>
                  <a:effectLst/>
                  <a:uLnTx/>
                  <a:uFillTx/>
                  <a:latin typeface="Tahoma"/>
                  <a:ea typeface="+mn-ea"/>
                  <a:cs typeface="+mn-cs"/>
                </a:rPr>
                <a:t>GAGTCAGAATTTGAC </a:t>
              </a:r>
            </a:p>
          </p:txBody>
        </p:sp>
        <p:sp>
          <p:nvSpPr>
            <p:cNvPr id="21"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79646"/>
                  </a:solidFill>
                  <a:effectLst/>
                  <a:uLnTx/>
                  <a:uFillTx/>
                  <a:latin typeface="Tahoma"/>
                  <a:ea typeface="+mn-ea"/>
                  <a:cs typeface="+mn-cs"/>
                </a:rPr>
                <a:t>GAGTCAGAATTTGAC </a:t>
              </a:r>
            </a:p>
          </p:txBody>
        </p:sp>
        <p:sp>
          <p:nvSpPr>
            <p:cNvPr id="22"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9BBB59"/>
                  </a:solidFill>
                  <a:effectLst/>
                  <a:uLnTx/>
                  <a:uFillTx/>
                  <a:latin typeface="Tahoma"/>
                  <a:ea typeface="+mn-ea"/>
                  <a:cs typeface="+mn-cs"/>
                </a:rPr>
                <a:t>GAGTCAGAATTTGAC </a:t>
              </a:r>
            </a:p>
          </p:txBody>
        </p:sp>
        <p:sp>
          <p:nvSpPr>
            <p:cNvPr id="23"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C0504D"/>
                  </a:solidFill>
                  <a:effectLst/>
                  <a:uLnTx/>
                  <a:uFillTx/>
                  <a:latin typeface="Tahoma"/>
                  <a:ea typeface="+mn-ea"/>
                  <a:cs typeface="+mn-cs"/>
                </a:rPr>
                <a:t>GAGTCAGAATTTGAC </a:t>
              </a:r>
            </a:p>
          </p:txBody>
        </p:sp>
        <p:sp>
          <p:nvSpPr>
            <p:cNvPr id="24"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F81BD"/>
                  </a:solidFill>
                  <a:effectLst/>
                  <a:uLnTx/>
                  <a:uFillTx/>
                  <a:latin typeface="Tahoma"/>
                  <a:ea typeface="+mn-ea"/>
                  <a:cs typeface="+mn-cs"/>
                </a:rPr>
                <a:t>GAGTCAGAATTTGAC </a:t>
              </a:r>
            </a:p>
          </p:txBody>
        </p:sp>
        <p:sp>
          <p:nvSpPr>
            <p:cNvPr id="25"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79646"/>
                  </a:solidFill>
                  <a:effectLst/>
                  <a:uLnTx/>
                  <a:uFillTx/>
                  <a:latin typeface="Tahoma"/>
                  <a:ea typeface="+mn-ea"/>
                  <a:cs typeface="+mn-cs"/>
                </a:rPr>
                <a:t>GAGTCAGAATTTGAC </a:t>
              </a:r>
            </a:p>
          </p:txBody>
        </p:sp>
        <p:sp>
          <p:nvSpPr>
            <p:cNvPr id="26"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C0504D"/>
                  </a:solidFill>
                  <a:effectLst/>
                  <a:uLnTx/>
                  <a:uFillTx/>
                  <a:latin typeface="Tahoma"/>
                  <a:ea typeface="+mn-ea"/>
                  <a:cs typeface="+mn-cs"/>
                </a:rPr>
                <a:t>GAGTCAGAATTTGAC </a:t>
              </a:r>
            </a:p>
          </p:txBody>
        </p:sp>
        <p:sp>
          <p:nvSpPr>
            <p:cNvPr id="27"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F0000"/>
                  </a:solidFill>
                  <a:effectLst/>
                  <a:uLnTx/>
                  <a:uFillTx/>
                  <a:latin typeface="Tahoma"/>
                  <a:ea typeface="+mn-ea"/>
                  <a:cs typeface="+mn-cs"/>
                </a:rPr>
                <a:t>GAGTCAGAATTTGAC </a:t>
              </a:r>
            </a:p>
          </p:txBody>
        </p:sp>
        <p:sp>
          <p:nvSpPr>
            <p:cNvPr id="28"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Tahoma"/>
                  <a:ea typeface="+mn-ea"/>
                  <a:cs typeface="+mn-cs"/>
                </a:rPr>
                <a:t>GAGTCAGAATTTGAC </a:t>
              </a:r>
            </a:p>
          </p:txBody>
        </p:sp>
        <p:sp>
          <p:nvSpPr>
            <p:cNvPr id="29"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B0F0"/>
                  </a:solidFill>
                  <a:effectLst/>
                  <a:uLnTx/>
                  <a:uFillTx/>
                  <a:latin typeface="Tahoma"/>
                  <a:ea typeface="+mn-ea"/>
                  <a:cs typeface="+mn-cs"/>
                </a:rPr>
                <a:t>GAGTCAGAATTTGAC </a:t>
              </a:r>
            </a:p>
          </p:txBody>
        </p:sp>
        <p:sp>
          <p:nvSpPr>
            <p:cNvPr id="30"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FFF00"/>
                  </a:solidFill>
                  <a:effectLst/>
                  <a:uLnTx/>
                  <a:uFillTx/>
                  <a:latin typeface="Tahoma"/>
                  <a:ea typeface="+mn-ea"/>
                  <a:cs typeface="+mn-cs"/>
                </a:rPr>
                <a:t>GAGTCAGAATTTGAC </a:t>
              </a:r>
            </a:p>
          </p:txBody>
        </p:sp>
        <p:sp>
          <p:nvSpPr>
            <p:cNvPr id="31"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EEECE1"/>
                  </a:solidFill>
                  <a:effectLst/>
                  <a:uLnTx/>
                  <a:uFillTx/>
                  <a:latin typeface="Tahoma"/>
                  <a:ea typeface="+mn-ea"/>
                  <a:cs typeface="+mn-cs"/>
                </a:rPr>
                <a:t>GAGTCAGAATTTGAC </a:t>
              </a:r>
            </a:p>
          </p:txBody>
        </p:sp>
        <p:sp>
          <p:nvSpPr>
            <p:cNvPr id="32"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7030A0"/>
                  </a:solidFill>
                  <a:effectLst/>
                  <a:uLnTx/>
                  <a:uFillTx/>
                  <a:latin typeface="Tahoma"/>
                  <a:ea typeface="+mn-ea"/>
                  <a:cs typeface="+mn-cs"/>
                </a:rPr>
                <a:t>GAGTCAGAATTTGAC </a:t>
              </a:r>
            </a:p>
          </p:txBody>
        </p:sp>
      </p:grpSp>
      <p:sp>
        <p:nvSpPr>
          <p:cNvPr id="48" name="Rectangle 47"/>
          <p:cNvSpPr/>
          <p:nvPr/>
        </p:nvSpPr>
        <p:spPr>
          <a:xfrm rot="12861">
            <a:off x="-4020" y="1822705"/>
            <a:ext cx="3433391" cy="2398875"/>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2" name="Title 1"/>
          <p:cNvSpPr>
            <a:spLocks noGrp="1"/>
          </p:cNvSpPr>
          <p:nvPr>
            <p:ph type="title"/>
          </p:nvPr>
        </p:nvSpPr>
        <p:spPr/>
        <p:txBody>
          <a:bodyPr/>
          <a:lstStyle/>
          <a:p>
            <a:r>
              <a:rPr lang="en-US" dirty="0"/>
              <a:t>The Read Mapping Bottleneck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Rectangle 42"/>
          <p:cNvSpPr/>
          <p:nvPr/>
        </p:nvSpPr>
        <p:spPr>
          <a:xfrm>
            <a:off x="1141069" y="2132856"/>
            <a:ext cx="2638843"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FF"/>
                </a:solidFill>
                <a:effectLst/>
                <a:uLnTx/>
                <a:uFillTx/>
                <a:latin typeface="Tahoma"/>
                <a:ea typeface="+mn-ea"/>
                <a:cs typeface="+mn-cs"/>
              </a:rPr>
              <a:t>Human whole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FF"/>
                </a:solidFill>
                <a:effectLst/>
                <a:uLnTx/>
                <a:uFillTx/>
                <a:latin typeface="Tahoma"/>
                <a:ea typeface="+mn-ea"/>
                <a:cs typeface="+mn-cs"/>
              </a:rPr>
              <a:t>genomes </a:t>
            </a:r>
            <a:endParaRPr kumimoji="0" lang="en-US" sz="2400" b="0" i="0" u="none" strike="noStrike" kern="1200" cap="none" spc="0" normalizeH="0" baseline="0" noProof="0">
              <a:ln>
                <a:noFill/>
              </a:ln>
              <a:solidFill>
                <a:srgbClr val="0000FF"/>
              </a:solidFill>
              <a:effectLst/>
              <a:uLnTx/>
              <a:uFillTx/>
              <a:latin typeface="Tahoma"/>
              <a:ea typeface="+mn-ea"/>
              <a:cs typeface="+mn-cs"/>
            </a:endParaRPr>
          </a:p>
        </p:txBody>
      </p:sp>
      <p:sp>
        <p:nvSpPr>
          <p:cNvPr id="45" name="Rectangle 44"/>
          <p:cNvSpPr/>
          <p:nvPr/>
        </p:nvSpPr>
        <p:spPr>
          <a:xfrm>
            <a:off x="7309246" y="2134853"/>
            <a:ext cx="1962397"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0000FF"/>
                </a:solidFill>
                <a:effectLst/>
                <a:uLnTx/>
                <a:uFillTx/>
                <a:latin typeface="Tahoma"/>
                <a:ea typeface="Times New Roman" panose="02020603050405020304" pitchFamily="18" charset="0"/>
                <a:cs typeface="+mn-cs"/>
              </a:rPr>
              <a:t>Human </a:t>
            </a:r>
            <a:endParaRPr kumimoji="0" lang="en-US" sz="4000" b="0" i="0" u="none" strike="noStrike" kern="1200" cap="none" spc="0" normalizeH="0" baseline="0" noProof="0">
              <a:ln>
                <a:noFill/>
              </a:ln>
              <a:solidFill>
                <a:srgbClr val="7588CD"/>
              </a:solidFill>
              <a:effectLst/>
              <a:uLnTx/>
              <a:uFillTx/>
              <a:latin typeface="Tahoma"/>
              <a:ea typeface="Times New Roman" panose="02020603050405020304" pitchFamily="18" charset="0"/>
              <a:cs typeface="+mn-cs"/>
            </a:endParaRPr>
          </a:p>
        </p:txBody>
      </p:sp>
      <p:sp>
        <p:nvSpPr>
          <p:cNvPr id="46" name="Rectangle 45"/>
          <p:cNvSpPr/>
          <p:nvPr/>
        </p:nvSpPr>
        <p:spPr>
          <a:xfrm>
            <a:off x="6732240" y="2027095"/>
            <a:ext cx="744114"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a:ln>
                  <a:noFill/>
                </a:ln>
                <a:solidFill>
                  <a:srgbClr val="0000FF"/>
                </a:solidFill>
                <a:effectLst/>
                <a:uLnTx/>
                <a:uFillTx/>
                <a:latin typeface="Tahoma"/>
                <a:ea typeface="Times New Roman" panose="02020603050405020304" pitchFamily="18" charset="0"/>
                <a:cs typeface="+mn-cs"/>
              </a:rPr>
              <a:t>1</a:t>
            </a:r>
            <a:endParaRPr kumimoji="0" lang="en-US" sz="3600" b="0" i="0" u="none" strike="noStrike" kern="1200" cap="none" spc="0" normalizeH="0" baseline="0" noProof="0">
              <a:ln>
                <a:noFill/>
              </a:ln>
              <a:solidFill>
                <a:srgbClr val="0000FF"/>
              </a:solidFill>
              <a:effectLst/>
              <a:uLnTx/>
              <a:uFillTx/>
              <a:latin typeface="Tahoma"/>
              <a:ea typeface="+mn-ea"/>
              <a:cs typeface="+mn-cs"/>
            </a:endParaRPr>
          </a:p>
        </p:txBody>
      </p:sp>
      <p:sp>
        <p:nvSpPr>
          <p:cNvPr id="47" name="Striped Right Arrow 46"/>
          <p:cNvSpPr/>
          <p:nvPr/>
        </p:nvSpPr>
        <p:spPr>
          <a:xfrm rot="16200000">
            <a:off x="4805668" y="3737847"/>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0" name="Striped Right Arrow 49"/>
          <p:cNvSpPr/>
          <p:nvPr/>
        </p:nvSpPr>
        <p:spPr>
          <a:xfrm rot="16200000">
            <a:off x="5107831" y="3737846"/>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1" name="Striped Right Arrow 50"/>
          <p:cNvSpPr/>
          <p:nvPr/>
        </p:nvSpPr>
        <p:spPr>
          <a:xfrm rot="5413798">
            <a:off x="4812588" y="2090434"/>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2" name="Striped Right Arrow 51"/>
          <p:cNvSpPr/>
          <p:nvPr/>
        </p:nvSpPr>
        <p:spPr>
          <a:xfrm rot="5413798">
            <a:off x="5106149" y="2092113"/>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33" name="Rectangle 32">
            <a:extLst>
              <a:ext uri="{FF2B5EF4-FFF2-40B4-BE49-F238E27FC236}">
                <a16:creationId xmlns:a16="http://schemas.microsoft.com/office/drawing/2014/main" id="{D8C85D51-9794-424F-ABA3-4B00E4DAD481}"/>
              </a:ext>
            </a:extLst>
          </p:cNvPr>
          <p:cNvSpPr/>
          <p:nvPr/>
        </p:nvSpPr>
        <p:spPr>
          <a:xfrm>
            <a:off x="467123" y="4185162"/>
            <a:ext cx="1800621"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lumMod val="50000"/>
                  </a:srgbClr>
                </a:solidFill>
                <a:effectLst/>
                <a:uLnTx/>
                <a:uFillTx/>
                <a:latin typeface="Tahoma"/>
                <a:ea typeface="+mn-ea"/>
                <a:cs typeface="+mn-cs"/>
              </a:rPr>
              <a:t>Illumina </a:t>
            </a:r>
            <a:r>
              <a:rPr kumimoji="0" lang="en-US" sz="1200" b="0" i="0" u="none" strike="noStrike" kern="1200" cap="none" spc="0" normalizeH="0" baseline="0" noProof="0" err="1">
                <a:ln>
                  <a:noFill/>
                </a:ln>
                <a:solidFill>
                  <a:srgbClr val="FFFFFF">
                    <a:lumMod val="50000"/>
                  </a:srgbClr>
                </a:solidFill>
                <a:effectLst/>
                <a:uLnTx/>
                <a:uFillTx/>
                <a:latin typeface="Tahoma"/>
                <a:ea typeface="+mn-ea"/>
                <a:cs typeface="+mn-cs"/>
              </a:rPr>
              <a:t>NovaSeq</a:t>
            </a:r>
            <a:r>
              <a:rPr kumimoji="0" lang="en-US" sz="1200" b="0" i="0" u="none" strike="noStrike" kern="1200" cap="none" spc="0" normalizeH="0" baseline="0" noProof="0">
                <a:ln>
                  <a:noFill/>
                </a:ln>
                <a:solidFill>
                  <a:srgbClr val="FFFFFF">
                    <a:lumMod val="50000"/>
                  </a:srgbClr>
                </a:solidFill>
                <a:effectLst/>
                <a:uLnTx/>
                <a:uFillTx/>
                <a:latin typeface="Tahoma"/>
                <a:ea typeface="+mn-ea"/>
                <a:cs typeface="+mn-cs"/>
              </a:rPr>
              <a:t> 6000 </a:t>
            </a:r>
          </a:p>
        </p:txBody>
      </p:sp>
      <p:sp>
        <p:nvSpPr>
          <p:cNvPr id="34" name="Rectangle 33">
            <a:extLst>
              <a:ext uri="{FF2B5EF4-FFF2-40B4-BE49-F238E27FC236}">
                <a16:creationId xmlns:a16="http://schemas.microsoft.com/office/drawing/2014/main" id="{4018FF9A-DCB0-FB43-AE1A-F906956ABE06}"/>
              </a:ext>
            </a:extLst>
          </p:cNvPr>
          <p:cNvSpPr/>
          <p:nvPr/>
        </p:nvSpPr>
        <p:spPr>
          <a:xfrm>
            <a:off x="-76244" y="1961545"/>
            <a:ext cx="1479892"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a:ln>
                  <a:noFill/>
                </a:ln>
                <a:solidFill>
                  <a:srgbClr val="0000FF"/>
                </a:solidFill>
                <a:effectLst/>
                <a:uLnTx/>
                <a:uFillTx/>
                <a:latin typeface="Tahoma"/>
                <a:ea typeface="+mn-ea"/>
                <a:cs typeface="+mn-cs"/>
              </a:rPr>
              <a:t>48</a:t>
            </a:r>
            <a:r>
              <a:rPr kumimoji="0" lang="en-US" sz="4400" b="0" i="0" u="none" strike="noStrike" kern="1200" cap="none" spc="0" normalizeH="0" baseline="0" noProof="0">
                <a:ln>
                  <a:noFill/>
                </a:ln>
                <a:solidFill>
                  <a:srgbClr val="0000FF"/>
                </a:solidFill>
                <a:effectLst/>
                <a:uLnTx/>
                <a:uFillTx/>
                <a:latin typeface="Tahoma"/>
                <a:ea typeface="+mn-ea"/>
                <a:cs typeface="+mn-cs"/>
              </a:rPr>
              <a:t> </a:t>
            </a:r>
            <a:endParaRPr kumimoji="0" lang="en-US" sz="8000" b="0" i="0" u="none" strike="noStrike" kern="1200" cap="none" spc="0" normalizeH="0" baseline="0" noProof="0">
              <a:ln>
                <a:noFill/>
              </a:ln>
              <a:solidFill>
                <a:srgbClr val="0000FF"/>
              </a:solidFill>
              <a:effectLst/>
              <a:uLnTx/>
              <a:uFillTx/>
              <a:latin typeface="Tahoma"/>
              <a:ea typeface="+mn-ea"/>
              <a:cs typeface="+mn-cs"/>
            </a:endParaRPr>
          </a:p>
        </p:txBody>
      </p:sp>
      <p:sp>
        <p:nvSpPr>
          <p:cNvPr id="35" name="Rectangle 34">
            <a:extLst>
              <a:ext uri="{FF2B5EF4-FFF2-40B4-BE49-F238E27FC236}">
                <a16:creationId xmlns:a16="http://schemas.microsoft.com/office/drawing/2014/main" id="{A13E2FC6-0F48-AB41-8B6C-A7D7B1319991}"/>
              </a:ext>
            </a:extLst>
          </p:cNvPr>
          <p:cNvSpPr/>
          <p:nvPr/>
        </p:nvSpPr>
        <p:spPr>
          <a:xfrm>
            <a:off x="1665288" y="3068960"/>
            <a:ext cx="186551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at 30× coverage</a:t>
            </a:r>
            <a:endParaRPr kumimoji="0" lang="en-US" sz="1100" b="0" i="0" u="none" strike="noStrike" kern="1200" cap="none" spc="0" normalizeH="0" baseline="0" noProof="0">
              <a:ln>
                <a:noFill/>
              </a:ln>
              <a:solidFill>
                <a:srgbClr val="000000"/>
              </a:solidFill>
              <a:effectLst/>
              <a:uLnTx/>
              <a:uFillTx/>
              <a:latin typeface="Tahoma"/>
              <a:ea typeface="+mn-ea"/>
              <a:cs typeface="+mn-cs"/>
            </a:endParaRPr>
          </a:p>
        </p:txBody>
      </p:sp>
      <p:sp>
        <p:nvSpPr>
          <p:cNvPr id="36" name="Rectangle 35">
            <a:extLst>
              <a:ext uri="{FF2B5EF4-FFF2-40B4-BE49-F238E27FC236}">
                <a16:creationId xmlns:a16="http://schemas.microsoft.com/office/drawing/2014/main" id="{E229A744-AE57-F046-8C85-1F1C1B4C18CC}"/>
              </a:ext>
            </a:extLst>
          </p:cNvPr>
          <p:cNvSpPr/>
          <p:nvPr/>
        </p:nvSpPr>
        <p:spPr>
          <a:xfrm>
            <a:off x="1037946" y="3524791"/>
            <a:ext cx="195598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Tahoma"/>
                <a:ea typeface="+mn-ea"/>
                <a:cs typeface="+mn-cs"/>
              </a:rPr>
              <a:t>in about 2 days</a:t>
            </a:r>
          </a:p>
        </p:txBody>
      </p:sp>
      <p:sp>
        <p:nvSpPr>
          <p:cNvPr id="49" name="Rectangle 48">
            <a:extLst>
              <a:ext uri="{FF2B5EF4-FFF2-40B4-BE49-F238E27FC236}">
                <a16:creationId xmlns:a16="http://schemas.microsoft.com/office/drawing/2014/main" id="{DF20F8C0-0B16-CC4C-B3BE-8DA2A36AE5E1}"/>
              </a:ext>
            </a:extLst>
          </p:cNvPr>
          <p:cNvSpPr/>
          <p:nvPr/>
        </p:nvSpPr>
        <p:spPr>
          <a:xfrm>
            <a:off x="7308304" y="2566645"/>
            <a:ext cx="182293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Times New Roman" panose="02020603050405020304" pitchFamily="18" charset="0"/>
                <a:cs typeface="+mn-cs"/>
              </a:rPr>
              <a:t>genome</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53" name="Rectangle 52">
            <a:extLst>
              <a:ext uri="{FF2B5EF4-FFF2-40B4-BE49-F238E27FC236}">
                <a16:creationId xmlns:a16="http://schemas.microsoft.com/office/drawing/2014/main" id="{FCF691F4-ED5C-304C-A4F3-1D81F97623D1}"/>
              </a:ext>
            </a:extLst>
          </p:cNvPr>
          <p:cNvSpPr/>
          <p:nvPr/>
        </p:nvSpPr>
        <p:spPr>
          <a:xfrm>
            <a:off x="7308304" y="3132857"/>
            <a:ext cx="1943992"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32 CPU hours </a:t>
            </a:r>
          </a:p>
        </p:txBody>
      </p:sp>
      <p:sp>
        <p:nvSpPr>
          <p:cNvPr id="54" name="Rectangle 53">
            <a:extLst>
              <a:ext uri="{FF2B5EF4-FFF2-40B4-BE49-F238E27FC236}">
                <a16:creationId xmlns:a16="http://schemas.microsoft.com/office/drawing/2014/main" id="{A1114891-6924-E549-BB9C-5F4051232C35}"/>
              </a:ext>
            </a:extLst>
          </p:cNvPr>
          <p:cNvSpPr/>
          <p:nvPr/>
        </p:nvSpPr>
        <p:spPr>
          <a:xfrm>
            <a:off x="6733819" y="3501008"/>
            <a:ext cx="2734725"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on a 48-core processor</a:t>
            </a:r>
          </a:p>
        </p:txBody>
      </p:sp>
      <p:graphicFrame>
        <p:nvGraphicFramePr>
          <p:cNvPr id="55" name="Chart 54">
            <a:extLst>
              <a:ext uri="{FF2B5EF4-FFF2-40B4-BE49-F238E27FC236}">
                <a16:creationId xmlns:a16="http://schemas.microsoft.com/office/drawing/2014/main" id="{5A873478-83B7-E14B-B7E1-1CCC5A2CDBFD}"/>
              </a:ext>
            </a:extLst>
          </p:cNvPr>
          <p:cNvGraphicFramePr/>
          <p:nvPr/>
        </p:nvGraphicFramePr>
        <p:xfrm>
          <a:off x="7018331" y="3919633"/>
          <a:ext cx="2165700" cy="1732700"/>
        </p:xfrm>
        <a:graphic>
          <a:graphicData uri="http://schemas.openxmlformats.org/drawingml/2006/chart">
            <c:chart xmlns:c="http://schemas.openxmlformats.org/drawingml/2006/chart" xmlns:r="http://schemas.openxmlformats.org/officeDocument/2006/relationships" r:id="rId4"/>
          </a:graphicData>
        </a:graphic>
      </p:graphicFrame>
      <p:sp>
        <p:nvSpPr>
          <p:cNvPr id="56" name="Rectangle 55">
            <a:extLst>
              <a:ext uri="{FF2B5EF4-FFF2-40B4-BE49-F238E27FC236}">
                <a16:creationId xmlns:a16="http://schemas.microsoft.com/office/drawing/2014/main" id="{934F37AF-5D19-F849-8EE2-ACBDBF0168F9}"/>
              </a:ext>
            </a:extLst>
          </p:cNvPr>
          <p:cNvSpPr/>
          <p:nvPr/>
        </p:nvSpPr>
        <p:spPr>
          <a:xfrm>
            <a:off x="1181792" y="6400736"/>
            <a:ext cx="739417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rPr>
              <a:t>Goyal+, "</a:t>
            </a: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hlinkClick r:id="rId5"/>
              </a:rPr>
              <a:t>Ultra-fast next generation human genome sequencing data processing using DRAGENTM bio-IT processor for precision medicine</a:t>
            </a: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rPr>
              <a:t>”, </a:t>
            </a:r>
            <a:r>
              <a:rPr kumimoji="0" lang="en-US" sz="1200" b="0" i="1" u="none" strike="noStrike" kern="1200" cap="none" spc="0" normalizeH="0" baseline="0" noProof="0">
                <a:ln>
                  <a:noFill/>
                </a:ln>
                <a:solidFill>
                  <a:srgbClr val="222222"/>
                </a:solidFill>
                <a:effectLst/>
                <a:uLnTx/>
                <a:uFillTx/>
                <a:latin typeface="Arial" panose="020B0604020202020204" pitchFamily="34" charset="0"/>
                <a:ea typeface="+mn-ea"/>
                <a:cs typeface="+mn-cs"/>
              </a:rPr>
              <a:t>Open Journal of Genetics, </a:t>
            </a: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rPr>
              <a:t>2017.</a:t>
            </a:r>
            <a:endParaRPr kumimoji="0" lang="en-US" sz="12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4452737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2D40-9A40-294C-821D-C9F551A98E1F}"/>
              </a:ext>
            </a:extLst>
          </p:cNvPr>
          <p:cNvSpPr>
            <a:spLocks noGrp="1"/>
          </p:cNvSpPr>
          <p:nvPr>
            <p:ph type="title"/>
          </p:nvPr>
        </p:nvSpPr>
        <p:spPr>
          <a:xfrm>
            <a:off x="35496" y="152400"/>
            <a:ext cx="9167936" cy="1066800"/>
          </a:xfrm>
        </p:spPr>
        <p:txBody>
          <a:bodyPr/>
          <a:lstStyle/>
          <a:p>
            <a:r>
              <a:rPr lang="en-US" dirty="0"/>
              <a:t> Problem with (Genome) Analysis Today</a:t>
            </a:r>
          </a:p>
        </p:txBody>
      </p:sp>
      <p:sp>
        <p:nvSpPr>
          <p:cNvPr id="3" name="Slide Number Placeholder 2">
            <a:extLst>
              <a:ext uri="{FF2B5EF4-FFF2-40B4-BE49-F238E27FC236}">
                <a16:creationId xmlns:a16="http://schemas.microsoft.com/office/drawing/2014/main" id="{54630187-28DD-9546-9969-9F24222B654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4" name="Group 3">
            <a:extLst>
              <a:ext uri="{FF2B5EF4-FFF2-40B4-BE49-F238E27FC236}">
                <a16:creationId xmlns:a16="http://schemas.microsoft.com/office/drawing/2014/main" id="{E5A101C6-D963-4545-B3BF-32EF1B31EC2F}"/>
              </a:ext>
            </a:extLst>
          </p:cNvPr>
          <p:cNvGrpSpPr/>
          <p:nvPr/>
        </p:nvGrpSpPr>
        <p:grpSpPr>
          <a:xfrm>
            <a:off x="918833" y="1487851"/>
            <a:ext cx="2830933" cy="2402638"/>
            <a:chOff x="4343037" y="3937719"/>
            <a:chExt cx="2445779" cy="1954638"/>
          </a:xfrm>
        </p:grpSpPr>
        <p:pic>
          <p:nvPicPr>
            <p:cNvPr id="5" name="Picture 4">
              <a:extLst>
                <a:ext uri="{FF2B5EF4-FFF2-40B4-BE49-F238E27FC236}">
                  <a16:creationId xmlns:a16="http://schemas.microsoft.com/office/drawing/2014/main" id="{AE77F47A-D91D-8C49-8B2B-7D114F7FC69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6" name="Picture 5">
              <a:extLst>
                <a:ext uri="{FF2B5EF4-FFF2-40B4-BE49-F238E27FC236}">
                  <a16:creationId xmlns:a16="http://schemas.microsoft.com/office/drawing/2014/main" id="{C59962F5-2E69-B348-8CF4-AB2C4E8979B8}"/>
                </a:ext>
              </a:extLst>
            </p:cNvPr>
            <p:cNvPicPr>
              <a:picLocks noChangeAspect="1"/>
            </p:cNvPicPr>
            <p:nvPr/>
          </p:nvPicPr>
          <p:blipFill rotWithShape="1">
            <a:blip r:embed="rId3"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 name="Picture 6">
              <a:extLst>
                <a:ext uri="{FF2B5EF4-FFF2-40B4-BE49-F238E27FC236}">
                  <a16:creationId xmlns:a16="http://schemas.microsoft.com/office/drawing/2014/main" id="{CF679DEA-9351-BA4B-A1F0-552F129155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8" name="Text Box 20" descr="90%">
            <a:extLst>
              <a:ext uri="{FF2B5EF4-FFF2-40B4-BE49-F238E27FC236}">
                <a16:creationId xmlns:a16="http://schemas.microsoft.com/office/drawing/2014/main" id="{A802DAD3-ACBC-534D-95D3-1045421DFE0B}"/>
              </a:ext>
            </a:extLst>
          </p:cNvPr>
          <p:cNvSpPr txBox="1">
            <a:spLocks noChangeArrowheads="1"/>
          </p:cNvSpPr>
          <p:nvPr/>
        </p:nvSpPr>
        <p:spPr bwMode="auto">
          <a:xfrm>
            <a:off x="899592" y="4005064"/>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Special-Purpose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D</a:t>
            </a:r>
            <a:r>
              <a:rPr kumimoji="0" lang="en-US" sz="1800" b="1" i="0" u="none" strike="noStrike" kern="0" cap="none" spc="0" normalizeH="0" baseline="0" noProof="0" dirty="0" err="1">
                <a:ln>
                  <a:noFill/>
                </a:ln>
                <a:solidFill>
                  <a:srgbClr val="7030A0"/>
                </a:solidFill>
                <a:effectLst/>
                <a:uLnTx/>
                <a:uFillTx/>
                <a:latin typeface="Arial" pitchFamily="-107" charset="0"/>
                <a:ea typeface="Arial" pitchFamily="-107" charset="0"/>
                <a:cs typeface="Arial" pitchFamily="-107" charset="0"/>
              </a:rPr>
              <a:t>ata</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 Generation</a:t>
            </a:r>
          </a:p>
        </p:txBody>
      </p:sp>
      <p:sp>
        <p:nvSpPr>
          <p:cNvPr id="9" name="Line 15">
            <a:extLst>
              <a:ext uri="{FF2B5EF4-FFF2-40B4-BE49-F238E27FC236}">
                <a16:creationId xmlns:a16="http://schemas.microsoft.com/office/drawing/2014/main" id="{92AD9E27-F44D-F440-8D0E-43BB6C91B087}"/>
              </a:ext>
            </a:extLst>
          </p:cNvPr>
          <p:cNvSpPr>
            <a:spLocks noChangeShapeType="1"/>
          </p:cNvSpPr>
          <p:nvPr/>
        </p:nvSpPr>
        <p:spPr bwMode="auto">
          <a:xfrm flipH="1">
            <a:off x="4093339" y="3143428"/>
            <a:ext cx="982715" cy="0"/>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0" name="Picture 9">
            <a:extLst>
              <a:ext uri="{FF2B5EF4-FFF2-40B4-BE49-F238E27FC236}">
                <a16:creationId xmlns:a16="http://schemas.microsoft.com/office/drawing/2014/main" id="{A98FBFE4-7E5C-BB48-892C-374ED0A83A23}"/>
              </a:ext>
            </a:extLst>
          </p:cNvPr>
          <p:cNvPicPr>
            <a:picLocks noChangeAspect="1"/>
          </p:cNvPicPr>
          <p:nvPr/>
        </p:nvPicPr>
        <p:blipFill>
          <a:blip r:embed="rId5"/>
          <a:stretch>
            <a:fillRect/>
          </a:stretch>
        </p:blipFill>
        <p:spPr>
          <a:xfrm>
            <a:off x="5353733" y="2180190"/>
            <a:ext cx="2016224" cy="2016224"/>
          </a:xfrm>
          <a:prstGeom prst="rect">
            <a:avLst/>
          </a:prstGeom>
        </p:spPr>
      </p:pic>
      <p:sp>
        <p:nvSpPr>
          <p:cNvPr id="11" name="Text Box 20" descr="90%">
            <a:extLst>
              <a:ext uri="{FF2B5EF4-FFF2-40B4-BE49-F238E27FC236}">
                <a16:creationId xmlns:a16="http://schemas.microsoft.com/office/drawing/2014/main" id="{C0521839-D35E-E242-8EC9-AB75DD55C357}"/>
              </a:ext>
            </a:extLst>
          </p:cNvPr>
          <p:cNvSpPr txBox="1">
            <a:spLocks noChangeArrowheads="1"/>
          </p:cNvSpPr>
          <p:nvPr/>
        </p:nvSpPr>
        <p:spPr bwMode="auto">
          <a:xfrm>
            <a:off x="4932040" y="3962497"/>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General-Purpose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D</a:t>
            </a:r>
            <a:r>
              <a:rPr kumimoji="0" lang="en-US" sz="1800" b="1" i="0" u="none" strike="noStrike" kern="0" cap="none" spc="0" normalizeH="0" baseline="0" noProof="0" dirty="0" err="1">
                <a:ln>
                  <a:noFill/>
                </a:ln>
                <a:solidFill>
                  <a:srgbClr val="7030A0"/>
                </a:solidFill>
                <a:effectLst/>
                <a:uLnTx/>
                <a:uFillTx/>
                <a:latin typeface="Arial" pitchFamily="-107" charset="0"/>
                <a:ea typeface="Arial" pitchFamily="-107" charset="0"/>
                <a:cs typeface="Arial" pitchFamily="-107" charset="0"/>
              </a:rPr>
              <a:t>ata</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 Analysis</a:t>
            </a:r>
          </a:p>
        </p:txBody>
      </p:sp>
      <p:sp>
        <p:nvSpPr>
          <p:cNvPr id="12" name="Line 15">
            <a:extLst>
              <a:ext uri="{FF2B5EF4-FFF2-40B4-BE49-F238E27FC236}">
                <a16:creationId xmlns:a16="http://schemas.microsoft.com/office/drawing/2014/main" id="{FA4115C1-BC57-9A42-BB17-9423BC135CC1}"/>
              </a:ext>
            </a:extLst>
          </p:cNvPr>
          <p:cNvSpPr>
            <a:spLocks noChangeShapeType="1"/>
          </p:cNvSpPr>
          <p:nvPr/>
        </p:nvSpPr>
        <p:spPr bwMode="auto">
          <a:xfrm flipH="1">
            <a:off x="4090741" y="3346708"/>
            <a:ext cx="982714" cy="508223"/>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3" name="Line 15">
            <a:extLst>
              <a:ext uri="{FF2B5EF4-FFF2-40B4-BE49-F238E27FC236}">
                <a16:creationId xmlns:a16="http://schemas.microsoft.com/office/drawing/2014/main" id="{7730E787-E4D8-8144-BA30-E8D5145213DF}"/>
              </a:ext>
            </a:extLst>
          </p:cNvPr>
          <p:cNvSpPr>
            <a:spLocks noChangeShapeType="1"/>
          </p:cNvSpPr>
          <p:nvPr/>
        </p:nvSpPr>
        <p:spPr bwMode="auto">
          <a:xfrm flipH="1" flipV="1">
            <a:off x="4090742" y="2523560"/>
            <a:ext cx="985313" cy="399811"/>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4" name="Picture 13">
            <a:extLst>
              <a:ext uri="{FF2B5EF4-FFF2-40B4-BE49-F238E27FC236}">
                <a16:creationId xmlns:a16="http://schemas.microsoft.com/office/drawing/2014/main" id="{9BA03765-45CD-944B-B578-84948DA26504}"/>
              </a:ext>
            </a:extLst>
          </p:cNvPr>
          <p:cNvPicPr>
            <a:picLocks noChangeAspect="1"/>
          </p:cNvPicPr>
          <p:nvPr/>
        </p:nvPicPr>
        <p:blipFill rotWithShape="1">
          <a:blip r:embed="rId6"/>
          <a:srcRect r="-5153" b="30267"/>
          <a:stretch/>
        </p:blipFill>
        <p:spPr>
          <a:xfrm>
            <a:off x="5872655" y="2617993"/>
            <a:ext cx="585093" cy="525435"/>
          </a:xfrm>
          <a:prstGeom prst="rect">
            <a:avLst/>
          </a:prstGeom>
        </p:spPr>
      </p:pic>
      <p:sp>
        <p:nvSpPr>
          <p:cNvPr id="15" name="TextBox 14">
            <a:extLst>
              <a:ext uri="{FF2B5EF4-FFF2-40B4-BE49-F238E27FC236}">
                <a16:creationId xmlns:a16="http://schemas.microsoft.com/office/drawing/2014/main" id="{8E85EC62-DB59-024F-AEF7-95137CD1711B}"/>
              </a:ext>
            </a:extLst>
          </p:cNvPr>
          <p:cNvSpPr txBox="1"/>
          <p:nvPr/>
        </p:nvSpPr>
        <p:spPr>
          <a:xfrm>
            <a:off x="228600" y="4932457"/>
            <a:ext cx="815982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6633"/>
                </a:solidFill>
                <a:effectLst/>
                <a:uLnTx/>
                <a:uFillTx/>
                <a:latin typeface="Comic Sans MS" panose="030F0902030302020204" pitchFamily="66" charset="0"/>
                <a:ea typeface="+mn-ea"/>
                <a:cs typeface="+mn-cs"/>
              </a:rPr>
              <a:t>FAST                        </a:t>
            </a:r>
            <a:r>
              <a:rPr kumimoji="0" lang="en-US" sz="3200" b="1" i="0" u="none" strike="noStrike" kern="1200" cap="none" spc="0" normalizeH="0" baseline="0" noProof="0" dirty="0">
                <a:ln>
                  <a:noFill/>
                </a:ln>
                <a:solidFill>
                  <a:srgbClr val="FF0000"/>
                </a:solidFill>
                <a:effectLst/>
                <a:uLnTx/>
                <a:uFillTx/>
                <a:latin typeface="Comic Sans MS" panose="030F0902030302020204" pitchFamily="66" charset="0"/>
                <a:ea typeface="+mn-ea"/>
                <a:cs typeface="+mn-cs"/>
              </a:rPr>
              <a:t>SLOW</a:t>
            </a:r>
          </a:p>
        </p:txBody>
      </p:sp>
      <p:sp>
        <p:nvSpPr>
          <p:cNvPr id="16" name="TextBox 15">
            <a:extLst>
              <a:ext uri="{FF2B5EF4-FFF2-40B4-BE49-F238E27FC236}">
                <a16:creationId xmlns:a16="http://schemas.microsoft.com/office/drawing/2014/main" id="{D4423DC6-1026-4355-C667-D4D1A1F16D6F}"/>
              </a:ext>
            </a:extLst>
          </p:cNvPr>
          <p:cNvSpPr txBox="1"/>
          <p:nvPr/>
        </p:nvSpPr>
        <p:spPr>
          <a:xfrm>
            <a:off x="2051720" y="5954590"/>
            <a:ext cx="49920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Slow and inefficient processing capability</a:t>
            </a:r>
          </a:p>
        </p:txBody>
      </p:sp>
      <p:sp>
        <p:nvSpPr>
          <p:cNvPr id="17" name="TextBox 16">
            <a:extLst>
              <a:ext uri="{FF2B5EF4-FFF2-40B4-BE49-F238E27FC236}">
                <a16:creationId xmlns:a16="http://schemas.microsoft.com/office/drawing/2014/main" id="{64086A96-D354-3059-9C64-A176A6002A90}"/>
              </a:ext>
            </a:extLst>
          </p:cNvPr>
          <p:cNvSpPr txBox="1"/>
          <p:nvPr/>
        </p:nvSpPr>
        <p:spPr>
          <a:xfrm>
            <a:off x="1295302" y="6460492"/>
            <a:ext cx="706885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This picture is similar for many “data generators &amp; analyzers” today</a:t>
            </a:r>
          </a:p>
        </p:txBody>
      </p:sp>
      <p:sp>
        <p:nvSpPr>
          <p:cNvPr id="18" name="Line 15">
            <a:extLst>
              <a:ext uri="{FF2B5EF4-FFF2-40B4-BE49-F238E27FC236}">
                <a16:creationId xmlns:a16="http://schemas.microsoft.com/office/drawing/2014/main" id="{925427A8-7454-B0ED-2AB3-4F8B14F32BAC}"/>
              </a:ext>
            </a:extLst>
          </p:cNvPr>
          <p:cNvSpPr>
            <a:spLocks noChangeShapeType="1"/>
          </p:cNvSpPr>
          <p:nvPr/>
        </p:nvSpPr>
        <p:spPr bwMode="auto">
          <a:xfrm flipH="1" flipV="1">
            <a:off x="4090740" y="1981407"/>
            <a:ext cx="982713" cy="724645"/>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55019254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One Problem</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2204864"/>
            <a:ext cx="8610600" cy="5193723"/>
          </a:xfrm>
        </p:spPr>
        <p:txBody>
          <a:bodyPr/>
          <a:lstStyle/>
          <a:p>
            <a:pPr marL="0" indent="0" algn="ctr">
              <a:buNone/>
            </a:pPr>
            <a:r>
              <a:rPr lang="en-US" sz="4000" b="1" dirty="0">
                <a:solidFill>
                  <a:srgbClr val="0000FF"/>
                </a:solidFill>
              </a:rPr>
              <a:t>Need to construct </a:t>
            </a:r>
          </a:p>
          <a:p>
            <a:pPr marL="0" indent="0" algn="ctr">
              <a:buNone/>
            </a:pPr>
            <a:r>
              <a:rPr lang="en-US" sz="4000" b="1" dirty="0">
                <a:solidFill>
                  <a:srgbClr val="0000FF"/>
                </a:solidFill>
              </a:rPr>
              <a:t>the entire genome </a:t>
            </a:r>
          </a:p>
          <a:p>
            <a:pPr marL="0" indent="0" algn="ctr">
              <a:buNone/>
            </a:pPr>
            <a:r>
              <a:rPr lang="en-US" sz="4000" b="1" dirty="0">
                <a:solidFill>
                  <a:srgbClr val="0000FF"/>
                </a:solidFill>
              </a:rPr>
              <a:t>from many sequenced reads</a:t>
            </a:r>
            <a:endParaRPr lang="en-US" sz="4000" dirty="0">
              <a:solidFill>
                <a:srgbClr val="FF0000"/>
              </a:solidFill>
            </a:endParaRP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35769763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Read Mapping</a:t>
            </a:r>
          </a:p>
        </p:txBody>
      </p:sp>
      <p:sp>
        <p:nvSpPr>
          <p:cNvPr id="3" name="Content Placeholder 2"/>
          <p:cNvSpPr>
            <a:spLocks noGrp="1"/>
          </p:cNvSpPr>
          <p:nvPr>
            <p:ph idx="1"/>
          </p:nvPr>
        </p:nvSpPr>
        <p:spPr/>
        <p:txBody>
          <a:bodyPr/>
          <a:lstStyle/>
          <a:p>
            <a:r>
              <a:rPr lang="en-US" sz="2600" dirty="0"/>
              <a:t>Map many short DNA fragments (</a:t>
            </a:r>
            <a:r>
              <a:rPr lang="en-US" sz="2600" dirty="0">
                <a:solidFill>
                  <a:srgbClr val="0000FF"/>
                </a:solidFill>
              </a:rPr>
              <a:t>reads</a:t>
            </a:r>
            <a:r>
              <a:rPr lang="en-US" sz="2600" dirty="0"/>
              <a:t>) to a known reference genome with some differences allowed</a:t>
            </a:r>
          </a:p>
          <a:p>
            <a:endParaRPr lang="en-US" dirty="0"/>
          </a:p>
          <a:p>
            <a:endParaRPr lang="en-US" dirty="0"/>
          </a:p>
          <a:p>
            <a:pPr lvl="1"/>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626174"/>
            <a:ext cx="2448272" cy="24482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Picture 11"/>
          <p:cNvPicPr>
            <a:picLocks noChangeAspect="1"/>
          </p:cNvPicPr>
          <p:nvPr/>
        </p:nvPicPr>
        <p:blipFill>
          <a:blip r:embed="rId4"/>
          <a:stretch>
            <a:fillRect/>
          </a:stretch>
        </p:blipFill>
        <p:spPr>
          <a:xfrm>
            <a:off x="1007604" y="3238242"/>
            <a:ext cx="1409328" cy="1409328"/>
          </a:xfrm>
          <a:prstGeom prst="rect">
            <a:avLst/>
          </a:prstGeom>
        </p:spPr>
      </p:pic>
      <p:sp>
        <p:nvSpPr>
          <p:cNvPr id="8" name="Freeform 7"/>
          <p:cNvSpPr/>
          <p:nvPr/>
        </p:nvSpPr>
        <p:spPr>
          <a:xfrm>
            <a:off x="3957092" y="29065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Freeform 15"/>
          <p:cNvSpPr/>
          <p:nvPr/>
        </p:nvSpPr>
        <p:spPr>
          <a:xfrm>
            <a:off x="4109492" y="30589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Freeform 16"/>
          <p:cNvSpPr/>
          <p:nvPr/>
        </p:nvSpPr>
        <p:spPr>
          <a:xfrm>
            <a:off x="4385301" y="29573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8" name="Freeform 17"/>
          <p:cNvSpPr/>
          <p:nvPr/>
        </p:nvSpPr>
        <p:spPr>
          <a:xfrm>
            <a:off x="4051510" y="34822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Freeform 18"/>
          <p:cNvSpPr/>
          <p:nvPr/>
        </p:nvSpPr>
        <p:spPr>
          <a:xfrm>
            <a:off x="4327319" y="331857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0" name="Freeform 19"/>
          <p:cNvSpPr/>
          <p:nvPr/>
        </p:nvSpPr>
        <p:spPr>
          <a:xfrm>
            <a:off x="4167474" y="35343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Freeform 20"/>
          <p:cNvSpPr/>
          <p:nvPr/>
        </p:nvSpPr>
        <p:spPr>
          <a:xfrm>
            <a:off x="4442009" y="364595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Freeform 21"/>
          <p:cNvSpPr/>
          <p:nvPr/>
        </p:nvSpPr>
        <p:spPr>
          <a:xfrm>
            <a:off x="4359143" y="3713690"/>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p:cNvSpPr/>
          <p:nvPr/>
        </p:nvSpPr>
        <p:spPr>
          <a:xfrm>
            <a:off x="4051510" y="39902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Freeform 23"/>
          <p:cNvSpPr/>
          <p:nvPr/>
        </p:nvSpPr>
        <p:spPr>
          <a:xfrm>
            <a:off x="4269337" y="387217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p:cNvSpPr/>
          <p:nvPr/>
        </p:nvSpPr>
        <p:spPr>
          <a:xfrm>
            <a:off x="4167474" y="40410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Freeform 25"/>
          <p:cNvSpPr/>
          <p:nvPr/>
        </p:nvSpPr>
        <p:spPr>
          <a:xfrm>
            <a:off x="4384027" y="4176534"/>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Freeform 9"/>
          <p:cNvSpPr/>
          <p:nvPr/>
        </p:nvSpPr>
        <p:spPr>
          <a:xfrm>
            <a:off x="6863049" y="2338143"/>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32" name="Right Arrow 31"/>
          <p:cNvSpPr/>
          <p:nvPr/>
        </p:nvSpPr>
        <p:spPr>
          <a:xfrm>
            <a:off x="2915816" y="3654340"/>
            <a:ext cx="432048" cy="442507"/>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Freeform 26"/>
          <p:cNvSpPr/>
          <p:nvPr/>
        </p:nvSpPr>
        <p:spPr>
          <a:xfrm>
            <a:off x="6863049" y="2348880"/>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accent1"/>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28" name="TextBox 27"/>
          <p:cNvSpPr txBox="1"/>
          <p:nvPr/>
        </p:nvSpPr>
        <p:spPr>
          <a:xfrm>
            <a:off x="6012160" y="1968810"/>
            <a:ext cx="20894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sp>
        <p:nvSpPr>
          <p:cNvPr id="5" name="TextBox 4"/>
          <p:cNvSpPr txBox="1"/>
          <p:nvPr/>
        </p:nvSpPr>
        <p:spPr>
          <a:xfrm>
            <a:off x="3779912" y="4930430"/>
            <a:ext cx="7970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Reads</a:t>
            </a:r>
          </a:p>
        </p:txBody>
      </p:sp>
      <p:sp>
        <p:nvSpPr>
          <p:cNvPr id="6" name="TextBox 5"/>
          <p:cNvSpPr txBox="1"/>
          <p:nvPr/>
        </p:nvSpPr>
        <p:spPr>
          <a:xfrm>
            <a:off x="971600" y="5146454"/>
            <a:ext cx="15829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logically</a:t>
            </a:r>
          </a:p>
        </p:txBody>
      </p:sp>
      <p:sp>
        <p:nvSpPr>
          <p:cNvPr id="29" name="TextBox 28"/>
          <p:cNvSpPr txBox="1"/>
          <p:nvPr/>
        </p:nvSpPr>
        <p:spPr>
          <a:xfrm>
            <a:off x="971600" y="5137162"/>
            <a:ext cx="1749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physically</a:t>
            </a:r>
          </a:p>
        </p:txBody>
      </p:sp>
      <p:sp>
        <p:nvSpPr>
          <p:cNvPr id="7" name="Rectangle 6"/>
          <p:cNvSpPr/>
          <p:nvPr/>
        </p:nvSpPr>
        <p:spPr>
          <a:xfrm>
            <a:off x="1259632" y="5589240"/>
            <a:ext cx="6840760"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90"/>
                </a:solidFill>
                <a:effectLst/>
                <a:uLnTx/>
                <a:uFillTx/>
                <a:latin typeface="Tahoma"/>
                <a:ea typeface="+mn-ea"/>
                <a:cs typeface="+mn-cs"/>
              </a:rPr>
              <a:t>Mapping short reads to reference genome is challenging (billions of 50-300 base pair reads)</a:t>
            </a:r>
          </a:p>
        </p:txBody>
      </p:sp>
    </p:spTree>
    <p:extLst>
      <p:ext uri="{BB962C8B-B14F-4D97-AF65-F5344CB8AC3E}">
        <p14:creationId xmlns:p14="http://schemas.microsoft.com/office/powerpoint/2010/main" val="38245956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grpId="0" nodeType="clickEffect">
                                  <p:stCondLst>
                                    <p:cond delay="0"/>
                                  </p:stCondLst>
                                  <p:childTnLst>
                                    <p:animMotion origin="layout" path="M -1.38889E-6 -1.48148E-6 L 0.2757 -0.01481 " pathEditMode="relative" rAng="0" ptsTypes="AA">
                                      <p:cBhvr>
                                        <p:cTn id="56" dur="2000" fill="hold"/>
                                        <p:tgtEl>
                                          <p:spTgt spid="17"/>
                                        </p:tgtEl>
                                        <p:attrNameLst>
                                          <p:attrName>ppt_x</p:attrName>
                                          <p:attrName>ppt_y</p:attrName>
                                        </p:attrNameLst>
                                      </p:cBhvr>
                                      <p:rCtr x="13785" y="-741"/>
                                    </p:animMotion>
                                  </p:childTnLst>
                                </p:cTn>
                              </p:par>
                              <p:par>
                                <p:cTn id="57" presetID="1"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par>
                                <p:cTn id="59" presetID="1" presetClass="entr" presetSubtype="0" fill="hold" grpId="1"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42" presetClass="path" presetSubtype="0" accel="50000" decel="50000" fill="hold" grpId="1" nodeType="clickEffect">
                                  <p:stCondLst>
                                    <p:cond delay="0"/>
                                  </p:stCondLst>
                                  <p:childTnLst>
                                    <p:animMotion origin="layout" path="M -1.38889E-6 7.40741E-7 L 0.27413 -0.16204 " pathEditMode="relative" rAng="0" ptsTypes="AA">
                                      <p:cBhvr>
                                        <p:cTn id="64" dur="2000" fill="hold"/>
                                        <p:tgtEl>
                                          <p:spTgt spid="19"/>
                                        </p:tgtEl>
                                        <p:attrNameLst>
                                          <p:attrName>ppt_x</p:attrName>
                                          <p:attrName>ppt_y</p:attrName>
                                        </p:attrNameLst>
                                      </p:cBhvr>
                                      <p:rCtr x="13698" y="-8102"/>
                                    </p:animMotion>
                                  </p:childTnLst>
                                </p:cTn>
                              </p:par>
                              <p:par>
                                <p:cTn id="65" presetID="42" presetClass="path" presetSubtype="0" accel="50000" decel="50000" fill="hold" grpId="1" nodeType="withEffect">
                                  <p:stCondLst>
                                    <p:cond delay="0"/>
                                  </p:stCondLst>
                                  <p:childTnLst>
                                    <p:animMotion origin="layout" path="M -1.38889E-6 -4.44444E-6 L 0.28524 -0.16759 " pathEditMode="relative" rAng="0" ptsTypes="AA">
                                      <p:cBhvr>
                                        <p:cTn id="66" dur="2000" fill="hold"/>
                                        <p:tgtEl>
                                          <p:spTgt spid="21"/>
                                        </p:tgtEl>
                                        <p:attrNameLst>
                                          <p:attrName>ppt_x</p:attrName>
                                          <p:attrName>ppt_y</p:attrName>
                                        </p:attrNameLst>
                                      </p:cBhvr>
                                      <p:rCtr x="14253" y="-8380"/>
                                    </p:animMotion>
                                  </p:childTnLst>
                                </p:cTn>
                              </p:par>
                              <p:par>
                                <p:cTn id="67" presetID="42" presetClass="path" presetSubtype="0" accel="50000" decel="50000" fill="hold" grpId="1" nodeType="withEffect">
                                  <p:stCondLst>
                                    <p:cond delay="0"/>
                                  </p:stCondLst>
                                  <p:childTnLst>
                                    <p:animMotion origin="layout" path="M -1.38889E-6 7.40741E-7 L 0.29149 0.06991 " pathEditMode="relative" rAng="0" ptsTypes="AA">
                                      <p:cBhvr>
                                        <p:cTn id="68" dur="2000" fill="hold"/>
                                        <p:tgtEl>
                                          <p:spTgt spid="26"/>
                                        </p:tgtEl>
                                        <p:attrNameLst>
                                          <p:attrName>ppt_x</p:attrName>
                                          <p:attrName>ppt_y</p:attrName>
                                        </p:attrNameLst>
                                      </p:cBhvr>
                                      <p:rCtr x="14566" y="3495"/>
                                    </p:animMotion>
                                  </p:childTnLst>
                                </p:cTn>
                              </p:par>
                              <p:par>
                                <p:cTn id="69" presetID="42" presetClass="path" presetSubtype="0" accel="50000" decel="50000" fill="hold" grpId="1" nodeType="withEffect">
                                  <p:stCondLst>
                                    <p:cond delay="0"/>
                                  </p:stCondLst>
                                  <p:childTnLst>
                                    <p:animMotion origin="layout" path="M -3.61111E-6 1.85185E-6 L 0.3099 0.10579 " pathEditMode="relative" rAng="0" ptsTypes="AA">
                                      <p:cBhvr>
                                        <p:cTn id="70" dur="2000" fill="hold"/>
                                        <p:tgtEl>
                                          <p:spTgt spid="22"/>
                                        </p:tgtEl>
                                        <p:attrNameLst>
                                          <p:attrName>ppt_x</p:attrName>
                                          <p:attrName>ppt_y</p:attrName>
                                        </p:attrNameLst>
                                      </p:cBhvr>
                                      <p:rCtr x="15486" y="5278"/>
                                    </p:animMotion>
                                  </p:childTnLst>
                                </p:cTn>
                              </p:par>
                              <p:par>
                                <p:cTn id="71" presetID="42" presetClass="path" presetSubtype="0" accel="50000" decel="50000" fill="hold" grpId="1" nodeType="withEffect">
                                  <p:stCondLst>
                                    <p:cond delay="0"/>
                                  </p:stCondLst>
                                  <p:childTnLst>
                                    <p:animMotion origin="layout" path="M 3.61111E-6 -1.11111E-6 L 0.32274 -0.11921 " pathEditMode="relative" rAng="0" ptsTypes="AA">
                                      <p:cBhvr>
                                        <p:cTn id="72" dur="2000" fill="hold"/>
                                        <p:tgtEl>
                                          <p:spTgt spid="24"/>
                                        </p:tgtEl>
                                        <p:attrNameLst>
                                          <p:attrName>ppt_x</p:attrName>
                                          <p:attrName>ppt_y</p:attrName>
                                        </p:attrNameLst>
                                      </p:cBhvr>
                                      <p:rCtr x="16128" y="-5972"/>
                                    </p:animMotion>
                                  </p:childTnLst>
                                </p:cTn>
                              </p:par>
                              <p:par>
                                <p:cTn id="73" presetID="42" presetClass="path" presetSubtype="0" accel="50000" decel="50000" fill="hold" grpId="1" nodeType="withEffect">
                                  <p:stCondLst>
                                    <p:cond delay="0"/>
                                  </p:stCondLst>
                                  <p:childTnLst>
                                    <p:animMotion origin="layout" path="M 3.33333E-6 3.7037E-6 L 0.30573 0.04398 " pathEditMode="relative" rAng="0" ptsTypes="AA">
                                      <p:cBhvr>
                                        <p:cTn id="74" dur="2000" fill="hold"/>
                                        <p:tgtEl>
                                          <p:spTgt spid="16"/>
                                        </p:tgtEl>
                                        <p:attrNameLst>
                                          <p:attrName>ppt_x</p:attrName>
                                          <p:attrName>ppt_y</p:attrName>
                                        </p:attrNameLst>
                                      </p:cBhvr>
                                      <p:rCtr x="15278" y="2199"/>
                                    </p:animMotion>
                                  </p:childTnLst>
                                </p:cTn>
                              </p:par>
                              <p:par>
                                <p:cTn id="75" presetID="42" presetClass="path" presetSubtype="0" accel="50000" decel="50000" fill="hold" grpId="1" nodeType="withEffect">
                                  <p:stCondLst>
                                    <p:cond delay="0"/>
                                  </p:stCondLst>
                                  <p:childTnLst>
                                    <p:animMotion origin="layout" path="M 3.33333E-6 -7.40741E-7 L 0.31527 0.00602 " pathEditMode="relative" rAng="0" ptsTypes="AA">
                                      <p:cBhvr>
                                        <p:cTn id="76" dur="2000" fill="hold"/>
                                        <p:tgtEl>
                                          <p:spTgt spid="20"/>
                                        </p:tgtEl>
                                        <p:attrNameLst>
                                          <p:attrName>ppt_x</p:attrName>
                                          <p:attrName>ppt_y</p:attrName>
                                        </p:attrNameLst>
                                      </p:cBhvr>
                                      <p:rCtr x="15764" y="301"/>
                                    </p:animMotion>
                                  </p:childTnLst>
                                </p:cTn>
                              </p:par>
                              <p:par>
                                <p:cTn id="77" presetID="42" presetClass="path" presetSubtype="0" accel="50000" decel="50000" fill="hold" grpId="1" nodeType="withEffect">
                                  <p:stCondLst>
                                    <p:cond delay="0"/>
                                  </p:stCondLst>
                                  <p:childTnLst>
                                    <p:animMotion origin="layout" path="M 5.55112E-17 -4.07407E-6 L 0.34601 0.13959 " pathEditMode="relative" rAng="0" ptsTypes="AA">
                                      <p:cBhvr>
                                        <p:cTn id="78" dur="2000" fill="hold"/>
                                        <p:tgtEl>
                                          <p:spTgt spid="8"/>
                                        </p:tgtEl>
                                        <p:attrNameLst>
                                          <p:attrName>ppt_x</p:attrName>
                                          <p:attrName>ppt_y</p:attrName>
                                        </p:attrNameLst>
                                      </p:cBhvr>
                                      <p:rCtr x="17292" y="6968"/>
                                    </p:animMotion>
                                  </p:childTnLst>
                                </p:cTn>
                              </p:par>
                              <p:par>
                                <p:cTn id="79" presetID="42" presetClass="path" presetSubtype="0" accel="50000" decel="50000" fill="hold" grpId="1" nodeType="withEffect">
                                  <p:stCondLst>
                                    <p:cond delay="0"/>
                                  </p:stCondLst>
                                  <p:childTnLst>
                                    <p:animMotion origin="layout" path="M -3.05556E-6 -1.85185E-6 L 0.33577 0.09769 " pathEditMode="relative" rAng="0" ptsTypes="AA">
                                      <p:cBhvr>
                                        <p:cTn id="80" dur="2000" fill="hold"/>
                                        <p:tgtEl>
                                          <p:spTgt spid="18"/>
                                        </p:tgtEl>
                                        <p:attrNameLst>
                                          <p:attrName>ppt_x</p:attrName>
                                          <p:attrName>ppt_y</p:attrName>
                                        </p:attrNameLst>
                                      </p:cBhvr>
                                      <p:rCtr x="16788" y="4884"/>
                                    </p:animMotion>
                                  </p:childTnLst>
                                </p:cTn>
                              </p:par>
                              <p:par>
                                <p:cTn id="81" presetID="42" presetClass="path" presetSubtype="0" accel="50000" decel="50000" fill="hold" grpId="1" nodeType="withEffect">
                                  <p:stCondLst>
                                    <p:cond delay="0"/>
                                  </p:stCondLst>
                                  <p:childTnLst>
                                    <p:animMotion origin="layout" path="M -3.05556E-6 4.07407E-6 L 0.35938 0.13912 " pathEditMode="relative" rAng="0" ptsTypes="AA">
                                      <p:cBhvr>
                                        <p:cTn id="82" dur="2000" fill="hold"/>
                                        <p:tgtEl>
                                          <p:spTgt spid="23"/>
                                        </p:tgtEl>
                                        <p:attrNameLst>
                                          <p:attrName>ppt_x</p:attrName>
                                          <p:attrName>ppt_y</p:attrName>
                                        </p:attrNameLst>
                                      </p:cBhvr>
                                      <p:rCtr x="17969" y="6944"/>
                                    </p:animMotion>
                                  </p:childTnLst>
                                </p:cTn>
                              </p:par>
                              <p:par>
                                <p:cTn id="83" presetID="42" presetClass="path" presetSubtype="0" accel="50000" decel="50000" fill="hold" grpId="1" nodeType="withEffect">
                                  <p:stCondLst>
                                    <p:cond delay="0"/>
                                  </p:stCondLst>
                                  <p:childTnLst>
                                    <p:animMotion origin="layout" path="M 3.33333E-6 -3.33333E-6 L 0.3309 0.17361 " pathEditMode="relative" rAng="0" ptsTypes="AA">
                                      <p:cBhvr>
                                        <p:cTn id="84" dur="2000" fill="hold"/>
                                        <p:tgtEl>
                                          <p:spTgt spid="25"/>
                                        </p:tgtEl>
                                        <p:attrNameLst>
                                          <p:attrName>ppt_x</p:attrName>
                                          <p:attrName>ppt_y</p:attrName>
                                        </p:attrNameLst>
                                      </p:cBhvr>
                                      <p:rCtr x="16545" y="8681"/>
                                    </p:animMotion>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grpId="2" nodeType="clickEffect">
                                  <p:stCondLst>
                                    <p:cond delay="0"/>
                                  </p:stCondLst>
                                  <p:childTnLst>
                                    <p:animEffect transition="out" filter="fade">
                                      <p:cBhvr>
                                        <p:cTn id="88" dur="500"/>
                                        <p:tgtEl>
                                          <p:spTgt spid="8"/>
                                        </p:tgtEl>
                                      </p:cBhvr>
                                    </p:animEffect>
                                    <p:set>
                                      <p:cBhvr>
                                        <p:cTn id="89" dur="1" fill="hold">
                                          <p:stCondLst>
                                            <p:cond delay="499"/>
                                          </p:stCondLst>
                                        </p:cTn>
                                        <p:tgtEl>
                                          <p:spTgt spid="8"/>
                                        </p:tgtEl>
                                        <p:attrNameLst>
                                          <p:attrName>style.visibility</p:attrName>
                                        </p:attrNameLst>
                                      </p:cBhvr>
                                      <p:to>
                                        <p:strVal val="hidden"/>
                                      </p:to>
                                    </p:set>
                                  </p:childTnLst>
                                </p:cTn>
                              </p:par>
                              <p:par>
                                <p:cTn id="90" presetID="10" presetClass="exit" presetSubtype="0" fill="hold" grpId="2" nodeType="withEffect">
                                  <p:stCondLst>
                                    <p:cond delay="0"/>
                                  </p:stCondLst>
                                  <p:childTnLst>
                                    <p:animEffect transition="out" filter="fade">
                                      <p:cBhvr>
                                        <p:cTn id="91" dur="500"/>
                                        <p:tgtEl>
                                          <p:spTgt spid="16"/>
                                        </p:tgtEl>
                                      </p:cBhvr>
                                    </p:animEffect>
                                    <p:set>
                                      <p:cBhvr>
                                        <p:cTn id="92" dur="1" fill="hold">
                                          <p:stCondLst>
                                            <p:cond delay="499"/>
                                          </p:stCondLst>
                                        </p:cTn>
                                        <p:tgtEl>
                                          <p:spTgt spid="16"/>
                                        </p:tgtEl>
                                        <p:attrNameLst>
                                          <p:attrName>style.visibility</p:attrName>
                                        </p:attrNameLst>
                                      </p:cBhvr>
                                      <p:to>
                                        <p:strVal val="hidden"/>
                                      </p:to>
                                    </p:set>
                                  </p:childTnLst>
                                </p:cTn>
                              </p:par>
                              <p:par>
                                <p:cTn id="93" presetID="10" presetClass="exit" presetSubtype="0" fill="hold" grpId="2" nodeType="withEffect">
                                  <p:stCondLst>
                                    <p:cond delay="0"/>
                                  </p:stCondLst>
                                  <p:childTnLst>
                                    <p:animEffect transition="out" filter="fade">
                                      <p:cBhvr>
                                        <p:cTn id="94" dur="500"/>
                                        <p:tgtEl>
                                          <p:spTgt spid="18"/>
                                        </p:tgtEl>
                                      </p:cBhvr>
                                    </p:animEffect>
                                    <p:set>
                                      <p:cBhvr>
                                        <p:cTn id="95" dur="1" fill="hold">
                                          <p:stCondLst>
                                            <p:cond delay="499"/>
                                          </p:stCondLst>
                                        </p:cTn>
                                        <p:tgtEl>
                                          <p:spTgt spid="18"/>
                                        </p:tgtEl>
                                        <p:attrNameLst>
                                          <p:attrName>style.visibility</p:attrName>
                                        </p:attrNameLst>
                                      </p:cBhvr>
                                      <p:to>
                                        <p:strVal val="hidden"/>
                                      </p:to>
                                    </p:set>
                                  </p:childTnLst>
                                </p:cTn>
                              </p:par>
                              <p:par>
                                <p:cTn id="96" presetID="10" presetClass="exit" presetSubtype="0" fill="hold" grpId="2" nodeType="withEffect">
                                  <p:stCondLst>
                                    <p:cond delay="0"/>
                                  </p:stCondLst>
                                  <p:childTnLst>
                                    <p:animEffect transition="out" filter="fade">
                                      <p:cBhvr>
                                        <p:cTn id="97" dur="500"/>
                                        <p:tgtEl>
                                          <p:spTgt spid="19"/>
                                        </p:tgtEl>
                                      </p:cBhvr>
                                    </p:animEffect>
                                    <p:set>
                                      <p:cBhvr>
                                        <p:cTn id="98" dur="1" fill="hold">
                                          <p:stCondLst>
                                            <p:cond delay="499"/>
                                          </p:stCondLst>
                                        </p:cTn>
                                        <p:tgtEl>
                                          <p:spTgt spid="19"/>
                                        </p:tgtEl>
                                        <p:attrNameLst>
                                          <p:attrName>style.visibility</p:attrName>
                                        </p:attrNameLst>
                                      </p:cBhvr>
                                      <p:to>
                                        <p:strVal val="hidden"/>
                                      </p:to>
                                    </p:set>
                                  </p:childTnLst>
                                </p:cTn>
                              </p:par>
                              <p:par>
                                <p:cTn id="99" presetID="10" presetClass="exit" presetSubtype="0" fill="hold" grpId="2" nodeType="withEffect">
                                  <p:stCondLst>
                                    <p:cond delay="0"/>
                                  </p:stCondLst>
                                  <p:childTnLst>
                                    <p:animEffect transition="out" filter="fade">
                                      <p:cBhvr>
                                        <p:cTn id="100" dur="500"/>
                                        <p:tgtEl>
                                          <p:spTgt spid="20"/>
                                        </p:tgtEl>
                                      </p:cBhvr>
                                    </p:animEffect>
                                    <p:set>
                                      <p:cBhvr>
                                        <p:cTn id="101" dur="1" fill="hold">
                                          <p:stCondLst>
                                            <p:cond delay="499"/>
                                          </p:stCondLst>
                                        </p:cTn>
                                        <p:tgtEl>
                                          <p:spTgt spid="20"/>
                                        </p:tgtEl>
                                        <p:attrNameLst>
                                          <p:attrName>style.visibility</p:attrName>
                                        </p:attrNameLst>
                                      </p:cBhvr>
                                      <p:to>
                                        <p:strVal val="hidden"/>
                                      </p:to>
                                    </p:set>
                                  </p:childTnLst>
                                </p:cTn>
                              </p:par>
                              <p:par>
                                <p:cTn id="102" presetID="10" presetClass="exit" presetSubtype="0" fill="hold" grpId="2" nodeType="withEffect">
                                  <p:stCondLst>
                                    <p:cond delay="0"/>
                                  </p:stCondLst>
                                  <p:childTnLst>
                                    <p:animEffect transition="out" filter="fade">
                                      <p:cBhvr>
                                        <p:cTn id="103" dur="500"/>
                                        <p:tgtEl>
                                          <p:spTgt spid="21"/>
                                        </p:tgtEl>
                                      </p:cBhvr>
                                    </p:animEffect>
                                    <p:set>
                                      <p:cBhvr>
                                        <p:cTn id="104" dur="1" fill="hold">
                                          <p:stCondLst>
                                            <p:cond delay="499"/>
                                          </p:stCondLst>
                                        </p:cTn>
                                        <p:tgtEl>
                                          <p:spTgt spid="21"/>
                                        </p:tgtEl>
                                        <p:attrNameLst>
                                          <p:attrName>style.visibility</p:attrName>
                                        </p:attrNameLst>
                                      </p:cBhvr>
                                      <p:to>
                                        <p:strVal val="hidden"/>
                                      </p:to>
                                    </p:set>
                                  </p:childTnLst>
                                </p:cTn>
                              </p:par>
                              <p:par>
                                <p:cTn id="105" presetID="10" presetClass="exit" presetSubtype="0" fill="hold" grpId="2" nodeType="withEffect">
                                  <p:stCondLst>
                                    <p:cond delay="0"/>
                                  </p:stCondLst>
                                  <p:childTnLst>
                                    <p:animEffect transition="out" filter="fade">
                                      <p:cBhvr>
                                        <p:cTn id="106" dur="500"/>
                                        <p:tgtEl>
                                          <p:spTgt spid="22"/>
                                        </p:tgtEl>
                                      </p:cBhvr>
                                    </p:animEffect>
                                    <p:set>
                                      <p:cBhvr>
                                        <p:cTn id="107" dur="1" fill="hold">
                                          <p:stCondLst>
                                            <p:cond delay="499"/>
                                          </p:stCondLst>
                                        </p:cTn>
                                        <p:tgtEl>
                                          <p:spTgt spid="22"/>
                                        </p:tgtEl>
                                        <p:attrNameLst>
                                          <p:attrName>style.visibility</p:attrName>
                                        </p:attrNameLst>
                                      </p:cBhvr>
                                      <p:to>
                                        <p:strVal val="hidden"/>
                                      </p:to>
                                    </p:set>
                                  </p:childTnLst>
                                </p:cTn>
                              </p:par>
                              <p:par>
                                <p:cTn id="108" presetID="10" presetClass="exit" presetSubtype="0" fill="hold" grpId="2" nodeType="withEffect">
                                  <p:stCondLst>
                                    <p:cond delay="0"/>
                                  </p:stCondLst>
                                  <p:childTnLst>
                                    <p:animEffect transition="out" filter="fade">
                                      <p:cBhvr>
                                        <p:cTn id="109" dur="500"/>
                                        <p:tgtEl>
                                          <p:spTgt spid="23"/>
                                        </p:tgtEl>
                                      </p:cBhvr>
                                    </p:animEffect>
                                    <p:set>
                                      <p:cBhvr>
                                        <p:cTn id="110" dur="1" fill="hold">
                                          <p:stCondLst>
                                            <p:cond delay="499"/>
                                          </p:stCondLst>
                                        </p:cTn>
                                        <p:tgtEl>
                                          <p:spTgt spid="23"/>
                                        </p:tgtEl>
                                        <p:attrNameLst>
                                          <p:attrName>style.visibility</p:attrName>
                                        </p:attrNameLst>
                                      </p:cBhvr>
                                      <p:to>
                                        <p:strVal val="hidden"/>
                                      </p:to>
                                    </p:set>
                                  </p:childTnLst>
                                </p:cTn>
                              </p:par>
                              <p:par>
                                <p:cTn id="111" presetID="10" presetClass="exit" presetSubtype="0" fill="hold" grpId="2" nodeType="withEffect">
                                  <p:stCondLst>
                                    <p:cond delay="0"/>
                                  </p:stCondLst>
                                  <p:childTnLst>
                                    <p:animEffect transition="out" filter="fade">
                                      <p:cBhvr>
                                        <p:cTn id="112" dur="500"/>
                                        <p:tgtEl>
                                          <p:spTgt spid="24"/>
                                        </p:tgtEl>
                                      </p:cBhvr>
                                    </p:animEffect>
                                    <p:set>
                                      <p:cBhvr>
                                        <p:cTn id="113" dur="1" fill="hold">
                                          <p:stCondLst>
                                            <p:cond delay="499"/>
                                          </p:stCondLst>
                                        </p:cTn>
                                        <p:tgtEl>
                                          <p:spTgt spid="24"/>
                                        </p:tgtEl>
                                        <p:attrNameLst>
                                          <p:attrName>style.visibility</p:attrName>
                                        </p:attrNameLst>
                                      </p:cBhvr>
                                      <p:to>
                                        <p:strVal val="hidden"/>
                                      </p:to>
                                    </p:set>
                                  </p:childTnLst>
                                </p:cTn>
                              </p:par>
                              <p:par>
                                <p:cTn id="114" presetID="10" presetClass="exit" presetSubtype="0" fill="hold" grpId="2" nodeType="withEffect">
                                  <p:stCondLst>
                                    <p:cond delay="0"/>
                                  </p:stCondLst>
                                  <p:childTnLst>
                                    <p:animEffect transition="out" filter="fade">
                                      <p:cBhvr>
                                        <p:cTn id="115" dur="500"/>
                                        <p:tgtEl>
                                          <p:spTgt spid="25"/>
                                        </p:tgtEl>
                                      </p:cBhvr>
                                    </p:animEffect>
                                    <p:set>
                                      <p:cBhvr>
                                        <p:cTn id="116" dur="1" fill="hold">
                                          <p:stCondLst>
                                            <p:cond delay="499"/>
                                          </p:stCondLst>
                                        </p:cTn>
                                        <p:tgtEl>
                                          <p:spTgt spid="25"/>
                                        </p:tgtEl>
                                        <p:attrNameLst>
                                          <p:attrName>style.visibility</p:attrName>
                                        </p:attrNameLst>
                                      </p:cBhvr>
                                      <p:to>
                                        <p:strVal val="hidden"/>
                                      </p:to>
                                    </p:set>
                                  </p:childTnLst>
                                </p:cTn>
                              </p:par>
                              <p:par>
                                <p:cTn id="117" presetID="10" presetClass="exit" presetSubtype="0" fill="hold" grpId="2" nodeType="withEffect">
                                  <p:stCondLst>
                                    <p:cond delay="0"/>
                                  </p:stCondLst>
                                  <p:childTnLst>
                                    <p:animEffect transition="out" filter="fade">
                                      <p:cBhvr>
                                        <p:cTn id="118" dur="500"/>
                                        <p:tgtEl>
                                          <p:spTgt spid="17"/>
                                        </p:tgtEl>
                                      </p:cBhvr>
                                    </p:animEffect>
                                    <p:set>
                                      <p:cBhvr>
                                        <p:cTn id="119" dur="1" fill="hold">
                                          <p:stCondLst>
                                            <p:cond delay="499"/>
                                          </p:stCondLst>
                                        </p:cTn>
                                        <p:tgtEl>
                                          <p:spTgt spid="17"/>
                                        </p:tgtEl>
                                        <p:attrNameLst>
                                          <p:attrName>style.visibility</p:attrName>
                                        </p:attrNameLst>
                                      </p:cBhvr>
                                      <p:to>
                                        <p:strVal val="hidden"/>
                                      </p:to>
                                    </p:set>
                                  </p:childTnLst>
                                </p:cTn>
                              </p:par>
                              <p:par>
                                <p:cTn id="120" presetID="10" presetClass="exit" presetSubtype="0" fill="hold" grpId="2" nodeType="withEffect">
                                  <p:stCondLst>
                                    <p:cond delay="0"/>
                                  </p:stCondLst>
                                  <p:childTnLst>
                                    <p:animEffect transition="out" filter="fade">
                                      <p:cBhvr>
                                        <p:cTn id="121" dur="500"/>
                                        <p:tgtEl>
                                          <p:spTgt spid="26"/>
                                        </p:tgtEl>
                                      </p:cBhvr>
                                    </p:animEffect>
                                    <p:set>
                                      <p:cBhvr>
                                        <p:cTn id="122" dur="1" fill="hold">
                                          <p:stCondLst>
                                            <p:cond delay="499"/>
                                          </p:stCondLst>
                                        </p:cTn>
                                        <p:tgtEl>
                                          <p:spTgt spid="26"/>
                                        </p:tgtEl>
                                        <p:attrNameLst>
                                          <p:attrName>style.visibility</p:attrName>
                                        </p:attrNameLst>
                                      </p:cBhvr>
                                      <p:to>
                                        <p:strVal val="hidden"/>
                                      </p:to>
                                    </p:set>
                                  </p:childTnLst>
                                </p:cTn>
                              </p:par>
                              <p:par>
                                <p:cTn id="123" presetID="10" presetClass="entr" presetSubtype="0" fill="hold" grpId="0" nodeType="with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fade">
                                      <p:cBhvr>
                                        <p:cTn id="125" dur="500"/>
                                        <p:tgtEl>
                                          <p:spTgt spid="27"/>
                                        </p:tgtEl>
                                      </p:cBhvr>
                                    </p:animEffect>
                                  </p:childTnLst>
                                </p:cTn>
                              </p:par>
                              <p:par>
                                <p:cTn id="126" presetID="1" presetClass="entr" presetSubtype="0" fill="hold" grpId="0" nodeType="withEffect">
                                  <p:stCondLst>
                                    <p:cond delay="0"/>
                                  </p:stCondLst>
                                  <p:childTnLst>
                                    <p:set>
                                      <p:cBhvr>
                                        <p:cTn id="127" dur="1" fill="hold">
                                          <p:stCondLst>
                                            <p:cond delay="0"/>
                                          </p:stCondLst>
                                        </p:cTn>
                                        <p:tgtEl>
                                          <p:spTgt spid="28"/>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8" grpId="1" animBg="1"/>
      <p:bldP spid="8"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10" grpId="0" animBg="1"/>
      <p:bldP spid="32" grpId="0" animBg="1"/>
      <p:bldP spid="27" grpId="0" animBg="1"/>
      <p:bldP spid="28" grpId="0"/>
      <p:bldP spid="28" grpId="1"/>
      <p:bldP spid="5" grpId="0"/>
      <p:bldP spid="6" grpId="0"/>
      <p:bldP spid="6" grpId="1"/>
      <p:bldP spid="29" grpId="0"/>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Read Mapping for Metagenomic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Freeform 7"/>
          <p:cNvSpPr/>
          <p:nvPr/>
        </p:nvSpPr>
        <p:spPr>
          <a:xfrm>
            <a:off x="3927425" y="169313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Freeform 15"/>
          <p:cNvSpPr/>
          <p:nvPr/>
        </p:nvSpPr>
        <p:spPr>
          <a:xfrm>
            <a:off x="4079825" y="184553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Freeform 16"/>
          <p:cNvSpPr/>
          <p:nvPr/>
        </p:nvSpPr>
        <p:spPr>
          <a:xfrm>
            <a:off x="4355634" y="174393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8" name="Freeform 17"/>
          <p:cNvSpPr/>
          <p:nvPr/>
        </p:nvSpPr>
        <p:spPr>
          <a:xfrm>
            <a:off x="4021843" y="226886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Freeform 18"/>
          <p:cNvSpPr/>
          <p:nvPr/>
        </p:nvSpPr>
        <p:spPr>
          <a:xfrm>
            <a:off x="4297652" y="210517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0" name="Freeform 19"/>
          <p:cNvSpPr/>
          <p:nvPr/>
        </p:nvSpPr>
        <p:spPr>
          <a:xfrm>
            <a:off x="4137807" y="232099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Freeform 20"/>
          <p:cNvSpPr/>
          <p:nvPr/>
        </p:nvSpPr>
        <p:spPr>
          <a:xfrm>
            <a:off x="4412342" y="243255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Freeform 21"/>
          <p:cNvSpPr/>
          <p:nvPr/>
        </p:nvSpPr>
        <p:spPr>
          <a:xfrm>
            <a:off x="4329476" y="250029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p:cNvSpPr/>
          <p:nvPr/>
        </p:nvSpPr>
        <p:spPr>
          <a:xfrm>
            <a:off x="4021843" y="277686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Freeform 23"/>
          <p:cNvSpPr/>
          <p:nvPr/>
        </p:nvSpPr>
        <p:spPr>
          <a:xfrm>
            <a:off x="4239670" y="265877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p:cNvSpPr/>
          <p:nvPr/>
        </p:nvSpPr>
        <p:spPr>
          <a:xfrm>
            <a:off x="4137807" y="282766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Freeform 25"/>
          <p:cNvSpPr/>
          <p:nvPr/>
        </p:nvSpPr>
        <p:spPr>
          <a:xfrm>
            <a:off x="4354360" y="29631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Freeform 9"/>
          <p:cNvSpPr/>
          <p:nvPr/>
        </p:nvSpPr>
        <p:spPr>
          <a:xfrm>
            <a:off x="6833382" y="112474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32" name="Right Arrow 31"/>
          <p:cNvSpPr/>
          <p:nvPr/>
        </p:nvSpPr>
        <p:spPr>
          <a:xfrm>
            <a:off x="2934728" y="3716064"/>
            <a:ext cx="432048" cy="442507"/>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Freeform 26"/>
          <p:cNvSpPr/>
          <p:nvPr/>
        </p:nvSpPr>
        <p:spPr>
          <a:xfrm>
            <a:off x="6833382" y="113548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EC14CD"/>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28" name="TextBox 27"/>
          <p:cNvSpPr txBox="1"/>
          <p:nvPr/>
        </p:nvSpPr>
        <p:spPr>
          <a:xfrm>
            <a:off x="5739892" y="5617089"/>
            <a:ext cx="132492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Reference Database</a:t>
            </a:r>
          </a:p>
        </p:txBody>
      </p:sp>
      <p:sp>
        <p:nvSpPr>
          <p:cNvPr id="5" name="TextBox 4"/>
          <p:cNvSpPr txBox="1"/>
          <p:nvPr/>
        </p:nvSpPr>
        <p:spPr>
          <a:xfrm>
            <a:off x="3491880" y="5585764"/>
            <a:ext cx="150695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Reads 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“text format”</a:t>
            </a:r>
          </a:p>
        </p:txBody>
      </p:sp>
      <p:sp>
        <p:nvSpPr>
          <p:cNvPr id="6" name="TextBox 5"/>
          <p:cNvSpPr txBox="1"/>
          <p:nvPr/>
        </p:nvSpPr>
        <p:spPr>
          <a:xfrm>
            <a:off x="107504" y="5085184"/>
            <a:ext cx="297060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Tahoma"/>
              </a:rPr>
              <a:t>G</a:t>
            </a:r>
            <a:r>
              <a:rPr kumimoji="0" lang="en-US" sz="1800" b="0" i="0" u="none" strike="noStrike" kern="1200" cap="none" spc="0" normalizeH="0" baseline="0" noProof="0" dirty="0" err="1">
                <a:ln>
                  <a:noFill/>
                </a:ln>
                <a:solidFill>
                  <a:srgbClr val="000000"/>
                </a:solidFill>
                <a:effectLst/>
                <a:uLnTx/>
                <a:uFillTx/>
                <a:latin typeface="Tahoma"/>
                <a:ea typeface="+mn-ea"/>
                <a:cs typeface="+mn-cs"/>
              </a:rPr>
              <a:t>enetic</a:t>
            </a:r>
            <a:r>
              <a:rPr kumimoji="0" lang="en-US" sz="1800" b="0" i="0" u="none" strike="noStrike" kern="1200" cap="none" spc="0" normalizeH="0" baseline="0" noProof="0" dirty="0">
                <a:ln>
                  <a:noFill/>
                </a:ln>
                <a:solidFill>
                  <a:srgbClr val="000000"/>
                </a:solidFill>
                <a:effectLst/>
                <a:uLnTx/>
                <a:uFillTx/>
                <a:latin typeface="Tahoma"/>
                <a:ea typeface="+mn-ea"/>
                <a:cs typeface="+mn-cs"/>
              </a:rPr>
              <a:t> material recovered directly from environmental samples</a:t>
            </a:r>
          </a:p>
        </p:txBody>
      </p:sp>
      <p:sp>
        <p:nvSpPr>
          <p:cNvPr id="11" name="Freeform 10"/>
          <p:cNvSpPr/>
          <p:nvPr/>
        </p:nvSpPr>
        <p:spPr>
          <a:xfrm rot="17013983">
            <a:off x="1195313" y="2538240"/>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FF0000"/>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7" name="Freeform 46"/>
          <p:cNvSpPr/>
          <p:nvPr/>
        </p:nvSpPr>
        <p:spPr>
          <a:xfrm rot="1273582">
            <a:off x="1717304" y="2822142"/>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9BBB59"/>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8" name="Freeform 47"/>
          <p:cNvSpPr/>
          <p:nvPr/>
        </p:nvSpPr>
        <p:spPr>
          <a:xfrm rot="7029475">
            <a:off x="785547" y="3325973"/>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00B0F0"/>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9" name="Freeform 48"/>
          <p:cNvSpPr/>
          <p:nvPr/>
        </p:nvSpPr>
        <p:spPr>
          <a:xfrm rot="19725651" flipH="1">
            <a:off x="1216454" y="3580259"/>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FFC000"/>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50" name="Freeform 49"/>
          <p:cNvSpPr/>
          <p:nvPr/>
        </p:nvSpPr>
        <p:spPr>
          <a:xfrm flipH="1">
            <a:off x="673322" y="2495538"/>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EC14CD"/>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9" name="Freeform 28"/>
          <p:cNvSpPr/>
          <p:nvPr/>
        </p:nvSpPr>
        <p:spPr>
          <a:xfrm>
            <a:off x="4655051" y="26545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0" name="Freeform 29"/>
          <p:cNvSpPr/>
          <p:nvPr/>
        </p:nvSpPr>
        <p:spPr>
          <a:xfrm>
            <a:off x="4807451" y="28069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Freeform 30"/>
          <p:cNvSpPr/>
          <p:nvPr/>
        </p:nvSpPr>
        <p:spPr>
          <a:xfrm>
            <a:off x="5083260" y="27053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3" name="Freeform 32"/>
          <p:cNvSpPr/>
          <p:nvPr/>
        </p:nvSpPr>
        <p:spPr>
          <a:xfrm>
            <a:off x="4749469" y="323032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4" name="Freeform 33"/>
          <p:cNvSpPr/>
          <p:nvPr/>
        </p:nvSpPr>
        <p:spPr>
          <a:xfrm>
            <a:off x="5025278" y="30666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Freeform 34"/>
          <p:cNvSpPr/>
          <p:nvPr/>
        </p:nvSpPr>
        <p:spPr>
          <a:xfrm>
            <a:off x="4865433" y="328245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6" name="Freeform 35"/>
          <p:cNvSpPr/>
          <p:nvPr/>
        </p:nvSpPr>
        <p:spPr>
          <a:xfrm>
            <a:off x="5139968" y="339401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7" name="Freeform 36"/>
          <p:cNvSpPr/>
          <p:nvPr/>
        </p:nvSpPr>
        <p:spPr>
          <a:xfrm>
            <a:off x="5057102" y="346175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8" name="Freeform 37"/>
          <p:cNvSpPr/>
          <p:nvPr/>
        </p:nvSpPr>
        <p:spPr>
          <a:xfrm>
            <a:off x="4749469" y="373832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9" name="Freeform 38"/>
          <p:cNvSpPr/>
          <p:nvPr/>
        </p:nvSpPr>
        <p:spPr>
          <a:xfrm>
            <a:off x="4967296" y="362023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0" name="Freeform 39"/>
          <p:cNvSpPr/>
          <p:nvPr/>
        </p:nvSpPr>
        <p:spPr>
          <a:xfrm>
            <a:off x="4865433" y="378912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1" name="Freeform 40"/>
          <p:cNvSpPr/>
          <p:nvPr/>
        </p:nvSpPr>
        <p:spPr>
          <a:xfrm>
            <a:off x="5081986" y="392459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2" name="Freeform 41"/>
          <p:cNvSpPr/>
          <p:nvPr/>
        </p:nvSpPr>
        <p:spPr>
          <a:xfrm>
            <a:off x="7561008" y="208620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43" name="Freeform 42"/>
          <p:cNvSpPr/>
          <p:nvPr/>
        </p:nvSpPr>
        <p:spPr>
          <a:xfrm>
            <a:off x="7561008" y="209694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FFC00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44" name="Freeform 43"/>
          <p:cNvSpPr/>
          <p:nvPr/>
        </p:nvSpPr>
        <p:spPr>
          <a:xfrm>
            <a:off x="3682447" y="340110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5" name="Freeform 44"/>
          <p:cNvSpPr/>
          <p:nvPr/>
        </p:nvSpPr>
        <p:spPr>
          <a:xfrm>
            <a:off x="3834847" y="355350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6" name="Freeform 45"/>
          <p:cNvSpPr/>
          <p:nvPr/>
        </p:nvSpPr>
        <p:spPr>
          <a:xfrm>
            <a:off x="4110656" y="345190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1" name="Freeform 50"/>
          <p:cNvSpPr/>
          <p:nvPr/>
        </p:nvSpPr>
        <p:spPr>
          <a:xfrm>
            <a:off x="3776865" y="39768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2" name="Freeform 51"/>
          <p:cNvSpPr/>
          <p:nvPr/>
        </p:nvSpPr>
        <p:spPr>
          <a:xfrm>
            <a:off x="4052674" y="381314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3" name="Freeform 52"/>
          <p:cNvSpPr/>
          <p:nvPr/>
        </p:nvSpPr>
        <p:spPr>
          <a:xfrm>
            <a:off x="3892829" y="402896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4" name="Freeform 53"/>
          <p:cNvSpPr/>
          <p:nvPr/>
        </p:nvSpPr>
        <p:spPr>
          <a:xfrm>
            <a:off x="4167364" y="414052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5" name="Freeform 54"/>
          <p:cNvSpPr/>
          <p:nvPr/>
        </p:nvSpPr>
        <p:spPr>
          <a:xfrm>
            <a:off x="4084498" y="420826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6" name="Freeform 55"/>
          <p:cNvSpPr/>
          <p:nvPr/>
        </p:nvSpPr>
        <p:spPr>
          <a:xfrm>
            <a:off x="3776865" y="44848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7" name="Freeform 56"/>
          <p:cNvSpPr/>
          <p:nvPr/>
        </p:nvSpPr>
        <p:spPr>
          <a:xfrm>
            <a:off x="3994692" y="436674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8" name="Freeform 57"/>
          <p:cNvSpPr/>
          <p:nvPr/>
        </p:nvSpPr>
        <p:spPr>
          <a:xfrm>
            <a:off x="3892829" y="45356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9" name="Freeform 58"/>
          <p:cNvSpPr/>
          <p:nvPr/>
        </p:nvSpPr>
        <p:spPr>
          <a:xfrm>
            <a:off x="4109382" y="467110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0" name="Freeform 59"/>
          <p:cNvSpPr/>
          <p:nvPr/>
        </p:nvSpPr>
        <p:spPr>
          <a:xfrm>
            <a:off x="6588404" y="283271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61" name="Freeform 60"/>
          <p:cNvSpPr/>
          <p:nvPr/>
        </p:nvSpPr>
        <p:spPr>
          <a:xfrm>
            <a:off x="6588404" y="284345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FF000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62" name="Freeform 61"/>
          <p:cNvSpPr/>
          <p:nvPr/>
        </p:nvSpPr>
        <p:spPr>
          <a:xfrm>
            <a:off x="4460661" y="379647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3" name="Freeform 62"/>
          <p:cNvSpPr/>
          <p:nvPr/>
        </p:nvSpPr>
        <p:spPr>
          <a:xfrm>
            <a:off x="4613061" y="394887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4" name="Freeform 63"/>
          <p:cNvSpPr/>
          <p:nvPr/>
        </p:nvSpPr>
        <p:spPr>
          <a:xfrm>
            <a:off x="4888870" y="384727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5" name="Freeform 64"/>
          <p:cNvSpPr/>
          <p:nvPr/>
        </p:nvSpPr>
        <p:spPr>
          <a:xfrm>
            <a:off x="4555079" y="437220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6" name="Freeform 65"/>
          <p:cNvSpPr/>
          <p:nvPr/>
        </p:nvSpPr>
        <p:spPr>
          <a:xfrm>
            <a:off x="4830888" y="420851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7" name="Freeform 66"/>
          <p:cNvSpPr/>
          <p:nvPr/>
        </p:nvSpPr>
        <p:spPr>
          <a:xfrm>
            <a:off x="4671043" y="442433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8" name="Freeform 67"/>
          <p:cNvSpPr/>
          <p:nvPr/>
        </p:nvSpPr>
        <p:spPr>
          <a:xfrm>
            <a:off x="4945578" y="453589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Freeform 68"/>
          <p:cNvSpPr/>
          <p:nvPr/>
        </p:nvSpPr>
        <p:spPr>
          <a:xfrm>
            <a:off x="4862712" y="460363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Freeform 69"/>
          <p:cNvSpPr/>
          <p:nvPr/>
        </p:nvSpPr>
        <p:spPr>
          <a:xfrm>
            <a:off x="4555079" y="488020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1" name="Freeform 70"/>
          <p:cNvSpPr/>
          <p:nvPr/>
        </p:nvSpPr>
        <p:spPr>
          <a:xfrm>
            <a:off x="4772906" y="476211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2" name="Freeform 71"/>
          <p:cNvSpPr/>
          <p:nvPr/>
        </p:nvSpPr>
        <p:spPr>
          <a:xfrm>
            <a:off x="4671043" y="493100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3" name="Freeform 72"/>
          <p:cNvSpPr/>
          <p:nvPr/>
        </p:nvSpPr>
        <p:spPr>
          <a:xfrm>
            <a:off x="4887596" y="506647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4" name="Freeform 73"/>
          <p:cNvSpPr/>
          <p:nvPr/>
        </p:nvSpPr>
        <p:spPr>
          <a:xfrm>
            <a:off x="7366618" y="322808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5" name="Freeform 74"/>
          <p:cNvSpPr/>
          <p:nvPr/>
        </p:nvSpPr>
        <p:spPr>
          <a:xfrm>
            <a:off x="7366618" y="323882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00B0F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6" name="Freeform 75"/>
          <p:cNvSpPr/>
          <p:nvPr/>
        </p:nvSpPr>
        <p:spPr>
          <a:xfrm>
            <a:off x="7618990" y="2835483"/>
            <a:ext cx="356805" cy="901575"/>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 name="connsiteX0" fmla="*/ 0 w 226683"/>
              <a:gd name="connsiteY0" fmla="*/ 0 h 2528711"/>
              <a:gd name="connsiteX1" fmla="*/ 112889 w 226683"/>
              <a:gd name="connsiteY1" fmla="*/ 180622 h 2528711"/>
              <a:gd name="connsiteX2" fmla="*/ 45155 w 226683"/>
              <a:gd name="connsiteY2" fmla="*/ 395111 h 2528711"/>
              <a:gd name="connsiteX3" fmla="*/ 158044 w 226683"/>
              <a:gd name="connsiteY3" fmla="*/ 620889 h 2528711"/>
              <a:gd name="connsiteX4" fmla="*/ 22577 w 226683"/>
              <a:gd name="connsiteY4" fmla="*/ 880533 h 2528711"/>
              <a:gd name="connsiteX5" fmla="*/ 180622 w 226683"/>
              <a:gd name="connsiteY5" fmla="*/ 1128889 h 2528711"/>
              <a:gd name="connsiteX6" fmla="*/ 67733 w 226683"/>
              <a:gd name="connsiteY6" fmla="*/ 1365956 h 2528711"/>
              <a:gd name="connsiteX7" fmla="*/ 191911 w 226683"/>
              <a:gd name="connsiteY7" fmla="*/ 1648178 h 2528711"/>
              <a:gd name="connsiteX8" fmla="*/ 67733 w 226683"/>
              <a:gd name="connsiteY8" fmla="*/ 1930400 h 2528711"/>
              <a:gd name="connsiteX9" fmla="*/ 225777 w 226683"/>
              <a:gd name="connsiteY9" fmla="*/ 2144889 h 2528711"/>
              <a:gd name="connsiteX10" fmla="*/ 135466 w 226683"/>
              <a:gd name="connsiteY10" fmla="*/ 2404533 h 2528711"/>
              <a:gd name="connsiteX11" fmla="*/ 203200 w 226683"/>
              <a:gd name="connsiteY11" fmla="*/ 2528711 h 2528711"/>
              <a:gd name="connsiteX0" fmla="*/ 90389 w 204183"/>
              <a:gd name="connsiteY0" fmla="*/ 0 h 2348089"/>
              <a:gd name="connsiteX1" fmla="*/ 22655 w 204183"/>
              <a:gd name="connsiteY1" fmla="*/ 214489 h 2348089"/>
              <a:gd name="connsiteX2" fmla="*/ 135544 w 204183"/>
              <a:gd name="connsiteY2" fmla="*/ 440267 h 2348089"/>
              <a:gd name="connsiteX3" fmla="*/ 77 w 204183"/>
              <a:gd name="connsiteY3" fmla="*/ 699911 h 2348089"/>
              <a:gd name="connsiteX4" fmla="*/ 158122 w 204183"/>
              <a:gd name="connsiteY4" fmla="*/ 948267 h 2348089"/>
              <a:gd name="connsiteX5" fmla="*/ 45233 w 204183"/>
              <a:gd name="connsiteY5" fmla="*/ 1185334 h 2348089"/>
              <a:gd name="connsiteX6" fmla="*/ 169411 w 204183"/>
              <a:gd name="connsiteY6" fmla="*/ 1467556 h 2348089"/>
              <a:gd name="connsiteX7" fmla="*/ 45233 w 204183"/>
              <a:gd name="connsiteY7" fmla="*/ 1749778 h 2348089"/>
              <a:gd name="connsiteX8" fmla="*/ 203277 w 204183"/>
              <a:gd name="connsiteY8" fmla="*/ 1964267 h 2348089"/>
              <a:gd name="connsiteX9" fmla="*/ 112966 w 204183"/>
              <a:gd name="connsiteY9" fmla="*/ 2223911 h 2348089"/>
              <a:gd name="connsiteX10" fmla="*/ 180700 w 204183"/>
              <a:gd name="connsiteY10" fmla="*/ 2348089 h 2348089"/>
              <a:gd name="connsiteX0" fmla="*/ 22655 w 204183"/>
              <a:gd name="connsiteY0" fmla="*/ 0 h 2133600"/>
              <a:gd name="connsiteX1" fmla="*/ 135544 w 204183"/>
              <a:gd name="connsiteY1" fmla="*/ 225778 h 2133600"/>
              <a:gd name="connsiteX2" fmla="*/ 77 w 204183"/>
              <a:gd name="connsiteY2" fmla="*/ 485422 h 2133600"/>
              <a:gd name="connsiteX3" fmla="*/ 158122 w 204183"/>
              <a:gd name="connsiteY3" fmla="*/ 733778 h 2133600"/>
              <a:gd name="connsiteX4" fmla="*/ 45233 w 204183"/>
              <a:gd name="connsiteY4" fmla="*/ 970845 h 2133600"/>
              <a:gd name="connsiteX5" fmla="*/ 169411 w 204183"/>
              <a:gd name="connsiteY5" fmla="*/ 1253067 h 2133600"/>
              <a:gd name="connsiteX6" fmla="*/ 45233 w 204183"/>
              <a:gd name="connsiteY6" fmla="*/ 1535289 h 2133600"/>
              <a:gd name="connsiteX7" fmla="*/ 203277 w 204183"/>
              <a:gd name="connsiteY7" fmla="*/ 1749778 h 2133600"/>
              <a:gd name="connsiteX8" fmla="*/ 112966 w 204183"/>
              <a:gd name="connsiteY8" fmla="*/ 2009422 h 2133600"/>
              <a:gd name="connsiteX9" fmla="*/ 180700 w 204183"/>
              <a:gd name="connsiteY9" fmla="*/ 2133600 h 2133600"/>
              <a:gd name="connsiteX0" fmla="*/ 22655 w 204183"/>
              <a:gd name="connsiteY0" fmla="*/ 0 h 2009422"/>
              <a:gd name="connsiteX1" fmla="*/ 135544 w 204183"/>
              <a:gd name="connsiteY1" fmla="*/ 225778 h 2009422"/>
              <a:gd name="connsiteX2" fmla="*/ 77 w 204183"/>
              <a:gd name="connsiteY2" fmla="*/ 485422 h 2009422"/>
              <a:gd name="connsiteX3" fmla="*/ 158122 w 204183"/>
              <a:gd name="connsiteY3" fmla="*/ 733778 h 2009422"/>
              <a:gd name="connsiteX4" fmla="*/ 45233 w 204183"/>
              <a:gd name="connsiteY4" fmla="*/ 970845 h 2009422"/>
              <a:gd name="connsiteX5" fmla="*/ 169411 w 204183"/>
              <a:gd name="connsiteY5" fmla="*/ 1253067 h 2009422"/>
              <a:gd name="connsiteX6" fmla="*/ 45233 w 204183"/>
              <a:gd name="connsiteY6" fmla="*/ 1535289 h 2009422"/>
              <a:gd name="connsiteX7" fmla="*/ 203277 w 204183"/>
              <a:gd name="connsiteY7" fmla="*/ 1749778 h 2009422"/>
              <a:gd name="connsiteX8" fmla="*/ 112966 w 204183"/>
              <a:gd name="connsiteY8" fmla="*/ 2009422 h 2009422"/>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45233 w 203277"/>
              <a:gd name="connsiteY6" fmla="*/ 1535289 h 1749778"/>
              <a:gd name="connsiteX7" fmla="*/ 203277 w 203277"/>
              <a:gd name="connsiteY7" fmla="*/ 1749778 h 1749778"/>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203277 w 203277"/>
              <a:gd name="connsiteY6" fmla="*/ 1749778 h 1749778"/>
              <a:gd name="connsiteX0" fmla="*/ 22655 w 169411"/>
              <a:gd name="connsiteY0" fmla="*/ 0 h 1253067"/>
              <a:gd name="connsiteX1" fmla="*/ 135544 w 169411"/>
              <a:gd name="connsiteY1" fmla="*/ 225778 h 1253067"/>
              <a:gd name="connsiteX2" fmla="*/ 77 w 169411"/>
              <a:gd name="connsiteY2" fmla="*/ 485422 h 1253067"/>
              <a:gd name="connsiteX3" fmla="*/ 158122 w 169411"/>
              <a:gd name="connsiteY3" fmla="*/ 733778 h 1253067"/>
              <a:gd name="connsiteX4" fmla="*/ 45233 w 169411"/>
              <a:gd name="connsiteY4" fmla="*/ 970845 h 1253067"/>
              <a:gd name="connsiteX5" fmla="*/ 169411 w 169411"/>
              <a:gd name="connsiteY5" fmla="*/ 1253067 h 1253067"/>
              <a:gd name="connsiteX0" fmla="*/ 22655 w 158455"/>
              <a:gd name="connsiteY0" fmla="*/ 0 h 970845"/>
              <a:gd name="connsiteX1" fmla="*/ 135544 w 158455"/>
              <a:gd name="connsiteY1" fmla="*/ 225778 h 970845"/>
              <a:gd name="connsiteX2" fmla="*/ 77 w 158455"/>
              <a:gd name="connsiteY2" fmla="*/ 485422 h 970845"/>
              <a:gd name="connsiteX3" fmla="*/ 158122 w 158455"/>
              <a:gd name="connsiteY3" fmla="*/ 733778 h 970845"/>
              <a:gd name="connsiteX4" fmla="*/ 45233 w 158455"/>
              <a:gd name="connsiteY4" fmla="*/ 970845 h 970845"/>
              <a:gd name="connsiteX0" fmla="*/ 22655 w 158122"/>
              <a:gd name="connsiteY0" fmla="*/ 0 h 733778"/>
              <a:gd name="connsiteX1" fmla="*/ 135544 w 158122"/>
              <a:gd name="connsiteY1" fmla="*/ 225778 h 733778"/>
              <a:gd name="connsiteX2" fmla="*/ 77 w 158122"/>
              <a:gd name="connsiteY2" fmla="*/ 485422 h 733778"/>
              <a:gd name="connsiteX3" fmla="*/ 158122 w 158122"/>
              <a:gd name="connsiteY3" fmla="*/ 733778 h 733778"/>
            </a:gdLst>
            <a:ahLst/>
            <a:cxnLst>
              <a:cxn ang="0">
                <a:pos x="connsiteX0" y="connsiteY0"/>
              </a:cxn>
              <a:cxn ang="0">
                <a:pos x="connsiteX1" y="connsiteY1"/>
              </a:cxn>
              <a:cxn ang="0">
                <a:pos x="connsiteX2" y="connsiteY2"/>
              </a:cxn>
              <a:cxn ang="0">
                <a:pos x="connsiteX3" y="connsiteY3"/>
              </a:cxn>
            </a:cxnLst>
            <a:rect l="l" t="t" r="r" b="b"/>
            <a:pathLst>
              <a:path w="158122" h="733778">
                <a:moveTo>
                  <a:pt x="22655" y="0"/>
                </a:moveTo>
                <a:cubicBezTo>
                  <a:pt x="30181" y="73378"/>
                  <a:pt x="139307" y="144874"/>
                  <a:pt x="135544" y="225778"/>
                </a:cubicBezTo>
                <a:cubicBezTo>
                  <a:pt x="131781" y="306682"/>
                  <a:pt x="-3686" y="400755"/>
                  <a:pt x="77" y="485422"/>
                </a:cubicBezTo>
                <a:cubicBezTo>
                  <a:pt x="3840" y="570089"/>
                  <a:pt x="150596" y="652874"/>
                  <a:pt x="158122" y="733778"/>
                </a:cubicBezTo>
              </a:path>
            </a:pathLst>
          </a:custGeom>
          <a:ln w="38100">
            <a:solidFill>
              <a:srgbClr val="FF000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7" name="Freeform 76"/>
          <p:cNvSpPr/>
          <p:nvPr/>
        </p:nvSpPr>
        <p:spPr>
          <a:xfrm>
            <a:off x="6993213" y="3154092"/>
            <a:ext cx="356967" cy="895292"/>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 name="connsiteX0" fmla="*/ 0 w 226683"/>
              <a:gd name="connsiteY0" fmla="*/ 0 h 2528711"/>
              <a:gd name="connsiteX1" fmla="*/ 112889 w 226683"/>
              <a:gd name="connsiteY1" fmla="*/ 180622 h 2528711"/>
              <a:gd name="connsiteX2" fmla="*/ 45155 w 226683"/>
              <a:gd name="connsiteY2" fmla="*/ 395111 h 2528711"/>
              <a:gd name="connsiteX3" fmla="*/ 158044 w 226683"/>
              <a:gd name="connsiteY3" fmla="*/ 620889 h 2528711"/>
              <a:gd name="connsiteX4" fmla="*/ 22577 w 226683"/>
              <a:gd name="connsiteY4" fmla="*/ 880533 h 2528711"/>
              <a:gd name="connsiteX5" fmla="*/ 180622 w 226683"/>
              <a:gd name="connsiteY5" fmla="*/ 1128889 h 2528711"/>
              <a:gd name="connsiteX6" fmla="*/ 67733 w 226683"/>
              <a:gd name="connsiteY6" fmla="*/ 1365956 h 2528711"/>
              <a:gd name="connsiteX7" fmla="*/ 191911 w 226683"/>
              <a:gd name="connsiteY7" fmla="*/ 1648178 h 2528711"/>
              <a:gd name="connsiteX8" fmla="*/ 67733 w 226683"/>
              <a:gd name="connsiteY8" fmla="*/ 1930400 h 2528711"/>
              <a:gd name="connsiteX9" fmla="*/ 225777 w 226683"/>
              <a:gd name="connsiteY9" fmla="*/ 2144889 h 2528711"/>
              <a:gd name="connsiteX10" fmla="*/ 135466 w 226683"/>
              <a:gd name="connsiteY10" fmla="*/ 2404533 h 2528711"/>
              <a:gd name="connsiteX11" fmla="*/ 203200 w 226683"/>
              <a:gd name="connsiteY11" fmla="*/ 2528711 h 2528711"/>
              <a:gd name="connsiteX0" fmla="*/ 90389 w 204183"/>
              <a:gd name="connsiteY0" fmla="*/ 0 h 2348089"/>
              <a:gd name="connsiteX1" fmla="*/ 22655 w 204183"/>
              <a:gd name="connsiteY1" fmla="*/ 214489 h 2348089"/>
              <a:gd name="connsiteX2" fmla="*/ 135544 w 204183"/>
              <a:gd name="connsiteY2" fmla="*/ 440267 h 2348089"/>
              <a:gd name="connsiteX3" fmla="*/ 77 w 204183"/>
              <a:gd name="connsiteY3" fmla="*/ 699911 h 2348089"/>
              <a:gd name="connsiteX4" fmla="*/ 158122 w 204183"/>
              <a:gd name="connsiteY4" fmla="*/ 948267 h 2348089"/>
              <a:gd name="connsiteX5" fmla="*/ 45233 w 204183"/>
              <a:gd name="connsiteY5" fmla="*/ 1185334 h 2348089"/>
              <a:gd name="connsiteX6" fmla="*/ 169411 w 204183"/>
              <a:gd name="connsiteY6" fmla="*/ 1467556 h 2348089"/>
              <a:gd name="connsiteX7" fmla="*/ 45233 w 204183"/>
              <a:gd name="connsiteY7" fmla="*/ 1749778 h 2348089"/>
              <a:gd name="connsiteX8" fmla="*/ 203277 w 204183"/>
              <a:gd name="connsiteY8" fmla="*/ 1964267 h 2348089"/>
              <a:gd name="connsiteX9" fmla="*/ 112966 w 204183"/>
              <a:gd name="connsiteY9" fmla="*/ 2223911 h 2348089"/>
              <a:gd name="connsiteX10" fmla="*/ 180700 w 204183"/>
              <a:gd name="connsiteY10" fmla="*/ 2348089 h 2348089"/>
              <a:gd name="connsiteX0" fmla="*/ 22655 w 204183"/>
              <a:gd name="connsiteY0" fmla="*/ 0 h 2133600"/>
              <a:gd name="connsiteX1" fmla="*/ 135544 w 204183"/>
              <a:gd name="connsiteY1" fmla="*/ 225778 h 2133600"/>
              <a:gd name="connsiteX2" fmla="*/ 77 w 204183"/>
              <a:gd name="connsiteY2" fmla="*/ 485422 h 2133600"/>
              <a:gd name="connsiteX3" fmla="*/ 158122 w 204183"/>
              <a:gd name="connsiteY3" fmla="*/ 733778 h 2133600"/>
              <a:gd name="connsiteX4" fmla="*/ 45233 w 204183"/>
              <a:gd name="connsiteY4" fmla="*/ 970845 h 2133600"/>
              <a:gd name="connsiteX5" fmla="*/ 169411 w 204183"/>
              <a:gd name="connsiteY5" fmla="*/ 1253067 h 2133600"/>
              <a:gd name="connsiteX6" fmla="*/ 45233 w 204183"/>
              <a:gd name="connsiteY6" fmla="*/ 1535289 h 2133600"/>
              <a:gd name="connsiteX7" fmla="*/ 203277 w 204183"/>
              <a:gd name="connsiteY7" fmla="*/ 1749778 h 2133600"/>
              <a:gd name="connsiteX8" fmla="*/ 112966 w 204183"/>
              <a:gd name="connsiteY8" fmla="*/ 2009422 h 2133600"/>
              <a:gd name="connsiteX9" fmla="*/ 180700 w 204183"/>
              <a:gd name="connsiteY9" fmla="*/ 2133600 h 2133600"/>
              <a:gd name="connsiteX0" fmla="*/ 22655 w 204183"/>
              <a:gd name="connsiteY0" fmla="*/ 0 h 2009422"/>
              <a:gd name="connsiteX1" fmla="*/ 135544 w 204183"/>
              <a:gd name="connsiteY1" fmla="*/ 225778 h 2009422"/>
              <a:gd name="connsiteX2" fmla="*/ 77 w 204183"/>
              <a:gd name="connsiteY2" fmla="*/ 485422 h 2009422"/>
              <a:gd name="connsiteX3" fmla="*/ 158122 w 204183"/>
              <a:gd name="connsiteY3" fmla="*/ 733778 h 2009422"/>
              <a:gd name="connsiteX4" fmla="*/ 45233 w 204183"/>
              <a:gd name="connsiteY4" fmla="*/ 970845 h 2009422"/>
              <a:gd name="connsiteX5" fmla="*/ 169411 w 204183"/>
              <a:gd name="connsiteY5" fmla="*/ 1253067 h 2009422"/>
              <a:gd name="connsiteX6" fmla="*/ 45233 w 204183"/>
              <a:gd name="connsiteY6" fmla="*/ 1535289 h 2009422"/>
              <a:gd name="connsiteX7" fmla="*/ 203277 w 204183"/>
              <a:gd name="connsiteY7" fmla="*/ 1749778 h 2009422"/>
              <a:gd name="connsiteX8" fmla="*/ 112966 w 204183"/>
              <a:gd name="connsiteY8" fmla="*/ 2009422 h 2009422"/>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45233 w 203277"/>
              <a:gd name="connsiteY6" fmla="*/ 1535289 h 1749778"/>
              <a:gd name="connsiteX7" fmla="*/ 203277 w 203277"/>
              <a:gd name="connsiteY7" fmla="*/ 1749778 h 1749778"/>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203277 w 203277"/>
              <a:gd name="connsiteY6" fmla="*/ 1749778 h 1749778"/>
              <a:gd name="connsiteX0" fmla="*/ 22655 w 169411"/>
              <a:gd name="connsiteY0" fmla="*/ 0 h 1253067"/>
              <a:gd name="connsiteX1" fmla="*/ 135544 w 169411"/>
              <a:gd name="connsiteY1" fmla="*/ 225778 h 1253067"/>
              <a:gd name="connsiteX2" fmla="*/ 77 w 169411"/>
              <a:gd name="connsiteY2" fmla="*/ 485422 h 1253067"/>
              <a:gd name="connsiteX3" fmla="*/ 158122 w 169411"/>
              <a:gd name="connsiteY3" fmla="*/ 733778 h 1253067"/>
              <a:gd name="connsiteX4" fmla="*/ 45233 w 169411"/>
              <a:gd name="connsiteY4" fmla="*/ 970845 h 1253067"/>
              <a:gd name="connsiteX5" fmla="*/ 169411 w 169411"/>
              <a:gd name="connsiteY5" fmla="*/ 1253067 h 1253067"/>
              <a:gd name="connsiteX0" fmla="*/ 22655 w 158455"/>
              <a:gd name="connsiteY0" fmla="*/ 0 h 970845"/>
              <a:gd name="connsiteX1" fmla="*/ 135544 w 158455"/>
              <a:gd name="connsiteY1" fmla="*/ 225778 h 970845"/>
              <a:gd name="connsiteX2" fmla="*/ 77 w 158455"/>
              <a:gd name="connsiteY2" fmla="*/ 485422 h 970845"/>
              <a:gd name="connsiteX3" fmla="*/ 158122 w 158455"/>
              <a:gd name="connsiteY3" fmla="*/ 733778 h 970845"/>
              <a:gd name="connsiteX4" fmla="*/ 45233 w 158455"/>
              <a:gd name="connsiteY4" fmla="*/ 970845 h 970845"/>
              <a:gd name="connsiteX0" fmla="*/ 22655 w 158122"/>
              <a:gd name="connsiteY0" fmla="*/ 0 h 733778"/>
              <a:gd name="connsiteX1" fmla="*/ 135544 w 158122"/>
              <a:gd name="connsiteY1" fmla="*/ 225778 h 733778"/>
              <a:gd name="connsiteX2" fmla="*/ 77 w 158122"/>
              <a:gd name="connsiteY2" fmla="*/ 485422 h 733778"/>
              <a:gd name="connsiteX3" fmla="*/ 158122 w 158122"/>
              <a:gd name="connsiteY3" fmla="*/ 733778 h 733778"/>
              <a:gd name="connsiteX0" fmla="*/ 14305 w 149772"/>
              <a:gd name="connsiteY0" fmla="*/ 0 h 733778"/>
              <a:gd name="connsiteX1" fmla="*/ 127194 w 149772"/>
              <a:gd name="connsiteY1" fmla="*/ 225778 h 733778"/>
              <a:gd name="connsiteX2" fmla="*/ 82 w 149772"/>
              <a:gd name="connsiteY2" fmla="*/ 510997 h 733778"/>
              <a:gd name="connsiteX3" fmla="*/ 149772 w 149772"/>
              <a:gd name="connsiteY3" fmla="*/ 733778 h 733778"/>
              <a:gd name="connsiteX0" fmla="*/ 14372 w 158194"/>
              <a:gd name="connsiteY0" fmla="*/ 0 h 728664"/>
              <a:gd name="connsiteX1" fmla="*/ 127261 w 158194"/>
              <a:gd name="connsiteY1" fmla="*/ 225778 h 728664"/>
              <a:gd name="connsiteX2" fmla="*/ 149 w 158194"/>
              <a:gd name="connsiteY2" fmla="*/ 510997 h 728664"/>
              <a:gd name="connsiteX3" fmla="*/ 158194 w 158194"/>
              <a:gd name="connsiteY3" fmla="*/ 728664 h 728664"/>
            </a:gdLst>
            <a:ahLst/>
            <a:cxnLst>
              <a:cxn ang="0">
                <a:pos x="connsiteX0" y="connsiteY0"/>
              </a:cxn>
              <a:cxn ang="0">
                <a:pos x="connsiteX1" y="connsiteY1"/>
              </a:cxn>
              <a:cxn ang="0">
                <a:pos x="connsiteX2" y="connsiteY2"/>
              </a:cxn>
              <a:cxn ang="0">
                <a:pos x="connsiteX3" y="connsiteY3"/>
              </a:cxn>
            </a:cxnLst>
            <a:rect l="l" t="t" r="r" b="b"/>
            <a:pathLst>
              <a:path w="158194" h="728664">
                <a:moveTo>
                  <a:pt x="14372" y="0"/>
                </a:moveTo>
                <a:cubicBezTo>
                  <a:pt x="21898" y="73378"/>
                  <a:pt x="129631" y="140612"/>
                  <a:pt x="127261" y="225778"/>
                </a:cubicBezTo>
                <a:cubicBezTo>
                  <a:pt x="124891" y="310944"/>
                  <a:pt x="-5006" y="427183"/>
                  <a:pt x="149" y="510997"/>
                </a:cubicBezTo>
                <a:cubicBezTo>
                  <a:pt x="5304" y="594811"/>
                  <a:pt x="150668" y="647760"/>
                  <a:pt x="158194" y="728664"/>
                </a:cubicBezTo>
              </a:path>
            </a:pathLst>
          </a:custGeom>
          <a:ln w="38100">
            <a:solidFill>
              <a:srgbClr val="00B0F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8" name="Freeform 77"/>
          <p:cNvSpPr/>
          <p:nvPr/>
        </p:nvSpPr>
        <p:spPr>
          <a:xfrm>
            <a:off x="7433193" y="4000547"/>
            <a:ext cx="356805" cy="901575"/>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 name="connsiteX0" fmla="*/ 0 w 226683"/>
              <a:gd name="connsiteY0" fmla="*/ 0 h 2528711"/>
              <a:gd name="connsiteX1" fmla="*/ 112889 w 226683"/>
              <a:gd name="connsiteY1" fmla="*/ 180622 h 2528711"/>
              <a:gd name="connsiteX2" fmla="*/ 45155 w 226683"/>
              <a:gd name="connsiteY2" fmla="*/ 395111 h 2528711"/>
              <a:gd name="connsiteX3" fmla="*/ 158044 w 226683"/>
              <a:gd name="connsiteY3" fmla="*/ 620889 h 2528711"/>
              <a:gd name="connsiteX4" fmla="*/ 22577 w 226683"/>
              <a:gd name="connsiteY4" fmla="*/ 880533 h 2528711"/>
              <a:gd name="connsiteX5" fmla="*/ 180622 w 226683"/>
              <a:gd name="connsiteY5" fmla="*/ 1128889 h 2528711"/>
              <a:gd name="connsiteX6" fmla="*/ 67733 w 226683"/>
              <a:gd name="connsiteY6" fmla="*/ 1365956 h 2528711"/>
              <a:gd name="connsiteX7" fmla="*/ 191911 w 226683"/>
              <a:gd name="connsiteY7" fmla="*/ 1648178 h 2528711"/>
              <a:gd name="connsiteX8" fmla="*/ 67733 w 226683"/>
              <a:gd name="connsiteY8" fmla="*/ 1930400 h 2528711"/>
              <a:gd name="connsiteX9" fmla="*/ 225777 w 226683"/>
              <a:gd name="connsiteY9" fmla="*/ 2144889 h 2528711"/>
              <a:gd name="connsiteX10" fmla="*/ 135466 w 226683"/>
              <a:gd name="connsiteY10" fmla="*/ 2404533 h 2528711"/>
              <a:gd name="connsiteX11" fmla="*/ 203200 w 226683"/>
              <a:gd name="connsiteY11" fmla="*/ 2528711 h 2528711"/>
              <a:gd name="connsiteX0" fmla="*/ 90389 w 204183"/>
              <a:gd name="connsiteY0" fmla="*/ 0 h 2348089"/>
              <a:gd name="connsiteX1" fmla="*/ 22655 w 204183"/>
              <a:gd name="connsiteY1" fmla="*/ 214489 h 2348089"/>
              <a:gd name="connsiteX2" fmla="*/ 135544 w 204183"/>
              <a:gd name="connsiteY2" fmla="*/ 440267 h 2348089"/>
              <a:gd name="connsiteX3" fmla="*/ 77 w 204183"/>
              <a:gd name="connsiteY3" fmla="*/ 699911 h 2348089"/>
              <a:gd name="connsiteX4" fmla="*/ 158122 w 204183"/>
              <a:gd name="connsiteY4" fmla="*/ 948267 h 2348089"/>
              <a:gd name="connsiteX5" fmla="*/ 45233 w 204183"/>
              <a:gd name="connsiteY5" fmla="*/ 1185334 h 2348089"/>
              <a:gd name="connsiteX6" fmla="*/ 169411 w 204183"/>
              <a:gd name="connsiteY6" fmla="*/ 1467556 h 2348089"/>
              <a:gd name="connsiteX7" fmla="*/ 45233 w 204183"/>
              <a:gd name="connsiteY7" fmla="*/ 1749778 h 2348089"/>
              <a:gd name="connsiteX8" fmla="*/ 203277 w 204183"/>
              <a:gd name="connsiteY8" fmla="*/ 1964267 h 2348089"/>
              <a:gd name="connsiteX9" fmla="*/ 112966 w 204183"/>
              <a:gd name="connsiteY9" fmla="*/ 2223911 h 2348089"/>
              <a:gd name="connsiteX10" fmla="*/ 180700 w 204183"/>
              <a:gd name="connsiteY10" fmla="*/ 2348089 h 2348089"/>
              <a:gd name="connsiteX0" fmla="*/ 22655 w 204183"/>
              <a:gd name="connsiteY0" fmla="*/ 0 h 2133600"/>
              <a:gd name="connsiteX1" fmla="*/ 135544 w 204183"/>
              <a:gd name="connsiteY1" fmla="*/ 225778 h 2133600"/>
              <a:gd name="connsiteX2" fmla="*/ 77 w 204183"/>
              <a:gd name="connsiteY2" fmla="*/ 485422 h 2133600"/>
              <a:gd name="connsiteX3" fmla="*/ 158122 w 204183"/>
              <a:gd name="connsiteY3" fmla="*/ 733778 h 2133600"/>
              <a:gd name="connsiteX4" fmla="*/ 45233 w 204183"/>
              <a:gd name="connsiteY4" fmla="*/ 970845 h 2133600"/>
              <a:gd name="connsiteX5" fmla="*/ 169411 w 204183"/>
              <a:gd name="connsiteY5" fmla="*/ 1253067 h 2133600"/>
              <a:gd name="connsiteX6" fmla="*/ 45233 w 204183"/>
              <a:gd name="connsiteY6" fmla="*/ 1535289 h 2133600"/>
              <a:gd name="connsiteX7" fmla="*/ 203277 w 204183"/>
              <a:gd name="connsiteY7" fmla="*/ 1749778 h 2133600"/>
              <a:gd name="connsiteX8" fmla="*/ 112966 w 204183"/>
              <a:gd name="connsiteY8" fmla="*/ 2009422 h 2133600"/>
              <a:gd name="connsiteX9" fmla="*/ 180700 w 204183"/>
              <a:gd name="connsiteY9" fmla="*/ 2133600 h 2133600"/>
              <a:gd name="connsiteX0" fmla="*/ 22655 w 204183"/>
              <a:gd name="connsiteY0" fmla="*/ 0 h 2009422"/>
              <a:gd name="connsiteX1" fmla="*/ 135544 w 204183"/>
              <a:gd name="connsiteY1" fmla="*/ 225778 h 2009422"/>
              <a:gd name="connsiteX2" fmla="*/ 77 w 204183"/>
              <a:gd name="connsiteY2" fmla="*/ 485422 h 2009422"/>
              <a:gd name="connsiteX3" fmla="*/ 158122 w 204183"/>
              <a:gd name="connsiteY3" fmla="*/ 733778 h 2009422"/>
              <a:gd name="connsiteX4" fmla="*/ 45233 w 204183"/>
              <a:gd name="connsiteY4" fmla="*/ 970845 h 2009422"/>
              <a:gd name="connsiteX5" fmla="*/ 169411 w 204183"/>
              <a:gd name="connsiteY5" fmla="*/ 1253067 h 2009422"/>
              <a:gd name="connsiteX6" fmla="*/ 45233 w 204183"/>
              <a:gd name="connsiteY6" fmla="*/ 1535289 h 2009422"/>
              <a:gd name="connsiteX7" fmla="*/ 203277 w 204183"/>
              <a:gd name="connsiteY7" fmla="*/ 1749778 h 2009422"/>
              <a:gd name="connsiteX8" fmla="*/ 112966 w 204183"/>
              <a:gd name="connsiteY8" fmla="*/ 2009422 h 2009422"/>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45233 w 203277"/>
              <a:gd name="connsiteY6" fmla="*/ 1535289 h 1749778"/>
              <a:gd name="connsiteX7" fmla="*/ 203277 w 203277"/>
              <a:gd name="connsiteY7" fmla="*/ 1749778 h 1749778"/>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203277 w 203277"/>
              <a:gd name="connsiteY6" fmla="*/ 1749778 h 1749778"/>
              <a:gd name="connsiteX0" fmla="*/ 22655 w 169411"/>
              <a:gd name="connsiteY0" fmla="*/ 0 h 1253067"/>
              <a:gd name="connsiteX1" fmla="*/ 135544 w 169411"/>
              <a:gd name="connsiteY1" fmla="*/ 225778 h 1253067"/>
              <a:gd name="connsiteX2" fmla="*/ 77 w 169411"/>
              <a:gd name="connsiteY2" fmla="*/ 485422 h 1253067"/>
              <a:gd name="connsiteX3" fmla="*/ 158122 w 169411"/>
              <a:gd name="connsiteY3" fmla="*/ 733778 h 1253067"/>
              <a:gd name="connsiteX4" fmla="*/ 45233 w 169411"/>
              <a:gd name="connsiteY4" fmla="*/ 970845 h 1253067"/>
              <a:gd name="connsiteX5" fmla="*/ 169411 w 169411"/>
              <a:gd name="connsiteY5" fmla="*/ 1253067 h 1253067"/>
              <a:gd name="connsiteX0" fmla="*/ 22655 w 158455"/>
              <a:gd name="connsiteY0" fmla="*/ 0 h 970845"/>
              <a:gd name="connsiteX1" fmla="*/ 135544 w 158455"/>
              <a:gd name="connsiteY1" fmla="*/ 225778 h 970845"/>
              <a:gd name="connsiteX2" fmla="*/ 77 w 158455"/>
              <a:gd name="connsiteY2" fmla="*/ 485422 h 970845"/>
              <a:gd name="connsiteX3" fmla="*/ 158122 w 158455"/>
              <a:gd name="connsiteY3" fmla="*/ 733778 h 970845"/>
              <a:gd name="connsiteX4" fmla="*/ 45233 w 158455"/>
              <a:gd name="connsiteY4" fmla="*/ 970845 h 970845"/>
              <a:gd name="connsiteX0" fmla="*/ 22655 w 158122"/>
              <a:gd name="connsiteY0" fmla="*/ 0 h 733778"/>
              <a:gd name="connsiteX1" fmla="*/ 135544 w 158122"/>
              <a:gd name="connsiteY1" fmla="*/ 225778 h 733778"/>
              <a:gd name="connsiteX2" fmla="*/ 77 w 158122"/>
              <a:gd name="connsiteY2" fmla="*/ 485422 h 733778"/>
              <a:gd name="connsiteX3" fmla="*/ 158122 w 158122"/>
              <a:gd name="connsiteY3" fmla="*/ 733778 h 733778"/>
            </a:gdLst>
            <a:ahLst/>
            <a:cxnLst>
              <a:cxn ang="0">
                <a:pos x="connsiteX0" y="connsiteY0"/>
              </a:cxn>
              <a:cxn ang="0">
                <a:pos x="connsiteX1" y="connsiteY1"/>
              </a:cxn>
              <a:cxn ang="0">
                <a:pos x="connsiteX2" y="connsiteY2"/>
              </a:cxn>
              <a:cxn ang="0">
                <a:pos x="connsiteX3" y="connsiteY3"/>
              </a:cxn>
            </a:cxnLst>
            <a:rect l="l" t="t" r="r" b="b"/>
            <a:pathLst>
              <a:path w="158122" h="733778">
                <a:moveTo>
                  <a:pt x="22655" y="0"/>
                </a:moveTo>
                <a:cubicBezTo>
                  <a:pt x="30181" y="73378"/>
                  <a:pt x="139307" y="144874"/>
                  <a:pt x="135544" y="225778"/>
                </a:cubicBezTo>
                <a:cubicBezTo>
                  <a:pt x="131781" y="306682"/>
                  <a:pt x="-3686" y="400755"/>
                  <a:pt x="77" y="485422"/>
                </a:cubicBezTo>
                <a:cubicBezTo>
                  <a:pt x="3840" y="570089"/>
                  <a:pt x="150596" y="652874"/>
                  <a:pt x="158122" y="733778"/>
                </a:cubicBezTo>
              </a:path>
            </a:pathLst>
          </a:custGeom>
          <a:ln w="38100">
            <a:solidFill>
              <a:srgbClr val="FF00C4"/>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 name="Rectangle 6"/>
          <p:cNvSpPr/>
          <p:nvPr/>
        </p:nvSpPr>
        <p:spPr>
          <a:xfrm>
            <a:off x="106895" y="908720"/>
            <a:ext cx="6337313" cy="788910"/>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Reads from different </a:t>
            </a:r>
            <a:r>
              <a:rPr kumimoji="0" lang="en-US" sz="2000" b="0" i="0" u="none" strike="noStrike" kern="1200" cap="none" spc="0" normalizeH="0" baseline="0" noProof="0">
                <a:ln>
                  <a:noFill/>
                </a:ln>
                <a:solidFill>
                  <a:srgbClr val="0000FF"/>
                </a:solidFill>
                <a:effectLst/>
                <a:uLnTx/>
                <a:uFillTx/>
                <a:latin typeface="Tahoma"/>
                <a:ea typeface="+mn-ea"/>
                <a:cs typeface="+mn-cs"/>
              </a:rPr>
              <a:t>unknown</a:t>
            </a:r>
            <a:r>
              <a:rPr kumimoji="0" lang="en-US" sz="2000" b="0" i="0" u="none" strike="noStrike" kern="1200" cap="none" spc="0" normalizeH="0" baseline="0" noProof="0">
                <a:ln>
                  <a:noFill/>
                </a:ln>
                <a:solidFill>
                  <a:srgbClr val="000000"/>
                </a:solidFill>
                <a:effectLst/>
                <a:uLnTx/>
                <a:uFillTx/>
                <a:latin typeface="Tahoma"/>
                <a:ea typeface="+mn-ea"/>
                <a:cs typeface="+mn-cs"/>
              </a:rPr>
              <a:t> donors at sequencing time are mapped to </a:t>
            </a:r>
            <a:r>
              <a:rPr kumimoji="0" lang="en-US" sz="2000" b="0" i="0" u="none" strike="noStrike" kern="1200" cap="none" spc="0" normalizeH="0" baseline="0" noProof="0">
                <a:ln>
                  <a:noFill/>
                </a:ln>
                <a:solidFill>
                  <a:srgbClr val="0000FF"/>
                </a:solidFill>
                <a:effectLst/>
                <a:uLnTx/>
                <a:uFillTx/>
                <a:latin typeface="Tahoma"/>
                <a:ea typeface="+mn-ea"/>
                <a:cs typeface="+mn-cs"/>
              </a:rPr>
              <a:t>many known reference </a:t>
            </a:r>
            <a:r>
              <a:rPr kumimoji="0" lang="en-US" sz="2000" b="0" i="0" u="none" strike="noStrike" kern="1200" cap="none" spc="0" normalizeH="0" baseline="0" noProof="0">
                <a:ln>
                  <a:noFill/>
                </a:ln>
                <a:solidFill>
                  <a:srgbClr val="000000"/>
                </a:solidFill>
                <a:effectLst/>
                <a:uLnTx/>
                <a:uFillTx/>
                <a:latin typeface="Tahoma"/>
                <a:ea typeface="+mn-ea"/>
                <a:cs typeface="+mn-cs"/>
              </a:rPr>
              <a:t>genomes</a:t>
            </a: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0314868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animEffect transition="in" filter="fade">
                                      <p:cBhvr>
                                        <p:cTn id="9" dur="500"/>
                                        <p:tgtEl>
                                          <p:spTgt spid="50"/>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childTnLst>
                                </p:cTn>
                              </p:par>
                              <p:par>
                                <p:cTn id="48" presetID="1" presetClass="entr" presetSubtype="0" fill="hold" grpId="1" nodeType="withEffect">
                                  <p:stCondLst>
                                    <p:cond delay="0"/>
                                  </p:stCondLst>
                                  <p:childTnLst>
                                    <p:set>
                                      <p:cBhvr>
                                        <p:cTn id="49" dur="1" fill="hold">
                                          <p:stCondLst>
                                            <p:cond delay="0"/>
                                          </p:stCondLst>
                                        </p:cTn>
                                        <p:tgtEl>
                                          <p:spTgt spid="31"/>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45"/>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51"/>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52"/>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53"/>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54"/>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55"/>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56"/>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57"/>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58"/>
                                        </p:tgtEl>
                                        <p:attrNameLst>
                                          <p:attrName>style.visibility</p:attrName>
                                        </p:attrNameLst>
                                      </p:cBhvr>
                                      <p:to>
                                        <p:strVal val="visible"/>
                                      </p:to>
                                    </p:set>
                                  </p:childTnLst>
                                </p:cTn>
                              </p:par>
                              <p:par>
                                <p:cTn id="72" presetID="1" presetClass="entr" presetSubtype="0" fill="hold" grpId="1" nodeType="withEffect">
                                  <p:stCondLst>
                                    <p:cond delay="0"/>
                                  </p:stCondLst>
                                  <p:childTnLst>
                                    <p:set>
                                      <p:cBhvr>
                                        <p:cTn id="73" dur="1" fill="hold">
                                          <p:stCondLst>
                                            <p:cond delay="0"/>
                                          </p:stCondLst>
                                        </p:cTn>
                                        <p:tgtEl>
                                          <p:spTgt spid="46"/>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5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62"/>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63"/>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65"/>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6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67"/>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68"/>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69"/>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70"/>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71"/>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72"/>
                                        </p:tgtEl>
                                        <p:attrNameLst>
                                          <p:attrName>style.visibility</p:attrName>
                                        </p:attrNameLst>
                                      </p:cBhvr>
                                      <p:to>
                                        <p:strVal val="visible"/>
                                      </p:to>
                                    </p:set>
                                  </p:childTnLst>
                                </p:cTn>
                              </p:par>
                              <p:par>
                                <p:cTn id="96" presetID="1" presetClass="entr" presetSubtype="0" fill="hold" grpId="1" nodeType="withEffect">
                                  <p:stCondLst>
                                    <p:cond delay="0"/>
                                  </p:stCondLst>
                                  <p:childTnLst>
                                    <p:set>
                                      <p:cBhvr>
                                        <p:cTn id="97" dur="1" fill="hold">
                                          <p:stCondLst>
                                            <p:cond delay="0"/>
                                          </p:stCondLst>
                                        </p:cTn>
                                        <p:tgtEl>
                                          <p:spTgt spid="64"/>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73"/>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8"/>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16"/>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18"/>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19"/>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20"/>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21"/>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22"/>
                                        </p:tgtEl>
                                        <p:attrNameLst>
                                          <p:attrName>style.visibility</p:attrName>
                                        </p:attrNameLst>
                                      </p:cBhvr>
                                      <p:to>
                                        <p:strVal val="visible"/>
                                      </p:to>
                                    </p:set>
                                  </p:childTnLst>
                                </p:cTn>
                              </p:par>
                              <p:par>
                                <p:cTn id="114" presetID="1" presetClass="entr" presetSubtype="0" fill="hold" grpId="0" nodeType="withEffect">
                                  <p:stCondLst>
                                    <p:cond delay="0"/>
                                  </p:stCondLst>
                                  <p:childTnLst>
                                    <p:set>
                                      <p:cBhvr>
                                        <p:cTn id="115" dur="1" fill="hold">
                                          <p:stCondLst>
                                            <p:cond delay="0"/>
                                          </p:stCondLst>
                                        </p:cTn>
                                        <p:tgtEl>
                                          <p:spTgt spid="23"/>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24"/>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25"/>
                                        </p:tgtEl>
                                        <p:attrNameLst>
                                          <p:attrName>style.visibility</p:attrName>
                                        </p:attrNameLst>
                                      </p:cBhvr>
                                      <p:to>
                                        <p:strVal val="visible"/>
                                      </p:to>
                                    </p:set>
                                  </p:childTnLst>
                                </p:cTn>
                              </p:par>
                              <p:par>
                                <p:cTn id="120" presetID="1" presetClass="entr" presetSubtype="0" fill="hold" grpId="1" nodeType="withEffect">
                                  <p:stCondLst>
                                    <p:cond delay="0"/>
                                  </p:stCondLst>
                                  <p:childTnLst>
                                    <p:set>
                                      <p:cBhvr>
                                        <p:cTn id="121" dur="1" fill="hold">
                                          <p:stCondLst>
                                            <p:cond delay="0"/>
                                          </p:stCondLst>
                                        </p:cTn>
                                        <p:tgtEl>
                                          <p:spTgt spid="17"/>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26"/>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32"/>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5"/>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42"/>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74"/>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60"/>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10"/>
                                        </p:tgtEl>
                                        <p:attrNameLst>
                                          <p:attrName>style.visibility</p:attrName>
                                        </p:attrNameLst>
                                      </p:cBhvr>
                                      <p:to>
                                        <p:strVal val="visible"/>
                                      </p:to>
                                    </p:set>
                                  </p:childTnLst>
                                </p:cTn>
                              </p:par>
                              <p:par>
                                <p:cTn id="138" presetID="1" presetClass="entr" presetSubtype="0" fill="hold" grpId="0" nodeType="withEffect">
                                  <p:stCondLst>
                                    <p:cond delay="0"/>
                                  </p:stCondLst>
                                  <p:childTnLst>
                                    <p:set>
                                      <p:cBhvr>
                                        <p:cTn id="139" dur="1" fill="hold">
                                          <p:stCondLst>
                                            <p:cond delay="0"/>
                                          </p:stCondLst>
                                        </p:cTn>
                                        <p:tgtEl>
                                          <p:spTgt spid="28"/>
                                        </p:tgtEl>
                                        <p:attrNameLst>
                                          <p:attrName>style.visibility</p:attrName>
                                        </p:attrNameLst>
                                      </p:cBhvr>
                                      <p:to>
                                        <p:strVal val="visible"/>
                                      </p:to>
                                    </p:set>
                                  </p:childTnLst>
                                </p:cTn>
                              </p:par>
                            </p:childTnLst>
                          </p:cTn>
                        </p:par>
                      </p:childTnLst>
                    </p:cTn>
                  </p:par>
                  <p:par>
                    <p:cTn id="140" fill="hold">
                      <p:stCondLst>
                        <p:cond delay="indefinite"/>
                      </p:stCondLst>
                      <p:childTnLst>
                        <p:par>
                          <p:cTn id="141" fill="hold">
                            <p:stCondLst>
                              <p:cond delay="0"/>
                            </p:stCondLst>
                            <p:childTnLst>
                              <p:par>
                                <p:cTn id="142" presetID="42" presetClass="path" presetSubtype="0" accel="50000" decel="50000" fill="hold" grpId="0" nodeType="clickEffect">
                                  <p:stCondLst>
                                    <p:cond delay="0"/>
                                  </p:stCondLst>
                                  <p:childTnLst>
                                    <p:animMotion origin="layout" path="M 3.61111E-6 -4.44444E-6 L 0.27569 -0.01481 " pathEditMode="relative" rAng="0" ptsTypes="AA">
                                      <p:cBhvr>
                                        <p:cTn id="143" dur="2000" fill="hold"/>
                                        <p:tgtEl>
                                          <p:spTgt spid="17"/>
                                        </p:tgtEl>
                                        <p:attrNameLst>
                                          <p:attrName>ppt_x</p:attrName>
                                          <p:attrName>ppt_y</p:attrName>
                                        </p:attrNameLst>
                                      </p:cBhvr>
                                      <p:rCtr x="13785" y="-741"/>
                                    </p:animMotion>
                                  </p:childTnLst>
                                </p:cTn>
                              </p:par>
                              <p:par>
                                <p:cTn id="144" presetID="42" presetClass="path" presetSubtype="0" accel="50000" decel="50000" fill="hold" grpId="1" nodeType="withEffect">
                                  <p:stCondLst>
                                    <p:cond delay="0"/>
                                  </p:stCondLst>
                                  <p:childTnLst>
                                    <p:animMotion origin="layout" path="M -2.77778E-6 -7.40741E-7 L 0.27413 -0.16204 " pathEditMode="relative" rAng="0" ptsTypes="AA">
                                      <p:cBhvr>
                                        <p:cTn id="145" dur="2000" fill="hold"/>
                                        <p:tgtEl>
                                          <p:spTgt spid="19"/>
                                        </p:tgtEl>
                                        <p:attrNameLst>
                                          <p:attrName>ppt_x</p:attrName>
                                          <p:attrName>ppt_y</p:attrName>
                                        </p:attrNameLst>
                                      </p:cBhvr>
                                      <p:rCtr x="13698" y="-8102"/>
                                    </p:animMotion>
                                  </p:childTnLst>
                                </p:cTn>
                              </p:par>
                              <p:par>
                                <p:cTn id="146" presetID="42" presetClass="path" presetSubtype="0" accel="50000" decel="50000" fill="hold" grpId="1" nodeType="withEffect">
                                  <p:stCondLst>
                                    <p:cond delay="0"/>
                                  </p:stCondLst>
                                  <p:childTnLst>
                                    <p:animMotion origin="layout" path="M -2.77778E-6 4.07407E-6 L 0.28525 -0.1676 " pathEditMode="relative" rAng="0" ptsTypes="AA">
                                      <p:cBhvr>
                                        <p:cTn id="147" dur="2000" fill="hold"/>
                                        <p:tgtEl>
                                          <p:spTgt spid="21"/>
                                        </p:tgtEl>
                                        <p:attrNameLst>
                                          <p:attrName>ppt_x</p:attrName>
                                          <p:attrName>ppt_y</p:attrName>
                                        </p:attrNameLst>
                                      </p:cBhvr>
                                      <p:rCtr x="14253" y="-8380"/>
                                    </p:animMotion>
                                  </p:childTnLst>
                                </p:cTn>
                              </p:par>
                              <p:par>
                                <p:cTn id="148" presetID="42" presetClass="path" presetSubtype="0" accel="50000" decel="50000" fill="hold" grpId="1" nodeType="withEffect">
                                  <p:stCondLst>
                                    <p:cond delay="0"/>
                                  </p:stCondLst>
                                  <p:childTnLst>
                                    <p:animMotion origin="layout" path="M -2.77778E-6 -2.22222E-6 L 0.2915 0.06991 " pathEditMode="relative" rAng="0" ptsTypes="AA">
                                      <p:cBhvr>
                                        <p:cTn id="149" dur="2000" fill="hold"/>
                                        <p:tgtEl>
                                          <p:spTgt spid="26"/>
                                        </p:tgtEl>
                                        <p:attrNameLst>
                                          <p:attrName>ppt_x</p:attrName>
                                          <p:attrName>ppt_y</p:attrName>
                                        </p:attrNameLst>
                                      </p:cBhvr>
                                      <p:rCtr x="14566" y="3495"/>
                                    </p:animMotion>
                                  </p:childTnLst>
                                </p:cTn>
                              </p:par>
                              <p:par>
                                <p:cTn id="150" presetID="42" presetClass="path" presetSubtype="0" accel="50000" decel="50000" fill="hold" grpId="1" nodeType="withEffect">
                                  <p:stCondLst>
                                    <p:cond delay="0"/>
                                  </p:stCondLst>
                                  <p:childTnLst>
                                    <p:animMotion origin="layout" path="M 5E-6 3.7037E-7 L 0.3099 0.10579 " pathEditMode="relative" rAng="0" ptsTypes="AA">
                                      <p:cBhvr>
                                        <p:cTn id="151" dur="2000" fill="hold"/>
                                        <p:tgtEl>
                                          <p:spTgt spid="22"/>
                                        </p:tgtEl>
                                        <p:attrNameLst>
                                          <p:attrName>ppt_x</p:attrName>
                                          <p:attrName>ppt_y</p:attrName>
                                        </p:attrNameLst>
                                      </p:cBhvr>
                                      <p:rCtr x="15486" y="5278"/>
                                    </p:animMotion>
                                  </p:childTnLst>
                                </p:cTn>
                              </p:par>
                              <p:par>
                                <p:cTn id="152" presetID="42" presetClass="path" presetSubtype="0" accel="50000" decel="50000" fill="hold" grpId="1" nodeType="withEffect">
                                  <p:stCondLst>
                                    <p:cond delay="0"/>
                                  </p:stCondLst>
                                  <p:childTnLst>
                                    <p:animMotion origin="layout" path="M -2.77778E-6 2.22222E-6 L 0.32275 -0.11922 " pathEditMode="relative" rAng="0" ptsTypes="AA">
                                      <p:cBhvr>
                                        <p:cTn id="153" dur="2000" fill="hold"/>
                                        <p:tgtEl>
                                          <p:spTgt spid="24"/>
                                        </p:tgtEl>
                                        <p:attrNameLst>
                                          <p:attrName>ppt_x</p:attrName>
                                          <p:attrName>ppt_y</p:attrName>
                                        </p:attrNameLst>
                                      </p:cBhvr>
                                      <p:rCtr x="16128" y="-5972"/>
                                    </p:animMotion>
                                  </p:childTnLst>
                                </p:cTn>
                              </p:par>
                              <p:par>
                                <p:cTn id="154" presetID="42" presetClass="path" presetSubtype="0" accel="50000" decel="50000" fill="hold" grpId="1" nodeType="withEffect">
                                  <p:stCondLst>
                                    <p:cond delay="0"/>
                                  </p:stCondLst>
                                  <p:childTnLst>
                                    <p:animMotion origin="layout" path="M 1.94444E-6 7.40741E-7 L 0.30573 0.04398 " pathEditMode="relative" rAng="0" ptsTypes="AA">
                                      <p:cBhvr>
                                        <p:cTn id="155" dur="2000" fill="hold"/>
                                        <p:tgtEl>
                                          <p:spTgt spid="16"/>
                                        </p:tgtEl>
                                        <p:attrNameLst>
                                          <p:attrName>ppt_x</p:attrName>
                                          <p:attrName>ppt_y</p:attrName>
                                        </p:attrNameLst>
                                      </p:cBhvr>
                                      <p:rCtr x="15278" y="2199"/>
                                    </p:animMotion>
                                  </p:childTnLst>
                                </p:cTn>
                              </p:par>
                              <p:par>
                                <p:cTn id="156" presetID="42" presetClass="path" presetSubtype="0" accel="50000" decel="50000" fill="hold" grpId="1" nodeType="withEffect">
                                  <p:stCondLst>
                                    <p:cond delay="0"/>
                                  </p:stCondLst>
                                  <p:childTnLst>
                                    <p:animMotion origin="layout" path="M 1.94444E-6 -2.22222E-6 L 0.31528 0.00602 " pathEditMode="relative" rAng="0" ptsTypes="AA">
                                      <p:cBhvr>
                                        <p:cTn id="157" dur="2000" fill="hold"/>
                                        <p:tgtEl>
                                          <p:spTgt spid="20"/>
                                        </p:tgtEl>
                                        <p:attrNameLst>
                                          <p:attrName>ppt_x</p:attrName>
                                          <p:attrName>ppt_y</p:attrName>
                                        </p:attrNameLst>
                                      </p:cBhvr>
                                      <p:rCtr x="15764" y="301"/>
                                    </p:animMotion>
                                  </p:childTnLst>
                                </p:cTn>
                              </p:par>
                              <p:par>
                                <p:cTn id="158" presetID="42" presetClass="path" presetSubtype="0" accel="50000" decel="50000" fill="hold" grpId="1" nodeType="withEffect">
                                  <p:stCondLst>
                                    <p:cond delay="0"/>
                                  </p:stCondLst>
                                  <p:childTnLst>
                                    <p:animMotion origin="layout" path="M -1.38889E-6 2.96296E-6 L 0.34601 0.13958 " pathEditMode="relative" rAng="0" ptsTypes="AA">
                                      <p:cBhvr>
                                        <p:cTn id="159" dur="2000" fill="hold"/>
                                        <p:tgtEl>
                                          <p:spTgt spid="8"/>
                                        </p:tgtEl>
                                        <p:attrNameLst>
                                          <p:attrName>ppt_x</p:attrName>
                                          <p:attrName>ppt_y</p:attrName>
                                        </p:attrNameLst>
                                      </p:cBhvr>
                                      <p:rCtr x="17292" y="6968"/>
                                    </p:animMotion>
                                  </p:childTnLst>
                                </p:cTn>
                              </p:par>
                              <p:par>
                                <p:cTn id="160" presetID="42" presetClass="path" presetSubtype="0" accel="50000" decel="50000" fill="hold" grpId="1" nodeType="withEffect">
                                  <p:stCondLst>
                                    <p:cond delay="0"/>
                                  </p:stCondLst>
                                  <p:childTnLst>
                                    <p:animMotion origin="layout" path="M -4.44444E-6 -3.33333E-6 L 0.33577 0.09769 " pathEditMode="relative" rAng="0" ptsTypes="AA">
                                      <p:cBhvr>
                                        <p:cTn id="161" dur="2000" fill="hold"/>
                                        <p:tgtEl>
                                          <p:spTgt spid="18"/>
                                        </p:tgtEl>
                                        <p:attrNameLst>
                                          <p:attrName>ppt_x</p:attrName>
                                          <p:attrName>ppt_y</p:attrName>
                                        </p:attrNameLst>
                                      </p:cBhvr>
                                      <p:rCtr x="16788" y="4884"/>
                                    </p:animMotion>
                                  </p:childTnLst>
                                </p:cTn>
                              </p:par>
                              <p:par>
                                <p:cTn id="162" presetID="42" presetClass="path" presetSubtype="0" accel="50000" decel="50000" fill="hold" grpId="1" nodeType="withEffect">
                                  <p:stCondLst>
                                    <p:cond delay="0"/>
                                  </p:stCondLst>
                                  <p:childTnLst>
                                    <p:animMotion origin="layout" path="M -4.44444E-6 2.59259E-6 L 0.38646 0.10069 " pathEditMode="relative" rAng="0" ptsTypes="AA">
                                      <p:cBhvr>
                                        <p:cTn id="163" dur="2000" fill="hold"/>
                                        <p:tgtEl>
                                          <p:spTgt spid="23"/>
                                        </p:tgtEl>
                                        <p:attrNameLst>
                                          <p:attrName>ppt_x</p:attrName>
                                          <p:attrName>ppt_y</p:attrName>
                                        </p:attrNameLst>
                                      </p:cBhvr>
                                      <p:rCtr x="19323" y="5023"/>
                                    </p:animMotion>
                                  </p:childTnLst>
                                </p:cTn>
                              </p:par>
                              <p:par>
                                <p:cTn id="164" presetID="42" presetClass="path" presetSubtype="0" accel="50000" decel="50000" fill="hold" grpId="1" nodeType="withEffect">
                                  <p:stCondLst>
                                    <p:cond delay="0"/>
                                  </p:stCondLst>
                                  <p:childTnLst>
                                    <p:animMotion origin="layout" path="M 1.94444E-6 -4.81481E-6 L 0.3309 0.17362 " pathEditMode="relative" rAng="0" ptsTypes="AA">
                                      <p:cBhvr>
                                        <p:cTn id="165" dur="2000" fill="hold"/>
                                        <p:tgtEl>
                                          <p:spTgt spid="25"/>
                                        </p:tgtEl>
                                        <p:attrNameLst>
                                          <p:attrName>ppt_x</p:attrName>
                                          <p:attrName>ppt_y</p:attrName>
                                        </p:attrNameLst>
                                      </p:cBhvr>
                                      <p:rCtr x="16545" y="8681"/>
                                    </p:animMotion>
                                  </p:childTnLst>
                                </p:cTn>
                              </p:par>
                            </p:childTnLst>
                          </p:cTn>
                        </p:par>
                        <p:par>
                          <p:cTn id="166" fill="hold">
                            <p:stCondLst>
                              <p:cond delay="2000"/>
                            </p:stCondLst>
                            <p:childTnLst>
                              <p:par>
                                <p:cTn id="167" presetID="42" presetClass="path" presetSubtype="0" accel="50000" decel="50000" fill="hold" grpId="0" nodeType="afterEffect">
                                  <p:stCondLst>
                                    <p:cond delay="0"/>
                                  </p:stCondLst>
                                  <p:childTnLst>
                                    <p:animMotion origin="layout" path="M 2.77778E-7 4.07407E-6 L 0.27569 -0.01482 " pathEditMode="relative" rAng="0" ptsTypes="AA">
                                      <p:cBhvr>
                                        <p:cTn id="168" dur="2000" fill="hold"/>
                                        <p:tgtEl>
                                          <p:spTgt spid="64"/>
                                        </p:tgtEl>
                                        <p:attrNameLst>
                                          <p:attrName>ppt_x</p:attrName>
                                          <p:attrName>ppt_y</p:attrName>
                                        </p:attrNameLst>
                                      </p:cBhvr>
                                      <p:rCtr x="13785" y="-741"/>
                                    </p:animMotion>
                                  </p:childTnLst>
                                </p:cTn>
                              </p:par>
                              <p:par>
                                <p:cTn id="169" presetID="42" presetClass="path" presetSubtype="0" accel="50000" decel="50000" fill="hold" grpId="1" nodeType="withEffect">
                                  <p:stCondLst>
                                    <p:cond delay="0"/>
                                  </p:stCondLst>
                                  <p:childTnLst>
                                    <p:animMotion origin="layout" path="M 3.88889E-6 -3.7037E-6 L 0.27413 -0.16203 " pathEditMode="relative" rAng="0" ptsTypes="AA">
                                      <p:cBhvr>
                                        <p:cTn id="170" dur="2000" fill="hold"/>
                                        <p:tgtEl>
                                          <p:spTgt spid="66"/>
                                        </p:tgtEl>
                                        <p:attrNameLst>
                                          <p:attrName>ppt_x</p:attrName>
                                          <p:attrName>ppt_y</p:attrName>
                                        </p:attrNameLst>
                                      </p:cBhvr>
                                      <p:rCtr x="13698" y="-8102"/>
                                    </p:animMotion>
                                  </p:childTnLst>
                                </p:cTn>
                              </p:par>
                              <p:par>
                                <p:cTn id="171" presetID="42" presetClass="path" presetSubtype="0" accel="50000" decel="50000" fill="hold" grpId="1" nodeType="withEffect">
                                  <p:stCondLst>
                                    <p:cond delay="0"/>
                                  </p:stCondLst>
                                  <p:childTnLst>
                                    <p:animMotion origin="layout" path="M 3.88889E-6 1.11111E-6 L 0.25503 -0.10695 " pathEditMode="relative" rAng="0" ptsTypes="AA">
                                      <p:cBhvr>
                                        <p:cTn id="172" dur="2000" fill="hold"/>
                                        <p:tgtEl>
                                          <p:spTgt spid="68"/>
                                        </p:tgtEl>
                                        <p:attrNameLst>
                                          <p:attrName>ppt_x</p:attrName>
                                          <p:attrName>ppt_y</p:attrName>
                                        </p:attrNameLst>
                                      </p:cBhvr>
                                      <p:rCtr x="12743" y="-5347"/>
                                    </p:animMotion>
                                  </p:childTnLst>
                                </p:cTn>
                              </p:par>
                              <p:par>
                                <p:cTn id="173" presetID="42" presetClass="path" presetSubtype="0" accel="50000" decel="50000" fill="hold" grpId="1" nodeType="withEffect">
                                  <p:stCondLst>
                                    <p:cond delay="0"/>
                                  </p:stCondLst>
                                  <p:childTnLst>
                                    <p:animMotion origin="layout" path="M 3.88889E-6 -3.7037E-6 L 0.29149 0.06991 " pathEditMode="relative" rAng="0" ptsTypes="AA">
                                      <p:cBhvr>
                                        <p:cTn id="174" dur="2000" fill="hold"/>
                                        <p:tgtEl>
                                          <p:spTgt spid="73"/>
                                        </p:tgtEl>
                                        <p:attrNameLst>
                                          <p:attrName>ppt_x</p:attrName>
                                          <p:attrName>ppt_y</p:attrName>
                                        </p:attrNameLst>
                                      </p:cBhvr>
                                      <p:rCtr x="14566" y="3495"/>
                                    </p:animMotion>
                                  </p:childTnLst>
                                </p:cTn>
                              </p:par>
                              <p:par>
                                <p:cTn id="175" presetID="42" presetClass="path" presetSubtype="0" accel="50000" decel="50000" fill="hold" grpId="1" nodeType="withEffect">
                                  <p:stCondLst>
                                    <p:cond delay="0"/>
                                  </p:stCondLst>
                                  <p:childTnLst>
                                    <p:animMotion origin="layout" path="M 1.66667E-6 -2.59259E-6 L 0.30989 0.10579 " pathEditMode="relative" rAng="0" ptsTypes="AA">
                                      <p:cBhvr>
                                        <p:cTn id="176" dur="2000" fill="hold"/>
                                        <p:tgtEl>
                                          <p:spTgt spid="69"/>
                                        </p:tgtEl>
                                        <p:attrNameLst>
                                          <p:attrName>ppt_x</p:attrName>
                                          <p:attrName>ppt_y</p:attrName>
                                        </p:attrNameLst>
                                      </p:cBhvr>
                                      <p:rCtr x="15486" y="5278"/>
                                    </p:animMotion>
                                  </p:childTnLst>
                                </p:cTn>
                              </p:par>
                              <p:par>
                                <p:cTn id="177" presetID="42" presetClass="path" presetSubtype="0" accel="50000" decel="50000" fill="hold" grpId="1" nodeType="withEffect">
                                  <p:stCondLst>
                                    <p:cond delay="0"/>
                                  </p:stCondLst>
                                  <p:childTnLst>
                                    <p:animMotion origin="layout" path="M 3.88889E-6 -7.40741E-7 L 0.32274 -0.11921 " pathEditMode="relative" rAng="0" ptsTypes="AA">
                                      <p:cBhvr>
                                        <p:cTn id="178" dur="2000" fill="hold"/>
                                        <p:tgtEl>
                                          <p:spTgt spid="71"/>
                                        </p:tgtEl>
                                        <p:attrNameLst>
                                          <p:attrName>ppt_x</p:attrName>
                                          <p:attrName>ppt_y</p:attrName>
                                        </p:attrNameLst>
                                      </p:cBhvr>
                                      <p:rCtr x="16128" y="-5972"/>
                                    </p:animMotion>
                                  </p:childTnLst>
                                </p:cTn>
                              </p:par>
                              <p:par>
                                <p:cTn id="179" presetID="42" presetClass="path" presetSubtype="0" accel="50000" decel="50000" fill="hold" grpId="1" nodeType="withEffect">
                                  <p:stCondLst>
                                    <p:cond delay="0"/>
                                  </p:stCondLst>
                                  <p:childTnLst>
                                    <p:animMotion origin="layout" path="M -1.38889E-6 -7.40741E-7 L 0.30573 0.04398 " pathEditMode="relative" rAng="0" ptsTypes="AA">
                                      <p:cBhvr>
                                        <p:cTn id="180" dur="2000" fill="hold"/>
                                        <p:tgtEl>
                                          <p:spTgt spid="63"/>
                                        </p:tgtEl>
                                        <p:attrNameLst>
                                          <p:attrName>ppt_x</p:attrName>
                                          <p:attrName>ppt_y</p:attrName>
                                        </p:attrNameLst>
                                      </p:cBhvr>
                                      <p:rCtr x="15278" y="2199"/>
                                    </p:animMotion>
                                  </p:childTnLst>
                                </p:cTn>
                              </p:par>
                              <p:par>
                                <p:cTn id="181" presetID="42" presetClass="path" presetSubtype="0" accel="50000" decel="50000" fill="hold" grpId="1" nodeType="withEffect">
                                  <p:stCondLst>
                                    <p:cond delay="0"/>
                                  </p:stCondLst>
                                  <p:childTnLst>
                                    <p:animMotion origin="layout" path="M -1.38889E-6 4.81481E-6 L 0.23351 0.03379 " pathEditMode="relative" rAng="0" ptsTypes="AA">
                                      <p:cBhvr>
                                        <p:cTn id="182" dur="2000" fill="hold"/>
                                        <p:tgtEl>
                                          <p:spTgt spid="67"/>
                                        </p:tgtEl>
                                        <p:attrNameLst>
                                          <p:attrName>ppt_x</p:attrName>
                                          <p:attrName>ppt_y</p:attrName>
                                        </p:attrNameLst>
                                      </p:cBhvr>
                                      <p:rCtr x="11667" y="1690"/>
                                    </p:animMotion>
                                  </p:childTnLst>
                                </p:cTn>
                              </p:par>
                              <p:par>
                                <p:cTn id="183" presetID="42" presetClass="path" presetSubtype="0" accel="50000" decel="50000" fill="hold" grpId="1" nodeType="withEffect">
                                  <p:stCondLst>
                                    <p:cond delay="0"/>
                                  </p:stCondLst>
                                  <p:childTnLst>
                                    <p:animMotion origin="layout" path="M -4.72222E-6 1.48148E-6 L 0.34601 0.13958 " pathEditMode="relative" rAng="0" ptsTypes="AA">
                                      <p:cBhvr>
                                        <p:cTn id="184" dur="2000" fill="hold"/>
                                        <p:tgtEl>
                                          <p:spTgt spid="62"/>
                                        </p:tgtEl>
                                        <p:attrNameLst>
                                          <p:attrName>ppt_x</p:attrName>
                                          <p:attrName>ppt_y</p:attrName>
                                        </p:attrNameLst>
                                      </p:cBhvr>
                                      <p:rCtr x="17292" y="6968"/>
                                    </p:animMotion>
                                  </p:childTnLst>
                                </p:cTn>
                              </p:par>
                              <p:par>
                                <p:cTn id="185" presetID="42" presetClass="path" presetSubtype="0" accel="50000" decel="50000" fill="hold" grpId="1" nodeType="withEffect">
                                  <p:stCondLst>
                                    <p:cond delay="0"/>
                                  </p:stCondLst>
                                  <p:childTnLst>
                                    <p:animMotion origin="layout" path="M 2.22222E-6 3.7037E-6 L 0.33576 0.09768 " pathEditMode="relative" rAng="0" ptsTypes="AA">
                                      <p:cBhvr>
                                        <p:cTn id="186" dur="2000" fill="hold"/>
                                        <p:tgtEl>
                                          <p:spTgt spid="65"/>
                                        </p:tgtEl>
                                        <p:attrNameLst>
                                          <p:attrName>ppt_x</p:attrName>
                                          <p:attrName>ppt_y</p:attrName>
                                        </p:attrNameLst>
                                      </p:cBhvr>
                                      <p:rCtr x="16788" y="4884"/>
                                    </p:animMotion>
                                  </p:childTnLst>
                                </p:cTn>
                              </p:par>
                              <p:par>
                                <p:cTn id="187" presetID="42" presetClass="path" presetSubtype="0" accel="50000" decel="50000" fill="hold" grpId="1" nodeType="withEffect">
                                  <p:stCondLst>
                                    <p:cond delay="0"/>
                                  </p:stCondLst>
                                  <p:childTnLst>
                                    <p:animMotion origin="layout" path="M 2.22222E-6 -3.7037E-7 L 0.35937 0.13912 " pathEditMode="relative" rAng="0" ptsTypes="AA">
                                      <p:cBhvr>
                                        <p:cTn id="188" dur="2000" fill="hold"/>
                                        <p:tgtEl>
                                          <p:spTgt spid="70"/>
                                        </p:tgtEl>
                                        <p:attrNameLst>
                                          <p:attrName>ppt_x</p:attrName>
                                          <p:attrName>ppt_y</p:attrName>
                                        </p:attrNameLst>
                                      </p:cBhvr>
                                      <p:rCtr x="17969" y="6944"/>
                                    </p:animMotion>
                                  </p:childTnLst>
                                </p:cTn>
                              </p:par>
                              <p:par>
                                <p:cTn id="189" presetID="42" presetClass="path" presetSubtype="0" accel="50000" decel="50000" fill="hold" grpId="1" nodeType="withEffect">
                                  <p:stCondLst>
                                    <p:cond delay="0"/>
                                  </p:stCondLst>
                                  <p:childTnLst>
                                    <p:animMotion origin="layout" path="M -1.38889E-6 2.22222E-6 L 0.3309 0.17361 " pathEditMode="relative" rAng="0" ptsTypes="AA">
                                      <p:cBhvr>
                                        <p:cTn id="190" dur="2000" fill="hold"/>
                                        <p:tgtEl>
                                          <p:spTgt spid="72"/>
                                        </p:tgtEl>
                                        <p:attrNameLst>
                                          <p:attrName>ppt_x</p:attrName>
                                          <p:attrName>ppt_y</p:attrName>
                                        </p:attrNameLst>
                                      </p:cBhvr>
                                      <p:rCtr x="16545" y="8681"/>
                                    </p:animMotion>
                                  </p:childTnLst>
                                </p:cTn>
                              </p:par>
                            </p:childTnLst>
                          </p:cTn>
                        </p:par>
                        <p:par>
                          <p:cTn id="191" fill="hold">
                            <p:stCondLst>
                              <p:cond delay="4000"/>
                            </p:stCondLst>
                            <p:childTnLst>
                              <p:par>
                                <p:cTn id="192" presetID="42" presetClass="path" presetSubtype="0" accel="50000" decel="50000" fill="hold" grpId="0" nodeType="afterEffect">
                                  <p:stCondLst>
                                    <p:cond delay="0"/>
                                  </p:stCondLst>
                                  <p:childTnLst>
                                    <p:animMotion origin="layout" path="M -2.77778E-7 -7.40741E-7 L 0.27569 -0.01481 " pathEditMode="relative" rAng="0" ptsTypes="AA">
                                      <p:cBhvr>
                                        <p:cTn id="193" dur="2000" fill="hold"/>
                                        <p:tgtEl>
                                          <p:spTgt spid="31"/>
                                        </p:tgtEl>
                                        <p:attrNameLst>
                                          <p:attrName>ppt_x</p:attrName>
                                          <p:attrName>ppt_y</p:attrName>
                                        </p:attrNameLst>
                                      </p:cBhvr>
                                      <p:rCtr x="13785" y="-741"/>
                                    </p:animMotion>
                                  </p:childTnLst>
                                </p:cTn>
                              </p:par>
                              <p:par>
                                <p:cTn id="194" presetID="42" presetClass="path" presetSubtype="0" accel="50000" decel="50000" fill="hold" grpId="1" nodeType="withEffect">
                                  <p:stCondLst>
                                    <p:cond delay="0"/>
                                  </p:stCondLst>
                                  <p:childTnLst>
                                    <p:animMotion origin="layout" path="M -2.77778E-7 1.48148E-6 L 0.27413 -0.16204 " pathEditMode="relative" rAng="0" ptsTypes="AA">
                                      <p:cBhvr>
                                        <p:cTn id="195" dur="2000" fill="hold"/>
                                        <p:tgtEl>
                                          <p:spTgt spid="34"/>
                                        </p:tgtEl>
                                        <p:attrNameLst>
                                          <p:attrName>ppt_x</p:attrName>
                                          <p:attrName>ppt_y</p:attrName>
                                        </p:attrNameLst>
                                      </p:cBhvr>
                                      <p:rCtr x="13698" y="-8102"/>
                                    </p:animMotion>
                                  </p:childTnLst>
                                </p:cTn>
                              </p:par>
                              <p:par>
                                <p:cTn id="196" presetID="42" presetClass="path" presetSubtype="0" accel="50000" decel="50000" fill="hold" grpId="1" nodeType="withEffect">
                                  <p:stCondLst>
                                    <p:cond delay="0"/>
                                  </p:stCondLst>
                                  <p:childTnLst>
                                    <p:animMotion origin="layout" path="M -2.77778E-7 -3.7037E-6 L 0.28524 -0.16759 " pathEditMode="relative" rAng="0" ptsTypes="AA">
                                      <p:cBhvr>
                                        <p:cTn id="197" dur="2000" fill="hold"/>
                                        <p:tgtEl>
                                          <p:spTgt spid="36"/>
                                        </p:tgtEl>
                                        <p:attrNameLst>
                                          <p:attrName>ppt_x</p:attrName>
                                          <p:attrName>ppt_y</p:attrName>
                                        </p:attrNameLst>
                                      </p:cBhvr>
                                      <p:rCtr x="14253" y="-8380"/>
                                    </p:animMotion>
                                  </p:childTnLst>
                                </p:cTn>
                              </p:par>
                              <p:par>
                                <p:cTn id="198" presetID="42" presetClass="path" presetSubtype="0" accel="50000" decel="50000" fill="hold" grpId="1" nodeType="withEffect">
                                  <p:stCondLst>
                                    <p:cond delay="0"/>
                                  </p:stCondLst>
                                  <p:childTnLst>
                                    <p:animMotion origin="layout" path="M 3.33333E-6 1.48148E-6 L 0.29149 0.06991 " pathEditMode="relative" rAng="0" ptsTypes="AA">
                                      <p:cBhvr>
                                        <p:cTn id="199" dur="2000" fill="hold"/>
                                        <p:tgtEl>
                                          <p:spTgt spid="41"/>
                                        </p:tgtEl>
                                        <p:attrNameLst>
                                          <p:attrName>ppt_x</p:attrName>
                                          <p:attrName>ppt_y</p:attrName>
                                        </p:attrNameLst>
                                      </p:cBhvr>
                                      <p:rCtr x="14566" y="3495"/>
                                    </p:animMotion>
                                  </p:childTnLst>
                                </p:cTn>
                              </p:par>
                              <p:par>
                                <p:cTn id="200" presetID="42" presetClass="path" presetSubtype="0" accel="50000" decel="50000" fill="hold" grpId="1" nodeType="withEffect">
                                  <p:stCondLst>
                                    <p:cond delay="0"/>
                                  </p:stCondLst>
                                  <p:childTnLst>
                                    <p:animMotion origin="layout" path="M -2.5E-6 2.59259E-6 L 0.3099 0.10578 " pathEditMode="relative" rAng="0" ptsTypes="AA">
                                      <p:cBhvr>
                                        <p:cTn id="201" dur="2000" fill="hold"/>
                                        <p:tgtEl>
                                          <p:spTgt spid="37"/>
                                        </p:tgtEl>
                                        <p:attrNameLst>
                                          <p:attrName>ppt_x</p:attrName>
                                          <p:attrName>ppt_y</p:attrName>
                                        </p:attrNameLst>
                                      </p:cBhvr>
                                      <p:rCtr x="15486" y="5278"/>
                                    </p:animMotion>
                                  </p:childTnLst>
                                </p:cTn>
                              </p:par>
                              <p:par>
                                <p:cTn id="202" presetID="42" presetClass="path" presetSubtype="0" accel="50000" decel="50000" fill="hold" grpId="1" nodeType="withEffect">
                                  <p:stCondLst>
                                    <p:cond delay="0"/>
                                  </p:stCondLst>
                                  <p:childTnLst>
                                    <p:animMotion origin="layout" path="M 3.33333E-6 -4.07407E-6 L 0.32274 -0.11921 " pathEditMode="relative" rAng="0" ptsTypes="AA">
                                      <p:cBhvr>
                                        <p:cTn id="203" dur="2000" fill="hold"/>
                                        <p:tgtEl>
                                          <p:spTgt spid="39"/>
                                        </p:tgtEl>
                                        <p:attrNameLst>
                                          <p:attrName>ppt_x</p:attrName>
                                          <p:attrName>ppt_y</p:attrName>
                                        </p:attrNameLst>
                                      </p:cBhvr>
                                      <p:rCtr x="16128" y="-5972"/>
                                    </p:animMotion>
                                  </p:childTnLst>
                                </p:cTn>
                              </p:par>
                              <p:par>
                                <p:cTn id="204" presetID="42" presetClass="path" presetSubtype="0" accel="50000" decel="50000" fill="hold" grpId="1" nodeType="withEffect">
                                  <p:stCondLst>
                                    <p:cond delay="0"/>
                                  </p:stCondLst>
                                  <p:childTnLst>
                                    <p:animMotion origin="layout" path="M -1.94444E-6 4.44444E-6 L 0.30573 0.04398 " pathEditMode="relative" rAng="0" ptsTypes="AA">
                                      <p:cBhvr>
                                        <p:cTn id="205" dur="2000" fill="hold"/>
                                        <p:tgtEl>
                                          <p:spTgt spid="30"/>
                                        </p:tgtEl>
                                        <p:attrNameLst>
                                          <p:attrName>ppt_x</p:attrName>
                                          <p:attrName>ppt_y</p:attrName>
                                        </p:attrNameLst>
                                      </p:cBhvr>
                                      <p:rCtr x="15278" y="2199"/>
                                    </p:animMotion>
                                  </p:childTnLst>
                                </p:cTn>
                              </p:par>
                              <p:par>
                                <p:cTn id="206" presetID="42" presetClass="path" presetSubtype="0" accel="50000" decel="50000" fill="hold" grpId="1" nodeType="withEffect">
                                  <p:stCondLst>
                                    <p:cond delay="0"/>
                                  </p:stCondLst>
                                  <p:childTnLst>
                                    <p:animMotion origin="layout" path="M 4.44444E-6 0 L 0.20034 0.01644 " pathEditMode="relative" rAng="0" ptsTypes="AA">
                                      <p:cBhvr>
                                        <p:cTn id="207" dur="2000" fill="hold"/>
                                        <p:tgtEl>
                                          <p:spTgt spid="35"/>
                                        </p:tgtEl>
                                        <p:attrNameLst>
                                          <p:attrName>ppt_x</p:attrName>
                                          <p:attrName>ppt_y</p:attrName>
                                        </p:attrNameLst>
                                      </p:cBhvr>
                                      <p:rCtr x="10017" y="810"/>
                                    </p:animMotion>
                                  </p:childTnLst>
                                </p:cTn>
                              </p:par>
                              <p:par>
                                <p:cTn id="208" presetID="42" presetClass="path" presetSubtype="0" accel="50000" decel="50000" fill="hold" grpId="1" nodeType="withEffect">
                                  <p:stCondLst>
                                    <p:cond delay="0"/>
                                  </p:stCondLst>
                                  <p:childTnLst>
                                    <p:animMotion origin="layout" path="M 4.72222E-6 -3.33333E-6 L 0.346 0.13959 " pathEditMode="relative" rAng="0" ptsTypes="AA">
                                      <p:cBhvr>
                                        <p:cTn id="209" dur="2000" fill="hold"/>
                                        <p:tgtEl>
                                          <p:spTgt spid="29"/>
                                        </p:tgtEl>
                                        <p:attrNameLst>
                                          <p:attrName>ppt_x</p:attrName>
                                          <p:attrName>ppt_y</p:attrName>
                                        </p:attrNameLst>
                                      </p:cBhvr>
                                      <p:rCtr x="17292" y="6968"/>
                                    </p:animMotion>
                                  </p:childTnLst>
                                </p:cTn>
                              </p:par>
                              <p:par>
                                <p:cTn id="210" presetID="42" presetClass="path" presetSubtype="0" accel="50000" decel="50000" fill="hold" grpId="1" nodeType="withEffect">
                                  <p:stCondLst>
                                    <p:cond delay="0"/>
                                  </p:stCondLst>
                                  <p:childTnLst>
                                    <p:animMotion origin="layout" path="M -1.94444E-6 -1.11111E-6 L 0.33577 0.09769 " pathEditMode="relative" rAng="0" ptsTypes="AA">
                                      <p:cBhvr>
                                        <p:cTn id="211" dur="2000" fill="hold"/>
                                        <p:tgtEl>
                                          <p:spTgt spid="33"/>
                                        </p:tgtEl>
                                        <p:attrNameLst>
                                          <p:attrName>ppt_x</p:attrName>
                                          <p:attrName>ppt_y</p:attrName>
                                        </p:attrNameLst>
                                      </p:cBhvr>
                                      <p:rCtr x="16788" y="4884"/>
                                    </p:animMotion>
                                  </p:childTnLst>
                                </p:cTn>
                              </p:par>
                              <p:par>
                                <p:cTn id="212" presetID="42" presetClass="path" presetSubtype="0" accel="50000" decel="50000" fill="hold" grpId="1" nodeType="withEffect">
                                  <p:stCondLst>
                                    <p:cond delay="0"/>
                                  </p:stCondLst>
                                  <p:childTnLst>
                                    <p:animMotion origin="layout" path="M -1.94444E-6 4.81481E-6 L 0.35938 0.13912 " pathEditMode="relative" rAng="0" ptsTypes="AA">
                                      <p:cBhvr>
                                        <p:cTn id="213" dur="2000" fill="hold"/>
                                        <p:tgtEl>
                                          <p:spTgt spid="38"/>
                                        </p:tgtEl>
                                        <p:attrNameLst>
                                          <p:attrName>ppt_x</p:attrName>
                                          <p:attrName>ppt_y</p:attrName>
                                        </p:attrNameLst>
                                      </p:cBhvr>
                                      <p:rCtr x="17969" y="6944"/>
                                    </p:animMotion>
                                  </p:childTnLst>
                                </p:cTn>
                              </p:par>
                              <p:par>
                                <p:cTn id="214" presetID="42" presetClass="path" presetSubtype="0" accel="50000" decel="50000" fill="hold" grpId="1" nodeType="withEffect">
                                  <p:stCondLst>
                                    <p:cond delay="0"/>
                                  </p:stCondLst>
                                  <p:childTnLst>
                                    <p:animMotion origin="layout" path="M 4.44444E-6 -2.59259E-6 L 0.3309 0.17361 " pathEditMode="relative" rAng="0" ptsTypes="AA">
                                      <p:cBhvr>
                                        <p:cTn id="215" dur="2000" fill="hold"/>
                                        <p:tgtEl>
                                          <p:spTgt spid="40"/>
                                        </p:tgtEl>
                                        <p:attrNameLst>
                                          <p:attrName>ppt_x</p:attrName>
                                          <p:attrName>ppt_y</p:attrName>
                                        </p:attrNameLst>
                                      </p:cBhvr>
                                      <p:rCtr x="16545" y="8681"/>
                                    </p:animMotion>
                                  </p:childTnLst>
                                </p:cTn>
                              </p:par>
                            </p:childTnLst>
                          </p:cTn>
                        </p:par>
                        <p:par>
                          <p:cTn id="216" fill="hold">
                            <p:stCondLst>
                              <p:cond delay="6000"/>
                            </p:stCondLst>
                            <p:childTnLst>
                              <p:par>
                                <p:cTn id="217" presetID="42" presetClass="path" presetSubtype="0" accel="50000" decel="50000" fill="hold" grpId="0" nodeType="afterEffect">
                                  <p:stCondLst>
                                    <p:cond delay="0"/>
                                  </p:stCondLst>
                                  <p:childTnLst>
                                    <p:animMotion origin="layout" path="M 3.33333E-6 2.96296E-6 L 0.40017 -0.01459 " pathEditMode="relative" rAng="0" ptsTypes="AA">
                                      <p:cBhvr>
                                        <p:cTn id="218" dur="2000" fill="hold"/>
                                        <p:tgtEl>
                                          <p:spTgt spid="46"/>
                                        </p:tgtEl>
                                        <p:attrNameLst>
                                          <p:attrName>ppt_x</p:attrName>
                                          <p:attrName>ppt_y</p:attrName>
                                        </p:attrNameLst>
                                      </p:cBhvr>
                                      <p:rCtr x="20000" y="-741"/>
                                    </p:animMotion>
                                  </p:childTnLst>
                                </p:cTn>
                              </p:par>
                              <p:par>
                                <p:cTn id="219" presetID="42" presetClass="path" presetSubtype="0" accel="50000" decel="50000" fill="hold" grpId="1" nodeType="withEffect">
                                  <p:stCondLst>
                                    <p:cond delay="0"/>
                                  </p:stCondLst>
                                  <p:childTnLst>
                                    <p:animMotion origin="layout" path="M 3.33333E-6 -4.81481E-6 L 0.27413 -0.16203 " pathEditMode="relative" rAng="0" ptsTypes="AA">
                                      <p:cBhvr>
                                        <p:cTn id="220" dur="2000" fill="hold"/>
                                        <p:tgtEl>
                                          <p:spTgt spid="52"/>
                                        </p:tgtEl>
                                        <p:attrNameLst>
                                          <p:attrName>ppt_x</p:attrName>
                                          <p:attrName>ppt_y</p:attrName>
                                        </p:attrNameLst>
                                      </p:cBhvr>
                                      <p:rCtr x="13698" y="-8102"/>
                                    </p:animMotion>
                                  </p:childTnLst>
                                </p:cTn>
                              </p:par>
                              <p:par>
                                <p:cTn id="221" presetID="42" presetClass="path" presetSubtype="0" accel="50000" decel="50000" fill="hold" grpId="1" nodeType="withEffect">
                                  <p:stCondLst>
                                    <p:cond delay="0"/>
                                  </p:stCondLst>
                                  <p:childTnLst>
                                    <p:animMotion origin="layout" path="M 3.33333E-6 1.11022E-16 L 0.28524 -0.16759 " pathEditMode="relative" rAng="0" ptsTypes="AA">
                                      <p:cBhvr>
                                        <p:cTn id="222" dur="2000" fill="hold"/>
                                        <p:tgtEl>
                                          <p:spTgt spid="54"/>
                                        </p:tgtEl>
                                        <p:attrNameLst>
                                          <p:attrName>ppt_x</p:attrName>
                                          <p:attrName>ppt_y</p:attrName>
                                        </p:attrNameLst>
                                      </p:cBhvr>
                                      <p:rCtr x="14253" y="-8380"/>
                                    </p:animMotion>
                                  </p:childTnLst>
                                </p:cTn>
                              </p:par>
                              <p:par>
                                <p:cTn id="223" presetID="42" presetClass="path" presetSubtype="0" accel="50000" decel="50000" fill="hold" grpId="1" nodeType="withEffect">
                                  <p:stCondLst>
                                    <p:cond delay="0"/>
                                  </p:stCondLst>
                                  <p:childTnLst>
                                    <p:animMotion origin="layout" path="M 3.33333E-6 -4.81481E-6 L 0.29149 0.06991 " pathEditMode="relative" rAng="0" ptsTypes="AA">
                                      <p:cBhvr>
                                        <p:cTn id="224" dur="2000" fill="hold"/>
                                        <p:tgtEl>
                                          <p:spTgt spid="59"/>
                                        </p:tgtEl>
                                        <p:attrNameLst>
                                          <p:attrName>ppt_x</p:attrName>
                                          <p:attrName>ppt_y</p:attrName>
                                        </p:attrNameLst>
                                      </p:cBhvr>
                                      <p:rCtr x="14566" y="3495"/>
                                    </p:animMotion>
                                  </p:childTnLst>
                                </p:cTn>
                              </p:par>
                              <p:par>
                                <p:cTn id="225" presetID="42" presetClass="path" presetSubtype="0" accel="50000" decel="50000" fill="hold" grpId="1" nodeType="withEffect">
                                  <p:stCondLst>
                                    <p:cond delay="0"/>
                                  </p:stCondLst>
                                  <p:childTnLst>
                                    <p:animMotion origin="layout" path="M 1.11111E-6 -3.7037E-6 L 0.30989 0.10579 " pathEditMode="relative" rAng="0" ptsTypes="AA">
                                      <p:cBhvr>
                                        <p:cTn id="226" dur="2000" fill="hold"/>
                                        <p:tgtEl>
                                          <p:spTgt spid="55"/>
                                        </p:tgtEl>
                                        <p:attrNameLst>
                                          <p:attrName>ppt_x</p:attrName>
                                          <p:attrName>ppt_y</p:attrName>
                                        </p:attrNameLst>
                                      </p:cBhvr>
                                      <p:rCtr x="15486" y="5278"/>
                                    </p:animMotion>
                                  </p:childTnLst>
                                </p:cTn>
                              </p:par>
                              <p:par>
                                <p:cTn id="227" presetID="42" presetClass="path" presetSubtype="0" accel="50000" decel="50000" fill="hold" grpId="1" nodeType="withEffect">
                                  <p:stCondLst>
                                    <p:cond delay="0"/>
                                  </p:stCondLst>
                                  <p:childTnLst>
                                    <p:animMotion origin="layout" path="M -3.05556E-6 -1.85185E-6 L 0.32275 -0.11921 " pathEditMode="relative" rAng="0" ptsTypes="AA">
                                      <p:cBhvr>
                                        <p:cTn id="228" dur="2000" fill="hold"/>
                                        <p:tgtEl>
                                          <p:spTgt spid="57"/>
                                        </p:tgtEl>
                                        <p:attrNameLst>
                                          <p:attrName>ppt_x</p:attrName>
                                          <p:attrName>ppt_y</p:attrName>
                                        </p:attrNameLst>
                                      </p:cBhvr>
                                      <p:rCtr x="16128" y="-5972"/>
                                    </p:animMotion>
                                  </p:childTnLst>
                                </p:cTn>
                              </p:par>
                              <p:par>
                                <p:cTn id="229" presetID="42" presetClass="path" presetSubtype="0" accel="50000" decel="50000" fill="hold" grpId="1" nodeType="withEffect">
                                  <p:stCondLst>
                                    <p:cond delay="0"/>
                                  </p:stCondLst>
                                  <p:childTnLst>
                                    <p:animMotion origin="layout" path="M -1.94444E-6 -1.85185E-6 L 0.30573 0.04398 " pathEditMode="relative" rAng="0" ptsTypes="AA">
                                      <p:cBhvr>
                                        <p:cTn id="230" dur="2000" fill="hold"/>
                                        <p:tgtEl>
                                          <p:spTgt spid="45"/>
                                        </p:tgtEl>
                                        <p:attrNameLst>
                                          <p:attrName>ppt_x</p:attrName>
                                          <p:attrName>ppt_y</p:attrName>
                                        </p:attrNameLst>
                                      </p:cBhvr>
                                      <p:rCtr x="15278" y="2199"/>
                                    </p:animMotion>
                                  </p:childTnLst>
                                </p:cTn>
                              </p:par>
                              <p:par>
                                <p:cTn id="231" presetID="42" presetClass="path" presetSubtype="0" accel="50000" decel="50000" fill="hold" grpId="1" nodeType="withEffect">
                                  <p:stCondLst>
                                    <p:cond delay="0"/>
                                  </p:stCondLst>
                                  <p:childTnLst>
                                    <p:animMotion origin="layout" path="M -1.94444E-6 3.7037E-6 L 0.31528 0.00601 " pathEditMode="relative" rAng="0" ptsTypes="AA">
                                      <p:cBhvr>
                                        <p:cTn id="232" dur="2000" fill="hold"/>
                                        <p:tgtEl>
                                          <p:spTgt spid="53"/>
                                        </p:tgtEl>
                                        <p:attrNameLst>
                                          <p:attrName>ppt_x</p:attrName>
                                          <p:attrName>ppt_y</p:attrName>
                                        </p:attrNameLst>
                                      </p:cBhvr>
                                      <p:rCtr x="15764" y="301"/>
                                    </p:animMotion>
                                  </p:childTnLst>
                                </p:cTn>
                              </p:par>
                              <p:par>
                                <p:cTn id="233" presetID="42" presetClass="path" presetSubtype="0" accel="50000" decel="50000" fill="hold" grpId="1" nodeType="withEffect">
                                  <p:stCondLst>
                                    <p:cond delay="0"/>
                                  </p:stCondLst>
                                  <p:childTnLst>
                                    <p:animMotion origin="layout" path="M 4.72222E-6 3.7037E-7 L 0.346 0.13958 " pathEditMode="relative" rAng="0" ptsTypes="AA">
                                      <p:cBhvr>
                                        <p:cTn id="234" dur="2000" fill="hold"/>
                                        <p:tgtEl>
                                          <p:spTgt spid="44"/>
                                        </p:tgtEl>
                                        <p:attrNameLst>
                                          <p:attrName>ppt_x</p:attrName>
                                          <p:attrName>ppt_y</p:attrName>
                                        </p:attrNameLst>
                                      </p:cBhvr>
                                      <p:rCtr x="17292" y="6968"/>
                                    </p:animMotion>
                                  </p:childTnLst>
                                </p:cTn>
                              </p:par>
                              <p:par>
                                <p:cTn id="235" presetID="42" presetClass="path" presetSubtype="0" accel="50000" decel="50000" fill="hold" grpId="1" nodeType="withEffect">
                                  <p:stCondLst>
                                    <p:cond delay="0"/>
                                  </p:stCondLst>
                                  <p:childTnLst>
                                    <p:animMotion origin="layout" path="M 1.66667E-6 2.59259E-6 L 0.41319 0.07153 " pathEditMode="relative" rAng="0" ptsTypes="AA">
                                      <p:cBhvr>
                                        <p:cTn id="236" dur="2000" fill="hold"/>
                                        <p:tgtEl>
                                          <p:spTgt spid="51"/>
                                        </p:tgtEl>
                                        <p:attrNameLst>
                                          <p:attrName>ppt_x</p:attrName>
                                          <p:attrName>ppt_y</p:attrName>
                                        </p:attrNameLst>
                                      </p:cBhvr>
                                      <p:rCtr x="20660" y="3565"/>
                                    </p:animMotion>
                                  </p:childTnLst>
                                </p:cTn>
                              </p:par>
                              <p:par>
                                <p:cTn id="237" presetID="42" presetClass="path" presetSubtype="0" accel="50000" decel="50000" fill="hold" grpId="1" nodeType="withEffect">
                                  <p:stCondLst>
                                    <p:cond delay="0"/>
                                  </p:stCondLst>
                                  <p:childTnLst>
                                    <p:animMotion origin="layout" path="M 1.66667E-6 -1.48148E-6 L 0.35937 0.13912 " pathEditMode="relative" rAng="0" ptsTypes="AA">
                                      <p:cBhvr>
                                        <p:cTn id="238" dur="2000" fill="hold"/>
                                        <p:tgtEl>
                                          <p:spTgt spid="56"/>
                                        </p:tgtEl>
                                        <p:attrNameLst>
                                          <p:attrName>ppt_x</p:attrName>
                                          <p:attrName>ppt_y</p:attrName>
                                        </p:attrNameLst>
                                      </p:cBhvr>
                                      <p:rCtr x="17969" y="6944"/>
                                    </p:animMotion>
                                  </p:childTnLst>
                                </p:cTn>
                              </p:par>
                              <p:par>
                                <p:cTn id="239" presetID="42" presetClass="path" presetSubtype="0" accel="50000" decel="50000" fill="hold" grpId="1" nodeType="withEffect">
                                  <p:stCondLst>
                                    <p:cond delay="0"/>
                                  </p:stCondLst>
                                  <p:childTnLst>
                                    <p:animMotion origin="layout" path="M -1.94444E-6 1.11111E-6 L 0.3309 0.17361 " pathEditMode="relative" rAng="0" ptsTypes="AA">
                                      <p:cBhvr>
                                        <p:cTn id="240" dur="2000" fill="hold"/>
                                        <p:tgtEl>
                                          <p:spTgt spid="58"/>
                                        </p:tgtEl>
                                        <p:attrNameLst>
                                          <p:attrName>ppt_x</p:attrName>
                                          <p:attrName>ppt_y</p:attrName>
                                        </p:attrNameLst>
                                      </p:cBhvr>
                                      <p:rCtr x="16545" y="8681"/>
                                    </p:animMotion>
                                  </p:childTnLst>
                                </p:cTn>
                              </p:par>
                            </p:childTnLst>
                          </p:cTn>
                        </p:par>
                      </p:childTnLst>
                    </p:cTn>
                  </p:par>
                  <p:par>
                    <p:cTn id="241" fill="hold">
                      <p:stCondLst>
                        <p:cond delay="indefinite"/>
                      </p:stCondLst>
                      <p:childTnLst>
                        <p:par>
                          <p:cTn id="242" fill="hold">
                            <p:stCondLst>
                              <p:cond delay="0"/>
                            </p:stCondLst>
                            <p:childTnLst>
                              <p:par>
                                <p:cTn id="243" presetID="10" presetClass="exit" presetSubtype="0" fill="hold" grpId="2" nodeType="clickEffect">
                                  <p:stCondLst>
                                    <p:cond delay="0"/>
                                  </p:stCondLst>
                                  <p:childTnLst>
                                    <p:animEffect transition="out" filter="fade">
                                      <p:cBhvr>
                                        <p:cTn id="244" dur="500"/>
                                        <p:tgtEl>
                                          <p:spTgt spid="8"/>
                                        </p:tgtEl>
                                      </p:cBhvr>
                                    </p:animEffect>
                                    <p:set>
                                      <p:cBhvr>
                                        <p:cTn id="245" dur="1" fill="hold">
                                          <p:stCondLst>
                                            <p:cond delay="499"/>
                                          </p:stCondLst>
                                        </p:cTn>
                                        <p:tgtEl>
                                          <p:spTgt spid="8"/>
                                        </p:tgtEl>
                                        <p:attrNameLst>
                                          <p:attrName>style.visibility</p:attrName>
                                        </p:attrNameLst>
                                      </p:cBhvr>
                                      <p:to>
                                        <p:strVal val="hidden"/>
                                      </p:to>
                                    </p:set>
                                  </p:childTnLst>
                                </p:cTn>
                              </p:par>
                              <p:par>
                                <p:cTn id="246" presetID="10" presetClass="exit" presetSubtype="0" fill="hold" grpId="2" nodeType="withEffect">
                                  <p:stCondLst>
                                    <p:cond delay="0"/>
                                  </p:stCondLst>
                                  <p:childTnLst>
                                    <p:animEffect transition="out" filter="fade">
                                      <p:cBhvr>
                                        <p:cTn id="247" dur="500"/>
                                        <p:tgtEl>
                                          <p:spTgt spid="16"/>
                                        </p:tgtEl>
                                      </p:cBhvr>
                                    </p:animEffect>
                                    <p:set>
                                      <p:cBhvr>
                                        <p:cTn id="248" dur="1" fill="hold">
                                          <p:stCondLst>
                                            <p:cond delay="499"/>
                                          </p:stCondLst>
                                        </p:cTn>
                                        <p:tgtEl>
                                          <p:spTgt spid="16"/>
                                        </p:tgtEl>
                                        <p:attrNameLst>
                                          <p:attrName>style.visibility</p:attrName>
                                        </p:attrNameLst>
                                      </p:cBhvr>
                                      <p:to>
                                        <p:strVal val="hidden"/>
                                      </p:to>
                                    </p:set>
                                  </p:childTnLst>
                                </p:cTn>
                              </p:par>
                              <p:par>
                                <p:cTn id="249" presetID="10" presetClass="exit" presetSubtype="0" fill="hold" grpId="2" nodeType="withEffect">
                                  <p:stCondLst>
                                    <p:cond delay="0"/>
                                  </p:stCondLst>
                                  <p:childTnLst>
                                    <p:animEffect transition="out" filter="fade">
                                      <p:cBhvr>
                                        <p:cTn id="250" dur="500"/>
                                        <p:tgtEl>
                                          <p:spTgt spid="18"/>
                                        </p:tgtEl>
                                      </p:cBhvr>
                                    </p:animEffect>
                                    <p:set>
                                      <p:cBhvr>
                                        <p:cTn id="251" dur="1" fill="hold">
                                          <p:stCondLst>
                                            <p:cond delay="499"/>
                                          </p:stCondLst>
                                        </p:cTn>
                                        <p:tgtEl>
                                          <p:spTgt spid="18"/>
                                        </p:tgtEl>
                                        <p:attrNameLst>
                                          <p:attrName>style.visibility</p:attrName>
                                        </p:attrNameLst>
                                      </p:cBhvr>
                                      <p:to>
                                        <p:strVal val="hidden"/>
                                      </p:to>
                                    </p:set>
                                  </p:childTnLst>
                                </p:cTn>
                              </p:par>
                              <p:par>
                                <p:cTn id="252" presetID="10" presetClass="exit" presetSubtype="0" fill="hold" grpId="2" nodeType="withEffect">
                                  <p:stCondLst>
                                    <p:cond delay="0"/>
                                  </p:stCondLst>
                                  <p:childTnLst>
                                    <p:animEffect transition="out" filter="fade">
                                      <p:cBhvr>
                                        <p:cTn id="253" dur="500"/>
                                        <p:tgtEl>
                                          <p:spTgt spid="19"/>
                                        </p:tgtEl>
                                      </p:cBhvr>
                                    </p:animEffect>
                                    <p:set>
                                      <p:cBhvr>
                                        <p:cTn id="254" dur="1" fill="hold">
                                          <p:stCondLst>
                                            <p:cond delay="499"/>
                                          </p:stCondLst>
                                        </p:cTn>
                                        <p:tgtEl>
                                          <p:spTgt spid="19"/>
                                        </p:tgtEl>
                                        <p:attrNameLst>
                                          <p:attrName>style.visibility</p:attrName>
                                        </p:attrNameLst>
                                      </p:cBhvr>
                                      <p:to>
                                        <p:strVal val="hidden"/>
                                      </p:to>
                                    </p:set>
                                  </p:childTnLst>
                                </p:cTn>
                              </p:par>
                              <p:par>
                                <p:cTn id="255" presetID="10" presetClass="exit" presetSubtype="0" fill="hold" grpId="2" nodeType="withEffect">
                                  <p:stCondLst>
                                    <p:cond delay="0"/>
                                  </p:stCondLst>
                                  <p:childTnLst>
                                    <p:animEffect transition="out" filter="fade">
                                      <p:cBhvr>
                                        <p:cTn id="256" dur="500"/>
                                        <p:tgtEl>
                                          <p:spTgt spid="20"/>
                                        </p:tgtEl>
                                      </p:cBhvr>
                                    </p:animEffect>
                                    <p:set>
                                      <p:cBhvr>
                                        <p:cTn id="257" dur="1" fill="hold">
                                          <p:stCondLst>
                                            <p:cond delay="499"/>
                                          </p:stCondLst>
                                        </p:cTn>
                                        <p:tgtEl>
                                          <p:spTgt spid="20"/>
                                        </p:tgtEl>
                                        <p:attrNameLst>
                                          <p:attrName>style.visibility</p:attrName>
                                        </p:attrNameLst>
                                      </p:cBhvr>
                                      <p:to>
                                        <p:strVal val="hidden"/>
                                      </p:to>
                                    </p:set>
                                  </p:childTnLst>
                                </p:cTn>
                              </p:par>
                              <p:par>
                                <p:cTn id="258" presetID="10" presetClass="exit" presetSubtype="0" fill="hold" grpId="2" nodeType="withEffect">
                                  <p:stCondLst>
                                    <p:cond delay="0"/>
                                  </p:stCondLst>
                                  <p:childTnLst>
                                    <p:animEffect transition="out" filter="fade">
                                      <p:cBhvr>
                                        <p:cTn id="259" dur="500"/>
                                        <p:tgtEl>
                                          <p:spTgt spid="21"/>
                                        </p:tgtEl>
                                      </p:cBhvr>
                                    </p:animEffect>
                                    <p:set>
                                      <p:cBhvr>
                                        <p:cTn id="260" dur="1" fill="hold">
                                          <p:stCondLst>
                                            <p:cond delay="499"/>
                                          </p:stCondLst>
                                        </p:cTn>
                                        <p:tgtEl>
                                          <p:spTgt spid="21"/>
                                        </p:tgtEl>
                                        <p:attrNameLst>
                                          <p:attrName>style.visibility</p:attrName>
                                        </p:attrNameLst>
                                      </p:cBhvr>
                                      <p:to>
                                        <p:strVal val="hidden"/>
                                      </p:to>
                                    </p:set>
                                  </p:childTnLst>
                                </p:cTn>
                              </p:par>
                              <p:par>
                                <p:cTn id="261" presetID="10" presetClass="exit" presetSubtype="0" fill="hold" grpId="2" nodeType="withEffect">
                                  <p:stCondLst>
                                    <p:cond delay="0"/>
                                  </p:stCondLst>
                                  <p:childTnLst>
                                    <p:animEffect transition="out" filter="fade">
                                      <p:cBhvr>
                                        <p:cTn id="262" dur="500"/>
                                        <p:tgtEl>
                                          <p:spTgt spid="22"/>
                                        </p:tgtEl>
                                      </p:cBhvr>
                                    </p:animEffect>
                                    <p:set>
                                      <p:cBhvr>
                                        <p:cTn id="263" dur="1" fill="hold">
                                          <p:stCondLst>
                                            <p:cond delay="499"/>
                                          </p:stCondLst>
                                        </p:cTn>
                                        <p:tgtEl>
                                          <p:spTgt spid="22"/>
                                        </p:tgtEl>
                                        <p:attrNameLst>
                                          <p:attrName>style.visibility</p:attrName>
                                        </p:attrNameLst>
                                      </p:cBhvr>
                                      <p:to>
                                        <p:strVal val="hidden"/>
                                      </p:to>
                                    </p:set>
                                  </p:childTnLst>
                                </p:cTn>
                              </p:par>
                              <p:par>
                                <p:cTn id="264" presetID="10" presetClass="exit" presetSubtype="0" fill="hold" grpId="2" nodeType="withEffect">
                                  <p:stCondLst>
                                    <p:cond delay="0"/>
                                  </p:stCondLst>
                                  <p:childTnLst>
                                    <p:animEffect transition="out" filter="fade">
                                      <p:cBhvr>
                                        <p:cTn id="265" dur="500"/>
                                        <p:tgtEl>
                                          <p:spTgt spid="23"/>
                                        </p:tgtEl>
                                      </p:cBhvr>
                                    </p:animEffect>
                                    <p:set>
                                      <p:cBhvr>
                                        <p:cTn id="266" dur="1" fill="hold">
                                          <p:stCondLst>
                                            <p:cond delay="499"/>
                                          </p:stCondLst>
                                        </p:cTn>
                                        <p:tgtEl>
                                          <p:spTgt spid="23"/>
                                        </p:tgtEl>
                                        <p:attrNameLst>
                                          <p:attrName>style.visibility</p:attrName>
                                        </p:attrNameLst>
                                      </p:cBhvr>
                                      <p:to>
                                        <p:strVal val="hidden"/>
                                      </p:to>
                                    </p:set>
                                  </p:childTnLst>
                                </p:cTn>
                              </p:par>
                              <p:par>
                                <p:cTn id="267" presetID="10" presetClass="exit" presetSubtype="0" fill="hold" grpId="2" nodeType="withEffect">
                                  <p:stCondLst>
                                    <p:cond delay="0"/>
                                  </p:stCondLst>
                                  <p:childTnLst>
                                    <p:animEffect transition="out" filter="fade">
                                      <p:cBhvr>
                                        <p:cTn id="268" dur="500"/>
                                        <p:tgtEl>
                                          <p:spTgt spid="24"/>
                                        </p:tgtEl>
                                      </p:cBhvr>
                                    </p:animEffect>
                                    <p:set>
                                      <p:cBhvr>
                                        <p:cTn id="269" dur="1" fill="hold">
                                          <p:stCondLst>
                                            <p:cond delay="499"/>
                                          </p:stCondLst>
                                        </p:cTn>
                                        <p:tgtEl>
                                          <p:spTgt spid="24"/>
                                        </p:tgtEl>
                                        <p:attrNameLst>
                                          <p:attrName>style.visibility</p:attrName>
                                        </p:attrNameLst>
                                      </p:cBhvr>
                                      <p:to>
                                        <p:strVal val="hidden"/>
                                      </p:to>
                                    </p:set>
                                  </p:childTnLst>
                                </p:cTn>
                              </p:par>
                              <p:par>
                                <p:cTn id="270" presetID="10" presetClass="exit" presetSubtype="0" fill="hold" grpId="2" nodeType="withEffect">
                                  <p:stCondLst>
                                    <p:cond delay="0"/>
                                  </p:stCondLst>
                                  <p:childTnLst>
                                    <p:animEffect transition="out" filter="fade">
                                      <p:cBhvr>
                                        <p:cTn id="271" dur="500"/>
                                        <p:tgtEl>
                                          <p:spTgt spid="25"/>
                                        </p:tgtEl>
                                      </p:cBhvr>
                                    </p:animEffect>
                                    <p:set>
                                      <p:cBhvr>
                                        <p:cTn id="272" dur="1" fill="hold">
                                          <p:stCondLst>
                                            <p:cond delay="499"/>
                                          </p:stCondLst>
                                        </p:cTn>
                                        <p:tgtEl>
                                          <p:spTgt spid="25"/>
                                        </p:tgtEl>
                                        <p:attrNameLst>
                                          <p:attrName>style.visibility</p:attrName>
                                        </p:attrNameLst>
                                      </p:cBhvr>
                                      <p:to>
                                        <p:strVal val="hidden"/>
                                      </p:to>
                                    </p:set>
                                  </p:childTnLst>
                                </p:cTn>
                              </p:par>
                              <p:par>
                                <p:cTn id="273" presetID="10" presetClass="exit" presetSubtype="0" fill="hold" grpId="2" nodeType="withEffect">
                                  <p:stCondLst>
                                    <p:cond delay="0"/>
                                  </p:stCondLst>
                                  <p:childTnLst>
                                    <p:animEffect transition="out" filter="fade">
                                      <p:cBhvr>
                                        <p:cTn id="274" dur="500"/>
                                        <p:tgtEl>
                                          <p:spTgt spid="17"/>
                                        </p:tgtEl>
                                      </p:cBhvr>
                                    </p:animEffect>
                                    <p:set>
                                      <p:cBhvr>
                                        <p:cTn id="275" dur="1" fill="hold">
                                          <p:stCondLst>
                                            <p:cond delay="499"/>
                                          </p:stCondLst>
                                        </p:cTn>
                                        <p:tgtEl>
                                          <p:spTgt spid="17"/>
                                        </p:tgtEl>
                                        <p:attrNameLst>
                                          <p:attrName>style.visibility</p:attrName>
                                        </p:attrNameLst>
                                      </p:cBhvr>
                                      <p:to>
                                        <p:strVal val="hidden"/>
                                      </p:to>
                                    </p:set>
                                  </p:childTnLst>
                                </p:cTn>
                              </p:par>
                              <p:par>
                                <p:cTn id="276" presetID="10" presetClass="exit" presetSubtype="0" fill="hold" grpId="2" nodeType="withEffect">
                                  <p:stCondLst>
                                    <p:cond delay="0"/>
                                  </p:stCondLst>
                                  <p:childTnLst>
                                    <p:animEffect transition="out" filter="fade">
                                      <p:cBhvr>
                                        <p:cTn id="277" dur="500"/>
                                        <p:tgtEl>
                                          <p:spTgt spid="26"/>
                                        </p:tgtEl>
                                      </p:cBhvr>
                                    </p:animEffect>
                                    <p:set>
                                      <p:cBhvr>
                                        <p:cTn id="278" dur="1" fill="hold">
                                          <p:stCondLst>
                                            <p:cond delay="499"/>
                                          </p:stCondLst>
                                        </p:cTn>
                                        <p:tgtEl>
                                          <p:spTgt spid="26"/>
                                        </p:tgtEl>
                                        <p:attrNameLst>
                                          <p:attrName>style.visibility</p:attrName>
                                        </p:attrNameLst>
                                      </p:cBhvr>
                                      <p:to>
                                        <p:strVal val="hidden"/>
                                      </p:to>
                                    </p:set>
                                  </p:childTnLst>
                                </p:cTn>
                              </p:par>
                              <p:par>
                                <p:cTn id="279" presetID="10" presetClass="exit" presetSubtype="0" fill="hold" grpId="2" nodeType="withEffect">
                                  <p:stCondLst>
                                    <p:cond delay="0"/>
                                  </p:stCondLst>
                                  <p:childTnLst>
                                    <p:animEffect transition="out" filter="fade">
                                      <p:cBhvr>
                                        <p:cTn id="280" dur="500"/>
                                        <p:tgtEl>
                                          <p:spTgt spid="29"/>
                                        </p:tgtEl>
                                      </p:cBhvr>
                                    </p:animEffect>
                                    <p:set>
                                      <p:cBhvr>
                                        <p:cTn id="281" dur="1" fill="hold">
                                          <p:stCondLst>
                                            <p:cond delay="499"/>
                                          </p:stCondLst>
                                        </p:cTn>
                                        <p:tgtEl>
                                          <p:spTgt spid="29"/>
                                        </p:tgtEl>
                                        <p:attrNameLst>
                                          <p:attrName>style.visibility</p:attrName>
                                        </p:attrNameLst>
                                      </p:cBhvr>
                                      <p:to>
                                        <p:strVal val="hidden"/>
                                      </p:to>
                                    </p:set>
                                  </p:childTnLst>
                                </p:cTn>
                              </p:par>
                              <p:par>
                                <p:cTn id="282" presetID="10" presetClass="exit" presetSubtype="0" fill="hold" grpId="2" nodeType="withEffect">
                                  <p:stCondLst>
                                    <p:cond delay="0"/>
                                  </p:stCondLst>
                                  <p:childTnLst>
                                    <p:animEffect transition="out" filter="fade">
                                      <p:cBhvr>
                                        <p:cTn id="283" dur="500"/>
                                        <p:tgtEl>
                                          <p:spTgt spid="30"/>
                                        </p:tgtEl>
                                      </p:cBhvr>
                                    </p:animEffect>
                                    <p:set>
                                      <p:cBhvr>
                                        <p:cTn id="284" dur="1" fill="hold">
                                          <p:stCondLst>
                                            <p:cond delay="499"/>
                                          </p:stCondLst>
                                        </p:cTn>
                                        <p:tgtEl>
                                          <p:spTgt spid="30"/>
                                        </p:tgtEl>
                                        <p:attrNameLst>
                                          <p:attrName>style.visibility</p:attrName>
                                        </p:attrNameLst>
                                      </p:cBhvr>
                                      <p:to>
                                        <p:strVal val="hidden"/>
                                      </p:to>
                                    </p:set>
                                  </p:childTnLst>
                                </p:cTn>
                              </p:par>
                              <p:par>
                                <p:cTn id="285" presetID="10" presetClass="exit" presetSubtype="0" fill="hold" grpId="2" nodeType="withEffect">
                                  <p:stCondLst>
                                    <p:cond delay="0"/>
                                  </p:stCondLst>
                                  <p:childTnLst>
                                    <p:animEffect transition="out" filter="fade">
                                      <p:cBhvr>
                                        <p:cTn id="286" dur="500"/>
                                        <p:tgtEl>
                                          <p:spTgt spid="33"/>
                                        </p:tgtEl>
                                      </p:cBhvr>
                                    </p:animEffect>
                                    <p:set>
                                      <p:cBhvr>
                                        <p:cTn id="287" dur="1" fill="hold">
                                          <p:stCondLst>
                                            <p:cond delay="499"/>
                                          </p:stCondLst>
                                        </p:cTn>
                                        <p:tgtEl>
                                          <p:spTgt spid="33"/>
                                        </p:tgtEl>
                                        <p:attrNameLst>
                                          <p:attrName>style.visibility</p:attrName>
                                        </p:attrNameLst>
                                      </p:cBhvr>
                                      <p:to>
                                        <p:strVal val="hidden"/>
                                      </p:to>
                                    </p:set>
                                  </p:childTnLst>
                                </p:cTn>
                              </p:par>
                              <p:par>
                                <p:cTn id="288" presetID="10" presetClass="exit" presetSubtype="0" fill="hold" grpId="2" nodeType="withEffect">
                                  <p:stCondLst>
                                    <p:cond delay="0"/>
                                  </p:stCondLst>
                                  <p:childTnLst>
                                    <p:animEffect transition="out" filter="fade">
                                      <p:cBhvr>
                                        <p:cTn id="289" dur="500"/>
                                        <p:tgtEl>
                                          <p:spTgt spid="34"/>
                                        </p:tgtEl>
                                      </p:cBhvr>
                                    </p:animEffect>
                                    <p:set>
                                      <p:cBhvr>
                                        <p:cTn id="290" dur="1" fill="hold">
                                          <p:stCondLst>
                                            <p:cond delay="499"/>
                                          </p:stCondLst>
                                        </p:cTn>
                                        <p:tgtEl>
                                          <p:spTgt spid="34"/>
                                        </p:tgtEl>
                                        <p:attrNameLst>
                                          <p:attrName>style.visibility</p:attrName>
                                        </p:attrNameLst>
                                      </p:cBhvr>
                                      <p:to>
                                        <p:strVal val="hidden"/>
                                      </p:to>
                                    </p:set>
                                  </p:childTnLst>
                                </p:cTn>
                              </p:par>
                              <p:par>
                                <p:cTn id="291" presetID="10" presetClass="exit" presetSubtype="0" fill="hold" grpId="2" nodeType="withEffect">
                                  <p:stCondLst>
                                    <p:cond delay="0"/>
                                  </p:stCondLst>
                                  <p:childTnLst>
                                    <p:animEffect transition="out" filter="fade">
                                      <p:cBhvr>
                                        <p:cTn id="292" dur="500"/>
                                        <p:tgtEl>
                                          <p:spTgt spid="35"/>
                                        </p:tgtEl>
                                      </p:cBhvr>
                                    </p:animEffect>
                                    <p:set>
                                      <p:cBhvr>
                                        <p:cTn id="293" dur="1" fill="hold">
                                          <p:stCondLst>
                                            <p:cond delay="499"/>
                                          </p:stCondLst>
                                        </p:cTn>
                                        <p:tgtEl>
                                          <p:spTgt spid="35"/>
                                        </p:tgtEl>
                                        <p:attrNameLst>
                                          <p:attrName>style.visibility</p:attrName>
                                        </p:attrNameLst>
                                      </p:cBhvr>
                                      <p:to>
                                        <p:strVal val="hidden"/>
                                      </p:to>
                                    </p:set>
                                  </p:childTnLst>
                                </p:cTn>
                              </p:par>
                              <p:par>
                                <p:cTn id="294" presetID="10" presetClass="exit" presetSubtype="0" fill="hold" grpId="2" nodeType="withEffect">
                                  <p:stCondLst>
                                    <p:cond delay="0"/>
                                  </p:stCondLst>
                                  <p:childTnLst>
                                    <p:animEffect transition="out" filter="fade">
                                      <p:cBhvr>
                                        <p:cTn id="295" dur="500"/>
                                        <p:tgtEl>
                                          <p:spTgt spid="36"/>
                                        </p:tgtEl>
                                      </p:cBhvr>
                                    </p:animEffect>
                                    <p:set>
                                      <p:cBhvr>
                                        <p:cTn id="296" dur="1" fill="hold">
                                          <p:stCondLst>
                                            <p:cond delay="499"/>
                                          </p:stCondLst>
                                        </p:cTn>
                                        <p:tgtEl>
                                          <p:spTgt spid="36"/>
                                        </p:tgtEl>
                                        <p:attrNameLst>
                                          <p:attrName>style.visibility</p:attrName>
                                        </p:attrNameLst>
                                      </p:cBhvr>
                                      <p:to>
                                        <p:strVal val="hidden"/>
                                      </p:to>
                                    </p:set>
                                  </p:childTnLst>
                                </p:cTn>
                              </p:par>
                              <p:par>
                                <p:cTn id="297" presetID="10" presetClass="exit" presetSubtype="0" fill="hold" grpId="2" nodeType="withEffect">
                                  <p:stCondLst>
                                    <p:cond delay="0"/>
                                  </p:stCondLst>
                                  <p:childTnLst>
                                    <p:animEffect transition="out" filter="fade">
                                      <p:cBhvr>
                                        <p:cTn id="298" dur="500"/>
                                        <p:tgtEl>
                                          <p:spTgt spid="37"/>
                                        </p:tgtEl>
                                      </p:cBhvr>
                                    </p:animEffect>
                                    <p:set>
                                      <p:cBhvr>
                                        <p:cTn id="299" dur="1" fill="hold">
                                          <p:stCondLst>
                                            <p:cond delay="499"/>
                                          </p:stCondLst>
                                        </p:cTn>
                                        <p:tgtEl>
                                          <p:spTgt spid="37"/>
                                        </p:tgtEl>
                                        <p:attrNameLst>
                                          <p:attrName>style.visibility</p:attrName>
                                        </p:attrNameLst>
                                      </p:cBhvr>
                                      <p:to>
                                        <p:strVal val="hidden"/>
                                      </p:to>
                                    </p:set>
                                  </p:childTnLst>
                                </p:cTn>
                              </p:par>
                              <p:par>
                                <p:cTn id="300" presetID="10" presetClass="exit" presetSubtype="0" fill="hold" grpId="2" nodeType="withEffect">
                                  <p:stCondLst>
                                    <p:cond delay="0"/>
                                  </p:stCondLst>
                                  <p:childTnLst>
                                    <p:animEffect transition="out" filter="fade">
                                      <p:cBhvr>
                                        <p:cTn id="301" dur="500"/>
                                        <p:tgtEl>
                                          <p:spTgt spid="38"/>
                                        </p:tgtEl>
                                      </p:cBhvr>
                                    </p:animEffect>
                                    <p:set>
                                      <p:cBhvr>
                                        <p:cTn id="302" dur="1" fill="hold">
                                          <p:stCondLst>
                                            <p:cond delay="499"/>
                                          </p:stCondLst>
                                        </p:cTn>
                                        <p:tgtEl>
                                          <p:spTgt spid="38"/>
                                        </p:tgtEl>
                                        <p:attrNameLst>
                                          <p:attrName>style.visibility</p:attrName>
                                        </p:attrNameLst>
                                      </p:cBhvr>
                                      <p:to>
                                        <p:strVal val="hidden"/>
                                      </p:to>
                                    </p:set>
                                  </p:childTnLst>
                                </p:cTn>
                              </p:par>
                              <p:par>
                                <p:cTn id="303" presetID="10" presetClass="exit" presetSubtype="0" fill="hold" grpId="2" nodeType="withEffect">
                                  <p:stCondLst>
                                    <p:cond delay="0"/>
                                  </p:stCondLst>
                                  <p:childTnLst>
                                    <p:animEffect transition="out" filter="fade">
                                      <p:cBhvr>
                                        <p:cTn id="304" dur="500"/>
                                        <p:tgtEl>
                                          <p:spTgt spid="39"/>
                                        </p:tgtEl>
                                      </p:cBhvr>
                                    </p:animEffect>
                                    <p:set>
                                      <p:cBhvr>
                                        <p:cTn id="305" dur="1" fill="hold">
                                          <p:stCondLst>
                                            <p:cond delay="499"/>
                                          </p:stCondLst>
                                        </p:cTn>
                                        <p:tgtEl>
                                          <p:spTgt spid="39"/>
                                        </p:tgtEl>
                                        <p:attrNameLst>
                                          <p:attrName>style.visibility</p:attrName>
                                        </p:attrNameLst>
                                      </p:cBhvr>
                                      <p:to>
                                        <p:strVal val="hidden"/>
                                      </p:to>
                                    </p:set>
                                  </p:childTnLst>
                                </p:cTn>
                              </p:par>
                              <p:par>
                                <p:cTn id="306" presetID="10" presetClass="exit" presetSubtype="0" fill="hold" grpId="2" nodeType="withEffect">
                                  <p:stCondLst>
                                    <p:cond delay="0"/>
                                  </p:stCondLst>
                                  <p:childTnLst>
                                    <p:animEffect transition="out" filter="fade">
                                      <p:cBhvr>
                                        <p:cTn id="307" dur="500"/>
                                        <p:tgtEl>
                                          <p:spTgt spid="40"/>
                                        </p:tgtEl>
                                      </p:cBhvr>
                                    </p:animEffect>
                                    <p:set>
                                      <p:cBhvr>
                                        <p:cTn id="308" dur="1" fill="hold">
                                          <p:stCondLst>
                                            <p:cond delay="499"/>
                                          </p:stCondLst>
                                        </p:cTn>
                                        <p:tgtEl>
                                          <p:spTgt spid="40"/>
                                        </p:tgtEl>
                                        <p:attrNameLst>
                                          <p:attrName>style.visibility</p:attrName>
                                        </p:attrNameLst>
                                      </p:cBhvr>
                                      <p:to>
                                        <p:strVal val="hidden"/>
                                      </p:to>
                                    </p:set>
                                  </p:childTnLst>
                                </p:cTn>
                              </p:par>
                              <p:par>
                                <p:cTn id="309" presetID="10" presetClass="exit" presetSubtype="0" fill="hold" grpId="2" nodeType="withEffect">
                                  <p:stCondLst>
                                    <p:cond delay="0"/>
                                  </p:stCondLst>
                                  <p:childTnLst>
                                    <p:animEffect transition="out" filter="fade">
                                      <p:cBhvr>
                                        <p:cTn id="310" dur="500"/>
                                        <p:tgtEl>
                                          <p:spTgt spid="31"/>
                                        </p:tgtEl>
                                      </p:cBhvr>
                                    </p:animEffect>
                                    <p:set>
                                      <p:cBhvr>
                                        <p:cTn id="311" dur="1" fill="hold">
                                          <p:stCondLst>
                                            <p:cond delay="499"/>
                                          </p:stCondLst>
                                        </p:cTn>
                                        <p:tgtEl>
                                          <p:spTgt spid="31"/>
                                        </p:tgtEl>
                                        <p:attrNameLst>
                                          <p:attrName>style.visibility</p:attrName>
                                        </p:attrNameLst>
                                      </p:cBhvr>
                                      <p:to>
                                        <p:strVal val="hidden"/>
                                      </p:to>
                                    </p:set>
                                  </p:childTnLst>
                                </p:cTn>
                              </p:par>
                              <p:par>
                                <p:cTn id="312" presetID="10" presetClass="exit" presetSubtype="0" fill="hold" grpId="2" nodeType="withEffect">
                                  <p:stCondLst>
                                    <p:cond delay="0"/>
                                  </p:stCondLst>
                                  <p:childTnLst>
                                    <p:animEffect transition="out" filter="fade">
                                      <p:cBhvr>
                                        <p:cTn id="313" dur="500"/>
                                        <p:tgtEl>
                                          <p:spTgt spid="41"/>
                                        </p:tgtEl>
                                      </p:cBhvr>
                                    </p:animEffect>
                                    <p:set>
                                      <p:cBhvr>
                                        <p:cTn id="314" dur="1" fill="hold">
                                          <p:stCondLst>
                                            <p:cond delay="499"/>
                                          </p:stCondLst>
                                        </p:cTn>
                                        <p:tgtEl>
                                          <p:spTgt spid="41"/>
                                        </p:tgtEl>
                                        <p:attrNameLst>
                                          <p:attrName>style.visibility</p:attrName>
                                        </p:attrNameLst>
                                      </p:cBhvr>
                                      <p:to>
                                        <p:strVal val="hidden"/>
                                      </p:to>
                                    </p:set>
                                  </p:childTnLst>
                                </p:cTn>
                              </p:par>
                              <p:par>
                                <p:cTn id="315" presetID="10" presetClass="exit" presetSubtype="0" fill="hold" grpId="2" nodeType="withEffect">
                                  <p:stCondLst>
                                    <p:cond delay="0"/>
                                  </p:stCondLst>
                                  <p:childTnLst>
                                    <p:animEffect transition="out" filter="fade">
                                      <p:cBhvr>
                                        <p:cTn id="316" dur="500"/>
                                        <p:tgtEl>
                                          <p:spTgt spid="44"/>
                                        </p:tgtEl>
                                      </p:cBhvr>
                                    </p:animEffect>
                                    <p:set>
                                      <p:cBhvr>
                                        <p:cTn id="317" dur="1" fill="hold">
                                          <p:stCondLst>
                                            <p:cond delay="499"/>
                                          </p:stCondLst>
                                        </p:cTn>
                                        <p:tgtEl>
                                          <p:spTgt spid="44"/>
                                        </p:tgtEl>
                                        <p:attrNameLst>
                                          <p:attrName>style.visibility</p:attrName>
                                        </p:attrNameLst>
                                      </p:cBhvr>
                                      <p:to>
                                        <p:strVal val="hidden"/>
                                      </p:to>
                                    </p:set>
                                  </p:childTnLst>
                                </p:cTn>
                              </p:par>
                              <p:par>
                                <p:cTn id="318" presetID="10" presetClass="exit" presetSubtype="0" fill="hold" grpId="2" nodeType="withEffect">
                                  <p:stCondLst>
                                    <p:cond delay="0"/>
                                  </p:stCondLst>
                                  <p:childTnLst>
                                    <p:animEffect transition="out" filter="fade">
                                      <p:cBhvr>
                                        <p:cTn id="319" dur="500"/>
                                        <p:tgtEl>
                                          <p:spTgt spid="45"/>
                                        </p:tgtEl>
                                      </p:cBhvr>
                                    </p:animEffect>
                                    <p:set>
                                      <p:cBhvr>
                                        <p:cTn id="320" dur="1" fill="hold">
                                          <p:stCondLst>
                                            <p:cond delay="499"/>
                                          </p:stCondLst>
                                        </p:cTn>
                                        <p:tgtEl>
                                          <p:spTgt spid="45"/>
                                        </p:tgtEl>
                                        <p:attrNameLst>
                                          <p:attrName>style.visibility</p:attrName>
                                        </p:attrNameLst>
                                      </p:cBhvr>
                                      <p:to>
                                        <p:strVal val="hidden"/>
                                      </p:to>
                                    </p:set>
                                  </p:childTnLst>
                                </p:cTn>
                              </p:par>
                              <p:par>
                                <p:cTn id="321" presetID="10" presetClass="exit" presetSubtype="0" fill="hold" grpId="2" nodeType="withEffect">
                                  <p:stCondLst>
                                    <p:cond delay="0"/>
                                  </p:stCondLst>
                                  <p:childTnLst>
                                    <p:animEffect transition="out" filter="fade">
                                      <p:cBhvr>
                                        <p:cTn id="322" dur="500"/>
                                        <p:tgtEl>
                                          <p:spTgt spid="51"/>
                                        </p:tgtEl>
                                      </p:cBhvr>
                                    </p:animEffect>
                                    <p:set>
                                      <p:cBhvr>
                                        <p:cTn id="323" dur="1" fill="hold">
                                          <p:stCondLst>
                                            <p:cond delay="499"/>
                                          </p:stCondLst>
                                        </p:cTn>
                                        <p:tgtEl>
                                          <p:spTgt spid="51"/>
                                        </p:tgtEl>
                                        <p:attrNameLst>
                                          <p:attrName>style.visibility</p:attrName>
                                        </p:attrNameLst>
                                      </p:cBhvr>
                                      <p:to>
                                        <p:strVal val="hidden"/>
                                      </p:to>
                                    </p:set>
                                  </p:childTnLst>
                                </p:cTn>
                              </p:par>
                              <p:par>
                                <p:cTn id="324" presetID="10" presetClass="exit" presetSubtype="0" fill="hold" grpId="2" nodeType="withEffect">
                                  <p:stCondLst>
                                    <p:cond delay="0"/>
                                  </p:stCondLst>
                                  <p:childTnLst>
                                    <p:animEffect transition="out" filter="fade">
                                      <p:cBhvr>
                                        <p:cTn id="325" dur="500"/>
                                        <p:tgtEl>
                                          <p:spTgt spid="52"/>
                                        </p:tgtEl>
                                      </p:cBhvr>
                                    </p:animEffect>
                                    <p:set>
                                      <p:cBhvr>
                                        <p:cTn id="326" dur="1" fill="hold">
                                          <p:stCondLst>
                                            <p:cond delay="499"/>
                                          </p:stCondLst>
                                        </p:cTn>
                                        <p:tgtEl>
                                          <p:spTgt spid="52"/>
                                        </p:tgtEl>
                                        <p:attrNameLst>
                                          <p:attrName>style.visibility</p:attrName>
                                        </p:attrNameLst>
                                      </p:cBhvr>
                                      <p:to>
                                        <p:strVal val="hidden"/>
                                      </p:to>
                                    </p:set>
                                  </p:childTnLst>
                                </p:cTn>
                              </p:par>
                              <p:par>
                                <p:cTn id="327" presetID="10" presetClass="exit" presetSubtype="0" fill="hold" grpId="2" nodeType="withEffect">
                                  <p:stCondLst>
                                    <p:cond delay="0"/>
                                  </p:stCondLst>
                                  <p:childTnLst>
                                    <p:animEffect transition="out" filter="fade">
                                      <p:cBhvr>
                                        <p:cTn id="328" dur="500"/>
                                        <p:tgtEl>
                                          <p:spTgt spid="53"/>
                                        </p:tgtEl>
                                      </p:cBhvr>
                                    </p:animEffect>
                                    <p:set>
                                      <p:cBhvr>
                                        <p:cTn id="329" dur="1" fill="hold">
                                          <p:stCondLst>
                                            <p:cond delay="499"/>
                                          </p:stCondLst>
                                        </p:cTn>
                                        <p:tgtEl>
                                          <p:spTgt spid="53"/>
                                        </p:tgtEl>
                                        <p:attrNameLst>
                                          <p:attrName>style.visibility</p:attrName>
                                        </p:attrNameLst>
                                      </p:cBhvr>
                                      <p:to>
                                        <p:strVal val="hidden"/>
                                      </p:to>
                                    </p:set>
                                  </p:childTnLst>
                                </p:cTn>
                              </p:par>
                              <p:par>
                                <p:cTn id="330" presetID="10" presetClass="exit" presetSubtype="0" fill="hold" grpId="2" nodeType="withEffect">
                                  <p:stCondLst>
                                    <p:cond delay="0"/>
                                  </p:stCondLst>
                                  <p:childTnLst>
                                    <p:animEffect transition="out" filter="fade">
                                      <p:cBhvr>
                                        <p:cTn id="331" dur="500"/>
                                        <p:tgtEl>
                                          <p:spTgt spid="54"/>
                                        </p:tgtEl>
                                      </p:cBhvr>
                                    </p:animEffect>
                                    <p:set>
                                      <p:cBhvr>
                                        <p:cTn id="332" dur="1" fill="hold">
                                          <p:stCondLst>
                                            <p:cond delay="499"/>
                                          </p:stCondLst>
                                        </p:cTn>
                                        <p:tgtEl>
                                          <p:spTgt spid="54"/>
                                        </p:tgtEl>
                                        <p:attrNameLst>
                                          <p:attrName>style.visibility</p:attrName>
                                        </p:attrNameLst>
                                      </p:cBhvr>
                                      <p:to>
                                        <p:strVal val="hidden"/>
                                      </p:to>
                                    </p:set>
                                  </p:childTnLst>
                                </p:cTn>
                              </p:par>
                              <p:par>
                                <p:cTn id="333" presetID="10" presetClass="exit" presetSubtype="0" fill="hold" grpId="2" nodeType="withEffect">
                                  <p:stCondLst>
                                    <p:cond delay="0"/>
                                  </p:stCondLst>
                                  <p:childTnLst>
                                    <p:animEffect transition="out" filter="fade">
                                      <p:cBhvr>
                                        <p:cTn id="334" dur="500"/>
                                        <p:tgtEl>
                                          <p:spTgt spid="55"/>
                                        </p:tgtEl>
                                      </p:cBhvr>
                                    </p:animEffect>
                                    <p:set>
                                      <p:cBhvr>
                                        <p:cTn id="335" dur="1" fill="hold">
                                          <p:stCondLst>
                                            <p:cond delay="499"/>
                                          </p:stCondLst>
                                        </p:cTn>
                                        <p:tgtEl>
                                          <p:spTgt spid="55"/>
                                        </p:tgtEl>
                                        <p:attrNameLst>
                                          <p:attrName>style.visibility</p:attrName>
                                        </p:attrNameLst>
                                      </p:cBhvr>
                                      <p:to>
                                        <p:strVal val="hidden"/>
                                      </p:to>
                                    </p:set>
                                  </p:childTnLst>
                                </p:cTn>
                              </p:par>
                              <p:par>
                                <p:cTn id="336" presetID="10" presetClass="exit" presetSubtype="0" fill="hold" grpId="2" nodeType="withEffect">
                                  <p:stCondLst>
                                    <p:cond delay="0"/>
                                  </p:stCondLst>
                                  <p:childTnLst>
                                    <p:animEffect transition="out" filter="fade">
                                      <p:cBhvr>
                                        <p:cTn id="337" dur="500"/>
                                        <p:tgtEl>
                                          <p:spTgt spid="56"/>
                                        </p:tgtEl>
                                      </p:cBhvr>
                                    </p:animEffect>
                                    <p:set>
                                      <p:cBhvr>
                                        <p:cTn id="338" dur="1" fill="hold">
                                          <p:stCondLst>
                                            <p:cond delay="499"/>
                                          </p:stCondLst>
                                        </p:cTn>
                                        <p:tgtEl>
                                          <p:spTgt spid="56"/>
                                        </p:tgtEl>
                                        <p:attrNameLst>
                                          <p:attrName>style.visibility</p:attrName>
                                        </p:attrNameLst>
                                      </p:cBhvr>
                                      <p:to>
                                        <p:strVal val="hidden"/>
                                      </p:to>
                                    </p:set>
                                  </p:childTnLst>
                                </p:cTn>
                              </p:par>
                              <p:par>
                                <p:cTn id="339" presetID="10" presetClass="exit" presetSubtype="0" fill="hold" grpId="2" nodeType="withEffect">
                                  <p:stCondLst>
                                    <p:cond delay="0"/>
                                  </p:stCondLst>
                                  <p:childTnLst>
                                    <p:animEffect transition="out" filter="fade">
                                      <p:cBhvr>
                                        <p:cTn id="340" dur="500"/>
                                        <p:tgtEl>
                                          <p:spTgt spid="57"/>
                                        </p:tgtEl>
                                      </p:cBhvr>
                                    </p:animEffect>
                                    <p:set>
                                      <p:cBhvr>
                                        <p:cTn id="341" dur="1" fill="hold">
                                          <p:stCondLst>
                                            <p:cond delay="499"/>
                                          </p:stCondLst>
                                        </p:cTn>
                                        <p:tgtEl>
                                          <p:spTgt spid="57"/>
                                        </p:tgtEl>
                                        <p:attrNameLst>
                                          <p:attrName>style.visibility</p:attrName>
                                        </p:attrNameLst>
                                      </p:cBhvr>
                                      <p:to>
                                        <p:strVal val="hidden"/>
                                      </p:to>
                                    </p:set>
                                  </p:childTnLst>
                                </p:cTn>
                              </p:par>
                              <p:par>
                                <p:cTn id="342" presetID="10" presetClass="exit" presetSubtype="0" fill="hold" grpId="2" nodeType="withEffect">
                                  <p:stCondLst>
                                    <p:cond delay="0"/>
                                  </p:stCondLst>
                                  <p:childTnLst>
                                    <p:animEffect transition="out" filter="fade">
                                      <p:cBhvr>
                                        <p:cTn id="343" dur="500"/>
                                        <p:tgtEl>
                                          <p:spTgt spid="58"/>
                                        </p:tgtEl>
                                      </p:cBhvr>
                                    </p:animEffect>
                                    <p:set>
                                      <p:cBhvr>
                                        <p:cTn id="344" dur="1" fill="hold">
                                          <p:stCondLst>
                                            <p:cond delay="499"/>
                                          </p:stCondLst>
                                        </p:cTn>
                                        <p:tgtEl>
                                          <p:spTgt spid="58"/>
                                        </p:tgtEl>
                                        <p:attrNameLst>
                                          <p:attrName>style.visibility</p:attrName>
                                        </p:attrNameLst>
                                      </p:cBhvr>
                                      <p:to>
                                        <p:strVal val="hidden"/>
                                      </p:to>
                                    </p:set>
                                  </p:childTnLst>
                                </p:cTn>
                              </p:par>
                              <p:par>
                                <p:cTn id="345" presetID="10" presetClass="exit" presetSubtype="0" fill="hold" grpId="2" nodeType="withEffect">
                                  <p:stCondLst>
                                    <p:cond delay="0"/>
                                  </p:stCondLst>
                                  <p:childTnLst>
                                    <p:animEffect transition="out" filter="fade">
                                      <p:cBhvr>
                                        <p:cTn id="346" dur="500"/>
                                        <p:tgtEl>
                                          <p:spTgt spid="46"/>
                                        </p:tgtEl>
                                      </p:cBhvr>
                                    </p:animEffect>
                                    <p:set>
                                      <p:cBhvr>
                                        <p:cTn id="347" dur="1" fill="hold">
                                          <p:stCondLst>
                                            <p:cond delay="499"/>
                                          </p:stCondLst>
                                        </p:cTn>
                                        <p:tgtEl>
                                          <p:spTgt spid="46"/>
                                        </p:tgtEl>
                                        <p:attrNameLst>
                                          <p:attrName>style.visibility</p:attrName>
                                        </p:attrNameLst>
                                      </p:cBhvr>
                                      <p:to>
                                        <p:strVal val="hidden"/>
                                      </p:to>
                                    </p:set>
                                  </p:childTnLst>
                                </p:cTn>
                              </p:par>
                              <p:par>
                                <p:cTn id="348" presetID="10" presetClass="exit" presetSubtype="0" fill="hold" grpId="2" nodeType="withEffect">
                                  <p:stCondLst>
                                    <p:cond delay="0"/>
                                  </p:stCondLst>
                                  <p:childTnLst>
                                    <p:animEffect transition="out" filter="fade">
                                      <p:cBhvr>
                                        <p:cTn id="349" dur="500"/>
                                        <p:tgtEl>
                                          <p:spTgt spid="59"/>
                                        </p:tgtEl>
                                      </p:cBhvr>
                                    </p:animEffect>
                                    <p:set>
                                      <p:cBhvr>
                                        <p:cTn id="350" dur="1" fill="hold">
                                          <p:stCondLst>
                                            <p:cond delay="499"/>
                                          </p:stCondLst>
                                        </p:cTn>
                                        <p:tgtEl>
                                          <p:spTgt spid="59"/>
                                        </p:tgtEl>
                                        <p:attrNameLst>
                                          <p:attrName>style.visibility</p:attrName>
                                        </p:attrNameLst>
                                      </p:cBhvr>
                                      <p:to>
                                        <p:strVal val="hidden"/>
                                      </p:to>
                                    </p:set>
                                  </p:childTnLst>
                                </p:cTn>
                              </p:par>
                              <p:par>
                                <p:cTn id="351" presetID="10" presetClass="exit" presetSubtype="0" fill="hold" grpId="2" nodeType="withEffect">
                                  <p:stCondLst>
                                    <p:cond delay="0"/>
                                  </p:stCondLst>
                                  <p:childTnLst>
                                    <p:animEffect transition="out" filter="fade">
                                      <p:cBhvr>
                                        <p:cTn id="352" dur="500"/>
                                        <p:tgtEl>
                                          <p:spTgt spid="62"/>
                                        </p:tgtEl>
                                      </p:cBhvr>
                                    </p:animEffect>
                                    <p:set>
                                      <p:cBhvr>
                                        <p:cTn id="353" dur="1" fill="hold">
                                          <p:stCondLst>
                                            <p:cond delay="499"/>
                                          </p:stCondLst>
                                        </p:cTn>
                                        <p:tgtEl>
                                          <p:spTgt spid="62"/>
                                        </p:tgtEl>
                                        <p:attrNameLst>
                                          <p:attrName>style.visibility</p:attrName>
                                        </p:attrNameLst>
                                      </p:cBhvr>
                                      <p:to>
                                        <p:strVal val="hidden"/>
                                      </p:to>
                                    </p:set>
                                  </p:childTnLst>
                                </p:cTn>
                              </p:par>
                              <p:par>
                                <p:cTn id="354" presetID="10" presetClass="exit" presetSubtype="0" fill="hold" grpId="2" nodeType="withEffect">
                                  <p:stCondLst>
                                    <p:cond delay="0"/>
                                  </p:stCondLst>
                                  <p:childTnLst>
                                    <p:animEffect transition="out" filter="fade">
                                      <p:cBhvr>
                                        <p:cTn id="355" dur="500"/>
                                        <p:tgtEl>
                                          <p:spTgt spid="63"/>
                                        </p:tgtEl>
                                      </p:cBhvr>
                                    </p:animEffect>
                                    <p:set>
                                      <p:cBhvr>
                                        <p:cTn id="356" dur="1" fill="hold">
                                          <p:stCondLst>
                                            <p:cond delay="499"/>
                                          </p:stCondLst>
                                        </p:cTn>
                                        <p:tgtEl>
                                          <p:spTgt spid="63"/>
                                        </p:tgtEl>
                                        <p:attrNameLst>
                                          <p:attrName>style.visibility</p:attrName>
                                        </p:attrNameLst>
                                      </p:cBhvr>
                                      <p:to>
                                        <p:strVal val="hidden"/>
                                      </p:to>
                                    </p:set>
                                  </p:childTnLst>
                                </p:cTn>
                              </p:par>
                              <p:par>
                                <p:cTn id="357" presetID="10" presetClass="exit" presetSubtype="0" fill="hold" grpId="2" nodeType="withEffect">
                                  <p:stCondLst>
                                    <p:cond delay="0"/>
                                  </p:stCondLst>
                                  <p:childTnLst>
                                    <p:animEffect transition="out" filter="fade">
                                      <p:cBhvr>
                                        <p:cTn id="358" dur="500"/>
                                        <p:tgtEl>
                                          <p:spTgt spid="65"/>
                                        </p:tgtEl>
                                      </p:cBhvr>
                                    </p:animEffect>
                                    <p:set>
                                      <p:cBhvr>
                                        <p:cTn id="359" dur="1" fill="hold">
                                          <p:stCondLst>
                                            <p:cond delay="499"/>
                                          </p:stCondLst>
                                        </p:cTn>
                                        <p:tgtEl>
                                          <p:spTgt spid="65"/>
                                        </p:tgtEl>
                                        <p:attrNameLst>
                                          <p:attrName>style.visibility</p:attrName>
                                        </p:attrNameLst>
                                      </p:cBhvr>
                                      <p:to>
                                        <p:strVal val="hidden"/>
                                      </p:to>
                                    </p:set>
                                  </p:childTnLst>
                                </p:cTn>
                              </p:par>
                              <p:par>
                                <p:cTn id="360" presetID="10" presetClass="exit" presetSubtype="0" fill="hold" grpId="2" nodeType="withEffect">
                                  <p:stCondLst>
                                    <p:cond delay="0"/>
                                  </p:stCondLst>
                                  <p:childTnLst>
                                    <p:animEffect transition="out" filter="fade">
                                      <p:cBhvr>
                                        <p:cTn id="361" dur="500"/>
                                        <p:tgtEl>
                                          <p:spTgt spid="66"/>
                                        </p:tgtEl>
                                      </p:cBhvr>
                                    </p:animEffect>
                                    <p:set>
                                      <p:cBhvr>
                                        <p:cTn id="362" dur="1" fill="hold">
                                          <p:stCondLst>
                                            <p:cond delay="499"/>
                                          </p:stCondLst>
                                        </p:cTn>
                                        <p:tgtEl>
                                          <p:spTgt spid="66"/>
                                        </p:tgtEl>
                                        <p:attrNameLst>
                                          <p:attrName>style.visibility</p:attrName>
                                        </p:attrNameLst>
                                      </p:cBhvr>
                                      <p:to>
                                        <p:strVal val="hidden"/>
                                      </p:to>
                                    </p:set>
                                  </p:childTnLst>
                                </p:cTn>
                              </p:par>
                              <p:par>
                                <p:cTn id="363" presetID="10" presetClass="exit" presetSubtype="0" fill="hold" grpId="2" nodeType="withEffect">
                                  <p:stCondLst>
                                    <p:cond delay="0"/>
                                  </p:stCondLst>
                                  <p:childTnLst>
                                    <p:animEffect transition="out" filter="fade">
                                      <p:cBhvr>
                                        <p:cTn id="364" dur="500"/>
                                        <p:tgtEl>
                                          <p:spTgt spid="67"/>
                                        </p:tgtEl>
                                      </p:cBhvr>
                                    </p:animEffect>
                                    <p:set>
                                      <p:cBhvr>
                                        <p:cTn id="365" dur="1" fill="hold">
                                          <p:stCondLst>
                                            <p:cond delay="499"/>
                                          </p:stCondLst>
                                        </p:cTn>
                                        <p:tgtEl>
                                          <p:spTgt spid="67"/>
                                        </p:tgtEl>
                                        <p:attrNameLst>
                                          <p:attrName>style.visibility</p:attrName>
                                        </p:attrNameLst>
                                      </p:cBhvr>
                                      <p:to>
                                        <p:strVal val="hidden"/>
                                      </p:to>
                                    </p:set>
                                  </p:childTnLst>
                                </p:cTn>
                              </p:par>
                              <p:par>
                                <p:cTn id="366" presetID="10" presetClass="exit" presetSubtype="0" fill="hold" grpId="2" nodeType="withEffect">
                                  <p:stCondLst>
                                    <p:cond delay="0"/>
                                  </p:stCondLst>
                                  <p:childTnLst>
                                    <p:animEffect transition="out" filter="fade">
                                      <p:cBhvr>
                                        <p:cTn id="367" dur="500"/>
                                        <p:tgtEl>
                                          <p:spTgt spid="68"/>
                                        </p:tgtEl>
                                      </p:cBhvr>
                                    </p:animEffect>
                                    <p:set>
                                      <p:cBhvr>
                                        <p:cTn id="368" dur="1" fill="hold">
                                          <p:stCondLst>
                                            <p:cond delay="499"/>
                                          </p:stCondLst>
                                        </p:cTn>
                                        <p:tgtEl>
                                          <p:spTgt spid="68"/>
                                        </p:tgtEl>
                                        <p:attrNameLst>
                                          <p:attrName>style.visibility</p:attrName>
                                        </p:attrNameLst>
                                      </p:cBhvr>
                                      <p:to>
                                        <p:strVal val="hidden"/>
                                      </p:to>
                                    </p:set>
                                  </p:childTnLst>
                                </p:cTn>
                              </p:par>
                              <p:par>
                                <p:cTn id="369" presetID="10" presetClass="exit" presetSubtype="0" fill="hold" grpId="2" nodeType="withEffect">
                                  <p:stCondLst>
                                    <p:cond delay="0"/>
                                  </p:stCondLst>
                                  <p:childTnLst>
                                    <p:animEffect transition="out" filter="fade">
                                      <p:cBhvr>
                                        <p:cTn id="370" dur="500"/>
                                        <p:tgtEl>
                                          <p:spTgt spid="69"/>
                                        </p:tgtEl>
                                      </p:cBhvr>
                                    </p:animEffect>
                                    <p:set>
                                      <p:cBhvr>
                                        <p:cTn id="371" dur="1" fill="hold">
                                          <p:stCondLst>
                                            <p:cond delay="499"/>
                                          </p:stCondLst>
                                        </p:cTn>
                                        <p:tgtEl>
                                          <p:spTgt spid="69"/>
                                        </p:tgtEl>
                                        <p:attrNameLst>
                                          <p:attrName>style.visibility</p:attrName>
                                        </p:attrNameLst>
                                      </p:cBhvr>
                                      <p:to>
                                        <p:strVal val="hidden"/>
                                      </p:to>
                                    </p:set>
                                  </p:childTnLst>
                                </p:cTn>
                              </p:par>
                              <p:par>
                                <p:cTn id="372" presetID="10" presetClass="exit" presetSubtype="0" fill="hold" grpId="2" nodeType="withEffect">
                                  <p:stCondLst>
                                    <p:cond delay="0"/>
                                  </p:stCondLst>
                                  <p:childTnLst>
                                    <p:animEffect transition="out" filter="fade">
                                      <p:cBhvr>
                                        <p:cTn id="373" dur="500"/>
                                        <p:tgtEl>
                                          <p:spTgt spid="70"/>
                                        </p:tgtEl>
                                      </p:cBhvr>
                                    </p:animEffect>
                                    <p:set>
                                      <p:cBhvr>
                                        <p:cTn id="374" dur="1" fill="hold">
                                          <p:stCondLst>
                                            <p:cond delay="499"/>
                                          </p:stCondLst>
                                        </p:cTn>
                                        <p:tgtEl>
                                          <p:spTgt spid="70"/>
                                        </p:tgtEl>
                                        <p:attrNameLst>
                                          <p:attrName>style.visibility</p:attrName>
                                        </p:attrNameLst>
                                      </p:cBhvr>
                                      <p:to>
                                        <p:strVal val="hidden"/>
                                      </p:to>
                                    </p:set>
                                  </p:childTnLst>
                                </p:cTn>
                              </p:par>
                              <p:par>
                                <p:cTn id="375" presetID="10" presetClass="exit" presetSubtype="0" fill="hold" grpId="2" nodeType="withEffect">
                                  <p:stCondLst>
                                    <p:cond delay="0"/>
                                  </p:stCondLst>
                                  <p:childTnLst>
                                    <p:animEffect transition="out" filter="fade">
                                      <p:cBhvr>
                                        <p:cTn id="376" dur="500"/>
                                        <p:tgtEl>
                                          <p:spTgt spid="71"/>
                                        </p:tgtEl>
                                      </p:cBhvr>
                                    </p:animEffect>
                                    <p:set>
                                      <p:cBhvr>
                                        <p:cTn id="377" dur="1" fill="hold">
                                          <p:stCondLst>
                                            <p:cond delay="499"/>
                                          </p:stCondLst>
                                        </p:cTn>
                                        <p:tgtEl>
                                          <p:spTgt spid="71"/>
                                        </p:tgtEl>
                                        <p:attrNameLst>
                                          <p:attrName>style.visibility</p:attrName>
                                        </p:attrNameLst>
                                      </p:cBhvr>
                                      <p:to>
                                        <p:strVal val="hidden"/>
                                      </p:to>
                                    </p:set>
                                  </p:childTnLst>
                                </p:cTn>
                              </p:par>
                              <p:par>
                                <p:cTn id="378" presetID="10" presetClass="exit" presetSubtype="0" fill="hold" grpId="2" nodeType="withEffect">
                                  <p:stCondLst>
                                    <p:cond delay="0"/>
                                  </p:stCondLst>
                                  <p:childTnLst>
                                    <p:animEffect transition="out" filter="fade">
                                      <p:cBhvr>
                                        <p:cTn id="379" dur="500"/>
                                        <p:tgtEl>
                                          <p:spTgt spid="72"/>
                                        </p:tgtEl>
                                      </p:cBhvr>
                                    </p:animEffect>
                                    <p:set>
                                      <p:cBhvr>
                                        <p:cTn id="380" dur="1" fill="hold">
                                          <p:stCondLst>
                                            <p:cond delay="499"/>
                                          </p:stCondLst>
                                        </p:cTn>
                                        <p:tgtEl>
                                          <p:spTgt spid="72"/>
                                        </p:tgtEl>
                                        <p:attrNameLst>
                                          <p:attrName>style.visibility</p:attrName>
                                        </p:attrNameLst>
                                      </p:cBhvr>
                                      <p:to>
                                        <p:strVal val="hidden"/>
                                      </p:to>
                                    </p:set>
                                  </p:childTnLst>
                                </p:cTn>
                              </p:par>
                              <p:par>
                                <p:cTn id="381" presetID="10" presetClass="exit" presetSubtype="0" fill="hold" grpId="2" nodeType="withEffect">
                                  <p:stCondLst>
                                    <p:cond delay="0"/>
                                  </p:stCondLst>
                                  <p:childTnLst>
                                    <p:animEffect transition="out" filter="fade">
                                      <p:cBhvr>
                                        <p:cTn id="382" dur="500"/>
                                        <p:tgtEl>
                                          <p:spTgt spid="64"/>
                                        </p:tgtEl>
                                      </p:cBhvr>
                                    </p:animEffect>
                                    <p:set>
                                      <p:cBhvr>
                                        <p:cTn id="383" dur="1" fill="hold">
                                          <p:stCondLst>
                                            <p:cond delay="499"/>
                                          </p:stCondLst>
                                        </p:cTn>
                                        <p:tgtEl>
                                          <p:spTgt spid="64"/>
                                        </p:tgtEl>
                                        <p:attrNameLst>
                                          <p:attrName>style.visibility</p:attrName>
                                        </p:attrNameLst>
                                      </p:cBhvr>
                                      <p:to>
                                        <p:strVal val="hidden"/>
                                      </p:to>
                                    </p:set>
                                  </p:childTnLst>
                                </p:cTn>
                              </p:par>
                              <p:par>
                                <p:cTn id="384" presetID="10" presetClass="exit" presetSubtype="0" fill="hold" grpId="2" nodeType="withEffect">
                                  <p:stCondLst>
                                    <p:cond delay="0"/>
                                  </p:stCondLst>
                                  <p:childTnLst>
                                    <p:animEffect transition="out" filter="fade">
                                      <p:cBhvr>
                                        <p:cTn id="385" dur="500"/>
                                        <p:tgtEl>
                                          <p:spTgt spid="73"/>
                                        </p:tgtEl>
                                      </p:cBhvr>
                                    </p:animEffect>
                                    <p:set>
                                      <p:cBhvr>
                                        <p:cTn id="386" dur="1" fill="hold">
                                          <p:stCondLst>
                                            <p:cond delay="499"/>
                                          </p:stCondLst>
                                        </p:cTn>
                                        <p:tgtEl>
                                          <p:spTgt spid="73"/>
                                        </p:tgtEl>
                                        <p:attrNameLst>
                                          <p:attrName>style.visibility</p:attrName>
                                        </p:attrNameLst>
                                      </p:cBhvr>
                                      <p:to>
                                        <p:strVal val="hidden"/>
                                      </p:to>
                                    </p:set>
                                  </p:childTnLst>
                                </p:cTn>
                              </p:par>
                              <p:par>
                                <p:cTn id="387" presetID="10" presetClass="entr" presetSubtype="0" fill="hold" grpId="0" nodeType="withEffect">
                                  <p:stCondLst>
                                    <p:cond delay="0"/>
                                  </p:stCondLst>
                                  <p:childTnLst>
                                    <p:set>
                                      <p:cBhvr>
                                        <p:cTn id="388" dur="1" fill="hold">
                                          <p:stCondLst>
                                            <p:cond delay="0"/>
                                          </p:stCondLst>
                                        </p:cTn>
                                        <p:tgtEl>
                                          <p:spTgt spid="75"/>
                                        </p:tgtEl>
                                        <p:attrNameLst>
                                          <p:attrName>style.visibility</p:attrName>
                                        </p:attrNameLst>
                                      </p:cBhvr>
                                      <p:to>
                                        <p:strVal val="visible"/>
                                      </p:to>
                                    </p:set>
                                    <p:animEffect transition="in" filter="fade">
                                      <p:cBhvr>
                                        <p:cTn id="389" dur="500"/>
                                        <p:tgtEl>
                                          <p:spTgt spid="75"/>
                                        </p:tgtEl>
                                      </p:cBhvr>
                                    </p:animEffect>
                                  </p:childTnLst>
                                </p:cTn>
                              </p:par>
                              <p:par>
                                <p:cTn id="390" presetID="10" presetClass="entr" presetSubtype="0" fill="hold" grpId="0" nodeType="withEffect">
                                  <p:stCondLst>
                                    <p:cond delay="0"/>
                                  </p:stCondLst>
                                  <p:childTnLst>
                                    <p:set>
                                      <p:cBhvr>
                                        <p:cTn id="391" dur="1" fill="hold">
                                          <p:stCondLst>
                                            <p:cond delay="0"/>
                                          </p:stCondLst>
                                        </p:cTn>
                                        <p:tgtEl>
                                          <p:spTgt spid="61"/>
                                        </p:tgtEl>
                                        <p:attrNameLst>
                                          <p:attrName>style.visibility</p:attrName>
                                        </p:attrNameLst>
                                      </p:cBhvr>
                                      <p:to>
                                        <p:strVal val="visible"/>
                                      </p:to>
                                    </p:set>
                                    <p:animEffect transition="in" filter="fade">
                                      <p:cBhvr>
                                        <p:cTn id="392" dur="500"/>
                                        <p:tgtEl>
                                          <p:spTgt spid="61"/>
                                        </p:tgtEl>
                                      </p:cBhvr>
                                    </p:animEffect>
                                  </p:childTnLst>
                                </p:cTn>
                              </p:par>
                              <p:par>
                                <p:cTn id="393" presetID="10" presetClass="entr" presetSubtype="0" fill="hold" grpId="0" nodeType="withEffect">
                                  <p:stCondLst>
                                    <p:cond delay="0"/>
                                  </p:stCondLst>
                                  <p:childTnLst>
                                    <p:set>
                                      <p:cBhvr>
                                        <p:cTn id="394" dur="1" fill="hold">
                                          <p:stCondLst>
                                            <p:cond delay="0"/>
                                          </p:stCondLst>
                                        </p:cTn>
                                        <p:tgtEl>
                                          <p:spTgt spid="27"/>
                                        </p:tgtEl>
                                        <p:attrNameLst>
                                          <p:attrName>style.visibility</p:attrName>
                                        </p:attrNameLst>
                                      </p:cBhvr>
                                      <p:to>
                                        <p:strVal val="visible"/>
                                      </p:to>
                                    </p:set>
                                    <p:animEffect transition="in" filter="fade">
                                      <p:cBhvr>
                                        <p:cTn id="395" dur="500"/>
                                        <p:tgtEl>
                                          <p:spTgt spid="27"/>
                                        </p:tgtEl>
                                      </p:cBhvr>
                                    </p:animEffect>
                                  </p:childTnLst>
                                </p:cTn>
                              </p:par>
                              <p:par>
                                <p:cTn id="396" presetID="10" presetClass="entr" presetSubtype="0" fill="hold" grpId="0" nodeType="withEffect">
                                  <p:stCondLst>
                                    <p:cond delay="0"/>
                                  </p:stCondLst>
                                  <p:childTnLst>
                                    <p:set>
                                      <p:cBhvr>
                                        <p:cTn id="397" dur="1" fill="hold">
                                          <p:stCondLst>
                                            <p:cond delay="0"/>
                                          </p:stCondLst>
                                        </p:cTn>
                                        <p:tgtEl>
                                          <p:spTgt spid="43"/>
                                        </p:tgtEl>
                                        <p:attrNameLst>
                                          <p:attrName>style.visibility</p:attrName>
                                        </p:attrNameLst>
                                      </p:cBhvr>
                                      <p:to>
                                        <p:strVal val="visible"/>
                                      </p:to>
                                    </p:set>
                                    <p:animEffect transition="in" filter="fade">
                                      <p:cBhvr>
                                        <p:cTn id="398" dur="500"/>
                                        <p:tgtEl>
                                          <p:spTgt spid="43"/>
                                        </p:tgtEl>
                                      </p:cBhvr>
                                    </p:animEffect>
                                  </p:childTnLst>
                                </p:cTn>
                              </p:par>
                              <p:par>
                                <p:cTn id="399" presetID="22" presetClass="entr" presetSubtype="4" fill="hold" grpId="0" nodeType="withEffect">
                                  <p:stCondLst>
                                    <p:cond delay="0"/>
                                  </p:stCondLst>
                                  <p:childTnLst>
                                    <p:set>
                                      <p:cBhvr>
                                        <p:cTn id="400" dur="1" fill="hold">
                                          <p:stCondLst>
                                            <p:cond delay="0"/>
                                          </p:stCondLst>
                                        </p:cTn>
                                        <p:tgtEl>
                                          <p:spTgt spid="76"/>
                                        </p:tgtEl>
                                        <p:attrNameLst>
                                          <p:attrName>style.visibility</p:attrName>
                                        </p:attrNameLst>
                                      </p:cBhvr>
                                      <p:to>
                                        <p:strVal val="visible"/>
                                      </p:to>
                                    </p:set>
                                    <p:animEffect transition="in" filter="wipe(down)">
                                      <p:cBhvr>
                                        <p:cTn id="401" dur="500"/>
                                        <p:tgtEl>
                                          <p:spTgt spid="76"/>
                                        </p:tgtEl>
                                      </p:cBhvr>
                                    </p:animEffect>
                                  </p:childTnLst>
                                </p:cTn>
                              </p:par>
                              <p:par>
                                <p:cTn id="402" presetID="22" presetClass="entr" presetSubtype="4" fill="hold" grpId="0" nodeType="withEffect">
                                  <p:stCondLst>
                                    <p:cond delay="0"/>
                                  </p:stCondLst>
                                  <p:childTnLst>
                                    <p:set>
                                      <p:cBhvr>
                                        <p:cTn id="403" dur="1" fill="hold">
                                          <p:stCondLst>
                                            <p:cond delay="0"/>
                                          </p:stCondLst>
                                        </p:cTn>
                                        <p:tgtEl>
                                          <p:spTgt spid="77"/>
                                        </p:tgtEl>
                                        <p:attrNameLst>
                                          <p:attrName>style.visibility</p:attrName>
                                        </p:attrNameLst>
                                      </p:cBhvr>
                                      <p:to>
                                        <p:strVal val="visible"/>
                                      </p:to>
                                    </p:set>
                                    <p:animEffect transition="in" filter="wipe(down)">
                                      <p:cBhvr>
                                        <p:cTn id="404" dur="500"/>
                                        <p:tgtEl>
                                          <p:spTgt spid="77"/>
                                        </p:tgtEl>
                                      </p:cBhvr>
                                    </p:animEffect>
                                  </p:childTnLst>
                                </p:cTn>
                              </p:par>
                              <p:par>
                                <p:cTn id="405" presetID="22" presetClass="entr" presetSubtype="4" fill="hold" grpId="0" nodeType="withEffect">
                                  <p:stCondLst>
                                    <p:cond delay="0"/>
                                  </p:stCondLst>
                                  <p:childTnLst>
                                    <p:set>
                                      <p:cBhvr>
                                        <p:cTn id="406" dur="1" fill="hold">
                                          <p:stCondLst>
                                            <p:cond delay="0"/>
                                          </p:stCondLst>
                                        </p:cTn>
                                        <p:tgtEl>
                                          <p:spTgt spid="78"/>
                                        </p:tgtEl>
                                        <p:attrNameLst>
                                          <p:attrName>style.visibility</p:attrName>
                                        </p:attrNameLst>
                                      </p:cBhvr>
                                      <p:to>
                                        <p:strVal val="visible"/>
                                      </p:to>
                                    </p:set>
                                    <p:animEffect transition="in" filter="wipe(down)">
                                      <p:cBhvr>
                                        <p:cTn id="40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10" grpId="0" animBg="1"/>
      <p:bldP spid="32" grpId="0" animBg="1"/>
      <p:bldP spid="27" grpId="0" animBg="1"/>
      <p:bldP spid="28" grpId="0"/>
      <p:bldP spid="5" grpId="0"/>
      <p:bldP spid="6" grpId="0"/>
      <p:bldP spid="11" grpId="0" animBg="1"/>
      <p:bldP spid="47" grpId="0" animBg="1"/>
      <p:bldP spid="48" grpId="0" animBg="1"/>
      <p:bldP spid="49" grpId="0" animBg="1"/>
      <p:bldP spid="50" grpId="0" animBg="1"/>
      <p:bldP spid="29" grpId="0" animBg="1"/>
      <p:bldP spid="29" grpId="1" animBg="1"/>
      <p:bldP spid="29" grpId="2" animBg="1"/>
      <p:bldP spid="30" grpId="0" animBg="1"/>
      <p:bldP spid="30" grpId="1" animBg="1"/>
      <p:bldP spid="30" grpId="2" animBg="1"/>
      <p:bldP spid="31" grpId="0" animBg="1"/>
      <p:bldP spid="31" grpId="1" animBg="1"/>
      <p:bldP spid="31"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3" grpId="0" animBg="1"/>
      <p:bldP spid="44" grpId="0" animBg="1"/>
      <p:bldP spid="44" grpId="1" animBg="1"/>
      <p:bldP spid="44" grpId="2" animBg="1"/>
      <p:bldP spid="45" grpId="0" animBg="1"/>
      <p:bldP spid="45" grpId="1" animBg="1"/>
      <p:bldP spid="45" grpId="2" animBg="1"/>
      <p:bldP spid="46" grpId="0" animBg="1"/>
      <p:bldP spid="46" grpId="1" animBg="1"/>
      <p:bldP spid="46" grpId="2" animBg="1"/>
      <p:bldP spid="51" grpId="0" animBg="1"/>
      <p:bldP spid="51" grpId="1" animBg="1"/>
      <p:bldP spid="51" grpId="2" animBg="1"/>
      <p:bldP spid="52" grpId="0" animBg="1"/>
      <p:bldP spid="52" grpId="1" animBg="1"/>
      <p:bldP spid="52" grpId="2" animBg="1"/>
      <p:bldP spid="53" grpId="0" animBg="1"/>
      <p:bldP spid="53" grpId="1" animBg="1"/>
      <p:bldP spid="53" grpId="2" animBg="1"/>
      <p:bldP spid="54" grpId="0" animBg="1"/>
      <p:bldP spid="54" grpId="1" animBg="1"/>
      <p:bldP spid="54" grpId="2" animBg="1"/>
      <p:bldP spid="55" grpId="0" animBg="1"/>
      <p:bldP spid="55" grpId="1" animBg="1"/>
      <p:bldP spid="55" grpId="2" animBg="1"/>
      <p:bldP spid="56" grpId="0" animBg="1"/>
      <p:bldP spid="56" grpId="1" animBg="1"/>
      <p:bldP spid="56" grpId="2" animBg="1"/>
      <p:bldP spid="57" grpId="0" animBg="1"/>
      <p:bldP spid="57" grpId="1" animBg="1"/>
      <p:bldP spid="57" grpId="2" animBg="1"/>
      <p:bldP spid="58" grpId="0" animBg="1"/>
      <p:bldP spid="58" grpId="1" animBg="1"/>
      <p:bldP spid="58" grpId="2" animBg="1"/>
      <p:bldP spid="59" grpId="0" animBg="1"/>
      <p:bldP spid="59" grpId="1" animBg="1"/>
      <p:bldP spid="59" grpId="2" animBg="1"/>
      <p:bldP spid="60" grpId="0" animBg="1"/>
      <p:bldP spid="61" grpId="0" animBg="1"/>
      <p:bldP spid="62" grpId="0" animBg="1"/>
      <p:bldP spid="62" grpId="1" animBg="1"/>
      <p:bldP spid="62" grpId="2" animBg="1"/>
      <p:bldP spid="63" grpId="0" animBg="1"/>
      <p:bldP spid="63" grpId="1" animBg="1"/>
      <p:bldP spid="63" grpId="2" animBg="1"/>
      <p:bldP spid="64" grpId="0" animBg="1"/>
      <p:bldP spid="64" grpId="1" animBg="1"/>
      <p:bldP spid="64" grpId="2" animBg="1"/>
      <p:bldP spid="65" grpId="0" animBg="1"/>
      <p:bldP spid="65" grpId="1" animBg="1"/>
      <p:bldP spid="65" grpId="2" animBg="1"/>
      <p:bldP spid="66" grpId="0" animBg="1"/>
      <p:bldP spid="66" grpId="1" animBg="1"/>
      <p:bldP spid="66" grpId="2" animBg="1"/>
      <p:bldP spid="67" grpId="0" animBg="1"/>
      <p:bldP spid="67" grpId="1" animBg="1"/>
      <p:bldP spid="67" grpId="2" animBg="1"/>
      <p:bldP spid="68" grpId="0" animBg="1"/>
      <p:bldP spid="68" grpId="1" animBg="1"/>
      <p:bldP spid="68" grpId="2" animBg="1"/>
      <p:bldP spid="69" grpId="0" animBg="1"/>
      <p:bldP spid="69" grpId="1" animBg="1"/>
      <p:bldP spid="69" grpId="2" animBg="1"/>
      <p:bldP spid="70" grpId="0" animBg="1"/>
      <p:bldP spid="70" grpId="1" animBg="1"/>
      <p:bldP spid="70" grpId="2" animBg="1"/>
      <p:bldP spid="71" grpId="0" animBg="1"/>
      <p:bldP spid="71" grpId="1" animBg="1"/>
      <p:bldP spid="71" grpId="2" animBg="1"/>
      <p:bldP spid="72" grpId="0" animBg="1"/>
      <p:bldP spid="72" grpId="1" animBg="1"/>
      <p:bldP spid="72" grpId="2" animBg="1"/>
      <p:bldP spid="73" grpId="0" animBg="1"/>
      <p:bldP spid="73" grpId="1" animBg="1"/>
      <p:bldP spid="73" grpId="2" animBg="1"/>
      <p:bldP spid="74" grpId="0" animBg="1"/>
      <p:bldP spid="75" grpId="0" animBg="1"/>
      <p:bldP spid="76" grpId="0" animBg="1"/>
      <p:bldP spid="77" grpId="0" animBg="1"/>
      <p:bldP spid="7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FEDC9-34D3-FD4C-9104-498D42CCEE35}"/>
              </a:ext>
            </a:extLst>
          </p:cNvPr>
          <p:cNvSpPr>
            <a:spLocks noGrp="1"/>
          </p:cNvSpPr>
          <p:nvPr>
            <p:ph type="title"/>
          </p:nvPr>
        </p:nvSpPr>
        <p:spPr>
          <a:xfrm>
            <a:off x="228600" y="152400"/>
            <a:ext cx="8915400" cy="1066800"/>
          </a:xfrm>
        </p:spPr>
        <p:txBody>
          <a:bodyPr/>
          <a:lstStyle/>
          <a:p>
            <a:r>
              <a:rPr lang="en-US" sz="3800" dirty="0"/>
              <a:t>Computational Cost is Mathematically Proven</a:t>
            </a:r>
          </a:p>
        </p:txBody>
      </p:sp>
      <p:pic>
        <p:nvPicPr>
          <p:cNvPr id="6" name="Content Placeholder 5">
            <a:extLst>
              <a:ext uri="{FF2B5EF4-FFF2-40B4-BE49-F238E27FC236}">
                <a16:creationId xmlns:a16="http://schemas.microsoft.com/office/drawing/2014/main" id="{E79CDD2A-2D01-834D-8151-159B304B04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6146" y="1371600"/>
            <a:ext cx="7575508" cy="4876800"/>
          </a:xfrm>
        </p:spPr>
      </p:pic>
      <p:sp>
        <p:nvSpPr>
          <p:cNvPr id="4" name="Slide Number Placeholder 3">
            <a:extLst>
              <a:ext uri="{FF2B5EF4-FFF2-40B4-BE49-F238E27FC236}">
                <a16:creationId xmlns:a16="http://schemas.microsoft.com/office/drawing/2014/main" id="{EE12016C-C86B-B243-8EF1-A624F3FE4F2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A76F6E2C-3BDC-F64E-BAB1-20CCBE56F974}"/>
              </a:ext>
            </a:extLst>
          </p:cNvPr>
          <p:cNvSpPr/>
          <p:nvPr/>
        </p:nvSpPr>
        <p:spPr>
          <a:xfrm>
            <a:off x="2555776" y="6400800"/>
            <a:ext cx="351282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hlinkClick r:id="rId3"/>
              </a:rPr>
              <a:t>https://arxiv.org/abs/1412.0348</a:t>
            </a:r>
            <a:r>
              <a:rPr kumimoji="0" lang="en-US" sz="1800" b="0" i="0" u="none" strike="noStrike" kern="1200" cap="none" spc="0" normalizeH="0" baseline="0" noProof="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470485179"/>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E1C88-80BD-3F42-8E64-1DBA0E566073}"/>
              </a:ext>
            </a:extLst>
          </p:cNvPr>
          <p:cNvSpPr>
            <a:spLocks noGrp="1"/>
          </p:cNvSpPr>
          <p:nvPr>
            <p:ph type="title"/>
          </p:nvPr>
        </p:nvSpPr>
        <p:spPr/>
        <p:txBody>
          <a:bodyPr/>
          <a:lstStyle/>
          <a:p>
            <a:r>
              <a:rPr lang="en-US" dirty="0"/>
              <a:t>Read Mapping Techniques in 111 Pages</a:t>
            </a:r>
          </a:p>
        </p:txBody>
      </p:sp>
      <p:sp>
        <p:nvSpPr>
          <p:cNvPr id="4" name="Slide Number Placeholder 3">
            <a:extLst>
              <a:ext uri="{FF2B5EF4-FFF2-40B4-BE49-F238E27FC236}">
                <a16:creationId xmlns:a16="http://schemas.microsoft.com/office/drawing/2014/main" id="{38622231-A3EC-3A4A-952B-4A50B5E1861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13FF36B7-4AC0-1540-86E7-03D1A14C2BD6}"/>
              </a:ext>
            </a:extLst>
          </p:cNvPr>
          <p:cNvSpPr/>
          <p:nvPr/>
        </p:nvSpPr>
        <p:spPr>
          <a:xfrm>
            <a:off x="344693" y="1268760"/>
            <a:ext cx="8799307"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1"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1"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rPr>
              <a:t> Jeremy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Rotman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Dhrithi</a:t>
            </a:r>
            <a:r>
              <a:rPr kumimoji="0" lang="en-US" sz="1800" b="0" i="0" u="none" strike="noStrike" kern="1200" cap="none" spc="0" normalizeH="0" baseline="0" noProof="0" dirty="0">
                <a:ln>
                  <a:noFill/>
                </a:ln>
                <a:solidFill>
                  <a:srgbClr val="000000"/>
                </a:solidFill>
                <a:effectLst/>
                <a:uLnTx/>
                <a:uFillTx/>
                <a:latin typeface="Tahoma"/>
                <a:ea typeface="+mn-ea"/>
                <a:cs typeface="+mn-cs"/>
              </a:rPr>
              <a:t> Deshpande, Kodi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Taraszka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Huwenbo</a:t>
            </a:r>
            <a:r>
              <a:rPr kumimoji="0" lang="en-US" sz="1800" b="0" i="0" u="none" strike="noStrike" kern="1200" cap="none" spc="0" normalizeH="0" baseline="0" noProof="0" dirty="0">
                <a:ln>
                  <a:noFill/>
                </a:ln>
                <a:solidFill>
                  <a:srgbClr val="000000"/>
                </a:solidFill>
                <a:effectLst/>
                <a:uLnTx/>
                <a:uFillTx/>
                <a:latin typeface="Tahoma"/>
                <a:ea typeface="+mn-ea"/>
                <a:cs typeface="+mn-cs"/>
              </a:rPr>
              <a:t> Shi,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Pelin</a:t>
            </a:r>
            <a:r>
              <a:rPr kumimoji="0" lang="en-US" sz="1800" b="0" i="0" u="none" strike="noStrike" kern="1200" cap="none" spc="0" normalizeH="0" baseline="0" noProof="0" dirty="0">
                <a:ln>
                  <a:noFill/>
                </a:ln>
                <a:solidFill>
                  <a:srgbClr val="000000"/>
                </a:solidFill>
                <a:effectLst/>
                <a:uLnTx/>
                <a:uFillTx/>
                <a:latin typeface="Tahoma"/>
                <a:ea typeface="+mn-ea"/>
                <a:cs typeface="+mn-cs"/>
              </a:rPr>
              <a:t> Icer Baykal, Harry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Taegyun</a:t>
            </a:r>
            <a:r>
              <a:rPr kumimoji="0" lang="en-US" sz="1800" b="0" i="0" u="none" strike="noStrike" kern="1200" cap="none" spc="0" normalizeH="0" baseline="0" noProof="0" dirty="0">
                <a:ln>
                  <a:noFill/>
                </a:ln>
                <a:solidFill>
                  <a:srgbClr val="000000"/>
                </a:solidFill>
                <a:effectLst/>
                <a:uLnTx/>
                <a:uFillTx/>
                <a:latin typeface="Tahoma"/>
                <a:ea typeface="+mn-ea"/>
                <a:cs typeface="+mn-cs"/>
              </a:rPr>
              <a:t> Yang, Victor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Xue</a:t>
            </a:r>
            <a:r>
              <a:rPr kumimoji="0" lang="en-US" sz="1800" b="0" i="0" u="none" strike="noStrike" kern="1200" cap="none" spc="0" normalizeH="0" baseline="0" noProof="0" dirty="0">
                <a:ln>
                  <a:noFill/>
                </a:ln>
                <a:solidFill>
                  <a:srgbClr val="000000"/>
                </a:solidFill>
                <a:effectLst/>
                <a:uLnTx/>
                <a:uFillTx/>
                <a:latin typeface="Tahoma"/>
                <a:ea typeface="+mn-ea"/>
                <a:cs typeface="+mn-cs"/>
              </a:rPr>
              <a:t>, Sergey Knyazev, Benjamin D. Singer, Brunilda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Balliu</a:t>
            </a:r>
            <a:r>
              <a:rPr kumimoji="0" lang="en-US" sz="1800" b="0" i="0" u="none" strike="noStrike" kern="1200" cap="none" spc="0" normalizeH="0" baseline="0" noProof="0" dirty="0">
                <a:ln>
                  <a:noFill/>
                </a:ln>
                <a:solidFill>
                  <a:srgbClr val="000000"/>
                </a:solidFill>
                <a:effectLst/>
                <a:uLnTx/>
                <a:uFillTx/>
                <a:latin typeface="Tahoma"/>
                <a:ea typeface="+mn-ea"/>
                <a:cs typeface="+mn-cs"/>
              </a:rPr>
              <a:t>, David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Koslicki</a:t>
            </a:r>
            <a:r>
              <a:rPr kumimoji="0" lang="en-US" sz="1800" b="0" i="0" u="none" strike="noStrike" kern="1200" cap="none" spc="0" normalizeH="0" baseline="0" noProof="0" dirty="0">
                <a:ln>
                  <a:noFill/>
                </a:ln>
                <a:solidFill>
                  <a:srgbClr val="000000"/>
                </a:solidFill>
                <a:effectLst/>
                <a:uLnTx/>
                <a:uFillTx/>
                <a:latin typeface="Tahoma"/>
                <a:ea typeface="+mn-ea"/>
                <a:cs typeface="+mn-cs"/>
              </a:rPr>
              <a:t>, Pavel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Skums</a:t>
            </a:r>
            <a:r>
              <a:rPr kumimoji="0" lang="en-US" sz="1800" b="0" i="0" u="none" strike="noStrike" kern="1200" cap="none" spc="0" normalizeH="0" baseline="0" noProof="0" dirty="0">
                <a:ln>
                  <a:noFill/>
                </a:ln>
                <a:solidFill>
                  <a:srgbClr val="000000"/>
                </a:solidFill>
                <a:effectLst/>
                <a:uLnTx/>
                <a:uFillTx/>
                <a:latin typeface="Tahoma"/>
                <a:ea typeface="+mn-ea"/>
                <a:cs typeface="+mn-cs"/>
              </a:rPr>
              <a:t>, Alex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Zelikovsky</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Alkan</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Serghei</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Mangul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a:t>
            </a: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Technology dictates algorithms: Recent developments in read alignment</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Genome Biology, 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pic>
        <p:nvPicPr>
          <p:cNvPr id="5" name="Picture 4">
            <a:extLst>
              <a:ext uri="{FF2B5EF4-FFF2-40B4-BE49-F238E27FC236}">
                <a16:creationId xmlns:a16="http://schemas.microsoft.com/office/drawing/2014/main" id="{D081A5BD-206E-BD4D-AAE3-B6EA838517B5}"/>
              </a:ext>
            </a:extLst>
          </p:cNvPr>
          <p:cNvPicPr>
            <a:picLocks noChangeAspect="1"/>
          </p:cNvPicPr>
          <p:nvPr/>
        </p:nvPicPr>
        <p:blipFill rotWithShape="1">
          <a:blip r:embed="rId4">
            <a:extLst>
              <a:ext uri="{28A0092B-C50C-407E-A947-70E740481C1C}">
                <a14:useLocalDpi xmlns:a14="http://schemas.microsoft.com/office/drawing/2010/main" val="0"/>
              </a:ext>
            </a:extLst>
          </a:blip>
          <a:srcRect l="21650" t="34033" r="21651" b="40240"/>
          <a:stretch/>
        </p:blipFill>
        <p:spPr>
          <a:xfrm>
            <a:off x="640455" y="4005064"/>
            <a:ext cx="7863090" cy="2302982"/>
          </a:xfrm>
          <a:prstGeom prst="rect">
            <a:avLst/>
          </a:prstGeom>
        </p:spPr>
      </p:pic>
      <p:sp>
        <p:nvSpPr>
          <p:cNvPr id="9" name="Rectangle 8">
            <a:extLst>
              <a:ext uri="{FF2B5EF4-FFF2-40B4-BE49-F238E27FC236}">
                <a16:creationId xmlns:a16="http://schemas.microsoft.com/office/drawing/2014/main" id="{7DF5FE91-7986-3D40-AF0B-D3341371BC00}"/>
              </a:ext>
            </a:extLst>
          </p:cNvPr>
          <p:cNvSpPr/>
          <p:nvPr/>
        </p:nvSpPr>
        <p:spPr>
          <a:xfrm>
            <a:off x="1831058" y="924807"/>
            <a:ext cx="548188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In-depth analysis of 107 read mappers (1988-2020)</a:t>
            </a:r>
          </a:p>
        </p:txBody>
      </p:sp>
      <p:pic>
        <p:nvPicPr>
          <p:cNvPr id="11" name="Picture 10">
            <a:extLst>
              <a:ext uri="{FF2B5EF4-FFF2-40B4-BE49-F238E27FC236}">
                <a16:creationId xmlns:a16="http://schemas.microsoft.com/office/drawing/2014/main" id="{72D46847-8A4F-DA49-90EB-F4B9ADAD6B22}"/>
              </a:ext>
            </a:extLst>
          </p:cNvPr>
          <p:cNvPicPr>
            <a:picLocks noChangeAspect="1"/>
          </p:cNvPicPr>
          <p:nvPr/>
        </p:nvPicPr>
        <p:blipFill rotWithShape="1">
          <a:blip r:embed="rId4">
            <a:extLst>
              <a:ext uri="{28A0092B-C50C-407E-A947-70E740481C1C}">
                <a14:useLocalDpi xmlns:a14="http://schemas.microsoft.com/office/drawing/2010/main" val="0"/>
              </a:ext>
            </a:extLst>
          </a:blip>
          <a:srcRect l="21650" t="24380" r="21651" b="69391"/>
          <a:stretch/>
        </p:blipFill>
        <p:spPr>
          <a:xfrm>
            <a:off x="640455" y="3501008"/>
            <a:ext cx="7863090" cy="557572"/>
          </a:xfrm>
          <a:prstGeom prst="rect">
            <a:avLst/>
          </a:prstGeom>
        </p:spPr>
      </p:pic>
    </p:spTree>
    <p:extLst>
      <p:ext uri="{BB962C8B-B14F-4D97-AF65-F5344CB8AC3E}">
        <p14:creationId xmlns:p14="http://schemas.microsoft.com/office/powerpoint/2010/main" val="39622234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8F055-FE6A-6F4C-84FE-2FE797E3A6AC}"/>
              </a:ext>
            </a:extLst>
          </p:cNvPr>
          <p:cNvSpPr>
            <a:spLocks noGrp="1"/>
          </p:cNvSpPr>
          <p:nvPr>
            <p:ph type="title"/>
          </p:nvPr>
        </p:nvSpPr>
        <p:spPr/>
        <p:txBody>
          <a:bodyPr/>
          <a:lstStyle/>
          <a:p>
            <a:r>
              <a:rPr lang="en-US" dirty="0"/>
              <a:t>Read Mapping Execution Time (Modern)</a:t>
            </a:r>
          </a:p>
        </p:txBody>
      </p:sp>
      <p:sp>
        <p:nvSpPr>
          <p:cNvPr id="4" name="Slide Number Placeholder 3">
            <a:extLst>
              <a:ext uri="{FF2B5EF4-FFF2-40B4-BE49-F238E27FC236}">
                <a16:creationId xmlns:a16="http://schemas.microsoft.com/office/drawing/2014/main" id="{D858D5EF-C3C4-224D-BF69-BBABCA729D6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9" name="Rectangle 8">
            <a:extLst>
              <a:ext uri="{FF2B5EF4-FFF2-40B4-BE49-F238E27FC236}">
                <a16:creationId xmlns:a16="http://schemas.microsoft.com/office/drawing/2014/main" id="{1151993D-B0AE-A249-A47B-03097BF6AAD6}"/>
              </a:ext>
            </a:extLst>
          </p:cNvPr>
          <p:cNvSpPr/>
          <p:nvPr/>
        </p:nvSpPr>
        <p:spPr>
          <a:xfrm>
            <a:off x="590575" y="6032321"/>
            <a:ext cx="7886650"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mn-cs"/>
              </a:rPr>
              <a:t>ONT FASTQ size: 103MB (151 reads), Mean length: 356,403 </a:t>
            </a:r>
            <a:r>
              <a:rPr kumimoji="0" lang="en-US" sz="1200" b="0" i="0" u="none" strike="noStrike" kern="1200" cap="none" spc="0" normalizeH="0" baseline="0" noProof="0" err="1">
                <a:ln>
                  <a:noFill/>
                </a:ln>
                <a:solidFill>
                  <a:srgbClr val="FFFFFF">
                    <a:lumMod val="50000"/>
                  </a:srgbClr>
                </a:solidFill>
                <a:effectLst/>
                <a:uLnTx/>
                <a:uFillTx/>
                <a:latin typeface="Arial" panose="020B0604020202020204" pitchFamily="34" charset="0"/>
                <a:ea typeface="+mn-ea"/>
                <a:cs typeface="+mn-cs"/>
              </a:rPr>
              <a:t>bp</a:t>
            </a:r>
            <a:r>
              <a:rPr kumimoji="0" lang="en-US" sz="1200" b="0" i="0" u="none" strike="noStrike" kern="1200" cap="none" spc="0" normalizeH="0" baseline="0" noProof="0">
                <a:ln>
                  <a:noFill/>
                </a:ln>
                <a:solidFill>
                  <a:srgbClr val="FFFFFF">
                    <a:lumMod val="50000"/>
                  </a:srgbClr>
                </a:solidFill>
                <a:effectLst/>
                <a:uLnTx/>
                <a:uFillTx/>
                <a:latin typeface="Tahoma"/>
                <a:ea typeface="+mn-ea"/>
                <a:cs typeface="+mn-cs"/>
              </a:rPr>
              <a:t>, </a:t>
            </a:r>
            <a:r>
              <a:rPr kumimoji="0" lang="en-US" sz="1200" b="0" i="0" u="none" strike="noStrike" kern="1200" cap="none" spc="0" normalizeH="0" baseline="0" noProof="0" err="1">
                <a:ln>
                  <a:noFill/>
                </a:ln>
                <a:solidFill>
                  <a:srgbClr val="FFFFFF">
                    <a:lumMod val="50000"/>
                  </a:srgbClr>
                </a:solidFill>
                <a:effectLst/>
                <a:uLnTx/>
                <a:uFillTx/>
                <a:latin typeface="Arial" panose="020B0604020202020204" pitchFamily="34" charset="0"/>
                <a:ea typeface="+mn-ea"/>
                <a:cs typeface="+mn-cs"/>
              </a:rPr>
              <a:t>std</a:t>
            </a:r>
            <a:r>
              <a:rPr kumimoji="0" lang="en-US" sz="12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mn-cs"/>
              </a:rPr>
              <a:t>: 173,168 </a:t>
            </a:r>
            <a:r>
              <a:rPr kumimoji="0" lang="en-US" sz="1200" b="0" i="0" u="none" strike="noStrike" kern="1200" cap="none" spc="0" normalizeH="0" baseline="0" noProof="0" err="1">
                <a:ln>
                  <a:noFill/>
                </a:ln>
                <a:solidFill>
                  <a:srgbClr val="FFFFFF">
                    <a:lumMod val="50000"/>
                  </a:srgbClr>
                </a:solidFill>
                <a:effectLst/>
                <a:uLnTx/>
                <a:uFillTx/>
                <a:latin typeface="Arial" panose="020B0604020202020204" pitchFamily="34" charset="0"/>
                <a:ea typeface="+mn-ea"/>
                <a:cs typeface="+mn-cs"/>
              </a:rPr>
              <a:t>bp</a:t>
            </a:r>
            <a:r>
              <a:rPr kumimoji="0" lang="en-US" sz="12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mn-cs"/>
              </a:rPr>
              <a:t>, longest length: 817,917 </a:t>
            </a:r>
            <a:r>
              <a:rPr kumimoji="0" lang="en-US" sz="1200" b="0" i="0" u="none" strike="noStrike" kern="1200" cap="none" spc="0" normalizeH="0" baseline="0" noProof="0" err="1">
                <a:ln>
                  <a:noFill/>
                </a:ln>
                <a:solidFill>
                  <a:srgbClr val="FFFFFF">
                    <a:lumMod val="50000"/>
                  </a:srgbClr>
                </a:solidFill>
                <a:effectLst/>
                <a:uLnTx/>
                <a:uFillTx/>
                <a:latin typeface="Arial" panose="020B0604020202020204" pitchFamily="34" charset="0"/>
                <a:ea typeface="+mn-ea"/>
                <a:cs typeface="+mn-cs"/>
              </a:rPr>
              <a:t>bp</a:t>
            </a:r>
            <a:endParaRPr kumimoji="0" lang="en-US" sz="1200" b="0" i="0" u="none" strike="noStrike" kern="1200" cap="none" spc="0" normalizeH="0" baseline="0" noProof="0">
              <a:ln>
                <a:noFill/>
              </a:ln>
              <a:solidFill>
                <a:srgbClr val="FFFFFF">
                  <a:lumMod val="50000"/>
                </a:srgbClr>
              </a:solidFill>
              <a:effectLst/>
              <a:uLnTx/>
              <a:uFillTx/>
              <a:latin typeface="Tahoma"/>
              <a:ea typeface="+mn-ea"/>
              <a:cs typeface="+mn-cs"/>
            </a:endParaRPr>
          </a:p>
        </p:txBody>
      </p:sp>
      <p:graphicFrame>
        <p:nvGraphicFramePr>
          <p:cNvPr id="11" name="Chart 10">
            <a:extLst>
              <a:ext uri="{FF2B5EF4-FFF2-40B4-BE49-F238E27FC236}">
                <a16:creationId xmlns:a16="http://schemas.microsoft.com/office/drawing/2014/main" id="{FEE93E47-1020-D843-8A6D-90E0E81738CF}"/>
              </a:ext>
            </a:extLst>
          </p:cNvPr>
          <p:cNvGraphicFramePr/>
          <p:nvPr/>
        </p:nvGraphicFramePr>
        <p:xfrm>
          <a:off x="4788024" y="1212329"/>
          <a:ext cx="4871864"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13" name="Content Placeholder 2">
            <a:extLst>
              <a:ext uri="{FF2B5EF4-FFF2-40B4-BE49-F238E27FC236}">
                <a16:creationId xmlns:a16="http://schemas.microsoft.com/office/drawing/2014/main" id="{C4E0DE36-8B6E-6040-9C4E-9FADC1D18A87}"/>
              </a:ext>
            </a:extLst>
          </p:cNvPr>
          <p:cNvSpPr>
            <a:spLocks noGrp="1"/>
          </p:cNvSpPr>
          <p:nvPr>
            <p:ph idx="1"/>
          </p:nvPr>
        </p:nvSpPr>
        <p:spPr>
          <a:xfrm>
            <a:off x="605115" y="2020907"/>
            <a:ext cx="4185216" cy="1603420"/>
          </a:xfrm>
        </p:spPr>
        <p:txBody>
          <a:bodyPr/>
          <a:lstStyle/>
          <a:p>
            <a:pPr marL="0" indent="0">
              <a:buNone/>
            </a:pPr>
            <a:r>
              <a:rPr lang="en-US" sz="8000" b="1">
                <a:solidFill>
                  <a:srgbClr val="FF0000"/>
                </a:solidFill>
                <a:effectLst>
                  <a:outerShdw blurRad="38100" dist="38100" dir="2700000" algn="tl">
                    <a:srgbClr val="000000">
                      <a:alpha val="43137"/>
                    </a:srgbClr>
                  </a:outerShdw>
                </a:effectLst>
              </a:rPr>
              <a:t>&gt;60%</a:t>
            </a:r>
            <a:endParaRPr lang="en-US" sz="1800" b="1">
              <a:solidFill>
                <a:srgbClr val="FF0000"/>
              </a:solidFill>
              <a:effectLst>
                <a:outerShdw blurRad="38100" dist="38100" dir="2700000" algn="tl">
                  <a:srgbClr val="000000">
                    <a:alpha val="43137"/>
                  </a:srgbClr>
                </a:outerShdw>
              </a:effectLst>
            </a:endParaRPr>
          </a:p>
        </p:txBody>
      </p:sp>
      <p:sp>
        <p:nvSpPr>
          <p:cNvPr id="14" name="Rectangle 13">
            <a:extLst>
              <a:ext uri="{FF2B5EF4-FFF2-40B4-BE49-F238E27FC236}">
                <a16:creationId xmlns:a16="http://schemas.microsoft.com/office/drawing/2014/main" id="{26A0118B-D4E0-2F42-B612-54E1D844078F}"/>
              </a:ext>
            </a:extLst>
          </p:cNvPr>
          <p:cNvSpPr/>
          <p:nvPr/>
        </p:nvSpPr>
        <p:spPr>
          <a:xfrm>
            <a:off x="473795" y="3429000"/>
            <a:ext cx="4017640"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of the read mapper’s execution time is spent in sequence alignment</a:t>
            </a:r>
          </a:p>
        </p:txBody>
      </p:sp>
      <p:sp>
        <p:nvSpPr>
          <p:cNvPr id="3" name="Rectangle 2">
            <a:extLst>
              <a:ext uri="{FF2B5EF4-FFF2-40B4-BE49-F238E27FC236}">
                <a16:creationId xmlns:a16="http://schemas.microsoft.com/office/drawing/2014/main" id="{8C49314D-337A-B142-9CB8-7CA24C4A31C9}"/>
              </a:ext>
            </a:extLst>
          </p:cNvPr>
          <p:cNvSpPr/>
          <p:nvPr/>
        </p:nvSpPr>
        <p:spPr>
          <a:xfrm>
            <a:off x="6631486" y="5287422"/>
            <a:ext cx="118494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mn-cs"/>
              </a:rPr>
              <a:t>minimap2</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13179983"/>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BB459-BE1D-7148-A0FE-36A8E3341DD7}"/>
              </a:ext>
            </a:extLst>
          </p:cNvPr>
          <p:cNvSpPr>
            <a:spLocks noGrp="1"/>
          </p:cNvSpPr>
          <p:nvPr>
            <p:ph type="title"/>
          </p:nvPr>
        </p:nvSpPr>
        <p:spPr/>
        <p:txBody>
          <a:bodyPr/>
          <a:lstStyle/>
          <a:p>
            <a:r>
              <a:rPr lang="en-US" dirty="0"/>
              <a:t>Accelerating Read Mapping</a:t>
            </a:r>
          </a:p>
        </p:txBody>
      </p:sp>
      <p:sp>
        <p:nvSpPr>
          <p:cNvPr id="4" name="Slide Number Placeholder 3">
            <a:extLst>
              <a:ext uri="{FF2B5EF4-FFF2-40B4-BE49-F238E27FC236}">
                <a16:creationId xmlns:a16="http://schemas.microsoft.com/office/drawing/2014/main" id="{A4E70C8B-ACDB-1A4B-90D0-41F622E91E8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Google Shape;91;p18">
            <a:extLst>
              <a:ext uri="{FF2B5EF4-FFF2-40B4-BE49-F238E27FC236}">
                <a16:creationId xmlns:a16="http://schemas.microsoft.com/office/drawing/2014/main" id="{2F0ED930-E967-C643-B735-DD620E365483}"/>
              </a:ext>
            </a:extLst>
          </p:cNvPr>
          <p:cNvPicPr preferRelativeResize="0"/>
          <p:nvPr/>
        </p:nvPicPr>
        <p:blipFill rotWithShape="1">
          <a:blip r:embed="rId2">
            <a:alphaModFix/>
          </a:blip>
          <a:srcRect b="39717"/>
          <a:stretch/>
        </p:blipFill>
        <p:spPr>
          <a:xfrm>
            <a:off x="1799692" y="959178"/>
            <a:ext cx="5544616" cy="2589580"/>
          </a:xfrm>
          <a:prstGeom prst="rect">
            <a:avLst/>
          </a:prstGeom>
          <a:noFill/>
          <a:ln>
            <a:noFill/>
          </a:ln>
        </p:spPr>
      </p:pic>
      <p:sp>
        <p:nvSpPr>
          <p:cNvPr id="6" name="Google Shape;92;p18">
            <a:extLst>
              <a:ext uri="{FF2B5EF4-FFF2-40B4-BE49-F238E27FC236}">
                <a16:creationId xmlns:a16="http://schemas.microsoft.com/office/drawing/2014/main" id="{1157DE7D-230B-F34E-8F31-49F633DD6674}"/>
              </a:ext>
            </a:extLst>
          </p:cNvPr>
          <p:cNvSpPr txBox="1"/>
          <p:nvPr/>
        </p:nvSpPr>
        <p:spPr>
          <a:xfrm>
            <a:off x="1" y="5991170"/>
            <a:ext cx="9144000" cy="453938"/>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700" b="0" i="0" u="none" strike="noStrike" kern="1200" cap="none" spc="0" normalizeH="0" baseline="0" noProof="0" dirty="0" err="1">
                <a:ln>
                  <a:noFill/>
                </a:ln>
                <a:solidFill>
                  <a:srgbClr val="000000"/>
                </a:solidFill>
                <a:effectLst/>
                <a:uLnTx/>
                <a:uFillTx/>
                <a:latin typeface="Tahoma"/>
                <a:ea typeface="+mn-ea"/>
                <a:cs typeface="+mn-cs"/>
                <a:sym typeface="Calibri"/>
              </a:rPr>
              <a:t>Alser</a:t>
            </a:r>
            <a:r>
              <a:rPr kumimoji="0" lang="en" sz="1700" b="0" i="0" u="none" strike="noStrike" kern="1200" cap="none" spc="0" normalizeH="0" baseline="0" noProof="0" dirty="0">
                <a:ln>
                  <a:noFill/>
                </a:ln>
                <a:solidFill>
                  <a:srgbClr val="000000"/>
                </a:solidFill>
                <a:effectLst/>
                <a:uLnTx/>
                <a:uFillTx/>
                <a:latin typeface="Tahoma"/>
                <a:ea typeface="+mn-ea"/>
                <a:cs typeface="+mn-cs"/>
                <a:sym typeface="Calibri"/>
              </a:rPr>
              <a:t>+, “</a:t>
            </a:r>
            <a:r>
              <a:rPr kumimoji="0" lang="en" sz="1700" b="0" i="0" u="none" strike="noStrike" kern="1200" cap="none" spc="0" normalizeH="0" baseline="0" noProof="0" dirty="0">
                <a:ln>
                  <a:noFill/>
                </a:ln>
                <a:solidFill>
                  <a:srgbClr val="000000"/>
                </a:solidFill>
                <a:effectLst/>
                <a:uLnTx/>
                <a:uFillTx/>
                <a:latin typeface="Tahoma"/>
                <a:ea typeface="+mn-ea"/>
                <a:cs typeface="+mn-cs"/>
                <a:sym typeface="Calibri"/>
                <a:hlinkClick r:id="rId3"/>
              </a:rPr>
              <a:t>Accelerating Genome Analysis: A Primer on an Ongoing Journey</a:t>
            </a:r>
            <a:r>
              <a:rPr kumimoji="0" lang="en" sz="1700" b="0" i="0" u="none" strike="noStrike" kern="1200" cap="none" spc="0" normalizeH="0" baseline="0" noProof="0" dirty="0">
                <a:ln>
                  <a:noFill/>
                </a:ln>
                <a:solidFill>
                  <a:srgbClr val="000000"/>
                </a:solidFill>
                <a:effectLst/>
                <a:uLnTx/>
                <a:uFillTx/>
                <a:latin typeface="Tahoma"/>
                <a:ea typeface="+mn-ea"/>
                <a:cs typeface="+mn-cs"/>
                <a:sym typeface="Calibri"/>
              </a:rPr>
              <a:t>”, IEEE Micro, 2020.</a:t>
            </a:r>
            <a:endParaRPr kumimoji="0" sz="17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7" name="Google Shape;91;p18">
            <a:extLst>
              <a:ext uri="{FF2B5EF4-FFF2-40B4-BE49-F238E27FC236}">
                <a16:creationId xmlns:a16="http://schemas.microsoft.com/office/drawing/2014/main" id="{DA9126D8-36C8-0247-8EA5-8A6129D7284B}"/>
              </a:ext>
            </a:extLst>
          </p:cNvPr>
          <p:cNvPicPr preferRelativeResize="0"/>
          <p:nvPr/>
        </p:nvPicPr>
        <p:blipFill rotWithShape="1">
          <a:blip r:embed="rId2">
            <a:alphaModFix/>
          </a:blip>
          <a:srcRect l="399" t="64291" r="790"/>
          <a:stretch/>
        </p:blipFill>
        <p:spPr>
          <a:xfrm>
            <a:off x="53752" y="3548758"/>
            <a:ext cx="9036497" cy="2530123"/>
          </a:xfrm>
          <a:prstGeom prst="rect">
            <a:avLst/>
          </a:prstGeom>
          <a:noFill/>
          <a:ln>
            <a:noFill/>
          </a:ln>
        </p:spPr>
      </p:pic>
    </p:spTree>
    <p:extLst>
      <p:ext uri="{BB962C8B-B14F-4D97-AF65-F5344CB8AC3E}">
        <p14:creationId xmlns:p14="http://schemas.microsoft.com/office/powerpoint/2010/main" val="648185911"/>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a:xfrm>
            <a:off x="228600" y="152400"/>
            <a:ext cx="9067800" cy="1066800"/>
          </a:xfrm>
        </p:spPr>
        <p:txBody>
          <a:bodyPr/>
          <a:lstStyle/>
          <a:p>
            <a:r>
              <a:rPr lang="en-US"/>
              <a:t>Detailed Analysis of Tackling the Bottleneck</a:t>
            </a:r>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Zülal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Bingöl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800" b="0" i="0" u="none" strike="noStrike" kern="1200" cap="none" spc="0" normalizeH="0" baseline="0" noProof="0" dirty="0">
                <a:ln>
                  <a:noFill/>
                </a:ln>
                <a:solidFill>
                  <a:srgbClr val="000000"/>
                </a:solidFill>
                <a:effectLst/>
                <a:uLnTx/>
                <a:uFillTx/>
                <a:latin typeface="Tahoma"/>
                <a:ea typeface="+mn-ea"/>
                <a:cs typeface="+mn-cs"/>
              </a:rPr>
              <a:t> Kim,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Saugata</a:t>
            </a:r>
            <a:r>
              <a:rPr kumimoji="0" lang="en-US" sz="1800" b="0" i="0" u="none" strike="noStrike" kern="1200" cap="none" spc="0" normalizeH="0" baseline="0" noProof="0" dirty="0">
                <a:ln>
                  <a:noFill/>
                </a:ln>
                <a:solidFill>
                  <a:srgbClr val="000000"/>
                </a:solidFill>
                <a:effectLst/>
                <a:uLnTx/>
                <a:uFillTx/>
                <a:latin typeface="Tahoma"/>
                <a:ea typeface="+mn-ea"/>
                <a:cs typeface="+mn-cs"/>
              </a:rPr>
              <a:t> Ghose,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Alkan</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FF"/>
                </a:solidFill>
                <a:effectLst/>
                <a:uLnTx/>
                <a:uFillTx/>
                <a:latin typeface="Tahoma"/>
                <a:ea typeface="+mn-ea"/>
                <a:cs typeface="+mn-cs"/>
                <a:sym typeface="Calibri"/>
                <a:hlinkClick r:id="rId2">
                  <a:extLst>
                    <a:ext uri="{A12FA001-AC4F-418D-AE19-62706E023703}">
                      <ahyp:hlinkClr xmlns:ahyp="http://schemas.microsoft.com/office/drawing/2018/hyperlinkcolor" val="tx"/>
                    </a:ext>
                  </a:extLst>
                </a:hlinkClick>
              </a:rPr>
              <a:t>“Accelerating Genome Analysis: A Primer on an Ongoing Journey” </a:t>
            </a:r>
            <a:endParaRPr kumimoji="0" lang="en" sz="1800" b="1" i="0" u="none" strike="noStrike" kern="1200" cap="none" spc="0" normalizeH="0" baseline="0" noProof="0" dirty="0">
              <a:ln>
                <a:noFill/>
              </a:ln>
              <a:solidFill>
                <a:srgbClr val="0000FF"/>
              </a:solidFill>
              <a:effectLst/>
              <a:uLnTx/>
              <a:uFillTx/>
              <a:latin typeface="Tahoma"/>
              <a:ea typeface="+mn-ea"/>
              <a:cs typeface="+mn-cs"/>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Micro, August 2020.</a:t>
            </a:r>
          </a:p>
        </p:txBody>
      </p:sp>
      <p:pic>
        <p:nvPicPr>
          <p:cNvPr id="7" name="Picture 6">
            <a:extLst>
              <a:ext uri="{FF2B5EF4-FFF2-40B4-BE49-F238E27FC236}">
                <a16:creationId xmlns:a16="http://schemas.microsoft.com/office/drawing/2014/main" id="{51B19457-CD9D-4B41-A6FA-F26BB5FC31AF}"/>
              </a:ext>
            </a:extLst>
          </p:cNvPr>
          <p:cNvPicPr>
            <a:picLocks noChangeAspect="1"/>
          </p:cNvPicPr>
          <p:nvPr/>
        </p:nvPicPr>
        <p:blipFill rotWithShape="1">
          <a:blip r:embed="rId3">
            <a:extLst>
              <a:ext uri="{28A0092B-C50C-407E-A947-70E740481C1C}">
                <a14:useLocalDpi xmlns:a14="http://schemas.microsoft.com/office/drawing/2010/main" val="0"/>
              </a:ext>
            </a:extLst>
          </a:blip>
          <a:srcRect l="3161" t="12560" r="35038" b="41460"/>
          <a:stretch/>
        </p:blipFill>
        <p:spPr>
          <a:xfrm>
            <a:off x="741821" y="2478316"/>
            <a:ext cx="7660358" cy="3678734"/>
          </a:xfrm>
          <a:prstGeom prst="rect">
            <a:avLst/>
          </a:prstGeom>
        </p:spPr>
      </p:pic>
    </p:spTree>
    <p:extLst>
      <p:ext uri="{BB962C8B-B14F-4D97-AF65-F5344CB8AC3E}">
        <p14:creationId xmlns:p14="http://schemas.microsoft.com/office/powerpoint/2010/main" val="945883153"/>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solidFill>
                  <a:srgbClr val="0000FF"/>
                </a:solidFill>
              </a:rPr>
              <a:t>Hardware Acceleration</a:t>
            </a:r>
          </a:p>
          <a:p>
            <a:pPr lvl="1"/>
            <a:r>
              <a:rPr lang="en-US" dirty="0">
                <a:solidFill>
                  <a:srgbClr val="0000FF"/>
                </a:solidFill>
              </a:rPr>
              <a:t>Specialized Architectures</a:t>
            </a:r>
          </a:p>
          <a:p>
            <a:pPr lvl="1"/>
            <a:r>
              <a:rPr lang="en-US" dirty="0"/>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72032695"/>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sz="3600" dirty="0" err="1">
                <a:solidFill>
                  <a:srgbClr val="006633"/>
                </a:solidFill>
              </a:rPr>
              <a:t>GateKeeper</a:t>
            </a:r>
            <a:r>
              <a:rPr lang="en-US" sz="3600" dirty="0">
                <a:solidFill>
                  <a:srgbClr val="006633"/>
                </a:solidFill>
              </a:rPr>
              <a:t>: 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solidFill>
                  <a:srgbClr val="0000FF"/>
                </a:solidFill>
                <a:hlinkClick r:id="rId2">
                  <a:extLst>
                    <a:ext uri="{A12FA001-AC4F-418D-AE19-62706E023703}">
                      <ahyp:hlinkClr xmlns:ahyp="http://schemas.microsoft.com/office/drawing/2018/hyperlinkcolor" val="tx"/>
                    </a:ext>
                  </a:extLst>
                </a:hlinkClick>
              </a:rPr>
              <a:t>"GateKeeper: A New Hardware Architecture for Accelerating Pre-Alignment in DNA Short Read Mapping"</a:t>
            </a:r>
            <a:br>
              <a:rPr lang="en-US" sz="2200" dirty="0">
                <a:solidFill>
                  <a:srgbClr val="0000FF"/>
                </a:solidFill>
              </a:rPr>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83586013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GateKeeper</a:t>
            </a:r>
            <a:r>
              <a:rPr lang="en-US" dirty="0"/>
              <a:t> Accelerator Architecture</a:t>
            </a:r>
          </a:p>
        </p:txBody>
      </p:sp>
      <p:sp>
        <p:nvSpPr>
          <p:cNvPr id="3" name="Content Placeholder 2"/>
          <p:cNvSpPr>
            <a:spLocks noGrp="1"/>
          </p:cNvSpPr>
          <p:nvPr>
            <p:ph idx="1"/>
          </p:nvPr>
        </p:nvSpPr>
        <p:spPr>
          <a:xfrm>
            <a:off x="228600" y="1013079"/>
            <a:ext cx="8610600" cy="4876800"/>
          </a:xfrm>
        </p:spPr>
        <p:txBody>
          <a:bodyPr/>
          <a:lstStyle/>
          <a:p>
            <a:pPr algn="just">
              <a:spcBef>
                <a:spcPts val="0"/>
              </a:spcBef>
              <a:spcAft>
                <a:spcPts val="0"/>
              </a:spcAft>
            </a:pPr>
            <a:r>
              <a:rPr lang="en-US" b="1" dirty="0">
                <a:solidFill>
                  <a:srgbClr val="2C3FEB"/>
                </a:solidFill>
              </a:rPr>
              <a:t>Maximum data throughput </a:t>
            </a:r>
            <a:r>
              <a:rPr lang="en-US" dirty="0"/>
              <a:t>=~13.3 billion bases/sec</a:t>
            </a:r>
          </a:p>
          <a:p>
            <a:pPr algn="just">
              <a:spcBef>
                <a:spcPts val="0"/>
              </a:spcBef>
              <a:spcAft>
                <a:spcPts val="0"/>
              </a:spcAft>
            </a:pPr>
            <a:endParaRPr lang="en-US" sz="1700" dirty="0"/>
          </a:p>
          <a:p>
            <a:pPr algn="just">
              <a:spcBef>
                <a:spcPts val="0"/>
              </a:spcBef>
              <a:spcAft>
                <a:spcPts val="0"/>
              </a:spcAft>
            </a:pPr>
            <a:r>
              <a:rPr lang="en-US" sz="1700" dirty="0"/>
              <a:t>Can examine </a:t>
            </a:r>
            <a:r>
              <a:rPr lang="en-US" sz="1700" b="1" dirty="0">
                <a:solidFill>
                  <a:srgbClr val="2C3FEB"/>
                </a:solidFill>
              </a:rPr>
              <a:t>8 (300 </a:t>
            </a:r>
            <a:r>
              <a:rPr lang="en-US" sz="1700" b="1" dirty="0" err="1">
                <a:solidFill>
                  <a:srgbClr val="2C3FEB"/>
                </a:solidFill>
              </a:rPr>
              <a:t>bp</a:t>
            </a:r>
            <a:r>
              <a:rPr lang="en-US" sz="1700" b="1" dirty="0">
                <a:solidFill>
                  <a:srgbClr val="2C3FEB"/>
                </a:solidFill>
              </a:rPr>
              <a:t>) or 16 (100 </a:t>
            </a:r>
            <a:r>
              <a:rPr lang="en-US" sz="1700" b="1" dirty="0" err="1">
                <a:solidFill>
                  <a:srgbClr val="2C3FEB"/>
                </a:solidFill>
              </a:rPr>
              <a:t>bp</a:t>
            </a:r>
            <a:r>
              <a:rPr lang="en-US" sz="1700" b="1" dirty="0">
                <a:solidFill>
                  <a:srgbClr val="2C3FEB"/>
                </a:solidFill>
              </a:rPr>
              <a:t>) mappings concurrently </a:t>
            </a:r>
            <a:r>
              <a:rPr lang="en-US" sz="1700" dirty="0"/>
              <a:t>at 250 MHz</a:t>
            </a:r>
          </a:p>
          <a:p>
            <a:pPr algn="just">
              <a:spcBef>
                <a:spcPts val="0"/>
              </a:spcBef>
              <a:spcAft>
                <a:spcPts val="0"/>
              </a:spcAft>
            </a:pPr>
            <a:endParaRPr lang="en-US" sz="1700" dirty="0"/>
          </a:p>
          <a:p>
            <a:pPr algn="just">
              <a:spcBef>
                <a:spcPts val="0"/>
              </a:spcBef>
              <a:spcAft>
                <a:spcPts val="0"/>
              </a:spcAft>
            </a:pPr>
            <a:r>
              <a:rPr lang="en-US" sz="1700" b="1" dirty="0">
                <a:solidFill>
                  <a:srgbClr val="2C3FEB"/>
                </a:solidFill>
              </a:rPr>
              <a:t>Occupies 50% </a:t>
            </a:r>
            <a:r>
              <a:rPr lang="en-US" sz="1700" dirty="0"/>
              <a:t>(100 </a:t>
            </a:r>
            <a:r>
              <a:rPr lang="en-US" sz="1700" dirty="0" err="1"/>
              <a:t>bp</a:t>
            </a:r>
            <a:r>
              <a:rPr lang="en-US" sz="1700" dirty="0"/>
              <a:t>) to </a:t>
            </a:r>
            <a:r>
              <a:rPr lang="en-US" sz="1700" b="1" dirty="0">
                <a:solidFill>
                  <a:srgbClr val="2C3FEB"/>
                </a:solidFill>
              </a:rPr>
              <a:t>91% </a:t>
            </a:r>
            <a:r>
              <a:rPr lang="en-US" sz="1700" dirty="0"/>
              <a:t>(300 </a:t>
            </a:r>
            <a:r>
              <a:rPr lang="en-US" sz="1700" dirty="0" err="1"/>
              <a:t>bp</a:t>
            </a:r>
            <a:r>
              <a:rPr lang="en-US" sz="1700" dirty="0"/>
              <a:t>) of the FPGA slice LUTs and registers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638575411"/>
              </p:ext>
            </p:extLst>
          </p:nvPr>
        </p:nvGraphicFramePr>
        <p:xfrm>
          <a:off x="48126" y="2655045"/>
          <a:ext cx="9418320" cy="3726283"/>
        </p:xfrm>
        <a:graphic>
          <a:graphicData uri="http://schemas.openxmlformats.org/presentationml/2006/ole">
            <mc:AlternateContent xmlns:mc="http://schemas.openxmlformats.org/markup-compatibility/2006">
              <mc:Choice xmlns:v="urn:schemas-microsoft-com:vml" Requires="v">
                <p:oleObj name="Visio" r:id="rId3" imgW="5981295" imgH="2367465" progId="Visio.Drawing.11">
                  <p:embed/>
                </p:oleObj>
              </mc:Choice>
              <mc:Fallback>
                <p:oleObj name="Visio" r:id="rId3" imgW="5981295" imgH="2367465" progId="Visio.Drawing.11">
                  <p:embed/>
                  <p:pic>
                    <p:nvPicPr>
                      <p:cNvPr id="5" name="Object 4"/>
                      <p:cNvPicPr/>
                      <p:nvPr/>
                    </p:nvPicPr>
                    <p:blipFill>
                      <a:blip r:embed="rId4"/>
                      <a:stretch>
                        <a:fillRect/>
                      </a:stretch>
                    </p:blipFill>
                    <p:spPr>
                      <a:xfrm>
                        <a:off x="48126" y="2655045"/>
                        <a:ext cx="9418320" cy="3726283"/>
                      </a:xfrm>
                      <a:prstGeom prst="rect">
                        <a:avLst/>
                      </a:prstGeom>
                    </p:spPr>
                  </p:pic>
                </p:oleObj>
              </mc:Fallback>
            </mc:AlternateContent>
          </a:graphicData>
        </a:graphic>
      </p:graphicFrame>
    </p:spTree>
    <p:extLst>
      <p:ext uri="{BB962C8B-B14F-4D97-AF65-F5344CB8AC3E}">
        <p14:creationId xmlns:p14="http://schemas.microsoft.com/office/powerpoint/2010/main" val="2064948292"/>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FPGA Chip Layout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Object 5"/>
          <p:cNvGraphicFramePr>
            <a:graphicFrameLocks noChangeAspect="1"/>
          </p:cNvGraphicFramePr>
          <p:nvPr/>
        </p:nvGraphicFramePr>
        <p:xfrm>
          <a:off x="1619672" y="1126863"/>
          <a:ext cx="5149552" cy="5182457"/>
        </p:xfrm>
        <a:graphic>
          <a:graphicData uri="http://schemas.openxmlformats.org/presentationml/2006/ole">
            <mc:AlternateContent xmlns:mc="http://schemas.openxmlformats.org/markup-compatibility/2006">
              <mc:Choice xmlns:v="urn:schemas-microsoft-com:vml" Requires="v">
                <p:oleObj name="Visio" r:id="rId2" imgW="6521839" imgH="6811806" progId="Visio.Drawing.11">
                  <p:embed/>
                </p:oleObj>
              </mc:Choice>
              <mc:Fallback>
                <p:oleObj name="Visio" r:id="rId2" imgW="6521839" imgH="6811806" progId="Visio.Drawing.11">
                  <p:embed/>
                  <p:pic>
                    <p:nvPicPr>
                      <p:cNvPr id="6"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1126863"/>
                        <a:ext cx="5149552" cy="5182457"/>
                      </a:xfrm>
                      <a:prstGeom prst="rect">
                        <a:avLst/>
                      </a:prstGeom>
                      <a:noFill/>
                    </p:spPr>
                  </p:pic>
                </p:oleObj>
              </mc:Fallback>
            </mc:AlternateContent>
          </a:graphicData>
        </a:graphic>
      </p:graphicFrame>
      <p:sp>
        <p:nvSpPr>
          <p:cNvPr id="7" name="Rectangle 6"/>
          <p:cNvSpPr/>
          <p:nvPr/>
        </p:nvSpPr>
        <p:spPr>
          <a:xfrm>
            <a:off x="6732240" y="2996952"/>
            <a:ext cx="2321725" cy="2232984"/>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strike="noStrike" kern="1200" cap="none" spc="0" normalizeH="0" baseline="0" noProof="0" dirty="0">
                <a:ln>
                  <a:noFill/>
                </a:ln>
                <a:solidFill>
                  <a:srgbClr val="0000FF"/>
                </a:solidFill>
                <a:effectLst/>
                <a:uLnTx/>
                <a:uFillTx/>
                <a:latin typeface="Tahoma"/>
                <a:ea typeface="+mn-ea"/>
                <a:cs typeface="+mn-cs"/>
              </a:rPr>
              <a:t>Read length: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sng" strike="noStrike" kern="1200" cap="none" spc="0" normalizeH="0" baseline="0" noProof="0" dirty="0">
                <a:ln>
                  <a:noFill/>
                </a:ln>
                <a:solidFill>
                  <a:srgbClr val="000000"/>
                </a:solidFill>
                <a:effectLst/>
                <a:uLnTx/>
                <a:uFillTx/>
                <a:latin typeface="Tahoma"/>
                <a:ea typeface="+mn-ea"/>
                <a:cs typeface="+mn-cs"/>
              </a:rPr>
              <a:t>300 bp</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i="0" strike="noStrike" kern="1200" cap="none" spc="0" normalizeH="0" baseline="0" noProof="0" dirty="0">
                <a:ln>
                  <a:noFill/>
                </a:ln>
                <a:solidFill>
                  <a:srgbClr val="0000FF"/>
                </a:solidFill>
                <a:effectLst/>
                <a:uLnTx/>
                <a:uFillTx/>
                <a:latin typeface="Tahoma"/>
                <a:ea typeface="+mn-ea"/>
                <a:cs typeface="+mn-cs"/>
              </a:rPr>
              <a:t>Error threshold:</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sng" strike="noStrike" kern="1200" cap="none" spc="0" normalizeH="0" baseline="0" noProof="0" dirty="0">
                <a:ln>
                  <a:noFill/>
                </a:ln>
                <a:solidFill>
                  <a:srgbClr val="000000"/>
                </a:solidFill>
                <a:effectLst/>
                <a:uLnTx/>
                <a:uFillTx/>
                <a:latin typeface="Tahoma"/>
                <a:ea typeface="+mn-ea"/>
                <a:cs typeface="+mn-cs"/>
              </a:rPr>
              <a:t>E=15</a:t>
            </a:r>
          </a:p>
        </p:txBody>
      </p:sp>
    </p:spTree>
    <p:extLst>
      <p:ext uri="{BB962C8B-B14F-4D97-AF65-F5344CB8AC3E}">
        <p14:creationId xmlns:p14="http://schemas.microsoft.com/office/powerpoint/2010/main" val="1839805324"/>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GateKeeper</a:t>
            </a:r>
            <a:r>
              <a:rPr lang="en-US" dirty="0"/>
              <a:t>: Speed &amp; Accuracy Results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Rectangle 4"/>
          <p:cNvSpPr/>
          <p:nvPr/>
        </p:nvSpPr>
        <p:spPr>
          <a:xfrm>
            <a:off x="228600" y="913434"/>
            <a:ext cx="8807896" cy="557075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0000"/>
                </a:solidFill>
                <a:effectLst/>
                <a:uLnTx/>
                <a:uFillTx/>
                <a:latin typeface="Tahoma"/>
                <a:ea typeface="+mn-ea"/>
                <a:cs typeface="+mn-cs"/>
              </a:rPr>
              <a:t>90x-130x faster filter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than SHD (Xin et al., 2015) and the Adjacency Filter (Xin et al., 2013)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2C3FEB"/>
                </a:solidFill>
                <a:effectLst/>
                <a:uLnTx/>
                <a:uFillTx/>
                <a:latin typeface="Tahoma"/>
                <a:ea typeface="+mn-ea"/>
                <a:cs typeface="+mn-cs"/>
              </a:rPr>
              <a:t>4x lower false accept rate</a:t>
            </a:r>
            <a:r>
              <a:rPr kumimoji="0" lang="en-US" sz="1800" b="1" i="0" u="none" strike="noStrike" kern="1200" cap="none" spc="0" normalizeH="0" baseline="0" noProof="0" dirty="0">
                <a:ln>
                  <a:noFill/>
                </a:ln>
                <a:solidFill>
                  <a:srgbClr val="2C3FEB"/>
                </a:solidFill>
                <a:effectLst/>
                <a:uLnTx/>
                <a:uFillTx/>
                <a:latin typeface="Tahoma"/>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than the Adjacency Filter (Xin et al., 2013)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0000"/>
                </a:solidFill>
                <a:effectLst/>
                <a:uLnTx/>
                <a:uFillTx/>
                <a:latin typeface="Tahoma"/>
                <a:ea typeface="+mn-ea"/>
                <a:cs typeface="+mn-cs"/>
              </a:rPr>
              <a:t>10x speedup in read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with the addition of GateKeeper to the </a:t>
            </a:r>
            <a:r>
              <a:rPr kumimoji="0" lang="en-US" sz="1800" b="0" i="0" u="none" strike="noStrike" kern="1200" cap="none" spc="0" normalizeH="0" baseline="0" noProof="0" dirty="0" err="1">
                <a:ln>
                  <a:noFill/>
                </a:ln>
                <a:solidFill>
                  <a:prstClr val="black"/>
                </a:solidFill>
                <a:effectLst/>
                <a:uLnTx/>
                <a:uFillTx/>
                <a:latin typeface="Tahoma"/>
                <a:ea typeface="+mn-ea"/>
                <a:cs typeface="+mn-cs"/>
              </a:rPr>
              <a:t>mrFAST</a:t>
            </a:r>
            <a:r>
              <a:rPr kumimoji="0" lang="en-US" sz="1800" b="0" i="0" u="none" strike="noStrike" kern="1200" cap="none" spc="0" normalizeH="0" baseline="0" noProof="0" dirty="0">
                <a:ln>
                  <a:noFill/>
                </a:ln>
                <a:solidFill>
                  <a:prstClr val="black"/>
                </a:solidFill>
                <a:effectLst/>
                <a:uLnTx/>
                <a:uFillTx/>
                <a:latin typeface="Tahoma"/>
                <a:ea typeface="+mn-ea"/>
                <a:cs typeface="+mn-cs"/>
              </a:rPr>
              <a:t> mapper (Alkan et al., 2009)</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Tahoma"/>
                <a:ea typeface="+mn-ea"/>
                <a:cs typeface="+mn-cs"/>
              </a:rPr>
              <a:t>Freely available online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github.com/</a:t>
            </a:r>
            <a:r>
              <a:rPr kumimoji="0" lang="en-US" sz="1800" b="0" i="0" u="none" strike="noStrike" kern="1200" cap="none" spc="0" normalizeH="0" baseline="0" noProof="0" dirty="0" err="1">
                <a:ln>
                  <a:noFill/>
                </a:ln>
                <a:solidFill>
                  <a:srgbClr val="000000"/>
                </a:solidFill>
                <a:effectLst/>
                <a:uLnTx/>
                <a:uFillTx/>
                <a:latin typeface="Tahoma"/>
                <a:ea typeface="+mn-ea"/>
                <a:cs typeface="+mn-cs"/>
                <a:hlinkClick r:id="rId2"/>
              </a:rPr>
              <a:t>BilkentCompGen</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/GateKeeper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031045579"/>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GateKeeper</a:t>
            </a:r>
            <a:r>
              <a:rPr lang="en-US"/>
              <a:t> Conclusions</a:t>
            </a:r>
          </a:p>
        </p:txBody>
      </p:sp>
      <p:sp>
        <p:nvSpPr>
          <p:cNvPr id="3" name="Content Placeholder 2"/>
          <p:cNvSpPr>
            <a:spLocks noGrp="1"/>
          </p:cNvSpPr>
          <p:nvPr>
            <p:ph idx="1"/>
          </p:nvPr>
        </p:nvSpPr>
        <p:spPr>
          <a:xfrm>
            <a:off x="228600" y="1268760"/>
            <a:ext cx="8735888" cy="4876800"/>
          </a:xfrm>
        </p:spPr>
        <p:txBody>
          <a:bodyPr/>
          <a:lstStyle/>
          <a:p>
            <a:r>
              <a:rPr lang="en-US" dirty="0">
                <a:solidFill>
                  <a:srgbClr val="FF0000"/>
                </a:solidFill>
              </a:rPr>
              <a:t>FPGA-based </a:t>
            </a:r>
            <a:r>
              <a:rPr lang="en-US" dirty="0"/>
              <a:t>pre-alignment </a:t>
            </a:r>
            <a:r>
              <a:rPr lang="en-US" dirty="0">
                <a:solidFill>
                  <a:srgbClr val="0000FF"/>
                </a:solidFill>
              </a:rPr>
              <a:t>greatly</a:t>
            </a:r>
            <a:r>
              <a:rPr lang="en-US" dirty="0"/>
              <a:t> speeds up read mapping</a:t>
            </a:r>
          </a:p>
          <a:p>
            <a:pPr lvl="1"/>
            <a:r>
              <a:rPr lang="en-US" dirty="0">
                <a:solidFill>
                  <a:srgbClr val="FF0000"/>
                </a:solidFill>
              </a:rPr>
              <a:t>10x speedup </a:t>
            </a:r>
            <a:r>
              <a:rPr lang="en-US" dirty="0"/>
              <a:t>of a state-of-the-art mapper (</a:t>
            </a:r>
            <a:r>
              <a:rPr lang="en-US" dirty="0" err="1"/>
              <a:t>mrFAST</a:t>
            </a:r>
            <a:r>
              <a:rPr lang="en-US" dirty="0"/>
              <a:t>)</a:t>
            </a:r>
          </a:p>
          <a:p>
            <a:pPr>
              <a:buFont typeface="Wingdings" panose="05000000000000000000" pitchFamily="2" charset="2"/>
              <a:buChar char="§"/>
            </a:pPr>
            <a:endParaRPr lang="en-US" dirty="0"/>
          </a:p>
          <a:p>
            <a:pPr>
              <a:buFont typeface="Wingdings" panose="05000000000000000000" pitchFamily="2" charset="2"/>
              <a:buChar char="§"/>
            </a:pPr>
            <a:endParaRPr lang="en-US" dirty="0"/>
          </a:p>
          <a:p>
            <a:r>
              <a:rPr lang="en-US" dirty="0"/>
              <a:t>FPGA-based pre-alignment can be </a:t>
            </a:r>
            <a:r>
              <a:rPr lang="en-US" dirty="0">
                <a:solidFill>
                  <a:srgbClr val="FF0000"/>
                </a:solidFill>
              </a:rPr>
              <a:t>integrated</a:t>
            </a:r>
            <a:r>
              <a:rPr lang="en-US" dirty="0"/>
              <a:t> with the </a:t>
            </a:r>
            <a:r>
              <a:rPr lang="en-US" dirty="0">
                <a:solidFill>
                  <a:srgbClr val="FF0000"/>
                </a:solidFill>
              </a:rPr>
              <a:t>sequencer</a:t>
            </a:r>
          </a:p>
          <a:p>
            <a:pPr lvl="1"/>
            <a:r>
              <a:rPr lang="en-US" dirty="0"/>
              <a:t>It can help to hide the complexity and details of the FPGA</a:t>
            </a:r>
          </a:p>
          <a:p>
            <a:pPr lvl="1"/>
            <a:r>
              <a:rPr lang="en-US" dirty="0">
                <a:solidFill>
                  <a:srgbClr val="0000FF"/>
                </a:solidFill>
              </a:rPr>
              <a:t>Enables </a:t>
            </a:r>
            <a:r>
              <a:rPr lang="en-US" b="1" dirty="0">
                <a:solidFill>
                  <a:srgbClr val="0000FF"/>
                </a:solidFill>
              </a:rPr>
              <a:t>real-time filtering </a:t>
            </a:r>
            <a:r>
              <a:rPr lang="en-US" dirty="0">
                <a:solidFill>
                  <a:srgbClr val="0000FF"/>
                </a:solidFill>
              </a:rPr>
              <a:t>while sequencing</a:t>
            </a:r>
          </a:p>
          <a:p>
            <a:pPr lvl="1"/>
            <a:r>
              <a:rPr lang="en-US" dirty="0">
                <a:solidFill>
                  <a:srgbClr val="0000FF"/>
                </a:solidFill>
              </a:rPr>
              <a:t>Paves the way to </a:t>
            </a:r>
            <a:r>
              <a:rPr lang="en-US" b="1" dirty="0">
                <a:solidFill>
                  <a:srgbClr val="0000FF"/>
                </a:solidFill>
              </a:rPr>
              <a:t>on-device genome analysis</a:t>
            </a:r>
            <a:endParaRPr lang="en-US" b="1" dirty="0"/>
          </a:p>
          <a:p>
            <a:pPr marL="0" indent="0">
              <a:buNone/>
            </a:pPr>
            <a:endParaRPr lang="en-US" sz="2800" dirty="0"/>
          </a:p>
          <a:p>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Tree>
    <p:extLst>
      <p:ext uri="{BB962C8B-B14F-4D97-AF65-F5344CB8AC3E}">
        <p14:creationId xmlns:p14="http://schemas.microsoft.com/office/powerpoint/2010/main" val="78093143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dirty="0"/>
              <a:t>More on GateKeeper</a:t>
            </a:r>
            <a:endParaRPr lang="en-US" dirty="0">
              <a:solidFill>
                <a:srgbClr val="006633"/>
              </a:solidFill>
            </a:endParaRP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solidFill>
                  <a:srgbClr val="0000FF"/>
                </a:solidFill>
                <a:hlinkClick r:id="rId2">
                  <a:extLst>
                    <a:ext uri="{A12FA001-AC4F-418D-AE19-62706E023703}">
                      <ahyp:hlinkClr xmlns:ahyp="http://schemas.microsoft.com/office/drawing/2018/hyperlinkcolor" val="tx"/>
                    </a:ext>
                  </a:extLst>
                </a:hlinkClick>
              </a:rPr>
              <a:t>"GateKeeper: A New Hardware Architecture for Accelerating Pre-Alignment in DNA Short Read Mapping"</a:t>
            </a:r>
            <a:br>
              <a:rPr lang="en-US" sz="2200" dirty="0"/>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299846349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Title 1">
            <a:extLst>
              <a:ext uri="{FF2B5EF4-FFF2-40B4-BE49-F238E27FC236}">
                <a16:creationId xmlns:a16="http://schemas.microsoft.com/office/drawing/2014/main" id="{C0BA9032-E454-4549-A5B5-ED2FFF9B48F6}"/>
              </a:ext>
            </a:extLst>
          </p:cNvPr>
          <p:cNvSpPr>
            <a:spLocks noGrp="1" noChangeArrowheads="1"/>
          </p:cNvSpPr>
          <p:nvPr>
            <p:ph type="title"/>
          </p:nvPr>
        </p:nvSpPr>
        <p:spPr>
          <a:xfrm>
            <a:off x="228600" y="152400"/>
            <a:ext cx="8915400" cy="1066800"/>
          </a:xfrm>
        </p:spPr>
        <p:txBody>
          <a:bodyPr/>
          <a:lstStyle/>
          <a:p>
            <a:r>
              <a:rPr lang="en-US" altLang="en-US" sz="3800" dirty="0"/>
              <a:t>Algorithm-Arch-Device Co-Design is Critical</a:t>
            </a:r>
          </a:p>
        </p:txBody>
      </p:sp>
      <p:sp>
        <p:nvSpPr>
          <p:cNvPr id="277506" name="Content Placeholder 2">
            <a:extLst>
              <a:ext uri="{FF2B5EF4-FFF2-40B4-BE49-F238E27FC236}">
                <a16:creationId xmlns:a16="http://schemas.microsoft.com/office/drawing/2014/main" id="{281812F4-8401-8A40-97FF-DB827DE7A4ED}"/>
              </a:ext>
            </a:extLst>
          </p:cNvPr>
          <p:cNvSpPr>
            <a:spLocks noGrp="1" noChangeArrowheads="1"/>
          </p:cNvSpPr>
          <p:nvPr>
            <p:ph idx="1"/>
          </p:nvPr>
        </p:nvSpPr>
        <p:spPr/>
        <p:txBody>
          <a:bodyPr/>
          <a:lstStyle/>
          <a:p>
            <a:endParaRPr lang="en-US" altLang="en-US"/>
          </a:p>
        </p:txBody>
      </p:sp>
      <p:sp>
        <p:nvSpPr>
          <p:cNvPr id="4" name="Slide Number Placeholder 3">
            <a:extLst>
              <a:ext uri="{FF2B5EF4-FFF2-40B4-BE49-F238E27FC236}">
                <a16:creationId xmlns:a16="http://schemas.microsoft.com/office/drawing/2014/main" id="{89B71706-8BED-F442-8971-B8568724DC1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585D8F-B845-BB48-BA80-B7F93FEB1A49}"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959B9344-D19A-2D41-AE41-D62E609FC875}"/>
              </a:ext>
            </a:extLst>
          </p:cNvPr>
          <p:cNvSpPr txBox="1">
            <a:spLocks noChangeArrowheads="1"/>
          </p:cNvSpPr>
          <p:nvPr/>
        </p:nvSpPr>
        <p:spPr bwMode="auto">
          <a:xfrm>
            <a:off x="3248025" y="36909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7C4BD413-256F-804C-A912-33BF955D779D}"/>
              </a:ext>
            </a:extLst>
          </p:cNvPr>
          <p:cNvSpPr txBox="1">
            <a:spLocks noChangeAspect="1" noChangeArrowheads="1"/>
          </p:cNvSpPr>
          <p:nvPr/>
        </p:nvSpPr>
        <p:spPr bwMode="auto">
          <a:xfrm>
            <a:off x="3248025" y="33194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SW/HW Interface</a:t>
            </a:r>
          </a:p>
        </p:txBody>
      </p:sp>
      <p:sp>
        <p:nvSpPr>
          <p:cNvPr id="7" name="Text Box 19">
            <a:extLst>
              <a:ext uri="{FF2B5EF4-FFF2-40B4-BE49-F238E27FC236}">
                <a16:creationId xmlns:a16="http://schemas.microsoft.com/office/drawing/2014/main" id="{B9AA388C-D761-2E48-878A-F4413ABC67B1}"/>
              </a:ext>
            </a:extLst>
          </p:cNvPr>
          <p:cNvSpPr txBox="1">
            <a:spLocks noChangeAspect="1" noChangeArrowheads="1"/>
          </p:cNvSpPr>
          <p:nvPr/>
        </p:nvSpPr>
        <p:spPr bwMode="auto">
          <a:xfrm>
            <a:off x="3244850" y="26543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B8AE1440-B0CA-254A-8992-48EE47078E5D}"/>
              </a:ext>
            </a:extLst>
          </p:cNvPr>
          <p:cNvSpPr txBox="1">
            <a:spLocks noChangeAspect="1" noChangeArrowheads="1"/>
          </p:cNvSpPr>
          <p:nvPr/>
        </p:nvSpPr>
        <p:spPr bwMode="auto">
          <a:xfrm>
            <a:off x="3244850" y="22828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284B2756-DCD2-CB4A-A497-A7E3258D80D8}"/>
              </a:ext>
            </a:extLst>
          </p:cNvPr>
          <p:cNvSpPr txBox="1">
            <a:spLocks noChangeAspect="1" noChangeArrowheads="1"/>
          </p:cNvSpPr>
          <p:nvPr/>
        </p:nvSpPr>
        <p:spPr bwMode="auto">
          <a:xfrm>
            <a:off x="3244850" y="1916113"/>
            <a:ext cx="2043113" cy="366712"/>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4A5CD7D2-75F2-4340-AD85-3DA75A4D8BD3}"/>
              </a:ext>
            </a:extLst>
          </p:cNvPr>
          <p:cNvSpPr txBox="1">
            <a:spLocks noChangeAspect="1" noChangeArrowheads="1"/>
          </p:cNvSpPr>
          <p:nvPr/>
        </p:nvSpPr>
        <p:spPr bwMode="auto">
          <a:xfrm>
            <a:off x="3248025" y="40640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a:extLst>
              <a:ext uri="{FF2B5EF4-FFF2-40B4-BE49-F238E27FC236}">
                <a16:creationId xmlns:a16="http://schemas.microsoft.com/office/drawing/2014/main" id="{8FF071FC-8054-5545-9246-15BBD8947BE7}"/>
              </a:ext>
            </a:extLst>
          </p:cNvPr>
          <p:cNvSpPr txBox="1">
            <a:spLocks noChangeAspect="1" noChangeArrowheads="1"/>
          </p:cNvSpPr>
          <p:nvPr/>
        </p:nvSpPr>
        <p:spPr bwMode="auto">
          <a:xfrm>
            <a:off x="3248025" y="44354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B8807EAF-3E7A-2E4F-A579-A5C0F20A55C3}"/>
              </a:ext>
            </a:extLst>
          </p:cNvPr>
          <p:cNvSpPr txBox="1">
            <a:spLocks noChangeAspect="1" noChangeArrowheads="1"/>
          </p:cNvSpPr>
          <p:nvPr/>
        </p:nvSpPr>
        <p:spPr bwMode="auto">
          <a:xfrm>
            <a:off x="3248025" y="2997200"/>
            <a:ext cx="2041525" cy="3270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System Software</a:t>
            </a:r>
          </a:p>
        </p:txBody>
      </p:sp>
      <p:sp>
        <p:nvSpPr>
          <p:cNvPr id="14" name="Text Box 23">
            <a:extLst>
              <a:ext uri="{FF2B5EF4-FFF2-40B4-BE49-F238E27FC236}">
                <a16:creationId xmlns:a16="http://schemas.microsoft.com/office/drawing/2014/main" id="{91425FE6-E37E-7E4F-B0E3-BFAA7BB143C7}"/>
              </a:ext>
            </a:extLst>
          </p:cNvPr>
          <p:cNvSpPr txBox="1">
            <a:spLocks noChangeAspect="1" noChangeArrowheads="1"/>
          </p:cNvSpPr>
          <p:nvPr/>
        </p:nvSpPr>
        <p:spPr bwMode="auto">
          <a:xfrm>
            <a:off x="3249613" y="47910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6" name="Rounded Rectangle 15">
            <a:extLst>
              <a:ext uri="{FF2B5EF4-FFF2-40B4-BE49-F238E27FC236}">
                <a16:creationId xmlns:a16="http://schemas.microsoft.com/office/drawing/2014/main" id="{A71EA216-5C4D-3D45-839A-67809AE444B6}"/>
              </a:ext>
            </a:extLst>
          </p:cNvPr>
          <p:cNvSpPr>
            <a:spLocks noChangeArrowheads="1"/>
          </p:cNvSpPr>
          <p:nvPr/>
        </p:nvSpPr>
        <p:spPr bwMode="auto">
          <a:xfrm rot="5400000">
            <a:off x="3140075" y="2393951"/>
            <a:ext cx="2232025" cy="2286000"/>
          </a:xfrm>
          <a:prstGeom prst="roundRect">
            <a:avLst>
              <a:gd name="adj" fmla="val 16667"/>
            </a:avLst>
          </a:prstGeom>
          <a:noFill/>
          <a:ln w="44450">
            <a:solidFill>
              <a:srgbClr val="0000FF"/>
            </a:solidFill>
            <a:round/>
            <a:headEnd/>
            <a:tailEnd/>
          </a:ln>
          <a:extLst>
            <a:ext uri="{909E8E84-426E-40dd-AFC4-6F175D3DCCD1}"/>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a:extLst>
              <a:ext uri="{FF2B5EF4-FFF2-40B4-BE49-F238E27FC236}">
                <a16:creationId xmlns:a16="http://schemas.microsoft.com/office/drawing/2014/main" id="{8C58E4F8-1C59-F946-A9A5-CE2A86B0DDA5}"/>
              </a:ext>
            </a:extLst>
          </p:cNvPr>
          <p:cNvSpPr txBox="1">
            <a:spLocks noChangeArrowheads="1"/>
          </p:cNvSpPr>
          <p:nvPr/>
        </p:nvSpPr>
        <p:spPr bwMode="auto">
          <a:xfrm>
            <a:off x="-31750" y="3284538"/>
            <a:ext cx="3124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FF"/>
                </a:solidFill>
                <a:effectLst/>
                <a:uLnTx/>
                <a:uFillTx/>
                <a:latin typeface="Arial" panose="020B0604020202020204" pitchFamily="34" charset="0"/>
                <a:ea typeface="ＭＳ Ｐゴシック" panose="020B0600070205080204" pitchFamily="34" charset="-128"/>
                <a:cs typeface="+mn-cs"/>
              </a:rPr>
              <a:t>Computer Architecture (expanded view)</a:t>
            </a:r>
            <a:endParaRPr kumimoji="0" lang="en-US" altLang="en-US" sz="18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203012438"/>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Shouji </a:t>
            </a:r>
            <a:r>
              <a:rPr lang="en-US" dirty="0">
                <a:solidFill>
                  <a:srgbClr val="006633"/>
                </a:solidFill>
              </a:rPr>
              <a:t>(</a:t>
            </a:r>
            <a:r>
              <a:rPr lang="ja-JP" altLang="en-US">
                <a:solidFill>
                  <a:srgbClr val="006633"/>
                </a:solidFill>
              </a:rPr>
              <a:t>障子</a:t>
            </a:r>
            <a:r>
              <a:rPr lang="en-US" altLang="ja-JP" dirty="0">
                <a:solidFill>
                  <a:srgbClr val="006633"/>
                </a:solidFill>
              </a:rPr>
              <a:t>)</a:t>
            </a:r>
            <a:r>
              <a:rPr lang="en-US" sz="3600" dirty="0"/>
              <a:t> </a:t>
            </a:r>
            <a:r>
              <a:rPr lang="en-US" sz="3000" b="1" dirty="0"/>
              <a:t>[Alser+, Bioinformatics 2019]</a:t>
            </a:r>
          </a:p>
        </p:txBody>
      </p:sp>
      <p:pic>
        <p:nvPicPr>
          <p:cNvPr id="7" name="Content Placeholder 6">
            <a:extLst>
              <a:ext uri="{FF2B5EF4-FFF2-40B4-BE49-F238E27FC236}">
                <a16:creationId xmlns:a16="http://schemas.microsoft.com/office/drawing/2014/main" id="{B4B2A96C-30FF-114A-9994-B69E4AA5035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9877" t="20040" r="30684" b="41570"/>
          <a:stretch/>
        </p:blipFill>
        <p:spPr>
          <a:xfrm>
            <a:off x="1259632" y="2627084"/>
            <a:ext cx="7262274" cy="4104764"/>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16619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700" b="0" i="0" u="none" strike="noStrike" kern="1200" cap="none" spc="0" normalizeH="0" baseline="0" noProof="0" dirty="0">
                <a:ln>
                  <a:noFill/>
                </a:ln>
                <a:solidFill>
                  <a:srgbClr val="000000"/>
                </a:solidFill>
                <a:effectLst/>
                <a:uLnTx/>
                <a:uFillTx/>
                <a:latin typeface="Tahoma"/>
                <a:ea typeface="+mn-ea"/>
                <a:cs typeface="+mn-cs"/>
              </a:rPr>
              <a:t>, Hasan Hassan, Akash Kumar, Onur Mutlu, and Can Alkan,</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"Shouji: A Fast and Efficient Pre-Alignment Filter for Sequence Alignment"</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700" b="0" i="0" u="none" strike="noStrike" kern="1200" cap="none" spc="0" normalizeH="0" baseline="0" noProof="0" dirty="0">
                <a:ln>
                  <a:noFill/>
                </a:ln>
                <a:solidFill>
                  <a:srgbClr val="000000"/>
                </a:solidFill>
                <a:effectLst/>
                <a:uLnTx/>
                <a:uFillTx/>
                <a:latin typeface="Tahoma"/>
                <a:ea typeface="+mn-ea"/>
                <a:cs typeface="+mn-cs"/>
              </a:rPr>
              <a:t>, [published online, March 28], 2019.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7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44531426"/>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Hardware Implementation</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5" name="Object 4"/>
          <p:cNvGraphicFramePr>
            <a:graphicFrameLocks noChangeAspect="1"/>
          </p:cNvGraphicFramePr>
          <p:nvPr/>
        </p:nvGraphicFramePr>
        <p:xfrm>
          <a:off x="1049723" y="908720"/>
          <a:ext cx="7044555" cy="5391271"/>
        </p:xfrm>
        <a:graphic>
          <a:graphicData uri="http://schemas.openxmlformats.org/presentationml/2006/ole">
            <mc:AlternateContent xmlns:mc="http://schemas.openxmlformats.org/markup-compatibility/2006">
              <mc:Choice xmlns:v="urn:schemas-microsoft-com:vml" Requires="v">
                <p:oleObj name="Visio" r:id="rId2" imgW="3862369" imgH="2955572" progId="Visio.Drawing.11">
                  <p:embed/>
                </p:oleObj>
              </mc:Choice>
              <mc:Fallback>
                <p:oleObj name="Visio" r:id="rId2" imgW="3862369" imgH="2955572" progId="Visio.Drawing.11">
                  <p:embed/>
                  <p:pic>
                    <p:nvPicPr>
                      <p:cNvPr id="5" name="Object 4"/>
                      <p:cNvPicPr/>
                      <p:nvPr/>
                    </p:nvPicPr>
                    <p:blipFill>
                      <a:blip r:embed="rId3"/>
                      <a:stretch>
                        <a:fillRect/>
                      </a:stretch>
                    </p:blipFill>
                    <p:spPr>
                      <a:xfrm>
                        <a:off x="1049723" y="908720"/>
                        <a:ext cx="7044555" cy="5391271"/>
                      </a:xfrm>
                      <a:prstGeom prst="rect">
                        <a:avLst/>
                      </a:prstGeom>
                    </p:spPr>
                  </p:pic>
                </p:oleObj>
              </mc:Fallback>
            </mc:AlternateContent>
          </a:graphicData>
        </a:graphic>
      </p:graphicFrame>
      <p:sp>
        <p:nvSpPr>
          <p:cNvPr id="6" name="TextBox 5"/>
          <p:cNvSpPr txBox="1"/>
          <p:nvPr/>
        </p:nvSpPr>
        <p:spPr>
          <a:xfrm>
            <a:off x="6553200" y="1719323"/>
            <a:ext cx="936104" cy="4524315"/>
          </a:xfrm>
          <a:prstGeom prst="rect">
            <a:avLst/>
          </a:prstGeom>
          <a:solidFill>
            <a:schemeClr val="bg1"/>
          </a:solidFill>
          <a:ln w="5715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1111</a:t>
            </a:r>
          </a:p>
        </p:txBody>
      </p:sp>
      <p:sp>
        <p:nvSpPr>
          <p:cNvPr id="7" name="Left Arrow 6"/>
          <p:cNvSpPr/>
          <p:nvPr/>
        </p:nvSpPr>
        <p:spPr>
          <a:xfrm>
            <a:off x="5148064" y="4001834"/>
            <a:ext cx="1296144" cy="445491"/>
          </a:xfrm>
          <a:prstGeom prst="leftArrow">
            <a:avLst>
              <a:gd name="adj1" fmla="val 50000"/>
              <a:gd name="adj2" fmla="val 5559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21DA912E-7E42-4040-ACD3-0908CAFD4A7E}"/>
              </a:ext>
            </a:extLst>
          </p:cNvPr>
          <p:cNvSpPr txBox="1"/>
          <p:nvPr/>
        </p:nvSpPr>
        <p:spPr>
          <a:xfrm>
            <a:off x="228600" y="980728"/>
            <a:ext cx="8610600" cy="707886"/>
          </a:xfrm>
          <a:prstGeom prst="rect">
            <a:avLst/>
          </a:prstGeom>
          <a:solidFill>
            <a:schemeClr val="accent5">
              <a:lumMod val="60000"/>
              <a:lumOff val="40000"/>
            </a:schemeClr>
          </a:solidFill>
        </p:spPr>
        <p:txBody>
          <a:bodyPr wrap="square" rtlCol="0" anchor="ctr">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Counting is performed </a:t>
            </a:r>
            <a:r>
              <a:rPr kumimoji="0" lang="en-US" sz="2000" b="0" i="0" u="none" strike="noStrike" kern="1200" cap="none" spc="0" normalizeH="0" baseline="0" noProof="0" dirty="0">
                <a:ln>
                  <a:noFill/>
                </a:ln>
                <a:solidFill>
                  <a:srgbClr val="0000FF"/>
                </a:solidFill>
                <a:effectLst/>
                <a:uLnTx/>
                <a:uFillTx/>
                <a:latin typeface="Tahoma"/>
                <a:ea typeface="+mn-ea"/>
                <a:cs typeface="+mn-cs"/>
              </a:rPr>
              <a:t>concurrently</a:t>
            </a:r>
            <a:r>
              <a:rPr kumimoji="0" lang="en-US" sz="2000" b="0" i="0" u="none" strike="noStrike" kern="1200" cap="none" spc="0" normalizeH="0" baseline="0" noProof="0" dirty="0">
                <a:ln>
                  <a:noFill/>
                </a:ln>
                <a:solidFill>
                  <a:srgbClr val="000000"/>
                </a:solidFill>
                <a:effectLst/>
                <a:uLnTx/>
                <a:uFillTx/>
                <a:latin typeface="Tahoma"/>
                <a:ea typeface="+mn-ea"/>
                <a:cs typeface="+mn-cs"/>
              </a:rPr>
              <a:t> for </a:t>
            </a:r>
            <a:r>
              <a:rPr kumimoji="0" lang="en-US" sz="2000" b="0" u="none" strike="noStrike" kern="1200" cap="none" spc="0" normalizeH="0" baseline="0" noProof="0" dirty="0">
                <a:ln>
                  <a:noFill/>
                </a:ln>
                <a:solidFill>
                  <a:srgbClr val="0000FF"/>
                </a:solidFill>
                <a:effectLst/>
                <a:uLnTx/>
                <a:uFillTx/>
                <a:latin typeface="Tahoma"/>
                <a:ea typeface="+mn-ea"/>
                <a:cs typeface="+mn-cs"/>
              </a:rPr>
              <a:t>all</a:t>
            </a:r>
            <a:r>
              <a:rPr kumimoji="0" lang="en-US" sz="2000" b="0" i="0" u="none" strike="noStrike" kern="1200" cap="none" spc="0" normalizeH="0" baseline="0" noProof="0" dirty="0">
                <a:ln>
                  <a:noFill/>
                </a:ln>
                <a:solidFill>
                  <a:srgbClr val="000000"/>
                </a:solidFill>
                <a:effectLst/>
                <a:uLnTx/>
                <a:uFillTx/>
                <a:latin typeface="Tahoma"/>
                <a:ea typeface="+mn-ea"/>
                <a:cs typeface="+mn-cs"/>
              </a:rPr>
              <a:t> </a:t>
            </a:r>
            <a:r>
              <a:rPr kumimoji="0" lang="en-US" sz="2000" b="0" i="0" u="none" strike="noStrike" kern="1200" cap="none" spc="0" normalizeH="0" baseline="0" noProof="0" dirty="0">
                <a:ln>
                  <a:noFill/>
                </a:ln>
                <a:solidFill>
                  <a:srgbClr val="0000FF"/>
                </a:solidFill>
                <a:effectLst/>
                <a:uLnTx/>
                <a:uFillTx/>
                <a:latin typeface="Tahoma"/>
                <a:ea typeface="+mn-ea"/>
                <a:cs typeface="+mn-cs"/>
              </a:rPr>
              <a:t>bit-vectors</a:t>
            </a:r>
            <a:r>
              <a:rPr kumimoji="0" lang="en-US" sz="2000" b="0" i="0" u="none" strike="noStrike" kern="1200" cap="none" spc="0" normalizeH="0" noProof="0" dirty="0">
                <a:ln>
                  <a:noFill/>
                </a:ln>
                <a:solidFill>
                  <a:srgbClr val="0000FF"/>
                </a:solidFill>
                <a:effectLst/>
                <a:uLnTx/>
                <a:uFillTx/>
                <a:latin typeface="Tahoma"/>
                <a:ea typeface="+mn-ea"/>
                <a:cs typeface="+mn-cs"/>
              </a:rPr>
              <a:t> and </a:t>
            </a: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noProof="0" dirty="0">
                <a:ln>
                  <a:noFill/>
                </a:ln>
                <a:solidFill>
                  <a:srgbClr val="0000FF"/>
                </a:solidFill>
                <a:effectLst/>
                <a:uLnTx/>
                <a:uFillTx/>
                <a:latin typeface="Tahoma"/>
                <a:ea typeface="+mn-ea"/>
                <a:cs typeface="+mn-cs"/>
              </a:rPr>
              <a:t>a</a:t>
            </a:r>
            <a:r>
              <a:rPr kumimoji="0" lang="en-US" sz="2000" b="0" i="0" u="none" strike="noStrike" kern="1200" cap="none" spc="0" normalizeH="0" baseline="0" noProof="0" dirty="0">
                <a:ln>
                  <a:noFill/>
                </a:ln>
                <a:solidFill>
                  <a:srgbClr val="0000FF"/>
                </a:solidFill>
                <a:effectLst/>
                <a:uLnTx/>
                <a:uFillTx/>
                <a:latin typeface="Tahoma"/>
                <a:ea typeface="+mn-ea"/>
                <a:cs typeface="+mn-cs"/>
              </a:rPr>
              <a:t>ll sliding windows</a:t>
            </a:r>
            <a:r>
              <a:rPr kumimoji="0" lang="en-US" sz="2000" b="0" i="0" u="none" strike="noStrike" kern="1200" cap="none" spc="0" normalizeH="0" baseline="0" noProof="0" dirty="0">
                <a:ln>
                  <a:noFill/>
                </a:ln>
                <a:solidFill>
                  <a:srgbClr val="000000"/>
                </a:solidFill>
                <a:effectLst/>
                <a:uLnTx/>
                <a:uFillTx/>
                <a:latin typeface="Tahoma"/>
                <a:ea typeface="+mn-ea"/>
                <a:cs typeface="+mn-cs"/>
              </a:rPr>
              <a:t> in a single clock cycle using </a:t>
            </a:r>
            <a:r>
              <a:rPr kumimoji="0" lang="en-US" sz="2000" b="0" i="0" u="none" strike="noStrike" kern="1200" cap="none" spc="0" normalizeH="0" baseline="0" noProof="0" dirty="0">
                <a:ln>
                  <a:noFill/>
                </a:ln>
                <a:solidFill>
                  <a:srgbClr val="FF0000"/>
                </a:solidFill>
                <a:effectLst/>
                <a:uLnTx/>
                <a:uFillTx/>
                <a:latin typeface="Tahoma"/>
                <a:ea typeface="+mn-ea"/>
                <a:cs typeface="+mn-cs"/>
              </a:rPr>
              <a:t>multiple 4-input LUTs</a:t>
            </a:r>
            <a:endParaRPr kumimoji="0" lang="en-US" sz="20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8431268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wipe(up)">
                                      <p:cBhvr>
                                        <p:cTn id="7" dur="250"/>
                                        <p:tgtEl>
                                          <p:spTgt spid="6">
                                            <p:bg/>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wipe(up)">
                                      <p:cBhvr>
                                        <p:cTn id="10" dur="250"/>
                                        <p:tgtEl>
                                          <p:spTgt spid="6">
                                            <p:txEl>
                                              <p:pRg st="0" end="0"/>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wipe(up)">
                                      <p:cBhvr>
                                        <p:cTn id="13" dur="250"/>
                                        <p:tgtEl>
                                          <p:spTgt spid="6">
                                            <p:txEl>
                                              <p:pRg st="1" end="1"/>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wipe(up)">
                                      <p:cBhvr>
                                        <p:cTn id="16" dur="250"/>
                                        <p:tgtEl>
                                          <p:spTgt spid="6">
                                            <p:txEl>
                                              <p:pRg st="2" end="2"/>
                                            </p:txEl>
                                          </p:spTgt>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wipe(up)">
                                      <p:cBhvr>
                                        <p:cTn id="19" dur="250"/>
                                        <p:tgtEl>
                                          <p:spTgt spid="6">
                                            <p:txEl>
                                              <p:pRg st="3" end="3"/>
                                            </p:txEl>
                                          </p:spTgt>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wipe(up)">
                                      <p:cBhvr>
                                        <p:cTn id="22" dur="250"/>
                                        <p:tgtEl>
                                          <p:spTgt spid="6">
                                            <p:txEl>
                                              <p:pRg st="4" end="4"/>
                                            </p:txEl>
                                          </p:spTgt>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wipe(up)">
                                      <p:cBhvr>
                                        <p:cTn id="25" dur="250"/>
                                        <p:tgtEl>
                                          <p:spTgt spid="6">
                                            <p:txEl>
                                              <p:pRg st="5" end="5"/>
                                            </p:txEl>
                                          </p:spTgt>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wipe(up)">
                                      <p:cBhvr>
                                        <p:cTn id="28" dur="250"/>
                                        <p:tgtEl>
                                          <p:spTgt spid="6">
                                            <p:txEl>
                                              <p:pRg st="6" end="6"/>
                                            </p:txEl>
                                          </p:spTgt>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animEffect transition="in" filter="wipe(up)">
                                      <p:cBhvr>
                                        <p:cTn id="31" dur="250"/>
                                        <p:tgtEl>
                                          <p:spTgt spid="6">
                                            <p:txEl>
                                              <p:pRg st="7" end="7"/>
                                            </p:txEl>
                                          </p:spTgt>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6">
                                            <p:txEl>
                                              <p:pRg st="8" end="8"/>
                                            </p:txEl>
                                          </p:spTgt>
                                        </p:tgtEl>
                                        <p:attrNameLst>
                                          <p:attrName>style.visibility</p:attrName>
                                        </p:attrNameLst>
                                      </p:cBhvr>
                                      <p:to>
                                        <p:strVal val="visible"/>
                                      </p:to>
                                    </p:set>
                                    <p:animEffect transition="in" filter="wipe(up)">
                                      <p:cBhvr>
                                        <p:cTn id="34" dur="250"/>
                                        <p:tgtEl>
                                          <p:spTgt spid="6">
                                            <p:txEl>
                                              <p:pRg st="8" end="8"/>
                                            </p:txEl>
                                          </p:spTgt>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6">
                                            <p:txEl>
                                              <p:pRg st="9" end="9"/>
                                            </p:txEl>
                                          </p:spTgt>
                                        </p:tgtEl>
                                        <p:attrNameLst>
                                          <p:attrName>style.visibility</p:attrName>
                                        </p:attrNameLst>
                                      </p:cBhvr>
                                      <p:to>
                                        <p:strVal val="visible"/>
                                      </p:to>
                                    </p:set>
                                    <p:animEffect transition="in" filter="wipe(up)">
                                      <p:cBhvr>
                                        <p:cTn id="37" dur="250"/>
                                        <p:tgtEl>
                                          <p:spTgt spid="6">
                                            <p:txEl>
                                              <p:pRg st="9" end="9"/>
                                            </p:txEl>
                                          </p:spTgt>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6">
                                            <p:txEl>
                                              <p:pRg st="10" end="10"/>
                                            </p:txEl>
                                          </p:spTgt>
                                        </p:tgtEl>
                                        <p:attrNameLst>
                                          <p:attrName>style.visibility</p:attrName>
                                        </p:attrNameLst>
                                      </p:cBhvr>
                                      <p:to>
                                        <p:strVal val="visible"/>
                                      </p:to>
                                    </p:set>
                                    <p:animEffect transition="in" filter="wipe(up)">
                                      <p:cBhvr>
                                        <p:cTn id="40" dur="250"/>
                                        <p:tgtEl>
                                          <p:spTgt spid="6">
                                            <p:txEl>
                                              <p:pRg st="10" end="10"/>
                                            </p:txEl>
                                          </p:spTgt>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6">
                                            <p:txEl>
                                              <p:pRg st="11" end="11"/>
                                            </p:txEl>
                                          </p:spTgt>
                                        </p:tgtEl>
                                        <p:attrNameLst>
                                          <p:attrName>style.visibility</p:attrName>
                                        </p:attrNameLst>
                                      </p:cBhvr>
                                      <p:to>
                                        <p:strVal val="visible"/>
                                      </p:to>
                                    </p:set>
                                    <p:animEffect transition="in" filter="wipe(up)">
                                      <p:cBhvr>
                                        <p:cTn id="43" dur="250"/>
                                        <p:tgtEl>
                                          <p:spTgt spid="6">
                                            <p:txEl>
                                              <p:pRg st="11" end="11"/>
                                            </p:txEl>
                                          </p:spTgt>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6">
                                            <p:txEl>
                                              <p:pRg st="12" end="12"/>
                                            </p:txEl>
                                          </p:spTgt>
                                        </p:tgtEl>
                                        <p:attrNameLst>
                                          <p:attrName>style.visibility</p:attrName>
                                        </p:attrNameLst>
                                      </p:cBhvr>
                                      <p:to>
                                        <p:strVal val="visible"/>
                                      </p:to>
                                    </p:set>
                                    <p:animEffect transition="in" filter="wipe(up)">
                                      <p:cBhvr>
                                        <p:cTn id="46" dur="250"/>
                                        <p:tgtEl>
                                          <p:spTgt spid="6">
                                            <p:txEl>
                                              <p:pRg st="12" end="12"/>
                                            </p:txEl>
                                          </p:spTgt>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6">
                                            <p:txEl>
                                              <p:pRg st="13" end="13"/>
                                            </p:txEl>
                                          </p:spTgt>
                                        </p:tgtEl>
                                        <p:attrNameLst>
                                          <p:attrName>style.visibility</p:attrName>
                                        </p:attrNameLst>
                                      </p:cBhvr>
                                      <p:to>
                                        <p:strVal val="visible"/>
                                      </p:to>
                                    </p:set>
                                    <p:animEffect transition="in" filter="wipe(up)">
                                      <p:cBhvr>
                                        <p:cTn id="49" dur="250"/>
                                        <p:tgtEl>
                                          <p:spTgt spid="6">
                                            <p:txEl>
                                              <p:pRg st="13" end="13"/>
                                            </p:txEl>
                                          </p:spTgt>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6">
                                            <p:txEl>
                                              <p:pRg st="14" end="14"/>
                                            </p:txEl>
                                          </p:spTgt>
                                        </p:tgtEl>
                                        <p:attrNameLst>
                                          <p:attrName>style.visibility</p:attrName>
                                        </p:attrNameLst>
                                      </p:cBhvr>
                                      <p:to>
                                        <p:strVal val="visible"/>
                                      </p:to>
                                    </p:set>
                                    <p:animEffect transition="in" filter="wipe(up)">
                                      <p:cBhvr>
                                        <p:cTn id="52" dur="250"/>
                                        <p:tgtEl>
                                          <p:spTgt spid="6">
                                            <p:txEl>
                                              <p:pRg st="14" end="14"/>
                                            </p:txEl>
                                          </p:spTgt>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6">
                                            <p:txEl>
                                              <p:pRg st="15" end="15"/>
                                            </p:txEl>
                                          </p:spTgt>
                                        </p:tgtEl>
                                        <p:attrNameLst>
                                          <p:attrName>style.visibility</p:attrName>
                                        </p:attrNameLst>
                                      </p:cBhvr>
                                      <p:to>
                                        <p:strVal val="visible"/>
                                      </p:to>
                                    </p:set>
                                    <p:animEffect transition="in" filter="wipe(up)">
                                      <p:cBhvr>
                                        <p:cTn id="55" dur="250"/>
                                        <p:tgtEl>
                                          <p:spTgt spid="6">
                                            <p:txEl>
                                              <p:pRg st="15" end="15"/>
                                            </p:txEl>
                                          </p:spTgt>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right)">
                                      <p:cBhvr>
                                        <p:cTn id="58" dur="500"/>
                                        <p:tgtEl>
                                          <p:spTgt spid="7"/>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dissolve">
                                      <p:cBhvr>
                                        <p:cTn id="6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P spid="7" grpId="0" animBg="1"/>
      <p:bldP spid="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A81F32-CBF9-E94D-A888-7F327824E4CE}"/>
              </a:ext>
            </a:extLst>
          </p:cNvPr>
          <p:cNvPicPr>
            <a:picLocks noChangeAspect="1"/>
          </p:cNvPicPr>
          <p:nvPr/>
        </p:nvPicPr>
        <p:blipFill>
          <a:blip r:embed="rId2"/>
          <a:stretch>
            <a:fillRect/>
          </a:stretch>
        </p:blipFill>
        <p:spPr>
          <a:xfrm>
            <a:off x="683568" y="2109396"/>
            <a:ext cx="7634053" cy="4273222"/>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err="1"/>
              <a:t>SneakySnake</a:t>
            </a:r>
            <a:r>
              <a:rPr lang="en-US" sz="3600" dirty="0"/>
              <a:t> </a:t>
            </a:r>
            <a:r>
              <a:rPr lang="en-US" sz="3000" b="1" dirty="0"/>
              <a:t>[Alser+, Bioinformatics 2020]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2292935"/>
          </a:xfrm>
          <a:prstGeom prst="rect">
            <a:avLst/>
          </a:prstGeom>
        </p:spPr>
        <p:txBody>
          <a:bodyPr wrap="square">
            <a:spAutoFit/>
          </a:bodyPr>
          <a:lstStyle/>
          <a:p>
            <a:r>
              <a:rPr lang="en-US" dirty="0"/>
              <a:t>Mohammed Alser, Taha </a:t>
            </a:r>
            <a:r>
              <a:rPr lang="en-US" dirty="0" err="1"/>
              <a:t>Shahroodi</a:t>
            </a:r>
            <a:r>
              <a:rPr lang="en-US" dirty="0"/>
              <a:t>, Juan-Gomez Luna, Can Alkan, and Onur Mutlu,</a:t>
            </a:r>
            <a:br>
              <a:rPr lang="en-US" dirty="0"/>
            </a:br>
            <a:r>
              <a:rPr lang="en-US" b="1" dirty="0">
                <a:solidFill>
                  <a:srgbClr val="0000FF"/>
                </a:solidFill>
                <a:hlinkClick r:id="rId3">
                  <a:extLst>
                    <a:ext uri="{A12FA001-AC4F-418D-AE19-62706E023703}">
                      <ahyp:hlinkClr xmlns:ahyp="http://schemas.microsoft.com/office/drawing/2018/hyperlinkcolor" val="tx"/>
                    </a:ext>
                  </a:extLst>
                </a:hlinkClick>
              </a:rPr>
              <a:t>"SneakySnake: A Fast and Accurate Universal Genome Pre-Alignment Filter for CPUs, GPUs, and FPGAs"</a:t>
            </a:r>
            <a:br>
              <a:rPr lang="en-US" dirty="0"/>
            </a:br>
            <a:r>
              <a:rPr lang="en-US" b="1" i="1" dirty="0">
                <a:hlinkClick r:id="rId4"/>
              </a:rPr>
              <a:t>Bioinformatics</a:t>
            </a:r>
            <a:r>
              <a:rPr lang="en-US" dirty="0"/>
              <a:t>, to appear in 2020.</a:t>
            </a:r>
            <a:br>
              <a:rPr lang="en-US" dirty="0"/>
            </a:br>
            <a:r>
              <a:rPr lang="en-US" dirty="0"/>
              <a:t>[</a:t>
            </a:r>
            <a:r>
              <a:rPr lang="en-US" dirty="0">
                <a:hlinkClick r:id="rId5"/>
              </a:rPr>
              <a:t>Source Code</a:t>
            </a:r>
            <a:r>
              <a:rPr lang="en-US" dirty="0"/>
              <a:t>]</a:t>
            </a:r>
            <a:br>
              <a:rPr lang="en-US" dirty="0"/>
            </a:br>
            <a:r>
              <a:rPr lang="en-US" dirty="0"/>
              <a:t>[</a:t>
            </a:r>
            <a:r>
              <a:rPr lang="en-US" dirty="0">
                <a:hlinkClick r:id="rId6"/>
              </a:rPr>
              <a:t>Online link at Bioinformatics Journal</a:t>
            </a:r>
            <a:r>
              <a:rPr lang="en-US" dirty="0"/>
              <a:t>]</a:t>
            </a:r>
          </a:p>
          <a:p>
            <a:br>
              <a:rPr lang="en-US" sz="1600" dirty="0"/>
            </a:b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621177154"/>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err="1"/>
              <a:t>SneakySnake</a:t>
            </a:r>
            <a:endParaRPr lang="en-US"/>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Content Placeholder 2"/>
          <p:cNvSpPr txBox="1">
            <a:spLocks/>
          </p:cNvSpPr>
          <p:nvPr/>
        </p:nvSpPr>
        <p:spPr bwMode="auto">
          <a:xfrm>
            <a:off x="63710" y="908720"/>
            <a:ext cx="9110272"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FF0000"/>
                </a:solidFill>
                <a:effectLst/>
                <a:uLnTx/>
                <a:uFillTx/>
                <a:latin typeface="Tahoma"/>
                <a:ea typeface="+mn-ea"/>
                <a:cs typeface="+mn-cs"/>
              </a:rPr>
              <a:t>Key observation: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Correct alignment is </a:t>
            </a:r>
            <a:r>
              <a:rPr kumimoji="0" lang="en-US" sz="2200" b="0" i="0" u="none" strike="noStrike" kern="0" cap="none" spc="0" normalizeH="0" baseline="0" noProof="0" dirty="0">
                <a:ln>
                  <a:noFill/>
                </a:ln>
                <a:solidFill>
                  <a:srgbClr val="FF0000"/>
                </a:solidFill>
                <a:effectLst/>
                <a:uLnTx/>
                <a:uFillTx/>
                <a:latin typeface="Tahoma"/>
                <a:ea typeface="+mn-ea"/>
                <a:cs typeface="+mn-cs"/>
              </a:rPr>
              <a:t>a sequence of non-overlapping long </a:t>
            </a:r>
            <a:r>
              <a:rPr kumimoji="0" lang="en-US" sz="2200" b="0" i="0" u="none" strike="noStrike" kern="0" cap="none" spc="0" normalizeH="0" baseline="0" noProof="0" dirty="0">
                <a:ln>
                  <a:noFill/>
                </a:ln>
                <a:solidFill>
                  <a:srgbClr val="000000"/>
                </a:solidFill>
                <a:effectLst/>
                <a:uLnTx/>
                <a:uFillTx/>
                <a:latin typeface="Tahoma"/>
                <a:ea typeface="+mn-ea"/>
                <a:cs typeface="+mn-cs"/>
              </a:rPr>
              <a:t>matches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70C0"/>
                </a:solidFill>
                <a:effectLst/>
                <a:uLnTx/>
                <a:uFillTx/>
                <a:latin typeface="Tahoma"/>
                <a:ea typeface="+mn-ea"/>
                <a:cs typeface="+mn-cs"/>
              </a:rPr>
              <a:t>Key idea:</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Reduce the approximate string matching problem to the </a:t>
            </a:r>
            <a:r>
              <a:rPr kumimoji="0" lang="en-US" sz="2200" b="0" i="0" u="none" strike="noStrike" kern="0" cap="none" spc="0" normalizeH="0" baseline="0" noProof="0" dirty="0">
                <a:ln>
                  <a:noFill/>
                </a:ln>
                <a:solidFill>
                  <a:srgbClr val="FF0000"/>
                </a:solidFill>
                <a:effectLst/>
                <a:uLnTx/>
                <a:uFillTx/>
                <a:latin typeface="Tahoma"/>
                <a:ea typeface="+mn-ea"/>
                <a:cs typeface="+mn-cs"/>
              </a:rPr>
              <a:t>Single Net Routing problem </a:t>
            </a:r>
            <a:r>
              <a:rPr kumimoji="0" lang="en-US" sz="2200" b="0" i="0" u="none" strike="noStrike" kern="0" cap="none" spc="0" normalizeH="0" baseline="0" noProof="0" dirty="0">
                <a:ln>
                  <a:noFill/>
                </a:ln>
                <a:solidFill>
                  <a:srgbClr val="000000"/>
                </a:solidFill>
                <a:effectLst/>
                <a:uLnTx/>
                <a:uFillTx/>
                <a:latin typeface="Tahoma"/>
                <a:ea typeface="+mn-ea"/>
                <a:cs typeface="+mn-cs"/>
              </a:rPr>
              <a:t>in VLSI chip layout</a:t>
            </a:r>
          </a:p>
        </p:txBody>
      </p:sp>
      <p:pic>
        <p:nvPicPr>
          <p:cNvPr id="6" name="Picture 5">
            <a:extLst>
              <a:ext uri="{FF2B5EF4-FFF2-40B4-BE49-F238E27FC236}">
                <a16:creationId xmlns:a16="http://schemas.microsoft.com/office/drawing/2014/main" id="{CA921128-6AA3-A64C-9F07-426177696234}"/>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2388389" y="3568142"/>
            <a:ext cx="4589511" cy="2297336"/>
          </a:xfrm>
          <a:prstGeom prst="rect">
            <a:avLst/>
          </a:prstGeom>
        </p:spPr>
      </p:pic>
      <p:pic>
        <p:nvPicPr>
          <p:cNvPr id="7" name="Picture 6" descr="Image result for snake cartoon">
            <a:extLst>
              <a:ext uri="{FF2B5EF4-FFF2-40B4-BE49-F238E27FC236}">
                <a16:creationId xmlns:a16="http://schemas.microsoft.com/office/drawing/2014/main" id="{CB63B92B-9289-FE4A-B9FD-A9FCC11BDDD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11560" y="3763281"/>
            <a:ext cx="1613722" cy="1433979"/>
          </a:xfrm>
          <a:prstGeom prst="rect">
            <a:avLst/>
          </a:prstGeom>
          <a:noFill/>
          <a:extLst>
            <a:ext uri="{909E8E84-426E-40DD-AFC4-6F175D3DCCD1}">
              <a14:hiddenFill xmlns:a14="http://schemas.microsoft.com/office/drawing/2010/main">
                <a:solidFill>
                  <a:srgbClr val="FFFFFF"/>
                </a:solidFill>
              </a14:hiddenFill>
            </a:ext>
          </a:extLst>
        </p:spPr>
      </p:pic>
      <p:sp>
        <p:nvSpPr>
          <p:cNvPr id="8" name="Right Arrow 7">
            <a:extLst>
              <a:ext uri="{FF2B5EF4-FFF2-40B4-BE49-F238E27FC236}">
                <a16:creationId xmlns:a16="http://schemas.microsoft.com/office/drawing/2014/main" id="{D11CA364-7394-F446-A6C1-4B311651A7F5}"/>
              </a:ext>
            </a:extLst>
          </p:cNvPr>
          <p:cNvSpPr/>
          <p:nvPr/>
        </p:nvSpPr>
        <p:spPr>
          <a:xfrm>
            <a:off x="2077768" y="4463237"/>
            <a:ext cx="407305" cy="250668"/>
          </a:xfrm>
          <a:prstGeom prst="rightArrow">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9" name="Right Arrow 8">
            <a:extLst>
              <a:ext uri="{FF2B5EF4-FFF2-40B4-BE49-F238E27FC236}">
                <a16:creationId xmlns:a16="http://schemas.microsoft.com/office/drawing/2014/main" id="{52BD52FD-837F-CB4E-AA90-1A144AEF2CC0}"/>
              </a:ext>
            </a:extLst>
          </p:cNvPr>
          <p:cNvSpPr/>
          <p:nvPr/>
        </p:nvSpPr>
        <p:spPr>
          <a:xfrm>
            <a:off x="6889190" y="4463237"/>
            <a:ext cx="386242" cy="237705"/>
          </a:xfrm>
          <a:prstGeom prst="rightArrow">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1" name="Picture 10">
            <a:extLst>
              <a:ext uri="{FF2B5EF4-FFF2-40B4-BE49-F238E27FC236}">
                <a16:creationId xmlns:a16="http://schemas.microsoft.com/office/drawing/2014/main" id="{F2B89DEB-F7F4-3B44-BCAE-34A3F25B704D}"/>
              </a:ext>
            </a:extLst>
          </p:cNvPr>
          <p:cNvPicPr>
            <a:picLocks noChangeAspect="1"/>
          </p:cNvPicPr>
          <p:nvPr/>
        </p:nvPicPr>
        <p:blipFill>
          <a:blip r:embed="rId4">
            <a:clrChange>
              <a:clrFrom>
                <a:srgbClr val="F7F7F7"/>
              </a:clrFrom>
              <a:clrTo>
                <a:srgbClr val="F7F7F7">
                  <a:alpha val="0"/>
                </a:srgbClr>
              </a:clrTo>
            </a:clrChange>
          </a:blip>
          <a:stretch>
            <a:fillRect/>
          </a:stretch>
        </p:blipFill>
        <p:spPr>
          <a:xfrm>
            <a:off x="7150751" y="3857357"/>
            <a:ext cx="1552848" cy="1789151"/>
          </a:xfrm>
          <a:prstGeom prst="rect">
            <a:avLst/>
          </a:prstGeom>
        </p:spPr>
      </p:pic>
      <p:sp>
        <p:nvSpPr>
          <p:cNvPr id="12" name="TextBox 11">
            <a:extLst>
              <a:ext uri="{FF2B5EF4-FFF2-40B4-BE49-F238E27FC236}">
                <a16:creationId xmlns:a16="http://schemas.microsoft.com/office/drawing/2014/main" id="{94C390FC-A270-8644-A967-AAB2D03D519A}"/>
              </a:ext>
            </a:extLst>
          </p:cNvPr>
          <p:cNvSpPr txBox="1"/>
          <p:nvPr/>
        </p:nvSpPr>
        <p:spPr>
          <a:xfrm>
            <a:off x="2987824" y="5661248"/>
            <a:ext cx="338437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VLSI chip layout</a:t>
            </a:r>
          </a:p>
        </p:txBody>
      </p:sp>
    </p:spTree>
    <p:extLst>
      <p:ext uri="{BB962C8B-B14F-4D97-AF65-F5344CB8AC3E}">
        <p14:creationId xmlns:p14="http://schemas.microsoft.com/office/powerpoint/2010/main" val="239751777"/>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A81F32-CBF9-E94D-A888-7F327824E4CE}"/>
              </a:ext>
            </a:extLst>
          </p:cNvPr>
          <p:cNvPicPr>
            <a:picLocks noChangeAspect="1"/>
          </p:cNvPicPr>
          <p:nvPr/>
        </p:nvPicPr>
        <p:blipFill>
          <a:blip r:embed="rId2"/>
          <a:stretch>
            <a:fillRect/>
          </a:stretch>
        </p:blipFill>
        <p:spPr>
          <a:xfrm>
            <a:off x="683568" y="2109396"/>
            <a:ext cx="7634053" cy="4273222"/>
          </a:xfrm>
          <a:prstGeom prst="rect">
            <a:avLst/>
          </a:prstGeom>
        </p:spPr>
      </p:pic>
      <p:sp>
        <p:nvSpPr>
          <p:cNvPr id="2" name="Title 1"/>
          <p:cNvSpPr>
            <a:spLocks noGrp="1"/>
          </p:cNvSpPr>
          <p:nvPr>
            <p:ph type="title"/>
          </p:nvPr>
        </p:nvSpPr>
        <p:spPr>
          <a:xfrm>
            <a:off x="228600" y="152400"/>
            <a:ext cx="9095928" cy="1066800"/>
          </a:xfrm>
        </p:spPr>
        <p:txBody>
          <a:bodyPr/>
          <a:lstStyle/>
          <a:p>
            <a:r>
              <a:rPr lang="en-US" dirty="0"/>
              <a:t>More on </a:t>
            </a:r>
            <a:r>
              <a:rPr lang="en-US" dirty="0" err="1"/>
              <a:t>SneakySnake</a:t>
            </a:r>
            <a:r>
              <a:rPr lang="en-US" sz="3600" dirty="0"/>
              <a:t> </a:t>
            </a:r>
            <a:r>
              <a:rPr lang="en-US" sz="2700" b="1" dirty="0"/>
              <a:t>[Alser+, Bioinformatics 2020]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229293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Alser, Taha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Shahroodi</a:t>
            </a:r>
            <a:r>
              <a:rPr kumimoji="0" lang="en-US" sz="1800" b="0" i="0" u="none" strike="noStrike" kern="1200" cap="none" spc="0" normalizeH="0" baseline="0" noProof="0" dirty="0">
                <a:ln>
                  <a:noFill/>
                </a:ln>
                <a:solidFill>
                  <a:srgbClr val="000000"/>
                </a:solidFill>
                <a:effectLst/>
                <a:uLnTx/>
                <a:uFillTx/>
                <a:latin typeface="Tahoma"/>
                <a:ea typeface="+mn-ea"/>
                <a:cs typeface="+mn-cs"/>
              </a:rPr>
              <a:t>, Juan-Gomez Luna, Can Alkan,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"SneakySnake: A Fast and Accurate Universal Genome Pre-Alignment Filter for CPUs, GPUs, and FPGAs"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800" b="0" i="0" u="none" strike="noStrike" kern="1200" cap="none" spc="0" normalizeH="0" baseline="0" noProof="0" dirty="0">
                <a:ln>
                  <a:noFill/>
                </a:ln>
                <a:solidFill>
                  <a:srgbClr val="000000"/>
                </a:solidFill>
                <a:effectLst/>
                <a:uLnTx/>
                <a:uFillTx/>
                <a:latin typeface="Tahoma"/>
                <a:ea typeface="+mn-ea"/>
                <a:cs typeface="+mn-cs"/>
              </a:rPr>
              <a:t>, to appear in 2020.</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600" b="0" i="0" u="none" strike="noStrike" kern="1200" cap="none" spc="0" normalizeH="0" baseline="0" noProof="0" dirty="0">
                <a:ln>
                  <a:noFill/>
                </a:ln>
                <a:solidFill>
                  <a:srgbClr val="000000"/>
                </a:solidFill>
                <a:effectLst/>
                <a:uLnTx/>
                <a:uFillTx/>
                <a:latin typeface="Tahoma"/>
                <a:ea typeface="+mn-ea"/>
                <a:cs typeface="+mn-cs"/>
              </a:rPr>
            </a:b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35282727"/>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25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43515770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p:spPr>
        <p:txBody>
          <a:bodyPr>
            <a:normAutofit fontScale="90000"/>
          </a:bodyPr>
          <a:lstStyle/>
          <a:p>
            <a:r>
              <a:rPr lang="en-US" dirty="0"/>
              <a:t>GenASM: ASM Framework for GSA</a:t>
            </a:r>
          </a:p>
        </p:txBody>
      </p:sp>
      <p:sp>
        <p:nvSpPr>
          <p:cNvPr id="3" name="Content Placeholder 2"/>
          <p:cNvSpPr>
            <a:spLocks noGrp="1"/>
          </p:cNvSpPr>
          <p:nvPr>
            <p:ph idx="1"/>
          </p:nvPr>
        </p:nvSpPr>
        <p:spPr>
          <a:xfrm>
            <a:off x="366962" y="3089629"/>
            <a:ext cx="8410073" cy="3354714"/>
          </a:xfrm>
        </p:spPr>
        <p:txBody>
          <a:bodyPr>
            <a:noAutofit/>
          </a:bodyPr>
          <a:lstStyle/>
          <a:p>
            <a:pPr marL="285750" indent="-285750">
              <a:lnSpc>
                <a:spcPct val="110000"/>
              </a:lnSpc>
              <a:spcBef>
                <a:spcPts val="0"/>
              </a:spcBef>
              <a:spcAft>
                <a:spcPts val="0"/>
              </a:spcAft>
            </a:pPr>
            <a:r>
              <a:rPr lang="en-US" sz="2200" b="1" dirty="0">
                <a:solidFill>
                  <a:srgbClr val="FE6200"/>
                </a:solidFill>
              </a:rPr>
              <a:t>GenASM:</a:t>
            </a:r>
            <a:r>
              <a:rPr lang="en-US" sz="2200" dirty="0">
                <a:solidFill>
                  <a:srgbClr val="FE6200"/>
                </a:solidFill>
              </a:rPr>
              <a:t> </a:t>
            </a:r>
            <a:r>
              <a:rPr lang="en-US" sz="2200" i="1" dirty="0">
                <a:solidFill>
                  <a:schemeClr val="tx1"/>
                </a:solidFill>
              </a:rPr>
              <a:t>First</a:t>
            </a:r>
            <a:r>
              <a:rPr lang="en-US" sz="2200" dirty="0">
                <a:solidFill>
                  <a:schemeClr val="tx1"/>
                </a:solidFill>
              </a:rPr>
              <a:t> ASM acceleration framework for GSA</a:t>
            </a:r>
          </a:p>
          <a:p>
            <a:pPr marL="533400" lvl="1" indent="-215900">
              <a:lnSpc>
                <a:spcPct val="110000"/>
              </a:lnSpc>
              <a:spcBef>
                <a:spcPts val="900"/>
              </a:spcBef>
              <a:spcAft>
                <a:spcPts val="0"/>
              </a:spcAft>
            </a:pPr>
            <a:r>
              <a:rPr lang="en-US" sz="2200" dirty="0">
                <a:solidFill>
                  <a:schemeClr val="tx1"/>
                </a:solidFill>
              </a:rPr>
              <a:t>Based on the </a:t>
            </a:r>
            <a:r>
              <a:rPr lang="en-US" sz="2200" i="1" dirty="0">
                <a:solidFill>
                  <a:schemeClr val="tx1"/>
                </a:solidFill>
              </a:rPr>
              <a:t>Bitap</a:t>
            </a:r>
            <a:r>
              <a:rPr lang="en-US" sz="2200" dirty="0">
                <a:solidFill>
                  <a:schemeClr val="tx1"/>
                </a:solidFill>
              </a:rPr>
              <a:t> algorithm </a:t>
            </a:r>
          </a:p>
          <a:p>
            <a:pPr marL="808038" lvl="2" indent="-217488">
              <a:lnSpc>
                <a:spcPct val="110000"/>
              </a:lnSpc>
              <a:spcBef>
                <a:spcPts val="0"/>
              </a:spcBef>
              <a:spcAft>
                <a:spcPts val="0"/>
              </a:spcAft>
            </a:pPr>
            <a:r>
              <a:rPr lang="en-US" sz="2200" dirty="0">
                <a:solidFill>
                  <a:schemeClr val="tx1"/>
                </a:solidFill>
              </a:rPr>
              <a:t>Uses </a:t>
            </a:r>
            <a:r>
              <a:rPr lang="en-US" sz="2200" dirty="0">
                <a:solidFill>
                  <a:srgbClr val="00B050"/>
                </a:solidFill>
              </a:rPr>
              <a:t>fast and simple bitwise operations </a:t>
            </a:r>
            <a:r>
              <a:rPr lang="en-US" sz="2200" dirty="0">
                <a:solidFill>
                  <a:schemeClr val="tx1"/>
                </a:solidFill>
              </a:rPr>
              <a:t>to perform ASM</a:t>
            </a:r>
          </a:p>
          <a:p>
            <a:pPr marL="533400" lvl="1" indent="-215900">
              <a:lnSpc>
                <a:spcPct val="110000"/>
              </a:lnSpc>
              <a:spcBef>
                <a:spcPts val="900"/>
              </a:spcBef>
              <a:spcAft>
                <a:spcPts val="0"/>
              </a:spcAft>
            </a:pPr>
            <a:r>
              <a:rPr lang="en-US" sz="2200" dirty="0">
                <a:solidFill>
                  <a:schemeClr val="tx1"/>
                </a:solidFill>
              </a:rPr>
              <a:t>Modified and extended ASM algorithm</a:t>
            </a:r>
          </a:p>
          <a:p>
            <a:pPr marL="808038" lvl="2" indent="-217488">
              <a:lnSpc>
                <a:spcPct val="110000"/>
              </a:lnSpc>
              <a:spcBef>
                <a:spcPts val="0"/>
              </a:spcBef>
              <a:spcAft>
                <a:spcPts val="0"/>
              </a:spcAft>
            </a:pPr>
            <a:r>
              <a:rPr lang="en-US" sz="2200" dirty="0">
                <a:solidFill>
                  <a:srgbClr val="1F8DD3"/>
                </a:solidFill>
              </a:rPr>
              <a:t>Highly-parallel Bitap </a:t>
            </a:r>
            <a:r>
              <a:rPr lang="en-US" sz="2200" dirty="0">
                <a:solidFill>
                  <a:schemeClr val="tx1"/>
                </a:solidFill>
              </a:rPr>
              <a:t>with long read support</a:t>
            </a:r>
          </a:p>
          <a:p>
            <a:pPr marL="808038" lvl="2" indent="-217488">
              <a:lnSpc>
                <a:spcPct val="110000"/>
              </a:lnSpc>
              <a:spcBef>
                <a:spcPts val="0"/>
              </a:spcBef>
              <a:spcAft>
                <a:spcPts val="0"/>
              </a:spcAft>
            </a:pPr>
            <a:r>
              <a:rPr lang="en-US" sz="2200" dirty="0">
                <a:solidFill>
                  <a:schemeClr val="tx1"/>
                </a:solidFill>
              </a:rPr>
              <a:t>Bitvector-based</a:t>
            </a:r>
            <a:r>
              <a:rPr lang="en-US" sz="2200" dirty="0"/>
              <a:t> </a:t>
            </a:r>
            <a:r>
              <a:rPr lang="en-US" sz="2200" dirty="0">
                <a:solidFill>
                  <a:srgbClr val="1F8DD3"/>
                </a:solidFill>
              </a:rPr>
              <a:t>novel algorithm to perform </a:t>
            </a:r>
            <a:r>
              <a:rPr lang="en-US" sz="2200" i="1" dirty="0">
                <a:solidFill>
                  <a:srgbClr val="1F8DD3"/>
                </a:solidFill>
              </a:rPr>
              <a:t>traceback</a:t>
            </a:r>
            <a:r>
              <a:rPr lang="en-US" sz="2200" dirty="0">
                <a:solidFill>
                  <a:srgbClr val="1F8DD3"/>
                </a:solidFill>
              </a:rPr>
              <a:t> </a:t>
            </a:r>
          </a:p>
          <a:p>
            <a:pPr marL="533400" lvl="1" indent="-215900">
              <a:lnSpc>
                <a:spcPct val="110000"/>
              </a:lnSpc>
              <a:spcBef>
                <a:spcPts val="900"/>
              </a:spcBef>
              <a:spcAft>
                <a:spcPts val="0"/>
              </a:spcAft>
            </a:pPr>
            <a:r>
              <a:rPr lang="en-US" sz="2200" dirty="0">
                <a:solidFill>
                  <a:srgbClr val="7030A0"/>
                </a:solidFill>
              </a:rPr>
              <a:t>Co-design</a:t>
            </a:r>
            <a:r>
              <a:rPr lang="en-US" sz="2200" dirty="0">
                <a:solidFill>
                  <a:schemeClr val="tx1"/>
                </a:solidFill>
              </a:rPr>
              <a:t> of our modified </a:t>
            </a:r>
            <a:r>
              <a:rPr lang="en-US" sz="2200" dirty="0">
                <a:solidFill>
                  <a:srgbClr val="7030A0"/>
                </a:solidFill>
              </a:rPr>
              <a:t>scalable and memory-efficient algorithms </a:t>
            </a:r>
            <a:r>
              <a:rPr lang="en-US" sz="2200" dirty="0">
                <a:solidFill>
                  <a:schemeClr val="tx1"/>
                </a:solidFill>
              </a:rPr>
              <a:t>with </a:t>
            </a:r>
            <a:r>
              <a:rPr lang="en-US" sz="2200" dirty="0">
                <a:solidFill>
                  <a:srgbClr val="7030A0"/>
                </a:solidFill>
              </a:rPr>
              <a:t>low-power and area-efficient hardware accelerators</a:t>
            </a:r>
          </a:p>
          <a:p>
            <a:pPr marL="806450" lvl="1" indent="-258763">
              <a:lnSpc>
                <a:spcPct val="110000"/>
              </a:lnSpc>
              <a:spcBef>
                <a:spcPts val="0"/>
              </a:spcBef>
              <a:spcAft>
                <a:spcPts val="0"/>
              </a:spcAft>
            </a:pPr>
            <a:endParaRPr lang="en-US" sz="2100" dirty="0">
              <a:solidFill>
                <a:schemeClr val="tx1"/>
              </a:solidFill>
            </a:endParaRPr>
          </a:p>
          <a:p>
            <a:pPr marL="806450" lvl="1" indent="-258763">
              <a:lnSpc>
                <a:spcPct val="110000"/>
              </a:lnSpc>
              <a:spcBef>
                <a:spcPts val="0"/>
              </a:spcBef>
              <a:spcAft>
                <a:spcPts val="0"/>
              </a:spcAft>
            </a:pPr>
            <a:endParaRPr lang="en-US" sz="2100" dirty="0">
              <a:solidFill>
                <a:schemeClr val="tx1"/>
              </a:solidFill>
            </a:endParaRPr>
          </a:p>
          <a:p>
            <a:pPr marL="285750" indent="-285750">
              <a:lnSpc>
                <a:spcPct val="110000"/>
              </a:lnSpc>
              <a:spcBef>
                <a:spcPts val="0"/>
              </a:spcBef>
              <a:spcAft>
                <a:spcPts val="0"/>
              </a:spcAft>
            </a:pPr>
            <a:endParaRPr lang="en-US" sz="2100" dirty="0">
              <a:solidFill>
                <a:schemeClr val="tx1"/>
              </a:solidFill>
            </a:endParaRPr>
          </a:p>
        </p:txBody>
      </p:sp>
      <p:sp>
        <p:nvSpPr>
          <p:cNvPr id="6" name="TextBox 5">
            <a:extLst>
              <a:ext uri="{FF2B5EF4-FFF2-40B4-BE49-F238E27FC236}">
                <a16:creationId xmlns:a16="http://schemas.microsoft.com/office/drawing/2014/main" id="{5BF7F3FE-F1CE-E146-81C5-1C1E994AFF21}"/>
              </a:ext>
            </a:extLst>
          </p:cNvPr>
          <p:cNvSpPr txBox="1"/>
          <p:nvPr/>
        </p:nvSpPr>
        <p:spPr>
          <a:xfrm>
            <a:off x="366962" y="1165147"/>
            <a:ext cx="8410073" cy="1797287"/>
          </a:xfrm>
          <a:prstGeom prst="roundRect">
            <a:avLst>
              <a:gd name="adj" fmla="val 4777"/>
            </a:avLst>
          </a:prstGeom>
          <a:solidFill>
            <a:schemeClr val="accent2">
              <a:lumMod val="40000"/>
              <a:lumOff val="60000"/>
              <a:alpha val="88000"/>
            </a:schemeClr>
          </a:solidFill>
          <a:ln>
            <a:noFill/>
          </a:ln>
        </p:spPr>
        <p:txBody>
          <a:bodyPr wrap="square" rtlCol="0" anchor="ctr" anchorCtr="0">
            <a:noAutofit/>
          </a:bodyPr>
          <a:lstStyle/>
          <a:p>
            <a:pPr marL="0" marR="0" lvl="0" indent="0" algn="ctr" defTabSz="457200" rtl="0" eaLnBrk="1" fontAlgn="auto" latinLnBrk="0" hangingPunct="1">
              <a:lnSpc>
                <a:spcPct val="110000"/>
              </a:lnSpc>
              <a:spcBef>
                <a:spcPts val="0"/>
              </a:spcBef>
              <a:spcAft>
                <a:spcPts val="30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Our Goal:</a:t>
            </a:r>
          </a:p>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rPr>
              <a:t>Accelerate approximate string matching </a:t>
            </a:r>
          </a:p>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by designing </a:t>
            </a:r>
            <a:r>
              <a:rPr kumimoji="0" lang="en-US" sz="2400" b="0"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rPr>
              <a:t>a fast and flexible framework</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 </a:t>
            </a:r>
          </a:p>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which can accelerate </a:t>
            </a:r>
            <a:r>
              <a:rPr kumimoji="0" lang="en-US" sz="2400" b="0" i="1" u="none" strike="noStrike" kern="1200" cap="none" spc="0" normalizeH="0" baseline="0" noProof="0" dirty="0">
                <a:ln>
                  <a:noFill/>
                </a:ln>
                <a:solidFill>
                  <a:srgbClr val="1F8DD3"/>
                </a:solidFill>
                <a:effectLst/>
                <a:uLnTx/>
                <a:uFillTx/>
                <a:latin typeface="Corbel" panose="020B0503020204020204" pitchFamily="34" charset="0"/>
                <a:ea typeface="+mn-ea"/>
                <a:cs typeface="Calibri" panose="020F0502020204030204" pitchFamily="34" charset="0"/>
              </a:rPr>
              <a:t>multiple steps </a:t>
            </a:r>
            <a:r>
              <a:rPr kumimoji="0" lang="en-US" sz="2400" b="0" i="0" u="none" strike="noStrike" kern="1200" cap="none" spc="0" normalizeH="0" baseline="0" noProof="0" dirty="0">
                <a:ln>
                  <a:noFill/>
                </a:ln>
                <a:solidFill>
                  <a:srgbClr val="1F8DD3"/>
                </a:solidFill>
                <a:effectLst/>
                <a:uLnTx/>
                <a:uFillTx/>
                <a:latin typeface="Corbel" panose="020B0503020204020204" pitchFamily="34" charset="0"/>
                <a:ea typeface="+mn-ea"/>
                <a:cs typeface="Calibri" panose="020F0502020204030204" pitchFamily="34" charset="0"/>
              </a:rPr>
              <a:t>of genome sequence analysis</a:t>
            </a:r>
          </a:p>
        </p:txBody>
      </p:sp>
      <p:sp>
        <p:nvSpPr>
          <p:cNvPr id="4" name="Slide Number Placeholder 3">
            <a:extLst>
              <a:ext uri="{FF2B5EF4-FFF2-40B4-BE49-F238E27FC236}">
                <a16:creationId xmlns:a16="http://schemas.microsoft.com/office/drawing/2014/main" id="{2AABE0BF-1D84-3A4A-9E14-C064D39DE5C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3042836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a:extLst>
              <a:ext uri="{FF2B5EF4-FFF2-40B4-BE49-F238E27FC236}">
                <a16:creationId xmlns:a16="http://schemas.microsoft.com/office/drawing/2014/main" id="{48BEC95D-5242-1445-B6FF-1297E3AE86BB}"/>
              </a:ext>
            </a:extLst>
          </p:cNvPr>
          <p:cNvSpPr txBox="1"/>
          <p:nvPr/>
        </p:nvSpPr>
        <p:spPr>
          <a:xfrm>
            <a:off x="2260369" y="1190642"/>
            <a:ext cx="6583077" cy="3186151"/>
          </a:xfrm>
          <a:prstGeom prst="roundRect">
            <a:avLst>
              <a:gd name="adj" fmla="val 1745"/>
            </a:avLst>
          </a:prstGeom>
          <a:solidFill>
            <a:schemeClr val="accent6">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98" name="TextBox 97">
            <a:extLst>
              <a:ext uri="{FF2B5EF4-FFF2-40B4-BE49-F238E27FC236}">
                <a16:creationId xmlns:a16="http://schemas.microsoft.com/office/drawing/2014/main" id="{A3A01C92-18BE-DC41-AC75-77BB85F9BB4C}"/>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sp>
        <p:nvSpPr>
          <p:cNvPr id="99" name="TextBox 98">
            <a:extLst>
              <a:ext uri="{FF2B5EF4-FFF2-40B4-BE49-F238E27FC236}">
                <a16:creationId xmlns:a16="http://schemas.microsoft.com/office/drawing/2014/main" id="{39218610-939D-B048-9A6D-92E206AF6746}"/>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pic>
        <p:nvPicPr>
          <p:cNvPr id="83" name="Picture 82">
            <a:extLst>
              <a:ext uri="{FF2B5EF4-FFF2-40B4-BE49-F238E27FC236}">
                <a16:creationId xmlns:a16="http://schemas.microsoft.com/office/drawing/2014/main" id="{9F2E1CB4-DB06-DD43-9598-B4C988968E06}"/>
              </a:ext>
            </a:extLst>
          </p:cNvPr>
          <p:cNvPicPr>
            <a:picLocks/>
          </p:cNvPicPr>
          <p:nvPr/>
        </p:nvPicPr>
        <p:blipFill rotWithShape="1">
          <a:blip r:embed="rId4"/>
          <a:srcRect l="54403"/>
          <a:stretch/>
        </p:blipFill>
        <p:spPr>
          <a:xfrm>
            <a:off x="5856978" y="1180225"/>
            <a:ext cx="3013177" cy="3195178"/>
          </a:xfrm>
          <a:prstGeom prst="rect">
            <a:avLst/>
          </a:prstGeom>
        </p:spPr>
      </p:pic>
      <p:pic>
        <p:nvPicPr>
          <p:cNvPr id="84" name="Picture 83">
            <a:extLst>
              <a:ext uri="{FF2B5EF4-FFF2-40B4-BE49-F238E27FC236}">
                <a16:creationId xmlns:a16="http://schemas.microsoft.com/office/drawing/2014/main" id="{3184E677-89EB-1F4D-9BB2-40F7EFBD3CA5}"/>
              </a:ext>
            </a:extLst>
          </p:cNvPr>
          <p:cNvPicPr>
            <a:picLocks noChangeAspect="1"/>
          </p:cNvPicPr>
          <p:nvPr/>
        </p:nvPicPr>
        <p:blipFill rotWithShape="1">
          <a:blip r:embed="rId5"/>
          <a:srcRect r="45949"/>
          <a:stretch/>
        </p:blipFill>
        <p:spPr>
          <a:xfrm>
            <a:off x="2242087" y="1180225"/>
            <a:ext cx="3571827" cy="3195178"/>
          </a:xfrm>
          <a:prstGeom prst="rect">
            <a:avLst/>
          </a:prstGeom>
        </p:spPr>
      </p:pic>
      <p:sp>
        <p:nvSpPr>
          <p:cNvPr id="2" name="Title 1">
            <a:extLst>
              <a:ext uri="{FF2B5EF4-FFF2-40B4-BE49-F238E27FC236}">
                <a16:creationId xmlns:a16="http://schemas.microsoft.com/office/drawing/2014/main" id="{1B69E1B1-900D-AE42-B885-FB604CB610B7}"/>
              </a:ext>
            </a:extLst>
          </p:cNvPr>
          <p:cNvSpPr>
            <a:spLocks noGrp="1"/>
          </p:cNvSpPr>
          <p:nvPr>
            <p:ph type="title"/>
          </p:nvPr>
        </p:nvSpPr>
        <p:spPr>
          <a:xfrm>
            <a:off x="366963" y="257434"/>
            <a:ext cx="8410073" cy="753467"/>
          </a:xfrm>
        </p:spPr>
        <p:txBody>
          <a:bodyPr>
            <a:normAutofit fontScale="90000"/>
          </a:bodyPr>
          <a:lstStyle/>
          <a:p>
            <a:r>
              <a:rPr lang="en-US" dirty="0"/>
              <a:t>GenASM: Hardware Design</a:t>
            </a:r>
          </a:p>
        </p:txBody>
      </p:sp>
      <p:sp>
        <p:nvSpPr>
          <p:cNvPr id="3" name="Slide Number Placeholder 2">
            <a:extLst>
              <a:ext uri="{FF2B5EF4-FFF2-40B4-BE49-F238E27FC236}">
                <a16:creationId xmlns:a16="http://schemas.microsoft.com/office/drawing/2014/main" id="{95327947-F438-2147-A6C6-B1DE7A808D9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cxnSp>
        <p:nvCxnSpPr>
          <p:cNvPr id="64" name="Straight Connector 63">
            <a:extLst>
              <a:ext uri="{FF2B5EF4-FFF2-40B4-BE49-F238E27FC236}">
                <a16:creationId xmlns:a16="http://schemas.microsoft.com/office/drawing/2014/main" id="{B27D210F-4CD4-8E42-85CA-2070CB4D1BA6}"/>
              </a:ext>
            </a:extLst>
          </p:cNvPr>
          <p:cNvCxnSpPr>
            <a:cxnSpLocks/>
          </p:cNvCxnSpPr>
          <p:nvPr/>
        </p:nvCxnSpPr>
        <p:spPr>
          <a:xfrm>
            <a:off x="5842622" y="1195724"/>
            <a:ext cx="0" cy="31860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DE2C23F0-9BFA-3D46-AD7D-45A1E4299135}"/>
              </a:ext>
            </a:extLst>
          </p:cNvPr>
          <p:cNvSpPr txBox="1"/>
          <p:nvPr/>
        </p:nvSpPr>
        <p:spPr>
          <a:xfrm>
            <a:off x="5316303" y="2371501"/>
            <a:ext cx="1066000" cy="1608781"/>
          </a:xfrm>
          <a:prstGeom prst="roundRect">
            <a:avLst>
              <a:gd name="adj" fmla="val 5084"/>
            </a:avLst>
          </a:prstGeom>
          <a:solidFill>
            <a:schemeClr val="accent6">
              <a:lumMod val="20000"/>
              <a:lumOff val="80000"/>
            </a:schemeClr>
          </a:solidFill>
          <a:ln w="28575">
            <a:solidFill>
              <a:schemeClr val="tx1">
                <a:lumMod val="50000"/>
                <a:lumOff val="50000"/>
              </a:schemeClr>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 name="Rectangle 4">
            <a:extLst>
              <a:ext uri="{FF2B5EF4-FFF2-40B4-BE49-F238E27FC236}">
                <a16:creationId xmlns:a16="http://schemas.microsoft.com/office/drawing/2014/main" id="{8569F024-29B5-F240-A68A-1B18EF567080}"/>
              </a:ext>
            </a:extLst>
          </p:cNvPr>
          <p:cNvSpPr/>
          <p:nvPr/>
        </p:nvSpPr>
        <p:spPr>
          <a:xfrm>
            <a:off x="2133807" y="4391341"/>
            <a:ext cx="2309084" cy="120032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GenASM-DC:</a:t>
            </a:r>
            <a:r>
              <a:rPr kumimoji="0" lang="en-US" sz="1800" b="0" i="0" u="none" strike="noStrike" kern="1200" cap="none" spc="0" normalizeH="0" baseline="0" noProof="0" dirty="0">
                <a:ln>
                  <a:noFill/>
                </a:ln>
                <a:solidFill>
                  <a:srgbClr val="00B050"/>
                </a:solidFill>
                <a:effectLst/>
                <a:uLnTx/>
                <a:uFillTx/>
                <a:latin typeface="Corbel" panose="020B050302020402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generates bitvectors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and performs edit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D</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istance </a:t>
            </a: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C</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alculation</a:t>
            </a:r>
          </a:p>
        </p:txBody>
      </p:sp>
      <p:sp>
        <p:nvSpPr>
          <p:cNvPr id="6" name="Rectangle 5">
            <a:extLst>
              <a:ext uri="{FF2B5EF4-FFF2-40B4-BE49-F238E27FC236}">
                <a16:creationId xmlns:a16="http://schemas.microsoft.com/office/drawing/2014/main" id="{89437F79-F9D7-384C-8586-8F9603BA6CD5}"/>
              </a:ext>
            </a:extLst>
          </p:cNvPr>
          <p:cNvSpPr/>
          <p:nvPr/>
        </p:nvSpPr>
        <p:spPr>
          <a:xfrm>
            <a:off x="6123848" y="4391341"/>
            <a:ext cx="2847852" cy="1200329"/>
          </a:xfrm>
          <a:prstGeom prst="rect">
            <a:avLst/>
          </a:prstGeom>
        </p:spPr>
        <p:txBody>
          <a:bodyPr wrap="square">
            <a:spAutoFit/>
          </a:bodyPr>
          <a:lstStyle/>
          <a:p>
            <a:pPr marL="538163"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A20C9"/>
                </a:solidFill>
                <a:effectLst/>
                <a:uLnTx/>
                <a:uFillTx/>
                <a:latin typeface="Corbel" panose="020B0503020204020204"/>
                <a:ea typeface="+mn-ea"/>
                <a:cs typeface="+mn-cs"/>
              </a:rPr>
              <a:t>GenASM-TB:</a:t>
            </a:r>
            <a:r>
              <a:rPr kumimoji="0" lang="en-US" sz="1800" b="0" i="0" u="none" strike="noStrike" kern="1200" cap="none" spc="0" normalizeH="0" baseline="0" noProof="0" dirty="0">
                <a:ln>
                  <a:noFill/>
                </a:ln>
                <a:solidFill>
                  <a:srgbClr val="7A20C9"/>
                </a:solidFill>
                <a:effectLst/>
                <a:uLnTx/>
                <a:uFillTx/>
                <a:latin typeface="Corbel" panose="020B0503020204020204"/>
                <a:ea typeface="+mn-ea"/>
                <a:cs typeface="+mn-cs"/>
              </a:rPr>
              <a:t> </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performs </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T</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race</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B</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ack</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and assembles the optimal alignment </a:t>
            </a:r>
          </a:p>
        </p:txBody>
      </p:sp>
      <p:sp>
        <p:nvSpPr>
          <p:cNvPr id="47" name="TextBox 46">
            <a:extLst>
              <a:ext uri="{FF2B5EF4-FFF2-40B4-BE49-F238E27FC236}">
                <a16:creationId xmlns:a16="http://schemas.microsoft.com/office/drawing/2014/main" id="{E4D4197C-BD3C-D540-A871-01293B70AAFA}"/>
              </a:ext>
            </a:extLst>
          </p:cNvPr>
          <p:cNvSpPr txBox="1"/>
          <p:nvPr/>
        </p:nvSpPr>
        <p:spPr>
          <a:xfrm>
            <a:off x="306826" y="2907140"/>
            <a:ext cx="1045030" cy="1436916"/>
          </a:xfrm>
          <a:prstGeom prst="roundRect">
            <a:avLst>
              <a:gd name="adj" fmla="val 5645"/>
            </a:avLst>
          </a:prstGeom>
          <a:solidFill>
            <a:srgbClr val="FBE5D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242852">
                    <a:lumMod val="50000"/>
                  </a:srgbClr>
                </a:solidFill>
                <a:effectLst/>
                <a:uLnTx/>
                <a:uFillTx/>
                <a:latin typeface="Corbel" panose="020B0503020204020204" pitchFamily="34" charset="0"/>
                <a:ea typeface="+mn-ea"/>
                <a:cs typeface="+mn-cs"/>
              </a:rPr>
              <a:t>Host CPU</a:t>
            </a:r>
          </a:p>
        </p:txBody>
      </p:sp>
      <p:sp>
        <p:nvSpPr>
          <p:cNvPr id="95" name="TextBox 94">
            <a:extLst>
              <a:ext uri="{FF2B5EF4-FFF2-40B4-BE49-F238E27FC236}">
                <a16:creationId xmlns:a16="http://schemas.microsoft.com/office/drawing/2014/main" id="{8EBACF83-976B-674A-866A-9D6AE55F8723}"/>
              </a:ext>
            </a:extLst>
          </p:cNvPr>
          <p:cNvSpPr txBox="1"/>
          <p:nvPr/>
        </p:nvSpPr>
        <p:spPr>
          <a:xfrm>
            <a:off x="5389227" y="2448668"/>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1</a:t>
            </a:r>
          </a:p>
        </p:txBody>
      </p:sp>
      <p:sp>
        <p:nvSpPr>
          <p:cNvPr id="96" name="TextBox 95">
            <a:extLst>
              <a:ext uri="{FF2B5EF4-FFF2-40B4-BE49-F238E27FC236}">
                <a16:creationId xmlns:a16="http://schemas.microsoft.com/office/drawing/2014/main" id="{0EF49DC6-094C-814D-8FDE-3A004C471D52}"/>
              </a:ext>
            </a:extLst>
          </p:cNvPr>
          <p:cNvSpPr txBox="1"/>
          <p:nvPr/>
        </p:nvSpPr>
        <p:spPr>
          <a:xfrm>
            <a:off x="5389227" y="2856057"/>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2</a:t>
            </a:r>
          </a:p>
        </p:txBody>
      </p:sp>
      <p:sp>
        <p:nvSpPr>
          <p:cNvPr id="97" name="TextBox 96">
            <a:extLst>
              <a:ext uri="{FF2B5EF4-FFF2-40B4-BE49-F238E27FC236}">
                <a16:creationId xmlns:a16="http://schemas.microsoft.com/office/drawing/2014/main" id="{EC1FB049-4E97-D84B-A90E-4FF82A5F1A0F}"/>
              </a:ext>
            </a:extLst>
          </p:cNvPr>
          <p:cNvSpPr txBox="1"/>
          <p:nvPr/>
        </p:nvSpPr>
        <p:spPr>
          <a:xfrm>
            <a:off x="5392556" y="3528074"/>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lumMod val="50000"/>
                    <a:lumOff val="50000"/>
                  </a:prstClr>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endParaRPr>
          </a:p>
        </p:txBody>
      </p:sp>
      <p:sp>
        <p:nvSpPr>
          <p:cNvPr id="90" name="TextBox 89">
            <a:extLst>
              <a:ext uri="{FF2B5EF4-FFF2-40B4-BE49-F238E27FC236}">
                <a16:creationId xmlns:a16="http://schemas.microsoft.com/office/drawing/2014/main" id="{6C6B4FEB-5584-0747-93F1-DAD48F9011B1}"/>
              </a:ext>
            </a:extLst>
          </p:cNvPr>
          <p:cNvSpPr txBox="1"/>
          <p:nvPr/>
        </p:nvSpPr>
        <p:spPr>
          <a:xfrm>
            <a:off x="7321660" y="2625134"/>
            <a:ext cx="1438155" cy="1049078"/>
          </a:xfrm>
          <a:prstGeom prst="roundRect">
            <a:avLst>
              <a:gd name="adj" fmla="val 5214"/>
            </a:avLst>
          </a:prstGeom>
          <a:solidFill>
            <a:schemeClr val="accent6">
              <a:lumMod val="20000"/>
              <a:lumOff val="80000"/>
              <a:alpha val="34000"/>
            </a:schemeClr>
          </a:solidFill>
          <a:ln w="28575">
            <a:solidFill>
              <a:schemeClr val="tx1">
                <a:lumMod val="50000"/>
                <a:lumOff val="50000"/>
              </a:schemeClr>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89" name="TextBox 88">
            <a:extLst>
              <a:ext uri="{FF2B5EF4-FFF2-40B4-BE49-F238E27FC236}">
                <a16:creationId xmlns:a16="http://schemas.microsoft.com/office/drawing/2014/main" id="{07E0B3D6-29D3-7C4D-96F2-54D4478201D4}"/>
              </a:ext>
            </a:extLst>
          </p:cNvPr>
          <p:cNvSpPr txBox="1">
            <a:spLocks/>
          </p:cNvSpPr>
          <p:nvPr/>
        </p:nvSpPr>
        <p:spPr>
          <a:xfrm>
            <a:off x="2365690" y="1268457"/>
            <a:ext cx="1938243" cy="3025957"/>
          </a:xfrm>
          <a:prstGeom prst="roundRect">
            <a:avLst>
              <a:gd name="adj" fmla="val 148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48" name="TextBox 47">
            <a:extLst>
              <a:ext uri="{FF2B5EF4-FFF2-40B4-BE49-F238E27FC236}">
                <a16:creationId xmlns:a16="http://schemas.microsoft.com/office/drawing/2014/main" id="{F82AFE28-A730-F54B-BDB9-2903F5C46379}"/>
              </a:ext>
            </a:extLst>
          </p:cNvPr>
          <p:cNvSpPr txBox="1"/>
          <p:nvPr/>
        </p:nvSpPr>
        <p:spPr>
          <a:xfrm>
            <a:off x="7322449" y="2625134"/>
            <a:ext cx="1438155" cy="1049078"/>
          </a:xfrm>
          <a:prstGeom prst="roundRect">
            <a:avLst>
              <a:gd name="adj" fmla="val 5214"/>
            </a:avLst>
          </a:prstGeom>
          <a:solidFill>
            <a:srgbClr val="5D2784">
              <a:alpha val="34000"/>
            </a:srgbClr>
          </a:solidFill>
          <a:ln w="28575">
            <a:solidFill>
              <a:schemeClr val="tx1"/>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Accelerator</a:t>
            </a:r>
          </a:p>
        </p:txBody>
      </p:sp>
      <p:sp>
        <p:nvSpPr>
          <p:cNvPr id="49" name="TextBox 48">
            <a:extLst>
              <a:ext uri="{FF2B5EF4-FFF2-40B4-BE49-F238E27FC236}">
                <a16:creationId xmlns:a16="http://schemas.microsoft.com/office/drawing/2014/main" id="{06E67603-A052-9F46-A113-7D67CE7803AA}"/>
              </a:ext>
            </a:extLst>
          </p:cNvPr>
          <p:cNvSpPr txBox="1">
            <a:spLocks/>
          </p:cNvSpPr>
          <p:nvPr/>
        </p:nvSpPr>
        <p:spPr>
          <a:xfrm>
            <a:off x="2365691" y="1272397"/>
            <a:ext cx="1938243" cy="3032434"/>
          </a:xfrm>
          <a:prstGeom prst="roundRect">
            <a:avLst>
              <a:gd name="adj" fmla="val 1481"/>
            </a:avLst>
          </a:prstGeom>
          <a:solidFill>
            <a:srgbClr val="A9D18E"/>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Accelerator</a:t>
            </a:r>
          </a:p>
        </p:txBody>
      </p:sp>
      <p:sp>
        <p:nvSpPr>
          <p:cNvPr id="51" name="TextBox 50">
            <a:extLst>
              <a:ext uri="{FF2B5EF4-FFF2-40B4-BE49-F238E27FC236}">
                <a16:creationId xmlns:a16="http://schemas.microsoft.com/office/drawing/2014/main" id="{8B0C5D13-221E-FA4B-AC59-0C9DA7A468A8}"/>
              </a:ext>
            </a:extLst>
          </p:cNvPr>
          <p:cNvSpPr txBox="1"/>
          <p:nvPr/>
        </p:nvSpPr>
        <p:spPr>
          <a:xfrm>
            <a:off x="315121" y="1192550"/>
            <a:ext cx="1045030" cy="1436916"/>
          </a:xfrm>
          <a:prstGeom prst="roundRect">
            <a:avLst>
              <a:gd name="adj" fmla="val 6412"/>
            </a:avLst>
          </a:prstGeom>
          <a:solidFill>
            <a:srgbClr val="9DC3E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Memory</a:t>
            </a:r>
          </a:p>
        </p:txBody>
      </p:sp>
      <p:cxnSp>
        <p:nvCxnSpPr>
          <p:cNvPr id="52" name="Straight Arrow Connector 51">
            <a:extLst>
              <a:ext uri="{FF2B5EF4-FFF2-40B4-BE49-F238E27FC236}">
                <a16:creationId xmlns:a16="http://schemas.microsoft.com/office/drawing/2014/main" id="{6EF9E3F9-83F0-BD4C-B62A-C7193DF60C22}"/>
              </a:ext>
            </a:extLst>
          </p:cNvPr>
          <p:cNvCxnSpPr>
            <a:cxnSpLocks/>
          </p:cNvCxnSpPr>
          <p:nvPr/>
        </p:nvCxnSpPr>
        <p:spPr>
          <a:xfrm>
            <a:off x="1367544" y="3625598"/>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CD97E67-96E5-5C47-961F-EC29E543ECC2}"/>
              </a:ext>
            </a:extLst>
          </p:cNvPr>
          <p:cNvSpPr txBox="1"/>
          <p:nvPr/>
        </p:nvSpPr>
        <p:spPr>
          <a:xfrm>
            <a:off x="2452539" y="1404140"/>
            <a:ext cx="1709666" cy="657002"/>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DC-SRAM</a:t>
            </a:r>
          </a:p>
        </p:txBody>
      </p:sp>
      <p:cxnSp>
        <p:nvCxnSpPr>
          <p:cNvPr id="54" name="Straight Arrow Connector 53">
            <a:extLst>
              <a:ext uri="{FF2B5EF4-FFF2-40B4-BE49-F238E27FC236}">
                <a16:creationId xmlns:a16="http://schemas.microsoft.com/office/drawing/2014/main" id="{E267709E-DB69-4A4B-8ABC-E8AB4447C52E}"/>
              </a:ext>
            </a:extLst>
          </p:cNvPr>
          <p:cNvCxnSpPr>
            <a:cxnSpLocks/>
          </p:cNvCxnSpPr>
          <p:nvPr/>
        </p:nvCxnSpPr>
        <p:spPr>
          <a:xfrm flipV="1">
            <a:off x="4327218" y="3097751"/>
            <a:ext cx="9658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2E425066-E6B0-A846-B017-B7DB488B8F0E}"/>
              </a:ext>
            </a:extLst>
          </p:cNvPr>
          <p:cNvSpPr txBox="1"/>
          <p:nvPr/>
        </p:nvSpPr>
        <p:spPr>
          <a:xfrm>
            <a:off x="2456337" y="1408080"/>
            <a:ext cx="1709666" cy="657002"/>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DC-SRAM</a:t>
            </a:r>
          </a:p>
        </p:txBody>
      </p:sp>
      <p:cxnSp>
        <p:nvCxnSpPr>
          <p:cNvPr id="59" name="Straight Arrow Connector 58">
            <a:extLst>
              <a:ext uri="{FF2B5EF4-FFF2-40B4-BE49-F238E27FC236}">
                <a16:creationId xmlns:a16="http://schemas.microsoft.com/office/drawing/2014/main" id="{83E5CFBE-2E5A-7249-B643-97F99991CF2C}"/>
              </a:ext>
            </a:extLst>
          </p:cNvPr>
          <p:cNvCxnSpPr>
            <a:cxnSpLocks/>
          </p:cNvCxnSpPr>
          <p:nvPr/>
        </p:nvCxnSpPr>
        <p:spPr>
          <a:xfrm flipV="1">
            <a:off x="6413678" y="3085322"/>
            <a:ext cx="9029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04AF4D6-2AF0-0544-B486-565A91BDA3BB}"/>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324D1F"/>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srgbClr val="324D1F"/>
              </a:solidFill>
              <a:effectLst/>
              <a:uLnTx/>
              <a:uFillTx/>
              <a:latin typeface="Corbel" panose="020B0503020204020204" pitchFamily="34" charset="0"/>
              <a:ea typeface="+mn-ea"/>
              <a:cs typeface="+mn-cs"/>
            </a:endParaRPr>
          </a:p>
        </p:txBody>
      </p:sp>
      <p:sp>
        <p:nvSpPr>
          <p:cNvPr id="66" name="TextBox 65">
            <a:extLst>
              <a:ext uri="{FF2B5EF4-FFF2-40B4-BE49-F238E27FC236}">
                <a16:creationId xmlns:a16="http://schemas.microsoft.com/office/drawing/2014/main" id="{D6FCD6C1-7C56-7E47-9E5B-55C628394A5E}"/>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5D2784"/>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srgbClr val="5D2784"/>
              </a:solidFill>
              <a:effectLst/>
              <a:uLnTx/>
              <a:uFillTx/>
              <a:latin typeface="Corbel" panose="020B0503020204020204" pitchFamily="34" charset="0"/>
              <a:ea typeface="+mn-ea"/>
              <a:cs typeface="+mn-cs"/>
            </a:endParaRPr>
          </a:p>
        </p:txBody>
      </p:sp>
      <p:sp>
        <p:nvSpPr>
          <p:cNvPr id="67" name="TextBox 66">
            <a:extLst>
              <a:ext uri="{FF2B5EF4-FFF2-40B4-BE49-F238E27FC236}">
                <a16:creationId xmlns:a16="http://schemas.microsoft.com/office/drawing/2014/main" id="{DD598BED-0A71-E54D-96B6-2DEF337EE61C}"/>
              </a:ext>
            </a:extLst>
          </p:cNvPr>
          <p:cNvSpPr txBox="1"/>
          <p:nvPr/>
        </p:nvSpPr>
        <p:spPr>
          <a:xfrm>
            <a:off x="5316303" y="2371502"/>
            <a:ext cx="1066000" cy="1608781"/>
          </a:xfrm>
          <a:prstGeom prst="roundRect">
            <a:avLst>
              <a:gd name="adj" fmla="val 5084"/>
            </a:avLst>
          </a:prstGeom>
          <a:solidFill>
            <a:schemeClr val="accent2">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68" name="TextBox 67">
            <a:extLst>
              <a:ext uri="{FF2B5EF4-FFF2-40B4-BE49-F238E27FC236}">
                <a16:creationId xmlns:a16="http://schemas.microsoft.com/office/drawing/2014/main" id="{CB306A5A-D800-C44F-A92E-DA735463AEA2}"/>
              </a:ext>
            </a:extLst>
          </p:cNvPr>
          <p:cNvSpPr txBox="1"/>
          <p:nvPr/>
        </p:nvSpPr>
        <p:spPr>
          <a:xfrm>
            <a:off x="5391705" y="2452850"/>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1</a:t>
            </a:r>
          </a:p>
        </p:txBody>
      </p:sp>
      <p:sp>
        <p:nvSpPr>
          <p:cNvPr id="69" name="TextBox 68">
            <a:extLst>
              <a:ext uri="{FF2B5EF4-FFF2-40B4-BE49-F238E27FC236}">
                <a16:creationId xmlns:a16="http://schemas.microsoft.com/office/drawing/2014/main" id="{F794A57F-2F57-C24C-A1FA-05A10C1437F8}"/>
              </a:ext>
            </a:extLst>
          </p:cNvPr>
          <p:cNvSpPr txBox="1"/>
          <p:nvPr/>
        </p:nvSpPr>
        <p:spPr>
          <a:xfrm>
            <a:off x="5391705" y="2860239"/>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2</a:t>
            </a:r>
          </a:p>
        </p:txBody>
      </p:sp>
      <p:sp>
        <p:nvSpPr>
          <p:cNvPr id="70" name="TextBox 69">
            <a:extLst>
              <a:ext uri="{FF2B5EF4-FFF2-40B4-BE49-F238E27FC236}">
                <a16:creationId xmlns:a16="http://schemas.microsoft.com/office/drawing/2014/main" id="{3A529D52-E8B8-D247-8C17-FE4B7520194E}"/>
              </a:ext>
            </a:extLst>
          </p:cNvPr>
          <p:cNvSpPr txBox="1"/>
          <p:nvPr/>
        </p:nvSpPr>
        <p:spPr>
          <a:xfrm>
            <a:off x="5395034" y="3532256"/>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72" name="Straight Arrow Connector 71">
            <a:extLst>
              <a:ext uri="{FF2B5EF4-FFF2-40B4-BE49-F238E27FC236}">
                <a16:creationId xmlns:a16="http://schemas.microsoft.com/office/drawing/2014/main" id="{54B56202-BE97-8247-9FF6-AE6315245A0C}"/>
              </a:ext>
            </a:extLst>
          </p:cNvPr>
          <p:cNvCxnSpPr>
            <a:cxnSpLocks/>
          </p:cNvCxnSpPr>
          <p:nvPr/>
        </p:nvCxnSpPr>
        <p:spPr>
          <a:xfrm>
            <a:off x="1374787" y="1945455"/>
            <a:ext cx="873871"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AD90EF56-805F-CF4C-850A-B8485C121EAC}"/>
              </a:ext>
            </a:extLst>
          </p:cNvPr>
          <p:cNvCxnSpPr>
            <a:cxnSpLocks/>
          </p:cNvCxnSpPr>
          <p:nvPr/>
        </p:nvCxnSpPr>
        <p:spPr>
          <a:xfrm>
            <a:off x="3303362" y="2110934"/>
            <a:ext cx="0" cy="657004"/>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C5433CA-81F8-0D4C-AA7B-663062C71A40}"/>
              </a:ext>
            </a:extLst>
          </p:cNvPr>
          <p:cNvSpPr/>
          <p:nvPr/>
        </p:nvSpPr>
        <p:spPr>
          <a:xfrm>
            <a:off x="5738359" y="3199195"/>
            <a:ext cx="208924" cy="359714"/>
          </a:xfrm>
          <a:prstGeom prst="rect">
            <a:avLst/>
          </a:prstGeom>
        </p:spPr>
        <p:txBody>
          <a:bodyPr wrap="square">
            <a:spAutoFit/>
          </a:bodyPr>
          <a:lstStyle/>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p:txBody>
      </p:sp>
    </p:spTree>
    <p:custDataLst>
      <p:tags r:id="rId1"/>
    </p:custDataLst>
    <p:extLst>
      <p:ext uri="{BB962C8B-B14F-4D97-AF65-F5344CB8AC3E}">
        <p14:creationId xmlns:p14="http://schemas.microsoft.com/office/powerpoint/2010/main" val="8485280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GenASM-DC</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GenASM-TB</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LP process:</a:t>
            </a:r>
          </a:p>
          <a:p>
            <a:pPr marL="727075" lvl="1" indent="-228600">
              <a:lnSpc>
                <a:spcPct val="120000"/>
              </a:lnSpc>
              <a:spcBef>
                <a:spcPts val="0"/>
              </a:spcBef>
              <a:spcAft>
                <a:spcPts val="0"/>
              </a:spcAft>
            </a:pPr>
            <a:r>
              <a:rPr lang="en-US" sz="2000" dirty="0">
                <a:solidFill>
                  <a:schemeClr val="tx1"/>
                </a:solidFill>
              </a:rPr>
              <a:t>Both GenASM-DC and GenASM-TB operate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180975" lvl="1" indent="0">
              <a:lnSpc>
                <a:spcPct val="120000"/>
              </a:lnSpc>
              <a:spcBef>
                <a:spcPts val="0"/>
              </a:spcBef>
              <a:spcAft>
                <a:spcPts val="0"/>
              </a:spcAft>
              <a:buNone/>
            </a:pPr>
            <a:r>
              <a:rPr lang="en-US" sz="2000" b="1" dirty="0">
                <a:solidFill>
                  <a:schemeClr val="tx1"/>
                </a:solidFill>
              </a:rPr>
              <a:t>               </a:t>
            </a:r>
            <a:r>
              <a:rPr lang="en-US" sz="200" b="1" dirty="0">
                <a:solidFill>
                  <a:schemeClr val="tx1"/>
                </a:solidFill>
              </a:rPr>
              <a:t> </a:t>
            </a:r>
            <a:r>
              <a:rPr lang="en-US" sz="2000" b="1" dirty="0">
                <a:solidFill>
                  <a:schemeClr val="tx1"/>
                </a:solidFill>
              </a:rPr>
              <a:t>Total (</a:t>
            </a:r>
            <a:r>
              <a:rPr lang="en-US" sz="2000" b="1" dirty="0">
                <a:solidFill>
                  <a:schemeClr val="tx1"/>
                </a:solidFill>
                <a:latin typeface="Calibri" panose="020F0502020204030204" pitchFamily="34" charset="0"/>
              </a:rPr>
              <a:t>1</a:t>
            </a:r>
            <a:r>
              <a:rPr lang="en-US" sz="2000" b="1" dirty="0">
                <a:solidFill>
                  <a:schemeClr val="tx1"/>
                </a:solidFill>
              </a:rPr>
              <a:t> vault):</a:t>
            </a:r>
            <a:r>
              <a:rPr lang="en-US" sz="2000" dirty="0">
                <a:solidFill>
                  <a:schemeClr val="tx1"/>
                </a:solidFill>
              </a:rPr>
              <a:t>	       </a:t>
            </a:r>
            <a:r>
              <a:rPr lang="en-US" sz="2000" dirty="0">
                <a:solidFill>
                  <a:schemeClr val="tx1"/>
                </a:solidFill>
                <a:latin typeface="Calibri" panose="020F0502020204030204" pitchFamily="34" charset="0"/>
              </a:rPr>
              <a:t>0.334 mm</a:t>
            </a:r>
            <a:r>
              <a:rPr lang="en-US" sz="2000" baseline="30000" dirty="0">
                <a:solidFill>
                  <a:schemeClr val="tx1"/>
                </a:solidFill>
                <a:latin typeface="Calibri" panose="020F0502020204030204" pitchFamily="34" charset="0"/>
              </a:rPr>
              <a:t>2</a:t>
            </a:r>
            <a:r>
              <a:rPr lang="en-US" sz="2000" dirty="0">
                <a:solidFill>
                  <a:schemeClr val="tx1"/>
                </a:solidFill>
                <a:latin typeface="Calibri" panose="020F0502020204030204" pitchFamily="34" charset="0"/>
              </a:rPr>
              <a:t>		          0.101 W	</a:t>
            </a:r>
            <a:endParaRPr lang="en-US" sz="2000" baseline="30000" dirty="0">
              <a:solidFill>
                <a:schemeClr val="tx1"/>
              </a:solidFill>
              <a:latin typeface="Calibri" panose="020F0502020204030204" pitchFamily="34" charset="0"/>
            </a:endParaRPr>
          </a:p>
          <a:p>
            <a:pPr marL="180975" lvl="1" indent="0">
              <a:lnSpc>
                <a:spcPct val="120000"/>
              </a:lnSpc>
              <a:spcBef>
                <a:spcPts val="0"/>
              </a:spcBef>
              <a:spcAft>
                <a:spcPts val="0"/>
              </a:spcAft>
              <a:buNone/>
            </a:pPr>
            <a:r>
              <a:rPr lang="en-US" sz="2000" b="1" dirty="0">
                <a:solidFill>
                  <a:schemeClr val="tx1"/>
                </a:solidFill>
              </a:rPr>
              <a:t>           Total (</a:t>
            </a:r>
            <a:r>
              <a:rPr lang="en-US" sz="2000" b="1" dirty="0">
                <a:solidFill>
                  <a:schemeClr val="tx1"/>
                </a:solidFill>
                <a:latin typeface="Calibri" panose="020F0502020204030204" pitchFamily="34" charset="0"/>
              </a:rPr>
              <a:t>32</a:t>
            </a:r>
            <a:r>
              <a:rPr lang="en-US" sz="2000" b="1" dirty="0">
                <a:solidFill>
                  <a:schemeClr val="tx1"/>
                </a:solidFill>
              </a:rPr>
              <a:t> vaults):</a:t>
            </a:r>
            <a:r>
              <a:rPr lang="en-US" sz="2000" dirty="0">
                <a:solidFill>
                  <a:schemeClr val="tx1"/>
                </a:solidFill>
              </a:rPr>
              <a:t>	       </a:t>
            </a:r>
            <a:r>
              <a:rPr lang="en-US" sz="2000" dirty="0">
                <a:solidFill>
                  <a:schemeClr val="tx1"/>
                </a:solidFill>
                <a:latin typeface="Calibri" panose="020F0502020204030204" pitchFamily="34" charset="0"/>
              </a:rPr>
              <a:t>10.69 mm</a:t>
            </a:r>
            <a:r>
              <a:rPr lang="en-US" sz="2000" baseline="30000" dirty="0">
                <a:solidFill>
                  <a:schemeClr val="tx1"/>
                </a:solidFill>
                <a:latin typeface="Calibri" panose="020F0502020204030204" pitchFamily="34" charset="0"/>
              </a:rPr>
              <a:t>2	</a:t>
            </a:r>
            <a:r>
              <a:rPr lang="en-US" sz="2000" dirty="0">
                <a:solidFill>
                  <a:schemeClr val="tx1"/>
                </a:solidFill>
                <a:latin typeface="Calibri" panose="020F0502020204030204" pitchFamily="34" charset="0"/>
              </a:rPr>
              <a:t>	          3.23 W</a:t>
            </a:r>
            <a:endParaRPr lang="en-US" sz="2000" baseline="30000" dirty="0">
              <a:solidFill>
                <a:schemeClr val="tx1"/>
              </a:solidFill>
              <a:latin typeface="Calibri" panose="020F0502020204030204" pitchFamily="34" charset="0"/>
            </a:endParaRPr>
          </a:p>
          <a:p>
            <a:pPr marL="180975" lvl="1" indent="0">
              <a:lnSpc>
                <a:spcPct val="120000"/>
              </a:lnSpc>
              <a:spcBef>
                <a:spcPts val="0"/>
              </a:spcBef>
              <a:spcAft>
                <a:spcPts val="0"/>
              </a:spcAft>
              <a:buNone/>
            </a:pPr>
            <a:r>
              <a:rPr lang="en-US" sz="2000" b="1" dirty="0">
                <a:solidFill>
                  <a:schemeClr val="tx1"/>
                </a:solidFill>
                <a:latin typeface="Calibri" panose="020F0502020204030204" pitchFamily="34" charset="0"/>
              </a:rPr>
              <a:t>%</a:t>
            </a:r>
            <a:r>
              <a:rPr lang="en-US" sz="2000" b="1" dirty="0">
                <a:solidFill>
                  <a:schemeClr val="tx1"/>
                </a:solidFill>
              </a:rPr>
              <a:t> of a Xeon CPU core:</a:t>
            </a:r>
            <a:r>
              <a:rPr lang="en-US" sz="2000" dirty="0">
                <a:solidFill>
                  <a:schemeClr val="tx1"/>
                </a:solidFill>
              </a:rPr>
              <a:t>	       </a:t>
            </a:r>
            <a:r>
              <a:rPr lang="en-US" sz="2000" b="1" dirty="0">
                <a:solidFill>
                  <a:srgbClr val="0070C0"/>
                </a:solidFill>
                <a:latin typeface="Calibri" panose="020F0502020204030204" pitchFamily="34" charset="0"/>
              </a:rPr>
              <a:t>1%			          1%</a:t>
            </a:r>
          </a:p>
          <a:p>
            <a:pPr marL="177800" indent="0">
              <a:lnSpc>
                <a:spcPct val="120000"/>
              </a:lnSpc>
              <a:spcBef>
                <a:spcPts val="0"/>
              </a:spcBef>
              <a:spcAft>
                <a:spcPts val="0"/>
              </a:spcAft>
              <a:buNone/>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4B429080-6773-004C-B2E3-4D56C17EAD88}"/>
              </a:ext>
            </a:extLst>
          </p:cNvPr>
          <p:cNvPicPr>
            <a:picLocks noChangeAspect="1"/>
          </p:cNvPicPr>
          <p:nvPr/>
        </p:nvPicPr>
        <p:blipFill rotWithShape="1">
          <a:blip r:embed="rId4"/>
          <a:srcRect t="15771"/>
          <a:stretch/>
        </p:blipFill>
        <p:spPr>
          <a:xfrm>
            <a:off x="1956020" y="2515204"/>
            <a:ext cx="7516465" cy="2558231"/>
          </a:xfrm>
          <a:prstGeom prst="rect">
            <a:avLst/>
          </a:prstGeom>
        </p:spPr>
      </p:pic>
      <p:pic>
        <p:nvPicPr>
          <p:cNvPr id="13" name="Picture 12">
            <a:extLst>
              <a:ext uri="{FF2B5EF4-FFF2-40B4-BE49-F238E27FC236}">
                <a16:creationId xmlns:a16="http://schemas.microsoft.com/office/drawing/2014/main" id="{5D0D50E8-DDDA-BF47-BDF6-E79C94DC6207}"/>
              </a:ext>
            </a:extLst>
          </p:cNvPr>
          <p:cNvPicPr>
            <a:picLocks noChangeAspect="1"/>
          </p:cNvPicPr>
          <p:nvPr/>
        </p:nvPicPr>
        <p:blipFill rotWithShape="1">
          <a:blip r:embed="rId5"/>
          <a:srcRect t="30487" r="72020" b="18476"/>
          <a:stretch/>
        </p:blipFill>
        <p:spPr>
          <a:xfrm>
            <a:off x="366963" y="3109351"/>
            <a:ext cx="2284505" cy="1369938"/>
          </a:xfrm>
          <a:prstGeom prst="rect">
            <a:avLst/>
          </a:prstGeom>
        </p:spPr>
      </p:pic>
    </p:spTree>
    <p:custDataLst>
      <p:tags r:id="rId1"/>
    </p:custDataLst>
    <p:extLst>
      <p:ext uri="{BB962C8B-B14F-4D97-AF65-F5344CB8AC3E}">
        <p14:creationId xmlns:p14="http://schemas.microsoft.com/office/powerpoint/2010/main" val="4964251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GenASM-DC</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GenASM-TB</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LP process:</a:t>
            </a:r>
          </a:p>
          <a:p>
            <a:pPr marL="727075" lvl="1" indent="-228600">
              <a:lnSpc>
                <a:spcPct val="120000"/>
              </a:lnSpc>
              <a:spcBef>
                <a:spcPts val="0"/>
              </a:spcBef>
              <a:spcAft>
                <a:spcPts val="0"/>
              </a:spcAft>
            </a:pPr>
            <a:r>
              <a:rPr lang="en-US" sz="2000" dirty="0">
                <a:solidFill>
                  <a:schemeClr val="tx1"/>
                </a:solidFill>
              </a:rPr>
              <a:t>Both GenASM-DC and GenASM-TB operate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180975" lvl="1" indent="0">
              <a:lnSpc>
                <a:spcPct val="120000"/>
              </a:lnSpc>
              <a:spcBef>
                <a:spcPts val="0"/>
              </a:spcBef>
              <a:spcAft>
                <a:spcPts val="0"/>
              </a:spcAft>
              <a:buNone/>
            </a:pPr>
            <a:r>
              <a:rPr lang="en-US" sz="2000" b="1" dirty="0">
                <a:solidFill>
                  <a:schemeClr val="tx1"/>
                </a:solidFill>
              </a:rPr>
              <a:t>               </a:t>
            </a:r>
            <a:r>
              <a:rPr lang="en-US" sz="200" b="1" dirty="0">
                <a:solidFill>
                  <a:schemeClr val="tx1"/>
                </a:solidFill>
              </a:rPr>
              <a:t> </a:t>
            </a: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4B429080-6773-004C-B2E3-4D56C17EAD88}"/>
              </a:ext>
            </a:extLst>
          </p:cNvPr>
          <p:cNvPicPr>
            <a:picLocks noChangeAspect="1"/>
          </p:cNvPicPr>
          <p:nvPr/>
        </p:nvPicPr>
        <p:blipFill rotWithShape="1">
          <a:blip r:embed="rId4"/>
          <a:srcRect t="15771"/>
          <a:stretch/>
        </p:blipFill>
        <p:spPr>
          <a:xfrm>
            <a:off x="1956020" y="2515204"/>
            <a:ext cx="7516465" cy="2558231"/>
          </a:xfrm>
          <a:prstGeom prst="rect">
            <a:avLst/>
          </a:prstGeom>
        </p:spPr>
      </p:pic>
      <p:pic>
        <p:nvPicPr>
          <p:cNvPr id="13" name="Picture 12">
            <a:extLst>
              <a:ext uri="{FF2B5EF4-FFF2-40B4-BE49-F238E27FC236}">
                <a16:creationId xmlns:a16="http://schemas.microsoft.com/office/drawing/2014/main" id="{5D0D50E8-DDDA-BF47-BDF6-E79C94DC6207}"/>
              </a:ext>
            </a:extLst>
          </p:cNvPr>
          <p:cNvPicPr>
            <a:picLocks noChangeAspect="1"/>
          </p:cNvPicPr>
          <p:nvPr/>
        </p:nvPicPr>
        <p:blipFill rotWithShape="1">
          <a:blip r:embed="rId5"/>
          <a:srcRect t="30487" r="72020" b="18476"/>
          <a:stretch/>
        </p:blipFill>
        <p:spPr>
          <a:xfrm>
            <a:off x="366963" y="3109351"/>
            <a:ext cx="2284505" cy="1369938"/>
          </a:xfrm>
          <a:prstGeom prst="rect">
            <a:avLst/>
          </a:prstGeom>
        </p:spPr>
      </p:pic>
      <p:sp>
        <p:nvSpPr>
          <p:cNvPr id="7" name="Rounded Rectangle 6">
            <a:extLst>
              <a:ext uri="{FF2B5EF4-FFF2-40B4-BE49-F238E27FC236}">
                <a16:creationId xmlns:a16="http://schemas.microsoft.com/office/drawing/2014/main" id="{D83EE99D-3FC5-A547-8FDE-965ADF8CE1AC}"/>
              </a:ext>
            </a:extLst>
          </p:cNvPr>
          <p:cNvSpPr/>
          <p:nvPr/>
        </p:nvSpPr>
        <p:spPr>
          <a:xfrm>
            <a:off x="366963" y="5196220"/>
            <a:ext cx="8410072" cy="1099078"/>
          </a:xfrm>
          <a:prstGeom prst="roundRect">
            <a:avLst>
              <a:gd name="adj" fmla="val 7378"/>
            </a:avLst>
          </a:prstGeom>
          <a:solidFill>
            <a:srgbClr val="0070C0">
              <a:alpha val="15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marR="0" lvl="1" indent="0" algn="ctr" defTabSz="457200" rtl="0" eaLnBrk="1" fontAlgn="auto" latinLnBrk="0" hangingPunct="1">
              <a:lnSpc>
                <a:spcPct val="11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GenASM has </a:t>
            </a:r>
            <a:r>
              <a:rPr kumimoji="0" lang="en-US" sz="28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low area and power overheads</a:t>
            </a:r>
          </a:p>
        </p:txBody>
      </p:sp>
    </p:spTree>
    <p:custDataLst>
      <p:tags r:id="rId1"/>
    </p:custDataLst>
    <p:extLst>
      <p:ext uri="{BB962C8B-B14F-4D97-AF65-F5344CB8AC3E}">
        <p14:creationId xmlns:p14="http://schemas.microsoft.com/office/powerpoint/2010/main" val="7810497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4BA8B-0698-D349-9205-A74EBA6580FE}"/>
              </a:ext>
            </a:extLst>
          </p:cNvPr>
          <p:cNvSpPr>
            <a:spLocks noGrp="1"/>
          </p:cNvSpPr>
          <p:nvPr>
            <p:ph type="title"/>
          </p:nvPr>
        </p:nvSpPr>
        <p:spPr>
          <a:xfrm>
            <a:off x="366963" y="257434"/>
            <a:ext cx="8410073" cy="753467"/>
          </a:xfrm>
        </p:spPr>
        <p:txBody>
          <a:bodyPr>
            <a:normAutofit fontScale="90000"/>
          </a:bodyPr>
          <a:lstStyle/>
          <a:p>
            <a:r>
              <a:rPr lang="en-US" dirty="0"/>
              <a:t>Use Cases of GenASM</a:t>
            </a:r>
          </a:p>
        </p:txBody>
      </p:sp>
      <p:sp>
        <p:nvSpPr>
          <p:cNvPr id="4" name="Slide Number Placeholder 3">
            <a:extLst>
              <a:ext uri="{FF2B5EF4-FFF2-40B4-BE49-F238E27FC236}">
                <a16:creationId xmlns:a16="http://schemas.microsoft.com/office/drawing/2014/main" id="{2E1C568A-8161-DC45-9CE8-49E57D3396FF}"/>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5" name="Text Box 5">
            <a:extLst>
              <a:ext uri="{FF2B5EF4-FFF2-40B4-BE49-F238E27FC236}">
                <a16:creationId xmlns:a16="http://schemas.microsoft.com/office/drawing/2014/main" id="{7310741F-6C37-5F4F-BD15-002DE9458E8A}"/>
              </a:ext>
            </a:extLst>
          </p:cNvPr>
          <p:cNvSpPr txBox="1"/>
          <p:nvPr/>
        </p:nvSpPr>
        <p:spPr>
          <a:xfrm>
            <a:off x="2542479" y="1301501"/>
            <a:ext cx="3847922" cy="575782"/>
          </a:xfrm>
          <a:prstGeom prst="roundRect">
            <a:avLst/>
          </a:prstGeom>
          <a:solidFill>
            <a:srgbClr val="E0085F"/>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Indexing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6" name="Text Box 7">
            <a:extLst>
              <a:ext uri="{FF2B5EF4-FFF2-40B4-BE49-F238E27FC236}">
                <a16:creationId xmlns:a16="http://schemas.microsoft.com/office/drawing/2014/main" id="{E0861587-957D-784A-8ADA-2B40711C2574}"/>
              </a:ext>
            </a:extLst>
          </p:cNvPr>
          <p:cNvSpPr txBox="1"/>
          <p:nvPr/>
        </p:nvSpPr>
        <p:spPr>
          <a:xfrm>
            <a:off x="2542468" y="2505281"/>
            <a:ext cx="3847934" cy="575782"/>
          </a:xfrm>
          <a:prstGeom prst="roundRect">
            <a:avLst/>
          </a:prstGeom>
          <a:solidFill>
            <a:srgbClr val="0070C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7" name="Text Box 8">
            <a:extLst>
              <a:ext uri="{FF2B5EF4-FFF2-40B4-BE49-F238E27FC236}">
                <a16:creationId xmlns:a16="http://schemas.microsoft.com/office/drawing/2014/main" id="{7AF52C67-0ADF-8843-9FB5-33CD043515E1}"/>
              </a:ext>
            </a:extLst>
          </p:cNvPr>
          <p:cNvSpPr txBox="1"/>
          <p:nvPr/>
        </p:nvSpPr>
        <p:spPr>
          <a:xfrm>
            <a:off x="2542468" y="3707848"/>
            <a:ext cx="3847914" cy="575782"/>
          </a:xfrm>
          <a:prstGeom prst="roundRect">
            <a:avLst/>
          </a:prstGeom>
          <a:solidFill>
            <a:srgbClr val="00B05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Pre-Alignment Filtering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8" name="Text Box 9">
            <a:extLst>
              <a:ext uri="{FF2B5EF4-FFF2-40B4-BE49-F238E27FC236}">
                <a16:creationId xmlns:a16="http://schemas.microsoft.com/office/drawing/2014/main" id="{F033AC1C-2764-1C4F-9DFC-2EB4B15DF8EC}"/>
              </a:ext>
            </a:extLst>
          </p:cNvPr>
          <p:cNvSpPr txBox="1"/>
          <p:nvPr/>
        </p:nvSpPr>
        <p:spPr>
          <a:xfrm>
            <a:off x="2515318" y="4910415"/>
            <a:ext cx="3847908" cy="575782"/>
          </a:xfrm>
          <a:prstGeom prst="roundRect">
            <a:avLst/>
          </a:prstGeom>
          <a:solidFill>
            <a:srgbClr val="7030A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cs typeface="Calibri" panose="020F0502020204030204" pitchFamily="34" charset="0"/>
              </a:rPr>
              <a:t>Read Alignment</a:t>
            </a:r>
          </a:p>
        </p:txBody>
      </p:sp>
      <p:cxnSp>
        <p:nvCxnSpPr>
          <p:cNvPr id="9" name="Straight Arrow Connector 8">
            <a:extLst>
              <a:ext uri="{FF2B5EF4-FFF2-40B4-BE49-F238E27FC236}">
                <a16:creationId xmlns:a16="http://schemas.microsoft.com/office/drawing/2014/main" id="{3663F867-3FDD-A043-9125-14459CE72150}"/>
              </a:ext>
            </a:extLst>
          </p:cNvPr>
          <p:cNvCxnSpPr/>
          <p:nvPr/>
        </p:nvCxnSpPr>
        <p:spPr>
          <a:xfrm>
            <a:off x="2193394" y="1589392"/>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Text Box 19">
            <a:extLst>
              <a:ext uri="{FF2B5EF4-FFF2-40B4-BE49-F238E27FC236}">
                <a16:creationId xmlns:a16="http://schemas.microsoft.com/office/drawing/2014/main" id="{B0DDCA0B-151A-2E4C-BA43-1228339A8BCF}"/>
              </a:ext>
            </a:extLst>
          </p:cNvPr>
          <p:cNvSpPr txBox="1"/>
          <p:nvPr/>
        </p:nvSpPr>
        <p:spPr>
          <a:xfrm>
            <a:off x="817331" y="1305245"/>
            <a:ext cx="1348902"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Reference genome</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2" name="Text Box 22">
            <a:extLst>
              <a:ext uri="{FF2B5EF4-FFF2-40B4-BE49-F238E27FC236}">
                <a16:creationId xmlns:a16="http://schemas.microsoft.com/office/drawing/2014/main" id="{F7E52F9A-20FE-4D4F-A2F8-434344E39DD2}"/>
              </a:ext>
            </a:extLst>
          </p:cNvPr>
          <p:cNvSpPr txBox="1"/>
          <p:nvPr/>
        </p:nvSpPr>
        <p:spPr>
          <a:xfrm>
            <a:off x="4571998" y="1947901"/>
            <a:ext cx="3200517"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Hash table based index</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4" name="Text Box 28">
            <a:extLst>
              <a:ext uri="{FF2B5EF4-FFF2-40B4-BE49-F238E27FC236}">
                <a16:creationId xmlns:a16="http://schemas.microsoft.com/office/drawing/2014/main" id="{3BF7982F-CEFA-794D-B271-A7AF41EA81BF}"/>
              </a:ext>
            </a:extLst>
          </p:cNvPr>
          <p:cNvSpPr txBox="1"/>
          <p:nvPr/>
        </p:nvSpPr>
        <p:spPr>
          <a:xfrm>
            <a:off x="4571998" y="3141343"/>
            <a:ext cx="3847934"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Candidate mapping locations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5" name="Text Box 30">
            <a:extLst>
              <a:ext uri="{FF2B5EF4-FFF2-40B4-BE49-F238E27FC236}">
                <a16:creationId xmlns:a16="http://schemas.microsoft.com/office/drawing/2014/main" id="{D319116F-880C-E84C-AD77-2105F34D1414}"/>
              </a:ext>
            </a:extLst>
          </p:cNvPr>
          <p:cNvSpPr txBox="1"/>
          <p:nvPr/>
        </p:nvSpPr>
        <p:spPr>
          <a:xfrm>
            <a:off x="3479481" y="5865301"/>
            <a:ext cx="2185034" cy="40570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Optimal alignment</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24" name="Straight Arrow Connector 23">
            <a:extLst>
              <a:ext uri="{FF2B5EF4-FFF2-40B4-BE49-F238E27FC236}">
                <a16:creationId xmlns:a16="http://schemas.microsoft.com/office/drawing/2014/main" id="{4EF138C6-7330-634E-AA83-326E65627314}"/>
              </a:ext>
            </a:extLst>
          </p:cNvPr>
          <p:cNvCxnSpPr/>
          <p:nvPr/>
        </p:nvCxnSpPr>
        <p:spPr>
          <a:xfrm>
            <a:off x="2194344" y="2825067"/>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Text Box 19">
            <a:extLst>
              <a:ext uri="{FF2B5EF4-FFF2-40B4-BE49-F238E27FC236}">
                <a16:creationId xmlns:a16="http://schemas.microsoft.com/office/drawing/2014/main" id="{C686FC58-3056-614C-B546-C2FE5256987B}"/>
              </a:ext>
            </a:extLst>
          </p:cNvPr>
          <p:cNvSpPr txBox="1"/>
          <p:nvPr/>
        </p:nvSpPr>
        <p:spPr>
          <a:xfrm>
            <a:off x="430159" y="2439544"/>
            <a:ext cx="1763229" cy="113660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Reads from sequenced genome</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28" name="Straight Arrow Connector 27">
            <a:extLst>
              <a:ext uri="{FF2B5EF4-FFF2-40B4-BE49-F238E27FC236}">
                <a16:creationId xmlns:a16="http://schemas.microsoft.com/office/drawing/2014/main" id="{0F40D0E2-10E1-AD43-877D-5A937882599D}"/>
              </a:ext>
            </a:extLst>
          </p:cNvPr>
          <p:cNvCxnSpPr>
            <a:cxnSpLocks/>
          </p:cNvCxnSpPr>
          <p:nvPr/>
        </p:nvCxnSpPr>
        <p:spPr>
          <a:xfrm>
            <a:off x="4571999" y="1909941"/>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3CF866F2-0746-134C-8C9F-EB87CD68838C}"/>
              </a:ext>
            </a:extLst>
          </p:cNvPr>
          <p:cNvCxnSpPr>
            <a:cxnSpLocks/>
          </p:cNvCxnSpPr>
          <p:nvPr/>
        </p:nvCxnSpPr>
        <p:spPr>
          <a:xfrm>
            <a:off x="4571998" y="3109395"/>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32" name="Text Box 28">
            <a:extLst>
              <a:ext uri="{FF2B5EF4-FFF2-40B4-BE49-F238E27FC236}">
                <a16:creationId xmlns:a16="http://schemas.microsoft.com/office/drawing/2014/main" id="{AA28D70A-0F04-4D48-8F94-987365740E5C}"/>
              </a:ext>
            </a:extLst>
          </p:cNvPr>
          <p:cNvSpPr txBox="1"/>
          <p:nvPr/>
        </p:nvSpPr>
        <p:spPr>
          <a:xfrm>
            <a:off x="4571998" y="4335195"/>
            <a:ext cx="4457695"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Remaining candidate mapping locations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33" name="Straight Arrow Connector 32">
            <a:extLst>
              <a:ext uri="{FF2B5EF4-FFF2-40B4-BE49-F238E27FC236}">
                <a16:creationId xmlns:a16="http://schemas.microsoft.com/office/drawing/2014/main" id="{951A6ACD-C71F-B443-A1A5-7D0E0711A90A}"/>
              </a:ext>
            </a:extLst>
          </p:cNvPr>
          <p:cNvCxnSpPr>
            <a:cxnSpLocks/>
          </p:cNvCxnSpPr>
          <p:nvPr/>
        </p:nvCxnSpPr>
        <p:spPr>
          <a:xfrm>
            <a:off x="4571999" y="4320747"/>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351DC49-66B2-8045-B4CB-9B1E958A5826}"/>
              </a:ext>
            </a:extLst>
          </p:cNvPr>
          <p:cNvCxnSpPr>
            <a:cxnSpLocks/>
          </p:cNvCxnSpPr>
          <p:nvPr/>
        </p:nvCxnSpPr>
        <p:spPr>
          <a:xfrm flipH="1">
            <a:off x="4571998" y="5503812"/>
            <a:ext cx="0" cy="407131"/>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38" name="Text Box 7">
            <a:extLst>
              <a:ext uri="{FF2B5EF4-FFF2-40B4-BE49-F238E27FC236}">
                <a16:creationId xmlns:a16="http://schemas.microsoft.com/office/drawing/2014/main" id="{310139C6-C310-E445-925B-044852637F35}"/>
              </a:ext>
            </a:extLst>
          </p:cNvPr>
          <p:cNvSpPr txBox="1"/>
          <p:nvPr/>
        </p:nvSpPr>
        <p:spPr>
          <a:xfrm>
            <a:off x="2542448" y="1303200"/>
            <a:ext cx="3847934" cy="575782"/>
          </a:xfrm>
          <a:prstGeom prst="roundRect">
            <a:avLst/>
          </a:prstGeom>
          <a:solidFill>
            <a:schemeClr val="bg1">
              <a:lumMod val="75000"/>
            </a:schemeClr>
          </a:solidFill>
          <a:ln w="38100">
            <a:solidFill>
              <a:schemeClr val="bg1">
                <a:lumMod val="75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Indexing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39" name="Text Box 7">
            <a:extLst>
              <a:ext uri="{FF2B5EF4-FFF2-40B4-BE49-F238E27FC236}">
                <a16:creationId xmlns:a16="http://schemas.microsoft.com/office/drawing/2014/main" id="{EDE30F21-6B4E-814A-AC64-15224A0FEB91}"/>
              </a:ext>
            </a:extLst>
          </p:cNvPr>
          <p:cNvSpPr txBox="1"/>
          <p:nvPr/>
        </p:nvSpPr>
        <p:spPr>
          <a:xfrm>
            <a:off x="2542468" y="2505600"/>
            <a:ext cx="3847934" cy="575782"/>
          </a:xfrm>
          <a:prstGeom prst="roundRect">
            <a:avLst/>
          </a:prstGeom>
          <a:solidFill>
            <a:schemeClr val="bg1">
              <a:lumMod val="75000"/>
            </a:schemeClr>
          </a:solidFill>
          <a:ln w="38100">
            <a:solidFill>
              <a:schemeClr val="bg1">
                <a:lumMod val="75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18303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Key Results</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17" name="Content Placeholder 2">
            <a:extLst>
              <a:ext uri="{FF2B5EF4-FFF2-40B4-BE49-F238E27FC236}">
                <a16:creationId xmlns:a16="http://schemas.microsoft.com/office/drawing/2014/main" id="{1E72C4E4-5A27-494B-8463-EC7E529EBE6B}"/>
              </a:ext>
            </a:extLst>
          </p:cNvPr>
          <p:cNvSpPr txBox="1">
            <a:spLocks/>
          </p:cNvSpPr>
          <p:nvPr/>
        </p:nvSpPr>
        <p:spPr>
          <a:xfrm>
            <a:off x="366957" y="4338918"/>
            <a:ext cx="8410073" cy="38786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marR="0" lvl="0" indent="-395288" algn="l" defTabSz="914400" rtl="0" eaLnBrk="1" fontAlgn="auto" latinLnBrk="0" hangingPunct="1">
              <a:lnSpc>
                <a:spcPct val="110000"/>
              </a:lnSpc>
              <a:spcBef>
                <a:spcPts val="0"/>
              </a:spcBef>
              <a:spcAft>
                <a:spcPts val="0"/>
              </a:spcAft>
              <a:buClr>
                <a:srgbClr val="00B050"/>
              </a:buClr>
              <a:buSzPct val="110000"/>
              <a:buFont typeface="Wingdings" pitchFamily="2" charset="2"/>
              <a:buAutoNum type="arabicParenBoth" startAt="2"/>
              <a:tabLst/>
              <a:defRPr/>
            </a:pPr>
            <a:endParaRPr kumimoji="0" lang="en-US" sz="2200" b="1"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endParaRPr>
          </a:p>
        </p:txBody>
      </p:sp>
      <p:sp>
        <p:nvSpPr>
          <p:cNvPr id="18" name="Content Placeholder 2">
            <a:extLst>
              <a:ext uri="{FF2B5EF4-FFF2-40B4-BE49-F238E27FC236}">
                <a16:creationId xmlns:a16="http://schemas.microsoft.com/office/drawing/2014/main" id="{2B3E9A52-8729-2A44-8282-625EC18B462E}"/>
              </a:ext>
            </a:extLst>
          </p:cNvPr>
          <p:cNvSpPr txBox="1">
            <a:spLocks/>
          </p:cNvSpPr>
          <p:nvPr/>
        </p:nvSpPr>
        <p:spPr>
          <a:xfrm>
            <a:off x="366957" y="7329700"/>
            <a:ext cx="8410073" cy="4744868"/>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739913" marR="0" lvl="1" indent="-204788" algn="l" defTabSz="914400" rtl="0" eaLnBrk="1" fontAlgn="auto" latinLnBrk="0" hangingPunct="1">
              <a:lnSpc>
                <a:spcPct val="120000"/>
              </a:lnSpc>
              <a:spcBef>
                <a:spcPts val="0"/>
              </a:spcBef>
              <a:spcAft>
                <a:spcPts val="0"/>
              </a:spcAft>
              <a:buClr>
                <a:srgbClr val="4A66AC"/>
              </a:buClr>
              <a:buSzPct val="90000"/>
              <a:buFont typeface="Courier New" panose="02070309020205020404" pitchFamily="49" charset="0"/>
              <a:buChar char="o"/>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9" name="Content Placeholder 2">
            <a:extLst>
              <a:ext uri="{FF2B5EF4-FFF2-40B4-BE49-F238E27FC236}">
                <a16:creationId xmlns:a16="http://schemas.microsoft.com/office/drawing/2014/main" id="{919840C4-EE80-8848-BA02-72B40A4324EC}"/>
              </a:ext>
            </a:extLst>
          </p:cNvPr>
          <p:cNvSpPr txBox="1">
            <a:spLocks/>
          </p:cNvSpPr>
          <p:nvPr/>
        </p:nvSpPr>
        <p:spPr>
          <a:xfrm>
            <a:off x="366957" y="6392226"/>
            <a:ext cx="8410073" cy="53051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marR="0" lvl="0" indent="-395288" algn="l" defTabSz="914400" rtl="0" eaLnBrk="1" fontAlgn="auto" latinLnBrk="0" hangingPunct="1">
              <a:lnSpc>
                <a:spcPct val="110000"/>
              </a:lnSpc>
              <a:spcBef>
                <a:spcPts val="0"/>
              </a:spcBef>
              <a:spcAft>
                <a:spcPts val="0"/>
              </a:spcAft>
              <a:buClr>
                <a:srgbClr val="FE6200"/>
              </a:buClr>
              <a:buSzPct val="105000"/>
              <a:buFont typeface="Wingdings" pitchFamily="2" charset="2"/>
              <a:buAutoNum type="arabicParenBoth" startAt="3"/>
              <a:tabLst/>
              <a:defRPr/>
            </a:pPr>
            <a:endParaRPr kumimoji="0" lang="en-US" sz="22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endParaRPr>
          </a:p>
        </p:txBody>
      </p:sp>
      <p:sp>
        <p:nvSpPr>
          <p:cNvPr id="42" name="TextBox 41">
            <a:extLst>
              <a:ext uri="{FF2B5EF4-FFF2-40B4-BE49-F238E27FC236}">
                <a16:creationId xmlns:a16="http://schemas.microsoft.com/office/drawing/2014/main" id="{63FDBC48-36D1-B740-A8FC-C7A31AA39D71}"/>
              </a:ext>
            </a:extLst>
          </p:cNvPr>
          <p:cNvSpPr txBox="1"/>
          <p:nvPr/>
        </p:nvSpPr>
        <p:spPr>
          <a:xfrm>
            <a:off x="366953" y="1233078"/>
            <a:ext cx="8410072" cy="2065604"/>
          </a:xfrm>
          <a:prstGeom prst="roundRect">
            <a:avLst>
              <a:gd name="adj" fmla="val 3822"/>
            </a:avLst>
          </a:prstGeom>
          <a:solidFill>
            <a:srgbClr val="7030A0">
              <a:alpha val="3000"/>
            </a:srgbClr>
          </a:solidFill>
          <a:ln w="38100">
            <a:solidFill>
              <a:srgbClr val="7030A0"/>
            </a:solidFill>
          </a:ln>
        </p:spPr>
        <p:txBody>
          <a:bodyPr wrap="square" rtlCol="0" anchor="t" anchorCtr="0">
            <a:noAutofit/>
          </a:bodyPr>
          <a:lstStyle/>
          <a:p>
            <a:pPr marL="0" marR="0" lvl="0" indent="0" algn="r" defTabSz="457200" rtl="0" eaLnBrk="1" fontAlgn="auto" latinLnBrk="0" hangingPunct="1">
              <a:lnSpc>
                <a:spcPct val="100000"/>
              </a:lnSpc>
              <a:spcBef>
                <a:spcPts val="1200"/>
              </a:spcBef>
              <a:spcAft>
                <a:spcPts val="0"/>
              </a:spcAft>
              <a:buClrTx/>
              <a:buSzTx/>
              <a:buFontTx/>
              <a:buNone/>
              <a:tabLst/>
              <a:defRPr/>
            </a:pPr>
            <a:endParaRPr kumimoji="0" lang="en-US" sz="1800" b="1" i="0" u="none" strike="noStrike" kern="1200" cap="none" spc="0" normalizeH="0" baseline="0" noProof="0" dirty="0">
              <a:ln>
                <a:noFill/>
              </a:ln>
              <a:solidFill>
                <a:srgbClr val="7030A0"/>
              </a:solidFill>
              <a:effectLst/>
              <a:uLnTx/>
              <a:uFillTx/>
              <a:latin typeface="Corbel" panose="020B0503020204020204"/>
              <a:ea typeface="+mn-ea"/>
              <a:cs typeface="+mn-cs"/>
            </a:endParaRPr>
          </a:p>
        </p:txBody>
      </p:sp>
      <p:sp>
        <p:nvSpPr>
          <p:cNvPr id="43" name="TextBox 42">
            <a:extLst>
              <a:ext uri="{FF2B5EF4-FFF2-40B4-BE49-F238E27FC236}">
                <a16:creationId xmlns:a16="http://schemas.microsoft.com/office/drawing/2014/main" id="{26012F47-76F7-134A-8A14-86BF5961B16B}"/>
              </a:ext>
            </a:extLst>
          </p:cNvPr>
          <p:cNvSpPr txBox="1"/>
          <p:nvPr/>
        </p:nvSpPr>
        <p:spPr>
          <a:xfrm>
            <a:off x="366953" y="3618764"/>
            <a:ext cx="8410073" cy="956951"/>
          </a:xfrm>
          <a:prstGeom prst="roundRect">
            <a:avLst>
              <a:gd name="adj" fmla="val 4553"/>
            </a:avLst>
          </a:prstGeom>
          <a:solidFill>
            <a:srgbClr val="00B050">
              <a:alpha val="3000"/>
            </a:srgbClr>
          </a:solidFill>
          <a:ln w="38100">
            <a:solidFill>
              <a:srgbClr val="00B05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endParaRPr>
          </a:p>
        </p:txBody>
      </p:sp>
      <p:sp>
        <p:nvSpPr>
          <p:cNvPr id="44" name="TextBox 43">
            <a:extLst>
              <a:ext uri="{FF2B5EF4-FFF2-40B4-BE49-F238E27FC236}">
                <a16:creationId xmlns:a16="http://schemas.microsoft.com/office/drawing/2014/main" id="{1A161E86-5513-4B43-A075-919C7ECE2438}"/>
              </a:ext>
            </a:extLst>
          </p:cNvPr>
          <p:cNvSpPr txBox="1"/>
          <p:nvPr/>
        </p:nvSpPr>
        <p:spPr>
          <a:xfrm>
            <a:off x="366951" y="4895798"/>
            <a:ext cx="8410073" cy="1345359"/>
          </a:xfrm>
          <a:prstGeom prst="roundRect">
            <a:avLst>
              <a:gd name="adj" fmla="val 4553"/>
            </a:avLst>
          </a:prstGeom>
          <a:solidFill>
            <a:srgbClr val="FE6200">
              <a:alpha val="3000"/>
            </a:srgbClr>
          </a:solidFill>
          <a:ln w="38100">
            <a:solidFill>
              <a:srgbClr val="FE620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E6200"/>
              </a:solidFill>
              <a:effectLst/>
              <a:uLnTx/>
              <a:uFillTx/>
              <a:latin typeface="Corbel" panose="020B0503020204020204"/>
              <a:ea typeface="+mn-ea"/>
              <a:cs typeface="+mn-cs"/>
            </a:endParaRP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1" y="1233077"/>
            <a:ext cx="8410069" cy="5159149"/>
          </a:xfrm>
        </p:spPr>
        <p:txBody>
          <a:bodyPr numCol="1">
            <a:noAutofit/>
          </a:bodyPr>
          <a:lstStyle/>
          <a:p>
            <a:pPr marL="444500" indent="-306388">
              <a:lnSpc>
                <a:spcPct val="120000"/>
              </a:lnSpc>
              <a:spcBef>
                <a:spcPts val="0"/>
              </a:spcBef>
              <a:spcAft>
                <a:spcPts val="0"/>
              </a:spcAft>
              <a:buClr>
                <a:srgbClr val="7030A0"/>
              </a:buClr>
              <a:buSzPct val="100000"/>
              <a:buAutoNum type="arabicParenBoth"/>
            </a:pPr>
            <a:r>
              <a:rPr lang="en-US" sz="2100" b="1" dirty="0">
                <a:solidFill>
                  <a:srgbClr val="7030A0"/>
                </a:solidFill>
                <a:latin typeface="Calibri" panose="020F0502020204030204" pitchFamily="34" charset="0"/>
              </a:rPr>
              <a:t> </a:t>
            </a:r>
            <a:r>
              <a:rPr lang="en-US" sz="2100" b="1" dirty="0">
                <a:solidFill>
                  <a:srgbClr val="7030A0"/>
                </a:solidFill>
              </a:rPr>
              <a:t>Read Alignment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116×</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37×</a:t>
            </a:r>
            <a:r>
              <a:rPr lang="en-US" dirty="0">
                <a:solidFill>
                  <a:srgbClr val="7A20C9"/>
                </a:solidFill>
              </a:rPr>
              <a:t> </a:t>
            </a:r>
            <a:r>
              <a:rPr lang="en-US" dirty="0">
                <a:solidFill>
                  <a:schemeClr val="tx1"/>
                </a:solidFill>
              </a:rPr>
              <a:t>less power than </a:t>
            </a:r>
            <a:r>
              <a:rPr lang="en-US" b="1" dirty="0">
                <a:solidFill>
                  <a:schemeClr val="tx1"/>
                </a:solidFill>
              </a:rPr>
              <a:t>Minimap</a:t>
            </a:r>
            <a:r>
              <a:rPr lang="en-US" b="1" dirty="0">
                <a:solidFill>
                  <a:schemeClr val="tx1"/>
                </a:solidFill>
                <a:latin typeface="Calibri" panose="020F0502020204030204" pitchFamily="34" charset="0"/>
              </a:rPr>
              <a:t>2</a:t>
            </a:r>
            <a:r>
              <a:rPr lang="en-US"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111× </a:t>
            </a:r>
            <a:r>
              <a:rPr lang="en-US" dirty="0">
                <a:solidFill>
                  <a:schemeClr val="tx1"/>
                </a:solidFill>
              </a:rPr>
              <a:t>speedup, </a:t>
            </a:r>
            <a:r>
              <a:rPr lang="en-US" b="1" dirty="0">
                <a:solidFill>
                  <a:srgbClr val="7A20C9"/>
                </a:solidFill>
                <a:latin typeface="Calibri" panose="020F0502020204030204" pitchFamily="34" charset="0"/>
              </a:rPr>
              <a:t>33× </a:t>
            </a:r>
            <a:r>
              <a:rPr lang="en-US" dirty="0">
                <a:solidFill>
                  <a:schemeClr val="tx1"/>
                </a:solidFill>
              </a:rPr>
              <a:t>less power than </a:t>
            </a:r>
            <a:r>
              <a:rPr lang="en-US" b="1" dirty="0">
                <a:solidFill>
                  <a:schemeClr val="tx1"/>
                </a:solidFill>
              </a:rPr>
              <a:t>BWA-MEM</a:t>
            </a:r>
            <a:r>
              <a:rPr lang="en-US"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3.9× </a:t>
            </a:r>
            <a:r>
              <a:rPr lang="en-US" dirty="0">
                <a:solidFill>
                  <a:schemeClr val="tx1"/>
                </a:solidFill>
                <a:latin typeface="Calibri" panose="020F0502020204030204" pitchFamily="34" charset="0"/>
              </a:rPr>
              <a:t>better throughput, </a:t>
            </a:r>
            <a:r>
              <a:rPr lang="en-US" b="1" dirty="0">
                <a:solidFill>
                  <a:srgbClr val="7A20C9"/>
                </a:solidFill>
                <a:latin typeface="Calibri" panose="020F0502020204030204" pitchFamily="34" charset="0"/>
              </a:rPr>
              <a:t>2.7× </a:t>
            </a:r>
            <a:r>
              <a:rPr lang="en-US" dirty="0">
                <a:solidFill>
                  <a:schemeClr val="tx1"/>
                </a:solidFill>
                <a:latin typeface="Calibri" panose="020F0502020204030204" pitchFamily="34" charset="0"/>
              </a:rPr>
              <a:t>less power than </a:t>
            </a:r>
            <a:r>
              <a:rPr lang="en-US" b="1" dirty="0">
                <a:solidFill>
                  <a:schemeClr val="tx1"/>
                </a:solidFill>
              </a:rPr>
              <a:t>Darwin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dirty="0">
              <a:solidFill>
                <a:schemeClr val="tx1"/>
              </a:solidFill>
              <a:latin typeface="Calibri" panose="020F0502020204030204" pitchFamily="34" charset="0"/>
            </a:endParaRP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1.9× </a:t>
            </a:r>
            <a:r>
              <a:rPr lang="en-US" dirty="0">
                <a:solidFill>
                  <a:schemeClr val="tx1"/>
                </a:solidFill>
                <a:latin typeface="Calibri" panose="020F0502020204030204" pitchFamily="34" charset="0"/>
              </a:rPr>
              <a:t>better throughput, </a:t>
            </a:r>
            <a:r>
              <a:rPr lang="en-US" b="1" dirty="0">
                <a:solidFill>
                  <a:srgbClr val="7A20C9"/>
                </a:solidFill>
                <a:latin typeface="Calibri" panose="020F0502020204030204" pitchFamily="34" charset="0"/>
              </a:rPr>
              <a:t>82% </a:t>
            </a:r>
            <a:r>
              <a:rPr lang="en-US" dirty="0">
                <a:solidFill>
                  <a:schemeClr val="tx1"/>
                </a:solidFill>
                <a:latin typeface="Calibri" panose="020F0502020204030204" pitchFamily="34" charset="0"/>
              </a:rPr>
              <a:t>less logic power than </a:t>
            </a:r>
            <a:r>
              <a:rPr lang="en-US" b="1" dirty="0" err="1">
                <a:solidFill>
                  <a:schemeClr val="tx1"/>
                </a:solidFill>
              </a:rPr>
              <a:t>GenAx</a:t>
            </a:r>
            <a:r>
              <a:rPr lang="en-US" b="1" dirty="0">
                <a:solidFill>
                  <a:schemeClr val="tx1"/>
                </a:solidFill>
              </a:rPr>
              <a:t>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dirty="0">
              <a:solidFill>
                <a:schemeClr val="tx1"/>
              </a:solidFill>
              <a:latin typeface="Calibri" panose="020F0502020204030204" pitchFamily="34" charset="0"/>
            </a:endParaRPr>
          </a:p>
          <a:p>
            <a:pPr marL="444500" indent="-306388">
              <a:lnSpc>
                <a:spcPct val="120000"/>
              </a:lnSpc>
              <a:spcBef>
                <a:spcPts val="4200"/>
              </a:spcBef>
              <a:spcAft>
                <a:spcPts val="0"/>
              </a:spcAft>
              <a:buClr>
                <a:srgbClr val="00B050"/>
              </a:buClr>
              <a:buSzPct val="100000"/>
              <a:buFont typeface="Wingdings" pitchFamily="2" charset="2"/>
              <a:buAutoNum type="arabicParenBoth" startAt="2"/>
            </a:pPr>
            <a:r>
              <a:rPr lang="en-US" sz="2100" b="1" dirty="0">
                <a:solidFill>
                  <a:srgbClr val="00B050"/>
                </a:solidFill>
                <a:latin typeface="Calibri" panose="020F0502020204030204" pitchFamily="34" charset="0"/>
              </a:rPr>
              <a:t> </a:t>
            </a:r>
            <a:r>
              <a:rPr lang="en-US" sz="2100" b="1" dirty="0">
                <a:solidFill>
                  <a:srgbClr val="00B050"/>
                </a:solidFill>
              </a:rPr>
              <a:t>Pre-Alignment Filtering</a:t>
            </a:r>
          </a:p>
          <a:p>
            <a:pPr marL="495300" indent="-311150">
              <a:lnSpc>
                <a:spcPct val="120000"/>
              </a:lnSpc>
              <a:spcBef>
                <a:spcPts val="0"/>
              </a:spcBef>
              <a:spcAft>
                <a:spcPts val="0"/>
              </a:spcAft>
              <a:buClr>
                <a:srgbClr val="00B050"/>
              </a:buClr>
            </a:pPr>
            <a:r>
              <a:rPr lang="en-US" b="1" dirty="0">
                <a:solidFill>
                  <a:srgbClr val="00B050"/>
                </a:solidFill>
                <a:latin typeface="Calibri" panose="020F0502020204030204" pitchFamily="34" charset="0"/>
              </a:rPr>
              <a:t>3.7×</a:t>
            </a:r>
            <a:r>
              <a:rPr lang="en-US" dirty="0">
                <a:solidFill>
                  <a:schemeClr val="tx1"/>
                </a:solidFill>
                <a:latin typeface="Calibri" panose="020F0502020204030204" pitchFamily="34" charset="0"/>
              </a:rPr>
              <a:t> speedup, </a:t>
            </a:r>
            <a:r>
              <a:rPr lang="en-US" b="1" dirty="0">
                <a:solidFill>
                  <a:srgbClr val="00B050"/>
                </a:solidFill>
                <a:latin typeface="Calibri" panose="020F0502020204030204" pitchFamily="34" charset="0"/>
              </a:rPr>
              <a:t>1.7×</a:t>
            </a:r>
            <a:r>
              <a:rPr lang="en-US" dirty="0">
                <a:solidFill>
                  <a:schemeClr val="tx1"/>
                </a:solidFill>
                <a:latin typeface="Calibri" panose="020F0502020204030204" pitchFamily="34" charset="0"/>
              </a:rPr>
              <a:t> less power than </a:t>
            </a:r>
            <a:r>
              <a:rPr lang="en-US" b="1" dirty="0">
                <a:solidFill>
                  <a:schemeClr val="tx1"/>
                </a:solidFill>
              </a:rPr>
              <a:t>Shouji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b="1" dirty="0">
              <a:solidFill>
                <a:srgbClr val="00B050"/>
              </a:solidFill>
            </a:endParaRPr>
          </a:p>
          <a:p>
            <a:pPr marL="444500" indent="-306388">
              <a:lnSpc>
                <a:spcPct val="120000"/>
              </a:lnSpc>
              <a:spcBef>
                <a:spcPts val="4200"/>
              </a:spcBef>
              <a:spcAft>
                <a:spcPts val="0"/>
              </a:spcAft>
              <a:buClr>
                <a:srgbClr val="FE6200"/>
              </a:buClr>
              <a:buSzPct val="100000"/>
              <a:buFont typeface="Wingdings" pitchFamily="2" charset="2"/>
              <a:buAutoNum type="arabicParenBoth" startAt="3"/>
            </a:pPr>
            <a:r>
              <a:rPr lang="en-US" sz="2100" b="1" dirty="0">
                <a:solidFill>
                  <a:srgbClr val="FE6200"/>
                </a:solidFill>
                <a:latin typeface="Calibri" panose="020F0502020204030204" pitchFamily="34" charset="0"/>
              </a:rPr>
              <a:t> </a:t>
            </a:r>
            <a:r>
              <a:rPr lang="en-US" sz="2100" b="1" dirty="0">
                <a:solidFill>
                  <a:srgbClr val="FE6200"/>
                </a:solidFill>
              </a:rPr>
              <a:t>Edit Distance Calculation</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22–12501× </a:t>
            </a:r>
            <a:r>
              <a:rPr lang="en-US" dirty="0">
                <a:solidFill>
                  <a:schemeClr val="tx1"/>
                </a:solidFill>
                <a:latin typeface="Calibri" panose="020F0502020204030204" pitchFamily="34" charset="0"/>
              </a:rPr>
              <a:t>speedup, </a:t>
            </a:r>
            <a:r>
              <a:rPr lang="en-US" b="1" dirty="0">
                <a:solidFill>
                  <a:srgbClr val="FE6200"/>
                </a:solidFill>
                <a:latin typeface="Calibri" panose="020F0502020204030204" pitchFamily="34" charset="0"/>
              </a:rPr>
              <a:t>548–582× </a:t>
            </a:r>
            <a:r>
              <a:rPr lang="en-US" dirty="0">
                <a:solidFill>
                  <a:schemeClr val="tx1"/>
                </a:solidFill>
                <a:latin typeface="Calibri" panose="020F0502020204030204" pitchFamily="34" charset="0"/>
              </a:rPr>
              <a:t>less power than </a:t>
            </a:r>
            <a:r>
              <a:rPr lang="en-US" b="1" dirty="0">
                <a:solidFill>
                  <a:schemeClr val="tx1"/>
                </a:solidFill>
              </a:rPr>
              <a:t>Edlib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9.3–400× </a:t>
            </a:r>
            <a:r>
              <a:rPr lang="en-US" dirty="0">
                <a:solidFill>
                  <a:schemeClr val="tx1"/>
                </a:solidFill>
                <a:latin typeface="Calibri" panose="020F0502020204030204" pitchFamily="34" charset="0"/>
              </a:rPr>
              <a:t>speedup, </a:t>
            </a:r>
            <a:r>
              <a:rPr lang="en-US" b="1" dirty="0">
                <a:solidFill>
                  <a:srgbClr val="FE6200"/>
                </a:solidFill>
                <a:latin typeface="Calibri" panose="020F0502020204030204" pitchFamily="34" charset="0"/>
              </a:rPr>
              <a:t>67×</a:t>
            </a:r>
            <a:r>
              <a:rPr lang="en-US" b="1" dirty="0">
                <a:solidFill>
                  <a:srgbClr val="7A20C9"/>
                </a:solidFill>
                <a:latin typeface="Calibri" panose="020F0502020204030204" pitchFamily="34" charset="0"/>
              </a:rPr>
              <a:t> </a:t>
            </a:r>
            <a:r>
              <a:rPr lang="en-US" dirty="0">
                <a:solidFill>
                  <a:schemeClr val="tx1"/>
                </a:solidFill>
                <a:latin typeface="Calibri" panose="020F0502020204030204" pitchFamily="34" charset="0"/>
              </a:rPr>
              <a:t>less power than </a:t>
            </a:r>
            <a:r>
              <a:rPr lang="en-US" b="1" dirty="0">
                <a:solidFill>
                  <a:schemeClr val="tx1"/>
                </a:solidFill>
                <a:latin typeface="Calibri" panose="020F0502020204030204" pitchFamily="34" charset="0"/>
              </a:rPr>
              <a:t>ASAP</a:t>
            </a:r>
            <a:r>
              <a:rPr lang="en-US" sz="2120" dirty="0">
                <a:solidFill>
                  <a:schemeClr val="tx1"/>
                </a:solidFill>
                <a:latin typeface="Calibri" panose="020F0502020204030204" pitchFamily="34" charset="0"/>
              </a:rPr>
              <a:t> </a:t>
            </a:r>
            <a:r>
              <a:rPr lang="en-US" sz="1600" dirty="0">
                <a:solidFill>
                  <a:schemeClr val="tx1"/>
                </a:solidFill>
                <a:latin typeface="Calibri" panose="020F0502020204030204" pitchFamily="34" charset="0"/>
              </a:rPr>
              <a:t>(state-of-the-art </a:t>
            </a:r>
            <a:r>
              <a:rPr lang="en-US" sz="1600" b="1" dirty="0">
                <a:solidFill>
                  <a:srgbClr val="C00000"/>
                </a:solidFill>
                <a:latin typeface="Calibri" panose="020F0502020204030204" pitchFamily="34" charset="0"/>
              </a:rPr>
              <a:t>HW</a:t>
            </a:r>
            <a:r>
              <a:rPr lang="en-US" sz="1600" dirty="0">
                <a:solidFill>
                  <a:schemeClr val="tx1"/>
                </a:solidFill>
                <a:latin typeface="Calibri" panose="020F0502020204030204" pitchFamily="34" charset="0"/>
              </a:rPr>
              <a:t>)</a:t>
            </a:r>
          </a:p>
          <a:p>
            <a:pPr marL="542925" indent="-403225">
              <a:lnSpc>
                <a:spcPct val="120000"/>
              </a:lnSpc>
              <a:spcBef>
                <a:spcPts val="0"/>
              </a:spcBef>
              <a:spcAft>
                <a:spcPts val="0"/>
              </a:spcAft>
              <a:buClr>
                <a:srgbClr val="7030A0"/>
              </a:buClr>
              <a:buSzPct val="110000"/>
              <a:buAutoNum type="arabicParenBoth"/>
            </a:pPr>
            <a:endParaRPr lang="en-US" sz="2120" b="1" dirty="0">
              <a:solidFill>
                <a:srgbClr val="7030A0"/>
              </a:solidFill>
            </a:endParaRPr>
          </a:p>
        </p:txBody>
      </p:sp>
    </p:spTree>
    <p:custDataLst>
      <p:tags r:id="rId1"/>
    </p:custDataLst>
    <p:extLst>
      <p:ext uri="{BB962C8B-B14F-4D97-AF65-F5344CB8AC3E}">
        <p14:creationId xmlns:p14="http://schemas.microsoft.com/office/powerpoint/2010/main" val="18700747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More on </a:t>
            </a:r>
            <a:r>
              <a:rPr lang="en-US" dirty="0" err="1"/>
              <a:t>GenASM</a:t>
            </a:r>
            <a:r>
              <a:rPr lang="en-US" dirty="0"/>
              <a:t> Framework </a:t>
            </a:r>
            <a:r>
              <a:rPr lang="en-US" sz="25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2425788056"/>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199347890"/>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47C3920B-776E-1C94-7780-2082DF993C4E}"/>
              </a:ext>
            </a:extLst>
          </p:cNvPr>
          <p:cNvSpPr txBox="1"/>
          <p:nvPr/>
        </p:nvSpPr>
        <p:spPr>
          <a:xfrm>
            <a:off x="366961" y="1966906"/>
            <a:ext cx="4114800" cy="2858929"/>
          </a:xfrm>
          <a:prstGeom prst="roundRect">
            <a:avLst>
              <a:gd name="adj" fmla="val 2265"/>
            </a:avLst>
          </a:prstGeom>
          <a:solidFill>
            <a:srgbClr val="0070C0">
              <a:alpha val="1000"/>
            </a:srgbClr>
          </a:solidFill>
          <a:ln w="28575">
            <a:solidFill>
              <a:srgbClr val="0070C0"/>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rPr>
              <a:t>S</a:t>
            </a:r>
            <a:r>
              <a:rPr kumimoji="0" lang="en-US" sz="1780" b="1" i="1" u="none" strike="noStrike" kern="1200" cap="none" spc="0" normalizeH="0" baseline="0" noProof="0" dirty="0">
                <a:ln>
                  <a:noFill/>
                </a:ln>
                <a:solidFill>
                  <a:srgbClr val="0070C0"/>
                </a:solidFill>
                <a:effectLst/>
                <a:uLnTx/>
                <a:uFillTx/>
                <a:latin typeface="Corbel" panose="020B0503020204020204"/>
                <a:ea typeface="+mn-ea"/>
                <a:cs typeface="+mn-cs"/>
              </a:rPr>
              <a:t>equence-to-Sequence (S2S) Mapping</a:t>
            </a:r>
            <a:r>
              <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rPr>
              <a:t> </a:t>
            </a:r>
            <a:endParaRPr kumimoji="0" lang="en-US" sz="1780" b="0" i="0" u="none" strike="noStrike" kern="1200" cap="none" spc="0" normalizeH="0" baseline="0" noProof="0" dirty="0">
              <a:ln>
                <a:noFill/>
              </a:ln>
              <a:solidFill>
                <a:srgbClr val="0070C0"/>
              </a:solidFill>
              <a:effectLst/>
              <a:uLnTx/>
              <a:uFillTx/>
              <a:latin typeface="Corbel" panose="020B0503020204020204"/>
              <a:ea typeface="+mn-ea"/>
              <a:cs typeface="+mn-cs"/>
            </a:endParaRPr>
          </a:p>
        </p:txBody>
      </p:sp>
      <p:sp>
        <p:nvSpPr>
          <p:cNvPr id="18" name="TextBox 17">
            <a:extLst>
              <a:ext uri="{FF2B5EF4-FFF2-40B4-BE49-F238E27FC236}">
                <a16:creationId xmlns:a16="http://schemas.microsoft.com/office/drawing/2014/main" id="{52C6F56A-5AEA-76E5-045D-94D5B937E04D}"/>
              </a:ext>
            </a:extLst>
          </p:cNvPr>
          <p:cNvSpPr txBox="1"/>
          <p:nvPr/>
        </p:nvSpPr>
        <p:spPr>
          <a:xfrm>
            <a:off x="4619201" y="1963234"/>
            <a:ext cx="4114800" cy="2858929"/>
          </a:xfrm>
          <a:prstGeom prst="roundRect">
            <a:avLst>
              <a:gd name="adj" fmla="val 2265"/>
            </a:avLst>
          </a:prstGeom>
          <a:solidFill>
            <a:srgbClr val="0070C0">
              <a:alpha val="1000"/>
            </a:srgbClr>
          </a:solidFill>
          <a:ln w="28575">
            <a:solidFill>
              <a:srgbClr val="0070C0"/>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rPr>
              <a:t>S</a:t>
            </a:r>
            <a:r>
              <a:rPr kumimoji="0" lang="en-US" sz="1780" b="1" i="1" u="none" strike="noStrike" kern="1200" cap="none" spc="0" normalizeH="0" baseline="0" noProof="0" dirty="0">
                <a:ln>
                  <a:noFill/>
                </a:ln>
                <a:solidFill>
                  <a:srgbClr val="0070C0"/>
                </a:solidFill>
                <a:effectLst/>
                <a:uLnTx/>
                <a:uFillTx/>
                <a:latin typeface="Corbel" panose="020B0503020204020204"/>
                <a:ea typeface="+mn-ea"/>
                <a:cs typeface="+mn-cs"/>
              </a:rPr>
              <a:t>equence-to-Graph (S2G) Mapping</a:t>
            </a:r>
            <a:r>
              <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rPr>
              <a:t> </a:t>
            </a:r>
            <a:endParaRPr kumimoji="0" lang="en-US" sz="1780" b="0" i="0" u="none" strike="noStrike" kern="1200" cap="none" spc="0" normalizeH="0" baseline="0" noProof="0" dirty="0">
              <a:ln>
                <a:noFill/>
              </a:ln>
              <a:solidFill>
                <a:srgbClr val="0070C0"/>
              </a:solidFill>
              <a:effectLst/>
              <a:uLnTx/>
              <a:uFillTx/>
              <a:latin typeface="Corbel" panose="020B0503020204020204"/>
              <a:ea typeface="+mn-ea"/>
              <a:cs typeface="+mn-cs"/>
            </a:endParaRPr>
          </a:p>
        </p:txBody>
      </p:sp>
      <p:sp>
        <p:nvSpPr>
          <p:cNvPr id="2" name="Title 1">
            <a:extLst>
              <a:ext uri="{FF2B5EF4-FFF2-40B4-BE49-F238E27FC236}">
                <a16:creationId xmlns:a16="http://schemas.microsoft.com/office/drawing/2014/main" id="{29AA6D00-56D8-D04C-9A4A-CB34F95ADD64}"/>
              </a:ext>
            </a:extLst>
          </p:cNvPr>
          <p:cNvSpPr>
            <a:spLocks noGrp="1"/>
          </p:cNvSpPr>
          <p:nvPr>
            <p:ph type="title"/>
          </p:nvPr>
        </p:nvSpPr>
        <p:spPr>
          <a:xfrm>
            <a:off x="366963" y="257434"/>
            <a:ext cx="8410073" cy="753467"/>
          </a:xfrm>
        </p:spPr>
        <p:txBody>
          <a:bodyPr>
            <a:normAutofit fontScale="90000"/>
          </a:bodyPr>
          <a:lstStyle/>
          <a:p>
            <a:r>
              <a:rPr lang="en-US" dirty="0"/>
              <a:t>Genome Sequence Analysis</a:t>
            </a:r>
          </a:p>
        </p:txBody>
      </p:sp>
      <p:sp>
        <p:nvSpPr>
          <p:cNvPr id="5" name="Slide Number Placeholder 4">
            <a:extLst>
              <a:ext uri="{FF2B5EF4-FFF2-40B4-BE49-F238E27FC236}">
                <a16:creationId xmlns:a16="http://schemas.microsoft.com/office/drawing/2014/main" id="{BF4548FC-B7D5-F84F-83AA-BEEE7ACE5F0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878949DC-4DB8-73CB-9D1C-D683DFEA5225}"/>
              </a:ext>
            </a:extLst>
          </p:cNvPr>
          <p:cNvSpPr txBox="1"/>
          <p:nvPr/>
        </p:nvSpPr>
        <p:spPr>
          <a:xfrm>
            <a:off x="366962" y="4940624"/>
            <a:ext cx="8410073" cy="1408383"/>
          </a:xfrm>
          <a:prstGeom prst="roundRect">
            <a:avLst>
              <a:gd name="adj" fmla="val 3822"/>
            </a:avLst>
          </a:prstGeom>
          <a:solidFill>
            <a:srgbClr val="7030A0">
              <a:alpha val="3000"/>
            </a:srgbClr>
          </a:solidFill>
          <a:ln w="28575">
            <a:solidFill>
              <a:srgbClr val="7030A0"/>
            </a:solidFill>
          </a:ln>
        </p:spPr>
        <p:txBody>
          <a:bodyPr wrap="square" rtlCol="0" anchor="ctr" anchorCtr="0">
            <a:noAutofit/>
          </a:bodyPr>
          <a:lstStyle/>
          <a:p>
            <a:pPr marL="0" marR="0" lvl="0" indent="0" algn="ctr" defTabSz="457200" rtl="0" eaLnBrk="1" fontAlgn="auto" latinLnBrk="0" hangingPunct="1">
              <a:lnSpc>
                <a:spcPct val="100000"/>
              </a:lnSpc>
              <a:spcBef>
                <a:spcPts val="600"/>
              </a:spcBef>
              <a:spcAft>
                <a:spcPts val="0"/>
              </a:spcAft>
              <a:buClr>
                <a:srgbClr val="C00000"/>
              </a:buClr>
              <a:buSzTx/>
              <a:buFontTx/>
              <a:buNone/>
              <a:tabLst/>
              <a:defRPr/>
            </a:pPr>
            <a:r>
              <a:rPr kumimoji="0" lang="en-US" sz="2200" b="0" i="1" u="none" strike="noStrike" kern="1200" cap="none" spc="0" normalizeH="0" baseline="0" noProof="0" dirty="0">
                <a:ln>
                  <a:noFill/>
                </a:ln>
                <a:solidFill>
                  <a:prstClr val="black"/>
                </a:solidFill>
                <a:effectLst/>
                <a:uLnTx/>
                <a:uFillTx/>
                <a:latin typeface="Corbel" panose="020B0503020204020204"/>
                <a:ea typeface="+mn-ea"/>
                <a:cs typeface="+mn-cs"/>
              </a:rPr>
              <a:t>Sequence-to-graph mapping </a:t>
            </a: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results in </a:t>
            </a:r>
            <a:r>
              <a:rPr kumimoji="0" lang="en-US" sz="2200" b="1" i="0" u="none" strike="noStrike" kern="1200" cap="none" spc="0" normalizeH="0" baseline="0" noProof="0" dirty="0">
                <a:ln>
                  <a:noFill/>
                </a:ln>
                <a:solidFill>
                  <a:srgbClr val="00B050"/>
                </a:solidFill>
                <a:effectLst/>
                <a:uLnTx/>
                <a:uFillTx/>
                <a:latin typeface="Corbel" panose="020B0503020204020204"/>
                <a:ea typeface="+mn-ea"/>
                <a:cs typeface="+mn-cs"/>
              </a:rPr>
              <a:t>notable quality improvements.</a:t>
            </a: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 </a:t>
            </a:r>
          </a:p>
          <a:p>
            <a:pPr marL="0" marR="0" lvl="0" indent="0" algn="ctr" defTabSz="457200" rtl="0" eaLnBrk="1" fontAlgn="auto" latinLnBrk="0" hangingPunct="1">
              <a:lnSpc>
                <a:spcPct val="100000"/>
              </a:lnSpc>
              <a:spcBef>
                <a:spcPts val="600"/>
              </a:spcBef>
              <a:spcAft>
                <a:spcPts val="0"/>
              </a:spcAft>
              <a:buClr>
                <a:srgbClr val="C00000"/>
              </a:buClr>
              <a:buSzTx/>
              <a:buFontTx/>
              <a:buNone/>
              <a:tabLst/>
              <a:defRPr/>
            </a:pP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However, it is a </a:t>
            </a:r>
            <a:r>
              <a:rPr kumimoji="0" lang="en-US" sz="2200" b="1" i="0" u="none" strike="noStrike" kern="1200" cap="none" spc="0" normalizeH="0" baseline="0" noProof="0" dirty="0">
                <a:ln>
                  <a:noFill/>
                </a:ln>
                <a:solidFill>
                  <a:srgbClr val="C00000"/>
                </a:solidFill>
                <a:effectLst/>
                <a:uLnTx/>
                <a:uFillTx/>
                <a:latin typeface="Corbel" panose="020B0503020204020204"/>
                <a:ea typeface="+mn-ea"/>
                <a:cs typeface="+mn-cs"/>
              </a:rPr>
              <a:t>more difficult </a:t>
            </a: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computational problem, </a:t>
            </a:r>
          </a:p>
          <a:p>
            <a:pPr marL="0" marR="0" lvl="0" indent="0" algn="ctr" defTabSz="457200" rtl="0" eaLnBrk="1" fontAlgn="auto" latinLnBrk="0" hangingPunct="1">
              <a:lnSpc>
                <a:spcPct val="100000"/>
              </a:lnSpc>
              <a:spcBef>
                <a:spcPts val="600"/>
              </a:spcBef>
              <a:spcAft>
                <a:spcPts val="0"/>
              </a:spcAft>
              <a:buClr>
                <a:srgbClr val="C00000"/>
              </a:buClr>
              <a:buSzTx/>
              <a:buFontTx/>
              <a:buNone/>
              <a:tabLst/>
              <a:defRPr/>
            </a:pP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with </a:t>
            </a:r>
            <a:r>
              <a:rPr kumimoji="0" lang="en-US" sz="2200" b="1" i="0" u="none" strike="noStrike" kern="1200" cap="none" spc="0" normalizeH="0" baseline="0" noProof="0" dirty="0">
                <a:ln>
                  <a:noFill/>
                </a:ln>
                <a:solidFill>
                  <a:srgbClr val="C00000"/>
                </a:solidFill>
                <a:effectLst/>
                <a:uLnTx/>
                <a:uFillTx/>
                <a:latin typeface="Corbel" panose="020B0503020204020204"/>
                <a:ea typeface="+mn-ea"/>
                <a:cs typeface="+mn-cs"/>
              </a:rPr>
              <a:t>no prior hardware design.</a:t>
            </a:r>
            <a:endPar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16" name="Content Placeholder 2">
            <a:extLst>
              <a:ext uri="{FF2B5EF4-FFF2-40B4-BE49-F238E27FC236}">
                <a16:creationId xmlns:a16="http://schemas.microsoft.com/office/drawing/2014/main" id="{EB720B3D-751A-0A2A-77A4-751DDED36B83}"/>
              </a:ext>
            </a:extLst>
          </p:cNvPr>
          <p:cNvSpPr>
            <a:spLocks noGrp="1"/>
          </p:cNvSpPr>
          <p:nvPr>
            <p:ph idx="1"/>
          </p:nvPr>
        </p:nvSpPr>
        <p:spPr>
          <a:xfrm>
            <a:off x="366963" y="1147483"/>
            <a:ext cx="8410073" cy="769894"/>
          </a:xfrm>
        </p:spPr>
        <p:txBody>
          <a:bodyPr>
            <a:noAutofit/>
          </a:bodyPr>
          <a:lstStyle/>
          <a:p>
            <a:pPr marL="342900" indent="-342900">
              <a:lnSpc>
                <a:spcPct val="110000"/>
              </a:lnSpc>
              <a:spcBef>
                <a:spcPts val="600"/>
              </a:spcBef>
              <a:spcAft>
                <a:spcPts val="0"/>
              </a:spcAft>
            </a:pPr>
            <a:r>
              <a:rPr lang="en-US" dirty="0">
                <a:solidFill>
                  <a:schemeClr val="tx1"/>
                </a:solidFill>
              </a:rPr>
              <a:t>Mapping the reads to a reference genome (i.e., </a:t>
            </a:r>
            <a:r>
              <a:rPr lang="en-US" b="1" i="1" dirty="0">
                <a:solidFill>
                  <a:schemeClr val="tx1"/>
                </a:solidFill>
              </a:rPr>
              <a:t>read mapping</a:t>
            </a:r>
            <a:r>
              <a:rPr lang="en-US" dirty="0">
                <a:solidFill>
                  <a:schemeClr val="tx1"/>
                </a:solidFill>
              </a:rPr>
              <a:t>)</a:t>
            </a:r>
            <a:r>
              <a:rPr lang="en-US" b="1" dirty="0">
                <a:solidFill>
                  <a:schemeClr val="tx1"/>
                </a:solidFill>
              </a:rPr>
              <a:t> </a:t>
            </a:r>
            <a:r>
              <a:rPr lang="en-US" dirty="0">
                <a:solidFill>
                  <a:schemeClr val="tx1"/>
                </a:solidFill>
              </a:rPr>
              <a:t>is a </a:t>
            </a:r>
            <a:br>
              <a:rPr lang="en-US" dirty="0">
                <a:solidFill>
                  <a:schemeClr val="tx1"/>
                </a:solidFill>
              </a:rPr>
            </a:br>
            <a:r>
              <a:rPr lang="en-US" dirty="0">
                <a:solidFill>
                  <a:schemeClr val="tx1"/>
                </a:solidFill>
              </a:rPr>
              <a:t>c</a:t>
            </a:r>
            <a:r>
              <a:rPr lang="en-US" sz="2000" i="1" dirty="0">
                <a:solidFill>
                  <a:schemeClr val="tx1"/>
                </a:solidFill>
              </a:rPr>
              <a:t>ritical step</a:t>
            </a:r>
            <a:r>
              <a:rPr lang="en-US" sz="2000" dirty="0">
                <a:solidFill>
                  <a:schemeClr val="tx1"/>
                </a:solidFill>
              </a:rPr>
              <a:t> in genome sequence analysis</a:t>
            </a:r>
            <a:endParaRPr lang="en-US" i="1" dirty="0">
              <a:solidFill>
                <a:schemeClr val="tx1"/>
              </a:solidFill>
            </a:endParaRPr>
          </a:p>
        </p:txBody>
      </p:sp>
      <p:sp>
        <p:nvSpPr>
          <p:cNvPr id="11" name="Google Shape;111;p15">
            <a:extLst>
              <a:ext uri="{FF2B5EF4-FFF2-40B4-BE49-F238E27FC236}">
                <a16:creationId xmlns:a16="http://schemas.microsoft.com/office/drawing/2014/main" id="{A9FAB62D-1E49-A346-9979-BAD21CBFEE85}"/>
              </a:ext>
            </a:extLst>
          </p:cNvPr>
          <p:cNvSpPr txBox="1">
            <a:spLocks/>
          </p:cNvSpPr>
          <p:nvPr/>
        </p:nvSpPr>
        <p:spPr>
          <a:xfrm>
            <a:off x="410000" y="2053959"/>
            <a:ext cx="4071762" cy="2331125"/>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Linear Reference: </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a:t>
            </a:r>
            <a:r>
              <a:rPr kumimoji="0" lang="en-US" sz="18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rPr>
              <a:t>T</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ACGT	                </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Read: </a:t>
            </a:r>
            <a:r>
              <a:rPr kumimoji="0" lang="en-US" sz="1800" b="1" i="0" u="none" strike="noStrike" kern="1200" cap="none" spc="0" normalizeH="0" baseline="0" noProof="0" dirty="0">
                <a:ln>
                  <a:noFill/>
                </a:ln>
                <a:solidFill>
                  <a:srgbClr val="0070C0"/>
                </a:solidFill>
                <a:effectLst/>
                <a:uLnTx/>
                <a:uFillTx/>
                <a:latin typeface="Corbel" panose="020B0503020204020204" pitchFamily="34" charset="0"/>
                <a:ea typeface="+mn-ea"/>
                <a:cs typeface="Calibri" panose="020F0502020204030204" pitchFamily="34" charset="0"/>
              </a:rPr>
              <a:t>		  </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a:t>
            </a: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G</a:t>
            </a: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200" b="1"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Alternative Sequence: </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a:t>
            </a:r>
            <a:r>
              <a:rPr kumimoji="0" lang="en-US" sz="1800" b="1"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rPr>
              <a:t>G</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Alternative Sequence: </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a:t>
            </a:r>
            <a:r>
              <a:rPr kumimoji="0" lang="en-US" sz="1800" b="1" i="0" u="none" strike="noStrike" kern="1200" cap="none" spc="0" normalizeH="0" baseline="0" noProof="0" dirty="0">
                <a:ln>
                  <a:noFill/>
                </a:ln>
                <a:solidFill>
                  <a:srgbClr val="7030A0"/>
                </a:solidFill>
                <a:effectLst/>
                <a:uLnTx/>
                <a:uFillTx/>
                <a:latin typeface="Corbel" panose="020B0503020204020204" pitchFamily="34" charset="0"/>
                <a:ea typeface="+mn-ea"/>
                <a:cs typeface="Calibri" panose="020F0502020204030204" pitchFamily="34" charset="0"/>
              </a:rPr>
              <a:t>TT</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Alternative Sequence: </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p:txBody>
      </p:sp>
      <p:pic>
        <p:nvPicPr>
          <p:cNvPr id="3" name="Picture 2">
            <a:extLst>
              <a:ext uri="{FF2B5EF4-FFF2-40B4-BE49-F238E27FC236}">
                <a16:creationId xmlns:a16="http://schemas.microsoft.com/office/drawing/2014/main" id="{532AA3B7-049E-BD95-5213-D33C4C64FCC2}"/>
              </a:ext>
            </a:extLst>
          </p:cNvPr>
          <p:cNvPicPr>
            <a:picLocks noChangeAspect="1"/>
          </p:cNvPicPr>
          <p:nvPr/>
        </p:nvPicPr>
        <p:blipFill>
          <a:blip r:embed="rId4"/>
          <a:stretch>
            <a:fillRect/>
          </a:stretch>
        </p:blipFill>
        <p:spPr>
          <a:xfrm>
            <a:off x="5858193" y="2425016"/>
            <a:ext cx="2747327" cy="1602895"/>
          </a:xfrm>
          <a:prstGeom prst="rect">
            <a:avLst/>
          </a:prstGeom>
        </p:spPr>
      </p:pic>
      <p:sp>
        <p:nvSpPr>
          <p:cNvPr id="20" name="Google Shape;111;p15">
            <a:extLst>
              <a:ext uri="{FF2B5EF4-FFF2-40B4-BE49-F238E27FC236}">
                <a16:creationId xmlns:a16="http://schemas.microsoft.com/office/drawing/2014/main" id="{872682A1-0B8C-E505-D37F-F785973FF474}"/>
              </a:ext>
            </a:extLst>
          </p:cNvPr>
          <p:cNvSpPr txBox="1">
            <a:spLocks/>
          </p:cNvSpPr>
          <p:nvPr/>
        </p:nvSpPr>
        <p:spPr>
          <a:xfrm>
            <a:off x="4662234" y="2053959"/>
            <a:ext cx="4114800" cy="2331125"/>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Graph-based Reference:</a:t>
            </a: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Read: </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ACGG</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endPar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p:txBody>
      </p:sp>
    </p:spTree>
    <p:custDataLst>
      <p:tags r:id="rId1"/>
    </p:custDataLst>
    <p:extLst>
      <p:ext uri="{BB962C8B-B14F-4D97-AF65-F5344CB8AC3E}">
        <p14:creationId xmlns:p14="http://schemas.microsoft.com/office/powerpoint/2010/main" val="26390663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1" name="Google Shape;691;p96"/>
          <p:cNvSpPr txBox="1">
            <a:spLocks noGrp="1"/>
          </p:cNvSpPr>
          <p:nvPr>
            <p:ph type="body" idx="1"/>
          </p:nvPr>
        </p:nvSpPr>
        <p:spPr>
          <a:xfrm>
            <a:off x="366963" y="3916017"/>
            <a:ext cx="8410212" cy="2548303"/>
          </a:xfrm>
          <a:prstGeom prst="rect">
            <a:avLst/>
          </a:prstGeom>
          <a:noFill/>
          <a:ln>
            <a:noFill/>
          </a:ln>
        </p:spPr>
        <p:txBody>
          <a:bodyPr spcFirstLastPara="1" vert="horz" wrap="square" lIns="0" tIns="45700" rIns="0" bIns="45700" rtlCol="0" anchor="t" anchorCtr="0">
            <a:noAutofit/>
          </a:bodyPr>
          <a:lstStyle/>
          <a:p>
            <a:pPr marL="146050" indent="0">
              <a:lnSpc>
                <a:spcPct val="120000"/>
              </a:lnSpc>
              <a:spcBef>
                <a:spcPts val="0"/>
              </a:spcBef>
              <a:spcAft>
                <a:spcPts val="600"/>
              </a:spcAft>
              <a:buNone/>
            </a:pPr>
            <a:r>
              <a:rPr lang="en-US" sz="2200" b="1" dirty="0">
                <a:solidFill>
                  <a:srgbClr val="FE6200"/>
                </a:solidFill>
              </a:rPr>
              <a:t>SeGraM: </a:t>
            </a:r>
            <a:r>
              <a:rPr lang="en-US" sz="2200" i="1" dirty="0">
                <a:solidFill>
                  <a:schemeClr val="tx1"/>
                </a:solidFill>
              </a:rPr>
              <a:t>First universal algorithm/hardware co-designed genomic mapping accelerator </a:t>
            </a:r>
            <a:r>
              <a:rPr lang="en-US" sz="2200" dirty="0">
                <a:solidFill>
                  <a:schemeClr val="tx1"/>
                </a:solidFill>
              </a:rPr>
              <a:t>that can effectively and efficiently support: </a:t>
            </a:r>
          </a:p>
          <a:p>
            <a:pPr marL="488950" indent="-342900">
              <a:lnSpc>
                <a:spcPct val="120000"/>
              </a:lnSpc>
              <a:spcBef>
                <a:spcPts val="0"/>
              </a:spcBef>
              <a:spcAft>
                <a:spcPts val="600"/>
              </a:spcAft>
            </a:pPr>
            <a:r>
              <a:rPr lang="en-US" sz="2200" u="sng" dirty="0">
                <a:solidFill>
                  <a:schemeClr val="tx1"/>
                </a:solidFill>
              </a:rPr>
              <a:t>Se</a:t>
            </a:r>
            <a:r>
              <a:rPr lang="en-US" sz="2200" dirty="0">
                <a:solidFill>
                  <a:schemeClr val="tx1"/>
                </a:solidFill>
              </a:rPr>
              <a:t>quence-to-</a:t>
            </a:r>
            <a:r>
              <a:rPr lang="en-US" sz="2200" u="sng" dirty="0">
                <a:solidFill>
                  <a:schemeClr val="tx1"/>
                </a:solidFill>
              </a:rPr>
              <a:t>gra</a:t>
            </a:r>
            <a:r>
              <a:rPr lang="en-US" sz="2200" dirty="0">
                <a:solidFill>
                  <a:schemeClr val="tx1"/>
                </a:solidFill>
              </a:rPr>
              <a:t>ph </a:t>
            </a:r>
            <a:r>
              <a:rPr lang="en-US" sz="2200" u="sng" dirty="0">
                <a:solidFill>
                  <a:schemeClr val="tx1"/>
                </a:solidFill>
              </a:rPr>
              <a:t>m</a:t>
            </a:r>
            <a:r>
              <a:rPr lang="en-US" sz="2200" dirty="0">
                <a:solidFill>
                  <a:schemeClr val="tx1"/>
                </a:solidFill>
              </a:rPr>
              <a:t>apping </a:t>
            </a:r>
          </a:p>
          <a:p>
            <a:pPr marL="488950" indent="-342900">
              <a:lnSpc>
                <a:spcPct val="120000"/>
              </a:lnSpc>
              <a:spcBef>
                <a:spcPts val="0"/>
              </a:spcBef>
              <a:spcAft>
                <a:spcPts val="600"/>
              </a:spcAft>
            </a:pPr>
            <a:r>
              <a:rPr lang="en-US" sz="2200" dirty="0">
                <a:solidFill>
                  <a:schemeClr val="tx1"/>
                </a:solidFill>
              </a:rPr>
              <a:t>Sequence-to-sequence mapping</a:t>
            </a:r>
          </a:p>
          <a:p>
            <a:pPr marL="488950" indent="-342900">
              <a:lnSpc>
                <a:spcPct val="120000"/>
              </a:lnSpc>
              <a:spcBef>
                <a:spcPts val="0"/>
              </a:spcBef>
              <a:spcAft>
                <a:spcPts val="600"/>
              </a:spcAft>
            </a:pPr>
            <a:r>
              <a:rPr lang="en-US" sz="2200" dirty="0">
                <a:solidFill>
                  <a:schemeClr val="tx1"/>
                </a:solidFill>
              </a:rPr>
              <a:t>Both short and long reads</a:t>
            </a:r>
          </a:p>
        </p:txBody>
      </p:sp>
      <p:sp>
        <p:nvSpPr>
          <p:cNvPr id="3" name="Title 2">
            <a:extLst>
              <a:ext uri="{FF2B5EF4-FFF2-40B4-BE49-F238E27FC236}">
                <a16:creationId xmlns:a16="http://schemas.microsoft.com/office/drawing/2014/main" id="{4D331E35-A2C7-0A4A-87D0-202B765F72E8}"/>
              </a:ext>
            </a:extLst>
          </p:cNvPr>
          <p:cNvSpPr>
            <a:spLocks noGrp="1"/>
          </p:cNvSpPr>
          <p:nvPr>
            <p:ph type="title"/>
          </p:nvPr>
        </p:nvSpPr>
        <p:spPr/>
        <p:txBody>
          <a:bodyPr>
            <a:normAutofit fontScale="90000"/>
          </a:bodyPr>
          <a:lstStyle/>
          <a:p>
            <a:r>
              <a:rPr lang="en-US" dirty="0" err="1"/>
              <a:t>SeGraM</a:t>
            </a:r>
            <a:r>
              <a:rPr lang="en-US" dirty="0"/>
              <a:t>: </a:t>
            </a:r>
            <a:r>
              <a:rPr lang="en-US" sz="4100" dirty="0"/>
              <a:t>First Graph Mapping Accelerator</a:t>
            </a:r>
          </a:p>
        </p:txBody>
      </p:sp>
      <p:sp>
        <p:nvSpPr>
          <p:cNvPr id="2" name="Slide Number Placeholder 1">
            <a:extLst>
              <a:ext uri="{FF2B5EF4-FFF2-40B4-BE49-F238E27FC236}">
                <a16:creationId xmlns:a16="http://schemas.microsoft.com/office/drawing/2014/main" id="{48D433D8-78E7-1340-A5B1-1168A45E6EB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33272AE7-A76D-A34A-AE9D-F54F31C8A513}"/>
              </a:ext>
            </a:extLst>
          </p:cNvPr>
          <p:cNvSpPr txBox="1"/>
          <p:nvPr/>
        </p:nvSpPr>
        <p:spPr>
          <a:xfrm>
            <a:off x="366962" y="1165147"/>
            <a:ext cx="8410073" cy="2643651"/>
          </a:xfrm>
          <a:prstGeom prst="roundRect">
            <a:avLst>
              <a:gd name="adj" fmla="val 4777"/>
            </a:avLst>
          </a:prstGeom>
          <a:solidFill>
            <a:schemeClr val="accent2">
              <a:lumMod val="40000"/>
              <a:lumOff val="60000"/>
              <a:alpha val="55000"/>
            </a:schemeClr>
          </a:solidFill>
          <a:ln>
            <a:no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120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Our Goal:</a:t>
            </a:r>
          </a:p>
          <a:p>
            <a:pPr marL="0" marR="0" lvl="0" indent="0" algn="ctr" defTabSz="457200" rtl="0" eaLnBrk="1" fontAlgn="auto" latinLnBrk="0" hangingPunct="1">
              <a:lnSpc>
                <a:spcPct val="120000"/>
              </a:lnSpc>
              <a:spcBef>
                <a:spcPts val="0"/>
              </a:spcBef>
              <a:spcAft>
                <a:spcPts val="0"/>
              </a:spcAft>
              <a:buClr>
                <a:prstClr val="black"/>
              </a:buClr>
              <a:buSzTx/>
              <a:buFontTx/>
              <a:buNone/>
              <a:tabLst/>
              <a:defRPr/>
            </a:pPr>
            <a:r>
              <a:rPr kumimoji="0" lang="en-US" sz="2400" b="1" i="0" u="none" strike="noStrike" kern="1200" cap="none" spc="0" normalizeH="0" baseline="0" noProof="0" dirty="0">
                <a:ln>
                  <a:noFill/>
                </a:ln>
                <a:solidFill>
                  <a:srgbClr val="00B050"/>
                </a:solidFill>
                <a:effectLst/>
                <a:uLnTx/>
                <a:uFillTx/>
                <a:latin typeface="Corbel" panose="020B0503020204020204"/>
                <a:ea typeface="+mn-ea"/>
                <a:cs typeface="+mn-cs"/>
              </a:rPr>
              <a:t>Specialized, high-performance, scalable, and low-cost </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algorithm/hardware co-design that alleviates bottlenecks in</a:t>
            </a:r>
            <a:r>
              <a:rPr kumimoji="0" lang="en-US" sz="2400" b="1" i="0" u="none" strike="noStrike" kern="1200" cap="none" spc="0" normalizeH="0" baseline="0" noProof="0" dirty="0">
                <a:ln>
                  <a:noFill/>
                </a:ln>
                <a:solidFill>
                  <a:srgbClr val="FE6200"/>
                </a:solidFill>
                <a:effectLst/>
                <a:uLnTx/>
                <a:uFillTx/>
                <a:latin typeface="Corbel" panose="020B0503020204020204"/>
                <a:ea typeface="+mn-ea"/>
                <a:cs typeface="+mn-cs"/>
              </a:rPr>
              <a:t> </a:t>
            </a:r>
            <a:r>
              <a:rPr kumimoji="0" lang="en-US" sz="2400" b="1" i="0" u="none" strike="noStrike" kern="1200" cap="none" spc="0" normalizeH="0" baseline="0" noProof="0" dirty="0">
                <a:ln>
                  <a:noFill/>
                </a:ln>
                <a:solidFill>
                  <a:srgbClr val="7030A0"/>
                </a:solidFill>
                <a:effectLst/>
                <a:uLnTx/>
                <a:uFillTx/>
                <a:latin typeface="Corbel" panose="020B0503020204020204"/>
                <a:ea typeface="+mn-ea"/>
                <a:cs typeface="+mn-cs"/>
              </a:rPr>
              <a:t>multiple steps </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of sequence-to-graph mapping</a:t>
            </a:r>
          </a:p>
        </p:txBody>
      </p:sp>
    </p:spTree>
    <p:extLst>
      <p:ext uri="{BB962C8B-B14F-4D97-AF65-F5344CB8AC3E}">
        <p14:creationId xmlns:p14="http://schemas.microsoft.com/office/powerpoint/2010/main" val="17869166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7B8AF-645C-015D-4E20-779FC1EAD902}"/>
              </a:ext>
            </a:extLst>
          </p:cNvPr>
          <p:cNvSpPr>
            <a:spLocks noGrp="1"/>
          </p:cNvSpPr>
          <p:nvPr>
            <p:ph type="title"/>
          </p:nvPr>
        </p:nvSpPr>
        <p:spPr/>
        <p:txBody>
          <a:bodyPr>
            <a:normAutofit/>
          </a:bodyPr>
          <a:lstStyle/>
          <a:p>
            <a:r>
              <a:rPr lang="en-US" sz="4250" dirty="0"/>
              <a:t>Sequence-to-Graph Mapping Pipeline</a:t>
            </a:r>
          </a:p>
        </p:txBody>
      </p:sp>
      <p:sp>
        <p:nvSpPr>
          <p:cNvPr id="4" name="Slide Number Placeholder 3">
            <a:extLst>
              <a:ext uri="{FF2B5EF4-FFF2-40B4-BE49-F238E27FC236}">
                <a16:creationId xmlns:a16="http://schemas.microsoft.com/office/drawing/2014/main" id="{BFE8E27B-66BA-324B-28F7-89D293BCA7E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32" name="Google Shape;196;p1">
            <a:extLst>
              <a:ext uri="{FF2B5EF4-FFF2-40B4-BE49-F238E27FC236}">
                <a16:creationId xmlns:a16="http://schemas.microsoft.com/office/drawing/2014/main" id="{39EA7A71-24EA-FED5-B916-1C3516512360}"/>
              </a:ext>
            </a:extLst>
          </p:cNvPr>
          <p:cNvSpPr txBox="1"/>
          <p:nvPr/>
        </p:nvSpPr>
        <p:spPr>
          <a:xfrm>
            <a:off x="0" y="1097374"/>
            <a:ext cx="9133840" cy="5474164"/>
          </a:xfrm>
          <a:prstGeom prst="rect">
            <a:avLst/>
          </a:prstGeom>
          <a:noFill/>
          <a:ln>
            <a:noFill/>
          </a:ln>
        </p:spPr>
        <p:txBody>
          <a:bodyPr spcFirstLastPara="1" wrap="square" lIns="91425" tIns="45700" rIns="91425" bIns="45700" anchor="t" anchorCtr="0">
            <a:noAutofit/>
          </a:bodyPr>
          <a:lstStyle/>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1" u="none" strike="noStrike" kern="0" cap="none" spc="0" normalizeH="0" baseline="0" noProof="0" dirty="0">
                <a:ln>
                  <a:noFill/>
                </a:ln>
                <a:solidFill>
                  <a:srgbClr val="0070C0"/>
                </a:solidFill>
                <a:effectLst/>
                <a:uLnTx/>
                <a:uFillTx/>
                <a:latin typeface="Corbel" panose="020B0503020204020204"/>
                <a:ea typeface="Corbel"/>
                <a:cs typeface="Corbel"/>
                <a:sym typeface="Corbel"/>
              </a:rPr>
              <a:t>Pre-Processing </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1" u="none" strike="noStrike" kern="0" cap="none" spc="0" normalizeH="0" baseline="0" noProof="0" dirty="0">
                <a:ln>
                  <a:noFill/>
                </a:ln>
                <a:solidFill>
                  <a:srgbClr val="0070C0"/>
                </a:solidFill>
                <a:effectLst/>
                <a:uLnTx/>
                <a:uFillTx/>
                <a:latin typeface="Corbel" panose="020B0503020204020204"/>
                <a:ea typeface="Corbel"/>
                <a:cs typeface="Corbel"/>
                <a:sym typeface="Corbel"/>
              </a:rPr>
              <a:t>Steps </a:t>
            </a:r>
            <a:r>
              <a:rPr kumimoji="0" lang="en-US" sz="1600" b="1" i="1" u="none" strike="noStrike" kern="0" cap="none" spc="0" normalizeH="0" baseline="0" noProof="0" dirty="0">
                <a:ln>
                  <a:noFill/>
                </a:ln>
                <a:solidFill>
                  <a:srgbClr val="0070C0"/>
                </a:solidFill>
                <a:effectLst/>
                <a:uLnTx/>
                <a:uFillTx/>
                <a:latin typeface="Corbel" panose="020B0503020204020204"/>
                <a:ea typeface="Corbel"/>
                <a:cs typeface="Corbel"/>
                <a:sym typeface="Corbel"/>
              </a:rPr>
              <a:t>(Offline)</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rPr>
              <a:t>Seed-and-Extend </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rPr>
              <a:t>Steps </a:t>
            </a:r>
            <a:r>
              <a:rPr kumimoji="0" lang="en-US" sz="1600" b="1" i="1" u="none" strike="noStrike" kern="0" cap="none" spc="0" normalizeH="0" baseline="0" noProof="0" dirty="0">
                <a:ln>
                  <a:noFill/>
                </a:ln>
                <a:solidFill>
                  <a:srgbClr val="0070C0"/>
                </a:solidFill>
                <a:effectLst/>
                <a:uLnTx/>
                <a:uFillTx/>
                <a:latin typeface="Corbel" panose="020B0503020204020204"/>
                <a:ea typeface="+mn-ea"/>
                <a:cs typeface="Arial"/>
                <a:sym typeface="Corbel"/>
              </a:rPr>
              <a:t>(Online)</a:t>
            </a:r>
            <a:endParaRPr kumimoji="0" sz="1600" b="1" i="0" u="none" strike="noStrike" kern="0" cap="none" spc="0" normalizeH="0" baseline="0" noProof="0" dirty="0">
              <a:ln>
                <a:noFill/>
              </a:ln>
              <a:solidFill>
                <a:srgbClr val="0070C0"/>
              </a:solidFill>
              <a:effectLst/>
              <a:uLnTx/>
              <a:uFillTx/>
              <a:latin typeface="Corbel" panose="020B0503020204020204"/>
              <a:ea typeface="+mn-ea"/>
              <a:cs typeface="Arial"/>
              <a:sym typeface="Arial"/>
            </a:endParaRPr>
          </a:p>
        </p:txBody>
      </p:sp>
      <p:sp>
        <p:nvSpPr>
          <p:cNvPr id="33" name="Google Shape;185;p1">
            <a:extLst>
              <a:ext uri="{FF2B5EF4-FFF2-40B4-BE49-F238E27FC236}">
                <a16:creationId xmlns:a16="http://schemas.microsoft.com/office/drawing/2014/main" id="{48524EBD-7619-8EF0-1983-FD5D3EA60FBB}"/>
              </a:ext>
            </a:extLst>
          </p:cNvPr>
          <p:cNvSpPr/>
          <p:nvPr/>
        </p:nvSpPr>
        <p:spPr>
          <a:xfrm>
            <a:off x="2019103" y="2215219"/>
            <a:ext cx="4864869" cy="548640"/>
          </a:xfrm>
          <a:prstGeom prst="roundRect">
            <a:avLst>
              <a:gd name="adj" fmla="val 16667"/>
            </a:avLst>
          </a:prstGeom>
          <a:solidFill>
            <a:srgbClr val="FEDAE2">
              <a:alpha val="74902"/>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Indexing</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mn-ea"/>
                <a:cs typeface="Arial"/>
                <a:sym typeface="Corbel"/>
              </a:rPr>
              <a:t>(index the nodes of the graph)</a:t>
            </a:r>
            <a:endParaRPr kumimoji="0" sz="12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sp>
        <p:nvSpPr>
          <p:cNvPr id="34" name="Google Shape;186;p1">
            <a:extLst>
              <a:ext uri="{FF2B5EF4-FFF2-40B4-BE49-F238E27FC236}">
                <a16:creationId xmlns:a16="http://schemas.microsoft.com/office/drawing/2014/main" id="{77939F03-3FB2-D210-E08A-D39AC93E0BC3}"/>
              </a:ext>
            </a:extLst>
          </p:cNvPr>
          <p:cNvSpPr/>
          <p:nvPr/>
        </p:nvSpPr>
        <p:spPr>
          <a:xfrm>
            <a:off x="2019103" y="3499913"/>
            <a:ext cx="4864869" cy="548640"/>
          </a:xfrm>
          <a:prstGeom prst="roundRect">
            <a:avLst>
              <a:gd name="adj" fmla="val 16667"/>
            </a:avLst>
          </a:prstGeom>
          <a:solidFill>
            <a:srgbClr val="C8BDF3">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Seeding</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mn-ea"/>
                <a:cs typeface="Arial"/>
                <a:sym typeface="Corbel"/>
              </a:rPr>
              <a:t>(query the index &amp; find the seed matches)</a:t>
            </a:r>
            <a:endParaRPr kumimoji="0" sz="12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sp>
        <p:nvSpPr>
          <p:cNvPr id="35" name="Google Shape;187;p1">
            <a:extLst>
              <a:ext uri="{FF2B5EF4-FFF2-40B4-BE49-F238E27FC236}">
                <a16:creationId xmlns:a16="http://schemas.microsoft.com/office/drawing/2014/main" id="{E759791A-FDE5-1B7C-4EE0-1D3DF6EBB9F3}"/>
              </a:ext>
            </a:extLst>
          </p:cNvPr>
          <p:cNvSpPr/>
          <p:nvPr/>
        </p:nvSpPr>
        <p:spPr>
          <a:xfrm>
            <a:off x="2019103" y="4440148"/>
            <a:ext cx="4864869" cy="548640"/>
          </a:xfrm>
          <a:prstGeom prst="roundRect">
            <a:avLst>
              <a:gd name="adj" fmla="val 16667"/>
            </a:avLst>
          </a:prstGeom>
          <a:solidFill>
            <a:srgbClr val="5B9BD5">
              <a:lumMod val="60000"/>
              <a:lumOff val="40000"/>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Filtering/Chaining/Clustering</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mn-ea"/>
                <a:cs typeface="Arial"/>
                <a:sym typeface="Corbel"/>
              </a:rPr>
              <a:t>(filter out dissimilar query read and subgraph pairs)</a:t>
            </a:r>
            <a:endParaRPr kumimoji="0" sz="12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sp>
        <p:nvSpPr>
          <p:cNvPr id="36" name="Google Shape;188;p1">
            <a:extLst>
              <a:ext uri="{FF2B5EF4-FFF2-40B4-BE49-F238E27FC236}">
                <a16:creationId xmlns:a16="http://schemas.microsoft.com/office/drawing/2014/main" id="{D2B2D143-3504-34AE-EB82-D6E4561B7781}"/>
              </a:ext>
            </a:extLst>
          </p:cNvPr>
          <p:cNvSpPr/>
          <p:nvPr/>
        </p:nvSpPr>
        <p:spPr>
          <a:xfrm>
            <a:off x="2019103" y="5367707"/>
            <a:ext cx="4864869" cy="548640"/>
          </a:xfrm>
          <a:prstGeom prst="roundRect">
            <a:avLst>
              <a:gd name="adj" fmla="val 16667"/>
            </a:avLst>
          </a:prstGeom>
          <a:solidFill>
            <a:srgbClr val="70AD47">
              <a:lumMod val="60000"/>
              <a:lumOff val="40000"/>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2200"/>
              <a:buFont typeface="Corbe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S2G Alignment</a:t>
            </a:r>
          </a:p>
          <a:p>
            <a:pPr marL="0" marR="0" lvl="0" indent="0" algn="ctr" defTabSz="914400" rtl="0" eaLnBrk="1" fontAlgn="auto" latinLnBrk="0" hangingPunct="1">
              <a:lnSpc>
                <a:spcPct val="100000"/>
              </a:lnSpc>
              <a:spcBef>
                <a:spcPts val="0"/>
              </a:spcBef>
              <a:spcAft>
                <a:spcPts val="0"/>
              </a:spcAft>
              <a:buClr>
                <a:srgbClr val="F2F2F2"/>
              </a:buClr>
              <a:buSzPts val="2200"/>
              <a:buFont typeface="Corbe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(perform distance/score calculation &amp; traceback)</a:t>
            </a:r>
          </a:p>
        </p:txBody>
      </p:sp>
      <p:sp>
        <p:nvSpPr>
          <p:cNvPr id="37" name="Google Shape;190;p1">
            <a:extLst>
              <a:ext uri="{FF2B5EF4-FFF2-40B4-BE49-F238E27FC236}">
                <a16:creationId xmlns:a16="http://schemas.microsoft.com/office/drawing/2014/main" id="{4F1B8C1E-920B-971F-AE6D-850F7C3E29E8}"/>
              </a:ext>
            </a:extLst>
          </p:cNvPr>
          <p:cNvSpPr txBox="1"/>
          <p:nvPr/>
        </p:nvSpPr>
        <p:spPr>
          <a:xfrm>
            <a:off x="10160" y="1107550"/>
            <a:ext cx="1732609" cy="1228720"/>
          </a:xfrm>
          <a:prstGeom prst="rect">
            <a:avLst/>
          </a:prstGeom>
          <a:noFill/>
          <a:ln>
            <a:noFill/>
          </a:ln>
        </p:spPr>
        <p:txBody>
          <a:bodyPr spcFirstLastPara="1" wrap="square" lIns="91425" tIns="45700" rIns="91425" bIns="45700" anchor="t" anchorCtr="0">
            <a:noAutofit/>
          </a:bodyPr>
          <a:lstStyle/>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Linear reference genome</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00" b="0" i="1" u="none" strike="noStrike" kern="0" cap="none" spc="0" normalizeH="0" baseline="0" noProof="0" dirty="0">
              <a:ln>
                <a:noFill/>
              </a:ln>
              <a:solidFill>
                <a:srgbClr val="00000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mn-ea"/>
                <a:cs typeface="Arial"/>
                <a:sym typeface="Corbel"/>
              </a:rPr>
              <a:t>Known genetic variations</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38" name="Google Shape;195;p1">
            <a:extLst>
              <a:ext uri="{FF2B5EF4-FFF2-40B4-BE49-F238E27FC236}">
                <a16:creationId xmlns:a16="http://schemas.microsoft.com/office/drawing/2014/main" id="{008F37E1-D060-43A4-A765-28509A31947F}"/>
              </a:ext>
            </a:extLst>
          </p:cNvPr>
          <p:cNvCxnSpPr/>
          <p:nvPr/>
        </p:nvCxnSpPr>
        <p:spPr>
          <a:xfrm>
            <a:off x="1691969" y="3790852"/>
            <a:ext cx="321924" cy="0"/>
          </a:xfrm>
          <a:prstGeom prst="straightConnector1">
            <a:avLst/>
          </a:prstGeom>
          <a:noFill/>
          <a:ln w="28575" cap="flat" cmpd="sng">
            <a:solidFill>
              <a:srgbClr val="002060"/>
            </a:solidFill>
            <a:prstDash val="solid"/>
            <a:miter lim="800000"/>
            <a:headEnd type="none" w="sm" len="sm"/>
            <a:tailEnd type="triangle" w="lg" len="lg"/>
          </a:ln>
        </p:spPr>
      </p:cxnSp>
      <p:sp>
        <p:nvSpPr>
          <p:cNvPr id="39" name="Google Shape;196;p1">
            <a:extLst>
              <a:ext uri="{FF2B5EF4-FFF2-40B4-BE49-F238E27FC236}">
                <a16:creationId xmlns:a16="http://schemas.microsoft.com/office/drawing/2014/main" id="{979509B3-0A33-DC37-58CE-0B4101D76A26}"/>
              </a:ext>
            </a:extLst>
          </p:cNvPr>
          <p:cNvSpPr txBox="1"/>
          <p:nvPr/>
        </p:nvSpPr>
        <p:spPr>
          <a:xfrm>
            <a:off x="-20320" y="3354201"/>
            <a:ext cx="1762877" cy="845855"/>
          </a:xfrm>
          <a:prstGeom prst="rect">
            <a:avLst/>
          </a:prstGeom>
          <a:noFill/>
          <a:ln>
            <a:noFill/>
          </a:ln>
        </p:spPr>
        <p:txBody>
          <a:bodyPr spcFirstLastPara="1" wrap="square" lIns="91425" tIns="45700" rIns="91425" bIns="45700" anchor="t" anchorCtr="0">
            <a:noAutofit/>
          </a:bodyPr>
          <a:lstStyle/>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Reads from sequenced </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genome</a:t>
            </a:r>
            <a:endParaRPr kumimoji="0" lang="en-US"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sp>
        <p:nvSpPr>
          <p:cNvPr id="40" name="Google Shape;201;p1">
            <a:extLst>
              <a:ext uri="{FF2B5EF4-FFF2-40B4-BE49-F238E27FC236}">
                <a16:creationId xmlns:a16="http://schemas.microsoft.com/office/drawing/2014/main" id="{F321AADE-9566-7B9C-223B-E52B51CCA068}"/>
              </a:ext>
            </a:extLst>
          </p:cNvPr>
          <p:cNvSpPr/>
          <p:nvPr/>
        </p:nvSpPr>
        <p:spPr>
          <a:xfrm>
            <a:off x="2075054" y="1995686"/>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0.2</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41" name="Google Shape;202;p1">
            <a:extLst>
              <a:ext uri="{FF2B5EF4-FFF2-40B4-BE49-F238E27FC236}">
                <a16:creationId xmlns:a16="http://schemas.microsoft.com/office/drawing/2014/main" id="{F1A09CB7-912C-1984-C747-C17CC5F3C1B1}"/>
              </a:ext>
            </a:extLst>
          </p:cNvPr>
          <p:cNvSpPr/>
          <p:nvPr/>
        </p:nvSpPr>
        <p:spPr>
          <a:xfrm>
            <a:off x="2075052" y="3284342"/>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1</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42" name="Google Shape;203;p1">
            <a:extLst>
              <a:ext uri="{FF2B5EF4-FFF2-40B4-BE49-F238E27FC236}">
                <a16:creationId xmlns:a16="http://schemas.microsoft.com/office/drawing/2014/main" id="{3D5800A0-1A6A-61E3-2360-B9A82386ACB0}"/>
              </a:ext>
            </a:extLst>
          </p:cNvPr>
          <p:cNvSpPr/>
          <p:nvPr/>
        </p:nvSpPr>
        <p:spPr>
          <a:xfrm>
            <a:off x="2075054" y="4224148"/>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2</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43" name="Google Shape;204;p1">
            <a:extLst>
              <a:ext uri="{FF2B5EF4-FFF2-40B4-BE49-F238E27FC236}">
                <a16:creationId xmlns:a16="http://schemas.microsoft.com/office/drawing/2014/main" id="{716BAAF5-ABAF-DB9A-71C1-D6C30F003F29}"/>
              </a:ext>
            </a:extLst>
          </p:cNvPr>
          <p:cNvSpPr/>
          <p:nvPr/>
        </p:nvSpPr>
        <p:spPr>
          <a:xfrm>
            <a:off x="2075052" y="5151707"/>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3</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44" name="Google Shape;185;p1">
            <a:extLst>
              <a:ext uri="{FF2B5EF4-FFF2-40B4-BE49-F238E27FC236}">
                <a16:creationId xmlns:a16="http://schemas.microsoft.com/office/drawing/2014/main" id="{D888FDB5-ED34-E689-A8C0-F0858D5807AB}"/>
              </a:ext>
            </a:extLst>
          </p:cNvPr>
          <p:cNvSpPr/>
          <p:nvPr/>
        </p:nvSpPr>
        <p:spPr>
          <a:xfrm>
            <a:off x="2013892" y="1288644"/>
            <a:ext cx="4864869" cy="548640"/>
          </a:xfrm>
          <a:prstGeom prst="roundRect">
            <a:avLst>
              <a:gd name="adj" fmla="val 16667"/>
            </a:avLst>
          </a:prstGeom>
          <a:solidFill>
            <a:srgbClr val="FFC000">
              <a:lumMod val="40000"/>
              <a:lumOff val="60000"/>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Genome Graph Construction</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mn-ea"/>
                <a:cs typeface="Arial"/>
                <a:sym typeface="Corbel"/>
              </a:rPr>
              <a:t>(construct the graph using a linear reference genome and variations)</a:t>
            </a:r>
            <a:endParaRPr kumimoji="0" sz="12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45" name="Google Shape;197;p1">
            <a:extLst>
              <a:ext uri="{FF2B5EF4-FFF2-40B4-BE49-F238E27FC236}">
                <a16:creationId xmlns:a16="http://schemas.microsoft.com/office/drawing/2014/main" id="{73A0E636-049E-07D7-BF80-F8C0ED1BF901}"/>
              </a:ext>
            </a:extLst>
          </p:cNvPr>
          <p:cNvCxnSpPr/>
          <p:nvPr/>
        </p:nvCxnSpPr>
        <p:spPr>
          <a:xfrm>
            <a:off x="4299893" y="1829648"/>
            <a:ext cx="0" cy="382038"/>
          </a:xfrm>
          <a:prstGeom prst="straightConnector1">
            <a:avLst/>
          </a:prstGeom>
          <a:noFill/>
          <a:ln w="28575" cap="flat" cmpd="sng">
            <a:solidFill>
              <a:srgbClr val="000000"/>
            </a:solidFill>
            <a:prstDash val="solid"/>
            <a:miter lim="800000"/>
            <a:headEnd type="none" w="sm" len="sm"/>
            <a:tailEnd type="triangle" w="lg" len="lg"/>
          </a:ln>
        </p:spPr>
      </p:cxnSp>
      <p:sp>
        <p:nvSpPr>
          <p:cNvPr id="46" name="Google Shape;201;p1">
            <a:extLst>
              <a:ext uri="{FF2B5EF4-FFF2-40B4-BE49-F238E27FC236}">
                <a16:creationId xmlns:a16="http://schemas.microsoft.com/office/drawing/2014/main" id="{3373EA4E-1D73-AF6D-1619-80ACDF08071A}"/>
              </a:ext>
            </a:extLst>
          </p:cNvPr>
          <p:cNvSpPr/>
          <p:nvPr/>
        </p:nvSpPr>
        <p:spPr>
          <a:xfrm>
            <a:off x="2069841" y="1069111"/>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0.1</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cxnSp>
        <p:nvCxnSpPr>
          <p:cNvPr id="47" name="Google Shape;189;p1">
            <a:extLst>
              <a:ext uri="{FF2B5EF4-FFF2-40B4-BE49-F238E27FC236}">
                <a16:creationId xmlns:a16="http://schemas.microsoft.com/office/drawing/2014/main" id="{995463F1-3925-7A9E-ECC7-0874C17B56A2}"/>
              </a:ext>
            </a:extLst>
          </p:cNvPr>
          <p:cNvCxnSpPr>
            <a:cxnSpLocks/>
          </p:cNvCxnSpPr>
          <p:nvPr/>
        </p:nvCxnSpPr>
        <p:spPr>
          <a:xfrm flipV="1">
            <a:off x="1691969" y="1683999"/>
            <a:ext cx="329544" cy="192412"/>
          </a:xfrm>
          <a:prstGeom prst="straightConnector1">
            <a:avLst/>
          </a:prstGeom>
          <a:noFill/>
          <a:ln w="28575" cap="flat" cmpd="sng">
            <a:solidFill>
              <a:srgbClr val="000000"/>
            </a:solidFill>
            <a:prstDash val="solid"/>
            <a:miter lim="800000"/>
            <a:headEnd type="none" w="sm" len="sm"/>
            <a:tailEnd type="triangle" w="lg" len="lg"/>
          </a:ln>
        </p:spPr>
      </p:cxnSp>
      <p:cxnSp>
        <p:nvCxnSpPr>
          <p:cNvPr id="48" name="Google Shape;189;p1">
            <a:extLst>
              <a:ext uri="{FF2B5EF4-FFF2-40B4-BE49-F238E27FC236}">
                <a16:creationId xmlns:a16="http://schemas.microsoft.com/office/drawing/2014/main" id="{4F1BD472-DB75-35D4-75F2-74D5A344CFC5}"/>
              </a:ext>
            </a:extLst>
          </p:cNvPr>
          <p:cNvCxnSpPr>
            <a:cxnSpLocks/>
          </p:cNvCxnSpPr>
          <p:nvPr/>
        </p:nvCxnSpPr>
        <p:spPr>
          <a:xfrm>
            <a:off x="1691969" y="1432189"/>
            <a:ext cx="329431" cy="68421"/>
          </a:xfrm>
          <a:prstGeom prst="straightConnector1">
            <a:avLst/>
          </a:prstGeom>
          <a:noFill/>
          <a:ln w="28575" cap="flat" cmpd="sng">
            <a:solidFill>
              <a:srgbClr val="000000"/>
            </a:solidFill>
            <a:prstDash val="solid"/>
            <a:miter lim="800000"/>
            <a:headEnd type="none" w="sm" len="sm"/>
            <a:tailEnd type="triangle" w="lg" len="lg"/>
          </a:ln>
        </p:spPr>
      </p:cxnSp>
      <p:sp>
        <p:nvSpPr>
          <p:cNvPr id="49" name="Google Shape;190;p1">
            <a:extLst>
              <a:ext uri="{FF2B5EF4-FFF2-40B4-BE49-F238E27FC236}">
                <a16:creationId xmlns:a16="http://schemas.microsoft.com/office/drawing/2014/main" id="{63369917-D1E2-2C28-3DFB-EBD979712A2E}"/>
              </a:ext>
            </a:extLst>
          </p:cNvPr>
          <p:cNvSpPr txBox="1"/>
          <p:nvPr/>
        </p:nvSpPr>
        <p:spPr>
          <a:xfrm>
            <a:off x="4360853" y="1830478"/>
            <a:ext cx="1917913" cy="394842"/>
          </a:xfrm>
          <a:prstGeom prst="rect">
            <a:avLst/>
          </a:prstGeom>
          <a:noFill/>
          <a:ln>
            <a:noFill/>
          </a:ln>
        </p:spPr>
        <p:txBody>
          <a:bodyPr spcFirstLastPara="1" wrap="square" lIns="91425" tIns="45700" rIns="91425" bIns="45700" anchor="t" anchorCtr="0">
            <a:noAutofit/>
          </a:bodyPr>
          <a:lstStyle/>
          <a:p>
            <a:pPr marL="0" marR="1016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Genome graph</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0" name="Google Shape;197;p1">
            <a:extLst>
              <a:ext uri="{FF2B5EF4-FFF2-40B4-BE49-F238E27FC236}">
                <a16:creationId xmlns:a16="http://schemas.microsoft.com/office/drawing/2014/main" id="{E94A7630-EB53-B1F6-EB1C-96CF9E650232}"/>
              </a:ext>
            </a:extLst>
          </p:cNvPr>
          <p:cNvCxnSpPr>
            <a:cxnSpLocks/>
          </p:cNvCxnSpPr>
          <p:nvPr/>
        </p:nvCxnSpPr>
        <p:spPr>
          <a:xfrm flipH="1">
            <a:off x="4295973" y="2770405"/>
            <a:ext cx="3920" cy="729508"/>
          </a:xfrm>
          <a:prstGeom prst="straightConnector1">
            <a:avLst/>
          </a:prstGeom>
          <a:noFill/>
          <a:ln w="28575" cap="flat" cmpd="sng">
            <a:solidFill>
              <a:srgbClr val="000000"/>
            </a:solidFill>
            <a:prstDash val="solid"/>
            <a:miter lim="800000"/>
            <a:headEnd type="none" w="sm" len="sm"/>
            <a:tailEnd type="triangle" w="lg" len="lg"/>
          </a:ln>
        </p:spPr>
      </p:cxnSp>
      <p:sp>
        <p:nvSpPr>
          <p:cNvPr id="51" name="Google Shape;190;p1">
            <a:extLst>
              <a:ext uri="{FF2B5EF4-FFF2-40B4-BE49-F238E27FC236}">
                <a16:creationId xmlns:a16="http://schemas.microsoft.com/office/drawing/2014/main" id="{91EB97D1-B610-698D-4FC9-69EC989F5B21}"/>
              </a:ext>
            </a:extLst>
          </p:cNvPr>
          <p:cNvSpPr txBox="1"/>
          <p:nvPr/>
        </p:nvSpPr>
        <p:spPr>
          <a:xfrm>
            <a:off x="4360853" y="2801715"/>
            <a:ext cx="4010987" cy="419230"/>
          </a:xfrm>
          <a:prstGeom prst="rect">
            <a:avLst/>
          </a:prstGeom>
          <a:noFill/>
          <a:ln>
            <a:noFill/>
          </a:ln>
        </p:spPr>
        <p:txBody>
          <a:bodyPr spcFirstLastPara="1" wrap="square" lIns="91425" tIns="45700" rIns="91425" bIns="45700" anchor="t" anchorCtr="0">
            <a:noAutofit/>
          </a:bodyPr>
          <a:lstStyle/>
          <a:p>
            <a:pPr marL="0" marR="1016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Hash-table-based index (of graph nodes)</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2" name="Google Shape;197;p1">
            <a:extLst>
              <a:ext uri="{FF2B5EF4-FFF2-40B4-BE49-F238E27FC236}">
                <a16:creationId xmlns:a16="http://schemas.microsoft.com/office/drawing/2014/main" id="{3BC4424D-0445-84C8-7861-83D7D0F09E96}"/>
              </a:ext>
            </a:extLst>
          </p:cNvPr>
          <p:cNvCxnSpPr/>
          <p:nvPr/>
        </p:nvCxnSpPr>
        <p:spPr>
          <a:xfrm>
            <a:off x="4299893" y="4063517"/>
            <a:ext cx="0" cy="382038"/>
          </a:xfrm>
          <a:prstGeom prst="straightConnector1">
            <a:avLst/>
          </a:prstGeom>
          <a:noFill/>
          <a:ln w="28575" cap="flat" cmpd="sng">
            <a:solidFill>
              <a:srgbClr val="000000"/>
            </a:solidFill>
            <a:prstDash val="solid"/>
            <a:miter lim="800000"/>
            <a:headEnd type="none" w="sm" len="sm"/>
            <a:tailEnd type="triangle" w="lg" len="lg"/>
          </a:ln>
        </p:spPr>
      </p:cxnSp>
      <p:sp>
        <p:nvSpPr>
          <p:cNvPr id="53" name="Google Shape;190;p1">
            <a:extLst>
              <a:ext uri="{FF2B5EF4-FFF2-40B4-BE49-F238E27FC236}">
                <a16:creationId xmlns:a16="http://schemas.microsoft.com/office/drawing/2014/main" id="{82B7C302-6B96-3186-54FA-064EED9659A5}"/>
              </a:ext>
            </a:extLst>
          </p:cNvPr>
          <p:cNvSpPr txBox="1"/>
          <p:nvPr/>
        </p:nvSpPr>
        <p:spPr>
          <a:xfrm>
            <a:off x="4360853" y="4064347"/>
            <a:ext cx="4010987" cy="394842"/>
          </a:xfrm>
          <a:prstGeom prst="rect">
            <a:avLst/>
          </a:prstGeom>
          <a:noFill/>
          <a:ln>
            <a:noFill/>
          </a:ln>
        </p:spPr>
        <p:txBody>
          <a:bodyPr spcFirstLastPara="1" wrap="square" lIns="91425" tIns="45700" rIns="91425" bIns="45700" anchor="t" anchorCtr="0">
            <a:noAutofit/>
          </a:bodyPr>
          <a:lstStyle/>
          <a:p>
            <a:pPr marL="0" marR="1016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Candidate mapping locations (subgraphs)</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4" name="Google Shape;197;p1">
            <a:extLst>
              <a:ext uri="{FF2B5EF4-FFF2-40B4-BE49-F238E27FC236}">
                <a16:creationId xmlns:a16="http://schemas.microsoft.com/office/drawing/2014/main" id="{CB08DCA0-DD76-5F0C-1A76-F073C9FC635B}"/>
              </a:ext>
            </a:extLst>
          </p:cNvPr>
          <p:cNvCxnSpPr/>
          <p:nvPr/>
        </p:nvCxnSpPr>
        <p:spPr>
          <a:xfrm>
            <a:off x="4299892" y="4989341"/>
            <a:ext cx="0" cy="382038"/>
          </a:xfrm>
          <a:prstGeom prst="straightConnector1">
            <a:avLst/>
          </a:prstGeom>
          <a:noFill/>
          <a:ln w="28575" cap="flat" cmpd="sng">
            <a:solidFill>
              <a:srgbClr val="000000"/>
            </a:solidFill>
            <a:prstDash val="solid"/>
            <a:miter lim="800000"/>
            <a:headEnd type="none" w="sm" len="sm"/>
            <a:tailEnd type="triangle" w="lg" len="lg"/>
          </a:ln>
        </p:spPr>
      </p:cxnSp>
      <p:sp>
        <p:nvSpPr>
          <p:cNvPr id="55" name="Google Shape;190;p1">
            <a:extLst>
              <a:ext uri="{FF2B5EF4-FFF2-40B4-BE49-F238E27FC236}">
                <a16:creationId xmlns:a16="http://schemas.microsoft.com/office/drawing/2014/main" id="{D0A94E71-8666-CA18-A540-D09B385B5EA8}"/>
              </a:ext>
            </a:extLst>
          </p:cNvPr>
          <p:cNvSpPr txBox="1"/>
          <p:nvPr/>
        </p:nvSpPr>
        <p:spPr>
          <a:xfrm>
            <a:off x="4360853" y="4990171"/>
            <a:ext cx="4772988" cy="394842"/>
          </a:xfrm>
          <a:prstGeom prst="rect">
            <a:avLst/>
          </a:prstGeom>
          <a:noFill/>
          <a:ln>
            <a:noFill/>
          </a:ln>
        </p:spPr>
        <p:txBody>
          <a:bodyPr spcFirstLastPara="1" wrap="square" lIns="91425" tIns="45700" rIns="91425" bIns="45700" anchor="t" anchorCtr="0">
            <a:noAutofit/>
          </a:bodyPr>
          <a:lstStyle/>
          <a:p>
            <a:pPr marL="0" marR="1016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Remaining candidate mapping locations (subgraphs)</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6" name="Google Shape;197;p1">
            <a:extLst>
              <a:ext uri="{FF2B5EF4-FFF2-40B4-BE49-F238E27FC236}">
                <a16:creationId xmlns:a16="http://schemas.microsoft.com/office/drawing/2014/main" id="{33D9620E-12E4-FC4D-CE6E-7C365BBA9184}"/>
              </a:ext>
            </a:extLst>
          </p:cNvPr>
          <p:cNvCxnSpPr>
            <a:cxnSpLocks/>
          </p:cNvCxnSpPr>
          <p:nvPr/>
        </p:nvCxnSpPr>
        <p:spPr>
          <a:xfrm>
            <a:off x="4295973" y="5915165"/>
            <a:ext cx="0" cy="309549"/>
          </a:xfrm>
          <a:prstGeom prst="straightConnector1">
            <a:avLst/>
          </a:prstGeom>
          <a:noFill/>
          <a:ln w="28575" cap="flat" cmpd="sng">
            <a:solidFill>
              <a:srgbClr val="000000"/>
            </a:solidFill>
            <a:prstDash val="solid"/>
            <a:miter lim="800000"/>
            <a:headEnd type="none" w="sm" len="sm"/>
            <a:tailEnd type="triangle" w="lg" len="lg"/>
          </a:ln>
        </p:spPr>
      </p:cxnSp>
      <p:sp>
        <p:nvSpPr>
          <p:cNvPr id="57" name="Google Shape;190;p1">
            <a:extLst>
              <a:ext uri="{FF2B5EF4-FFF2-40B4-BE49-F238E27FC236}">
                <a16:creationId xmlns:a16="http://schemas.microsoft.com/office/drawing/2014/main" id="{0197C3EC-766B-9F81-865C-53760D53765F}"/>
              </a:ext>
            </a:extLst>
          </p:cNvPr>
          <p:cNvSpPr txBox="1"/>
          <p:nvPr/>
        </p:nvSpPr>
        <p:spPr>
          <a:xfrm>
            <a:off x="2021399" y="6180191"/>
            <a:ext cx="4857361" cy="346824"/>
          </a:xfrm>
          <a:prstGeom prst="rect">
            <a:avLst/>
          </a:prstGeom>
          <a:noFill/>
          <a:ln>
            <a:noFill/>
          </a:ln>
        </p:spPr>
        <p:txBody>
          <a:bodyPr spcFirstLastPara="1" wrap="square" lIns="91425" tIns="45700" rIns="91425" bIns="45700" anchor="t" anchorCtr="0">
            <a:noAutofit/>
          </a:bodyPr>
          <a:lstStyle/>
          <a:p>
            <a:pPr marL="0" marR="1016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Optimal alignment between read &amp; subgraph</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8" name="Straight Connector 57">
            <a:extLst>
              <a:ext uri="{FF2B5EF4-FFF2-40B4-BE49-F238E27FC236}">
                <a16:creationId xmlns:a16="http://schemas.microsoft.com/office/drawing/2014/main" id="{E3833182-5120-2506-0215-C1F94760332B}"/>
              </a:ext>
            </a:extLst>
          </p:cNvPr>
          <p:cNvCxnSpPr>
            <a:cxnSpLocks/>
          </p:cNvCxnSpPr>
          <p:nvPr/>
        </p:nvCxnSpPr>
        <p:spPr>
          <a:xfrm>
            <a:off x="10160" y="3201782"/>
            <a:ext cx="9144000" cy="0"/>
          </a:xfrm>
          <a:prstGeom prst="line">
            <a:avLst/>
          </a:prstGeom>
          <a:noFill/>
          <a:ln w="28575" cap="flat" cmpd="sng" algn="ctr">
            <a:solidFill>
              <a:srgbClr val="000000"/>
            </a:solidFill>
            <a:prstDash val="sysDash"/>
          </a:ln>
          <a:effectLst/>
        </p:spPr>
      </p:cxnSp>
    </p:spTree>
    <p:extLst>
      <p:ext uri="{BB962C8B-B14F-4D97-AF65-F5344CB8AC3E}">
        <p14:creationId xmlns:p14="http://schemas.microsoft.com/office/powerpoint/2010/main" val="17821996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&amp; Key Results</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19" name="Content Placeholder 2">
            <a:extLst>
              <a:ext uri="{FF2B5EF4-FFF2-40B4-BE49-F238E27FC236}">
                <a16:creationId xmlns:a16="http://schemas.microsoft.com/office/drawing/2014/main" id="{919840C4-EE80-8848-BA02-72B40A4324EC}"/>
              </a:ext>
            </a:extLst>
          </p:cNvPr>
          <p:cNvSpPr txBox="1">
            <a:spLocks/>
          </p:cNvSpPr>
          <p:nvPr/>
        </p:nvSpPr>
        <p:spPr>
          <a:xfrm>
            <a:off x="366957" y="6392226"/>
            <a:ext cx="8410073" cy="53051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marR="0" lvl="0" indent="-395288" algn="l" defTabSz="914400" rtl="0" eaLnBrk="1" fontAlgn="auto" latinLnBrk="0" hangingPunct="1">
              <a:lnSpc>
                <a:spcPct val="110000"/>
              </a:lnSpc>
              <a:spcBef>
                <a:spcPts val="0"/>
              </a:spcBef>
              <a:spcAft>
                <a:spcPts val="0"/>
              </a:spcAft>
              <a:buClr>
                <a:srgbClr val="FE6200"/>
              </a:buClr>
              <a:buSzPct val="105000"/>
              <a:buFont typeface="Wingdings" pitchFamily="2" charset="2"/>
              <a:buAutoNum type="arabicParenBoth" startAt="3"/>
              <a:tabLst/>
              <a:defRPr/>
            </a:pPr>
            <a:endParaRPr kumimoji="0" lang="en-US" sz="22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endParaRPr>
          </a:p>
        </p:txBody>
      </p:sp>
      <p:sp>
        <p:nvSpPr>
          <p:cNvPr id="42" name="TextBox 41">
            <a:extLst>
              <a:ext uri="{FF2B5EF4-FFF2-40B4-BE49-F238E27FC236}">
                <a16:creationId xmlns:a16="http://schemas.microsoft.com/office/drawing/2014/main" id="{63FDBC48-36D1-B740-A8FC-C7A31AA39D71}"/>
              </a:ext>
            </a:extLst>
          </p:cNvPr>
          <p:cNvSpPr txBox="1"/>
          <p:nvPr/>
        </p:nvSpPr>
        <p:spPr>
          <a:xfrm>
            <a:off x="366953" y="1221503"/>
            <a:ext cx="8410072" cy="1909866"/>
          </a:xfrm>
          <a:prstGeom prst="roundRect">
            <a:avLst>
              <a:gd name="adj" fmla="val 3822"/>
            </a:avLst>
          </a:prstGeom>
          <a:solidFill>
            <a:srgbClr val="7030A0">
              <a:alpha val="3000"/>
            </a:srgbClr>
          </a:solidFill>
          <a:ln w="38100">
            <a:solidFill>
              <a:srgbClr val="7030A0"/>
            </a:solidFill>
          </a:ln>
        </p:spPr>
        <p:txBody>
          <a:bodyPr wrap="square" rtlCol="0" anchor="t" anchorCtr="0">
            <a:noAutofit/>
          </a:bodyPr>
          <a:lstStyle/>
          <a:p>
            <a:pPr marL="0" marR="0" lvl="0" indent="0" algn="r" defTabSz="457200" rtl="0" eaLnBrk="1" fontAlgn="auto" latinLnBrk="0" hangingPunct="1">
              <a:lnSpc>
                <a:spcPct val="100000"/>
              </a:lnSpc>
              <a:spcBef>
                <a:spcPts val="1200"/>
              </a:spcBef>
              <a:spcAft>
                <a:spcPts val="0"/>
              </a:spcAft>
              <a:buClrTx/>
              <a:buSzTx/>
              <a:buFontTx/>
              <a:buNone/>
              <a:tabLst/>
              <a:defRPr/>
            </a:pPr>
            <a:endParaRPr kumimoji="0" lang="en-US" sz="1800" b="1" i="0" u="none" strike="noStrike" kern="1200" cap="none" spc="0" normalizeH="0" baseline="0" noProof="0" dirty="0">
              <a:ln>
                <a:noFill/>
              </a:ln>
              <a:solidFill>
                <a:srgbClr val="7030A0"/>
              </a:solidFill>
              <a:effectLst/>
              <a:uLnTx/>
              <a:uFillTx/>
              <a:latin typeface="Corbel" panose="020B0503020204020204"/>
              <a:ea typeface="+mn-ea"/>
              <a:cs typeface="+mn-cs"/>
            </a:endParaRPr>
          </a:p>
        </p:txBody>
      </p:sp>
      <p:sp>
        <p:nvSpPr>
          <p:cNvPr id="43" name="TextBox 42">
            <a:extLst>
              <a:ext uri="{FF2B5EF4-FFF2-40B4-BE49-F238E27FC236}">
                <a16:creationId xmlns:a16="http://schemas.microsoft.com/office/drawing/2014/main" id="{26012F47-76F7-134A-8A14-86BF5961B16B}"/>
              </a:ext>
            </a:extLst>
          </p:cNvPr>
          <p:cNvSpPr txBox="1"/>
          <p:nvPr/>
        </p:nvSpPr>
        <p:spPr>
          <a:xfrm>
            <a:off x="366953" y="3310682"/>
            <a:ext cx="8410073" cy="947799"/>
          </a:xfrm>
          <a:prstGeom prst="roundRect">
            <a:avLst>
              <a:gd name="adj" fmla="val 4553"/>
            </a:avLst>
          </a:prstGeom>
          <a:solidFill>
            <a:srgbClr val="00B050">
              <a:alpha val="3000"/>
            </a:srgbClr>
          </a:solidFill>
          <a:ln w="38100">
            <a:solidFill>
              <a:srgbClr val="00B05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endParaRPr>
          </a:p>
        </p:txBody>
      </p:sp>
      <p:sp>
        <p:nvSpPr>
          <p:cNvPr id="44" name="TextBox 43">
            <a:extLst>
              <a:ext uri="{FF2B5EF4-FFF2-40B4-BE49-F238E27FC236}">
                <a16:creationId xmlns:a16="http://schemas.microsoft.com/office/drawing/2014/main" id="{1A161E86-5513-4B43-A075-919C7ECE2438}"/>
              </a:ext>
            </a:extLst>
          </p:cNvPr>
          <p:cNvSpPr txBox="1"/>
          <p:nvPr/>
        </p:nvSpPr>
        <p:spPr>
          <a:xfrm>
            <a:off x="366951" y="4437793"/>
            <a:ext cx="8410073" cy="1966007"/>
          </a:xfrm>
          <a:prstGeom prst="roundRect">
            <a:avLst>
              <a:gd name="adj" fmla="val 4553"/>
            </a:avLst>
          </a:prstGeom>
          <a:solidFill>
            <a:srgbClr val="FE6200">
              <a:alpha val="3000"/>
            </a:srgbClr>
          </a:solidFill>
          <a:ln w="38100">
            <a:solidFill>
              <a:srgbClr val="FE620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E6200"/>
              </a:solidFill>
              <a:effectLst/>
              <a:uLnTx/>
              <a:uFillTx/>
              <a:latin typeface="Corbel" panose="020B0503020204020204"/>
              <a:ea typeface="+mn-ea"/>
              <a:cs typeface="+mn-cs"/>
            </a:endParaRP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1" y="1233077"/>
            <a:ext cx="8410069" cy="5159149"/>
          </a:xfrm>
        </p:spPr>
        <p:txBody>
          <a:bodyPr numCol="1">
            <a:noAutofit/>
          </a:bodyPr>
          <a:lstStyle/>
          <a:p>
            <a:pPr marL="444500" indent="-306388">
              <a:lnSpc>
                <a:spcPct val="120000"/>
              </a:lnSpc>
              <a:spcBef>
                <a:spcPts val="0"/>
              </a:spcBef>
              <a:spcAft>
                <a:spcPts val="0"/>
              </a:spcAft>
              <a:buClr>
                <a:srgbClr val="7030A0"/>
              </a:buClr>
              <a:buSzPct val="100000"/>
              <a:buAutoNum type="arabicParenBoth"/>
            </a:pPr>
            <a:r>
              <a:rPr lang="en-US" sz="2100" b="1" dirty="0">
                <a:solidFill>
                  <a:srgbClr val="7030A0"/>
                </a:solidFill>
                <a:latin typeface="Calibri" panose="020F0502020204030204" pitchFamily="34" charset="0"/>
              </a:rPr>
              <a:t> </a:t>
            </a:r>
            <a:r>
              <a:rPr lang="en-US" sz="2100" b="1" dirty="0">
                <a:solidFill>
                  <a:srgbClr val="7030A0"/>
                </a:solidFill>
              </a:rPr>
              <a:t>Sequence-to-Graph (S2G) Mapping</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5.9×/106×</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4.1×/3.0×</a:t>
            </a:r>
            <a:r>
              <a:rPr lang="en-US" dirty="0">
                <a:solidFill>
                  <a:srgbClr val="7A20C9"/>
                </a:solidFill>
              </a:rPr>
              <a:t> </a:t>
            </a:r>
            <a:r>
              <a:rPr lang="en-US" dirty="0">
                <a:solidFill>
                  <a:schemeClr val="tx1"/>
                </a:solidFill>
              </a:rPr>
              <a:t>less power than </a:t>
            </a:r>
            <a:r>
              <a:rPr lang="en-US" b="1" dirty="0" err="1">
                <a:solidFill>
                  <a:schemeClr val="tx1"/>
                </a:solidFill>
              </a:rPr>
              <a:t>GraphAligner</a:t>
            </a:r>
            <a:r>
              <a:rPr lang="en-US" b="1" dirty="0">
                <a:solidFill>
                  <a:schemeClr val="tx1"/>
                </a:solidFill>
              </a:rPr>
              <a:t> </a:t>
            </a:r>
            <a:br>
              <a:rPr lang="en-US" b="1" dirty="0">
                <a:solidFill>
                  <a:schemeClr val="tx1"/>
                </a:solidFill>
              </a:rPr>
            </a:br>
            <a:r>
              <a:rPr lang="en-US" dirty="0">
                <a:solidFill>
                  <a:schemeClr val="tx1"/>
                </a:solidFill>
              </a:rPr>
              <a:t>for long and short reads, respectively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3.9×/742×</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4.4×/3.2×</a:t>
            </a:r>
            <a:r>
              <a:rPr lang="en-US" dirty="0">
                <a:solidFill>
                  <a:srgbClr val="7A20C9"/>
                </a:solidFill>
              </a:rPr>
              <a:t> </a:t>
            </a:r>
            <a:r>
              <a:rPr lang="en-US" dirty="0">
                <a:solidFill>
                  <a:schemeClr val="tx1"/>
                </a:solidFill>
              </a:rPr>
              <a:t>less power than </a:t>
            </a:r>
            <a:r>
              <a:rPr lang="en-US" b="1" dirty="0">
                <a:solidFill>
                  <a:schemeClr val="tx1"/>
                </a:solidFill>
              </a:rPr>
              <a:t>vg </a:t>
            </a:r>
            <a:br>
              <a:rPr lang="en-US" b="1" dirty="0">
                <a:solidFill>
                  <a:schemeClr val="tx1"/>
                </a:solidFill>
              </a:rPr>
            </a:br>
            <a:r>
              <a:rPr lang="en-US" dirty="0">
                <a:solidFill>
                  <a:schemeClr val="tx1"/>
                </a:solidFill>
              </a:rPr>
              <a:t>for long and short reads, respectively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44500" indent="-306388">
              <a:lnSpc>
                <a:spcPct val="120000"/>
              </a:lnSpc>
              <a:spcBef>
                <a:spcPts val="2400"/>
              </a:spcBef>
              <a:spcAft>
                <a:spcPts val="0"/>
              </a:spcAft>
              <a:buClr>
                <a:srgbClr val="00B050"/>
              </a:buClr>
              <a:buSzPct val="100000"/>
              <a:buFont typeface="Wingdings" pitchFamily="2" charset="2"/>
              <a:buAutoNum type="arabicParenBoth" startAt="2"/>
            </a:pPr>
            <a:r>
              <a:rPr lang="en-US" sz="2100" b="1" dirty="0">
                <a:solidFill>
                  <a:srgbClr val="00B050"/>
                </a:solidFill>
                <a:latin typeface="Calibri" panose="020F0502020204030204" pitchFamily="34" charset="0"/>
              </a:rPr>
              <a:t> </a:t>
            </a:r>
            <a:r>
              <a:rPr lang="en-US" sz="2100" b="1" dirty="0">
                <a:solidFill>
                  <a:srgbClr val="00B050"/>
                </a:solidFill>
              </a:rPr>
              <a:t>Sequence-to-Graph (S2G) Alignment</a:t>
            </a:r>
          </a:p>
          <a:p>
            <a:pPr marL="495300" indent="-311150">
              <a:lnSpc>
                <a:spcPct val="120000"/>
              </a:lnSpc>
              <a:spcBef>
                <a:spcPts val="0"/>
              </a:spcBef>
              <a:spcAft>
                <a:spcPts val="0"/>
              </a:spcAft>
              <a:buClr>
                <a:srgbClr val="00B050"/>
              </a:buClr>
            </a:pPr>
            <a:r>
              <a:rPr lang="en-US" b="1" dirty="0">
                <a:solidFill>
                  <a:srgbClr val="00B050"/>
                </a:solidFill>
                <a:latin typeface="Calibri" panose="020F0502020204030204" pitchFamily="34" charset="0"/>
              </a:rPr>
              <a:t>41×–539×</a:t>
            </a:r>
            <a:r>
              <a:rPr lang="en-US" dirty="0">
                <a:solidFill>
                  <a:schemeClr val="tx1"/>
                </a:solidFill>
                <a:latin typeface="Calibri" panose="020F0502020204030204" pitchFamily="34" charset="0"/>
              </a:rPr>
              <a:t> speedup over </a:t>
            </a:r>
            <a:r>
              <a:rPr lang="en-US" b="1" dirty="0" err="1">
                <a:solidFill>
                  <a:schemeClr val="tx1"/>
                </a:solidFill>
              </a:rPr>
              <a:t>PaSGAL</a:t>
            </a:r>
            <a:r>
              <a:rPr lang="en-US" b="1" dirty="0">
                <a:solidFill>
                  <a:schemeClr val="tx1"/>
                </a:solidFill>
              </a:rPr>
              <a:t> </a:t>
            </a:r>
            <a:r>
              <a:rPr lang="en-US" dirty="0">
                <a:solidFill>
                  <a:schemeClr val="tx1"/>
                </a:solidFill>
              </a:rPr>
              <a:t>with AVX-</a:t>
            </a:r>
            <a:r>
              <a:rPr lang="en-US" dirty="0">
                <a:solidFill>
                  <a:schemeClr val="tx1"/>
                </a:solidFill>
                <a:latin typeface="Calibri" panose="020F0502020204030204" pitchFamily="34" charset="0"/>
              </a:rPr>
              <a:t>512</a:t>
            </a:r>
            <a:r>
              <a:rPr lang="en-US" dirty="0">
                <a:solidFill>
                  <a:schemeClr val="tx1"/>
                </a:solidFill>
              </a:rPr>
              <a:t> support</a:t>
            </a:r>
            <a:r>
              <a:rPr lang="en-US" b="1"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endParaRPr lang="en-US" sz="1600" b="1" dirty="0">
              <a:solidFill>
                <a:srgbClr val="00B050"/>
              </a:solidFill>
            </a:endParaRPr>
          </a:p>
          <a:p>
            <a:pPr marL="444500" indent="-306388">
              <a:lnSpc>
                <a:spcPct val="120000"/>
              </a:lnSpc>
              <a:spcBef>
                <a:spcPts val="3000"/>
              </a:spcBef>
              <a:spcAft>
                <a:spcPts val="0"/>
              </a:spcAft>
              <a:buClr>
                <a:srgbClr val="FE6200"/>
              </a:buClr>
              <a:buSzPct val="100000"/>
              <a:buFont typeface="Wingdings" pitchFamily="2" charset="2"/>
              <a:buAutoNum type="arabicParenBoth" startAt="3"/>
            </a:pPr>
            <a:r>
              <a:rPr lang="en-US" sz="2100" b="1" dirty="0">
                <a:solidFill>
                  <a:srgbClr val="FE6200"/>
                </a:solidFill>
                <a:latin typeface="Calibri" panose="020F0502020204030204" pitchFamily="34" charset="0"/>
              </a:rPr>
              <a:t> </a:t>
            </a:r>
            <a:r>
              <a:rPr lang="en-US" sz="2100" b="1" dirty="0">
                <a:solidFill>
                  <a:srgbClr val="FE6200"/>
                </a:solidFill>
              </a:rPr>
              <a:t>Sequence-to-Sequence (S2S) Alignment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1.2×/4.8× </a:t>
            </a:r>
            <a:r>
              <a:rPr lang="en-US" dirty="0">
                <a:solidFill>
                  <a:schemeClr val="tx1"/>
                </a:solidFill>
                <a:latin typeface="Calibri" panose="020F0502020204030204" pitchFamily="34" charset="0"/>
              </a:rPr>
              <a:t>higher throughput than </a:t>
            </a:r>
            <a:r>
              <a:rPr lang="en-US" b="1" dirty="0">
                <a:solidFill>
                  <a:schemeClr val="tx1"/>
                </a:solidFill>
                <a:latin typeface="Calibri" panose="020F0502020204030204" pitchFamily="34" charset="0"/>
              </a:rPr>
              <a:t>GenASM</a:t>
            </a:r>
            <a:r>
              <a:rPr lang="en-US" dirty="0">
                <a:solidFill>
                  <a:schemeClr val="tx1"/>
                </a:solidFill>
                <a:latin typeface="Calibri" panose="020F0502020204030204" pitchFamily="34" charset="0"/>
              </a:rPr>
              <a:t> and </a:t>
            </a:r>
            <a:r>
              <a:rPr lang="en-US" b="1" dirty="0">
                <a:solidFill>
                  <a:schemeClr val="tx1"/>
                </a:solidFill>
                <a:latin typeface="Calibri" panose="020F0502020204030204" pitchFamily="34" charset="0"/>
              </a:rPr>
              <a:t>GACT of Darwin </a:t>
            </a:r>
            <a:br>
              <a:rPr lang="en-US" b="1" dirty="0">
                <a:solidFill>
                  <a:schemeClr val="tx1"/>
                </a:solidFill>
                <a:latin typeface="Calibri" panose="020F0502020204030204" pitchFamily="34" charset="0"/>
              </a:rPr>
            </a:br>
            <a:r>
              <a:rPr lang="en-US" dirty="0">
                <a:solidFill>
                  <a:schemeClr val="tx1"/>
                </a:solidFill>
                <a:latin typeface="Calibri" panose="020F0502020204030204" pitchFamily="34" charset="0"/>
              </a:rPr>
              <a:t>for long reads</a:t>
            </a:r>
            <a:r>
              <a:rPr lang="en-US" b="1" dirty="0">
                <a:solidFill>
                  <a:schemeClr val="tx1"/>
                </a:solidFill>
              </a:rPr>
              <a:t> </a:t>
            </a:r>
            <a:r>
              <a:rPr lang="en-US" sz="1600" dirty="0">
                <a:solidFill>
                  <a:schemeClr val="tx1"/>
                </a:solidFill>
              </a:rPr>
              <a:t>(state-of-the-art </a:t>
            </a:r>
            <a:r>
              <a:rPr lang="en-US" sz="1600" b="1" dirty="0">
                <a:solidFill>
                  <a:srgbClr val="C00000"/>
                </a:solidFill>
                <a:latin typeface="Calibri" panose="020F0502020204030204" pitchFamily="34" charset="0"/>
              </a:rPr>
              <a:t>HW</a:t>
            </a:r>
            <a:r>
              <a:rPr lang="en-US" sz="1600" dirty="0">
                <a:solidFill>
                  <a:schemeClr val="tx1"/>
                </a:solidFill>
              </a:rPr>
              <a: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1.3×/2.4× </a:t>
            </a:r>
            <a:r>
              <a:rPr lang="en-US" dirty="0">
                <a:solidFill>
                  <a:schemeClr val="tx1"/>
                </a:solidFill>
                <a:latin typeface="Calibri" panose="020F0502020204030204" pitchFamily="34" charset="0"/>
              </a:rPr>
              <a:t>higher throughput than </a:t>
            </a:r>
            <a:r>
              <a:rPr lang="en-US" b="1" dirty="0">
                <a:solidFill>
                  <a:schemeClr val="tx1"/>
                </a:solidFill>
                <a:latin typeface="Calibri" panose="020F0502020204030204" pitchFamily="34" charset="0"/>
              </a:rPr>
              <a:t>GenASM</a:t>
            </a:r>
            <a:r>
              <a:rPr lang="en-US" dirty="0">
                <a:solidFill>
                  <a:schemeClr val="tx1"/>
                </a:solidFill>
                <a:latin typeface="Calibri" panose="020F0502020204030204" pitchFamily="34" charset="0"/>
              </a:rPr>
              <a:t> and </a:t>
            </a:r>
            <a:r>
              <a:rPr lang="en-US" b="1" dirty="0">
                <a:solidFill>
                  <a:schemeClr val="tx1"/>
                </a:solidFill>
                <a:latin typeface="Calibri" panose="020F0502020204030204" pitchFamily="34" charset="0"/>
              </a:rPr>
              <a:t>SillaX of </a:t>
            </a:r>
            <a:r>
              <a:rPr lang="en-US" b="1" dirty="0" err="1">
                <a:solidFill>
                  <a:schemeClr val="tx1"/>
                </a:solidFill>
                <a:latin typeface="Calibri" panose="020F0502020204030204" pitchFamily="34" charset="0"/>
              </a:rPr>
              <a:t>GenAX</a:t>
            </a:r>
            <a:r>
              <a:rPr lang="en-US" b="1" dirty="0">
                <a:solidFill>
                  <a:schemeClr val="tx1"/>
                </a:solidFill>
                <a:latin typeface="Calibri" panose="020F0502020204030204" pitchFamily="34" charset="0"/>
              </a:rPr>
              <a:t> </a:t>
            </a:r>
            <a:br>
              <a:rPr lang="en-US" b="1" dirty="0">
                <a:solidFill>
                  <a:schemeClr val="tx1"/>
                </a:solidFill>
                <a:latin typeface="Calibri" panose="020F0502020204030204" pitchFamily="34" charset="0"/>
              </a:rPr>
            </a:br>
            <a:r>
              <a:rPr lang="en-US" dirty="0">
                <a:solidFill>
                  <a:schemeClr val="tx1"/>
                </a:solidFill>
                <a:latin typeface="Calibri" panose="020F0502020204030204" pitchFamily="34" charset="0"/>
              </a:rPr>
              <a:t>for short reads</a:t>
            </a:r>
            <a:r>
              <a:rPr lang="en-US" b="1" dirty="0">
                <a:solidFill>
                  <a:schemeClr val="tx1"/>
                </a:solidFill>
              </a:rPr>
              <a:t> </a:t>
            </a:r>
            <a:r>
              <a:rPr lang="en-US" sz="1600" dirty="0">
                <a:solidFill>
                  <a:schemeClr val="tx1"/>
                </a:solidFill>
              </a:rPr>
              <a:t>(state-of-the-art </a:t>
            </a:r>
            <a:r>
              <a:rPr lang="en-US" sz="1600" b="1" dirty="0">
                <a:solidFill>
                  <a:srgbClr val="C00000"/>
                </a:solidFill>
                <a:latin typeface="Calibri" panose="020F0502020204030204" pitchFamily="34" charset="0"/>
              </a:rPr>
              <a:t>HW</a:t>
            </a:r>
            <a:r>
              <a:rPr lang="en-US" sz="1600" dirty="0">
                <a:solidFill>
                  <a:schemeClr val="tx1"/>
                </a:solidFill>
              </a:rPr>
              <a:t>)</a:t>
            </a:r>
          </a:p>
        </p:txBody>
      </p:sp>
    </p:spTree>
    <p:custDataLst>
      <p:tags r:id="rId1"/>
    </p:custDataLst>
    <p:extLst>
      <p:ext uri="{BB962C8B-B14F-4D97-AF65-F5344CB8AC3E}">
        <p14:creationId xmlns:p14="http://schemas.microsoft.com/office/powerpoint/2010/main" val="17117186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err="1"/>
              <a:t>SeGraM</a:t>
            </a:r>
            <a:r>
              <a:rPr lang="en-US" dirty="0"/>
              <a:t>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1815968" y="6452890"/>
            <a:ext cx="55643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https://www.youtube.com/watch?v=gyjqYoyDP9s</a:t>
            </a:r>
            <a:r>
              <a:rPr kumimoji="0" lang="en-US" sz="16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3" name="Picture 2">
            <a:extLst>
              <a:ext uri="{FF2B5EF4-FFF2-40B4-BE49-F238E27FC236}">
                <a16:creationId xmlns:a16="http://schemas.microsoft.com/office/drawing/2014/main" id="{CC55BE1A-8885-9D34-9473-716254411BFD}"/>
              </a:ext>
            </a:extLst>
          </p:cNvPr>
          <p:cNvPicPr>
            <a:picLocks noChangeAspect="1"/>
          </p:cNvPicPr>
          <p:nvPr/>
        </p:nvPicPr>
        <p:blipFill>
          <a:blip r:embed="rId3"/>
          <a:stretch>
            <a:fillRect/>
          </a:stretch>
        </p:blipFill>
        <p:spPr>
          <a:xfrm>
            <a:off x="648072" y="985557"/>
            <a:ext cx="7740352" cy="5323763"/>
          </a:xfrm>
          <a:prstGeom prst="rect">
            <a:avLst/>
          </a:prstGeom>
        </p:spPr>
      </p:pic>
    </p:spTree>
    <p:extLst>
      <p:ext uri="{BB962C8B-B14F-4D97-AF65-F5344CB8AC3E}">
        <p14:creationId xmlns:p14="http://schemas.microsoft.com/office/powerpoint/2010/main" val="245079084"/>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957391253"/>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solidFill>
                  <a:srgbClr val="0000FF"/>
                </a:solidFill>
              </a:rPr>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24933957"/>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Read Mapping &amp; Filtering in Memory</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a:xfrm>
            <a:off x="228600" y="1000472"/>
            <a:ext cx="8610600" cy="4876800"/>
          </a:xfrm>
        </p:spPr>
        <p:txBody>
          <a:bodyPr/>
          <a:lstStyle/>
          <a:p>
            <a:pPr marL="0" indent="0" algn="ctr">
              <a:buNone/>
            </a:pPr>
            <a:endParaRPr lang="en-US" sz="4000" dirty="0">
              <a:solidFill>
                <a:srgbClr val="1A5712"/>
              </a:solidFill>
            </a:endParaRPr>
          </a:p>
          <a:p>
            <a:pPr marL="0" indent="0" algn="ctr">
              <a:buNone/>
            </a:pPr>
            <a:endParaRPr lang="en-US" sz="4000" dirty="0">
              <a:solidFill>
                <a:srgbClr val="1A5712"/>
              </a:solidFill>
            </a:endParaRPr>
          </a:p>
          <a:p>
            <a:pPr marL="0" indent="0" algn="ctr">
              <a:buNone/>
            </a:pPr>
            <a:r>
              <a:rPr lang="en-US" sz="4000" dirty="0">
                <a:solidFill>
                  <a:srgbClr val="1A5712"/>
                </a:solidFill>
              </a:rPr>
              <a:t>We need to design </a:t>
            </a:r>
          </a:p>
          <a:p>
            <a:pPr marL="0" indent="0" algn="ctr">
              <a:buNone/>
            </a:pPr>
            <a:r>
              <a:rPr lang="en-US" sz="4000" dirty="0">
                <a:solidFill>
                  <a:srgbClr val="0000FF"/>
                </a:solidFill>
              </a:rPr>
              <a:t>mapping &amp; filtering algorithms </a:t>
            </a:r>
          </a:p>
          <a:p>
            <a:pPr marL="0" indent="0" algn="ctr">
              <a:buNone/>
            </a:pPr>
            <a:r>
              <a:rPr lang="en-US" sz="4000" dirty="0">
                <a:solidFill>
                  <a:srgbClr val="FF0000"/>
                </a:solidFill>
              </a:rPr>
              <a:t>that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49211938"/>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p:txBody>
          <a:bodyPr/>
          <a:lstStyle/>
          <a:p>
            <a:r>
              <a:rPr lang="en-US" dirty="0"/>
              <a:t>Near-Memory Pre-Alignment Filtering</a:t>
            </a:r>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0A72CBA-36E4-2E48-B856-DDCFDCFF91FA}"/>
              </a:ext>
            </a:extLst>
          </p:cNvPr>
          <p:cNvPicPr>
            <a:picLocks noChangeAspect="1"/>
          </p:cNvPicPr>
          <p:nvPr/>
        </p:nvPicPr>
        <p:blipFill rotWithShape="1">
          <a:blip r:embed="rId2">
            <a:extLst>
              <a:ext uri="{28A0092B-C50C-407E-A947-70E740481C1C}">
                <a14:useLocalDpi xmlns:a14="http://schemas.microsoft.com/office/drawing/2010/main" val="0"/>
              </a:ext>
            </a:extLst>
          </a:blip>
          <a:srcRect l="4325" t="25508" r="35825" b="29425"/>
          <a:stretch/>
        </p:blipFill>
        <p:spPr>
          <a:xfrm>
            <a:off x="827584" y="2683149"/>
            <a:ext cx="7488832" cy="3626171"/>
          </a:xfrm>
          <a:prstGeom prst="rect">
            <a:avLst/>
          </a:prstGeom>
        </p:spPr>
      </p:pic>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Gagandeep Singh, 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Dionysios</a:t>
            </a:r>
            <a:r>
              <a:rPr kumimoji="0" lang="en-US" sz="1800" b="0" i="0" u="none" strike="noStrike" kern="1200" cap="none" spc="0" normalizeH="0" baseline="0" noProof="0" dirty="0">
                <a:ln>
                  <a:noFill/>
                </a:ln>
                <a:solidFill>
                  <a:srgbClr val="000000"/>
                </a:solidFill>
                <a:effectLst/>
                <a:uLnTx/>
                <a:uFillTx/>
                <a:latin typeface="Tahoma"/>
                <a:ea typeface="+mn-ea"/>
                <a:cs typeface="+mn-cs"/>
              </a:rPr>
              <a:t> Diamantopoulos, Juan Gomez-Luna, Henk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Corporaal</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a:t>
            </a:r>
            <a:endParaRPr kumimoji="0" lang="ar-SA"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FPGA-Based Near-Memory Acceleration of Modern Data-Intensive Applications</a:t>
            </a:r>
            <a:r>
              <a:rPr kumimoji="0" lang="en-US" sz="1800" b="1" i="0" u="none" strike="noStrike" kern="1200" cap="none" spc="0" normalizeH="0" baseline="0" noProof="0" dirty="0">
                <a:ln>
                  <a:noFill/>
                </a:ln>
                <a:solidFill>
                  <a:srgbClr val="0000FF"/>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Micro, 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034547138"/>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a:t>Near-Memory Acceleration</a:t>
            </a:r>
            <a:r>
              <a:rPr lang="en-US"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IBM POWER9 CPU</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HBM-based FPGA board 	</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1" u="none" strike="noStrike" kern="1200" cap="none" spc="0" normalizeH="0" baseline="0" noProof="0" dirty="0">
                <a:ln>
                  <a:noFill/>
                </a:ln>
                <a:solidFill>
                  <a:srgbClr val="FFFFFF"/>
                </a:solidFill>
                <a:effectLst/>
                <a:uLnTx/>
                <a:uFillTx/>
                <a:latin typeface="Calibri" panose="020F0502020204030204"/>
                <a:ea typeface="+mn-ea"/>
                <a:cs typeface="+mn-cs"/>
              </a:rPr>
              <a:t>OCAPI</a:t>
            </a:r>
            <a:endParaRPr kumimoji="0" lang="en-US" sz="1500" b="1"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a:t>
            </a:r>
            <a:r>
              <a:rPr kumimoji="0" lang="en-US" sz="1350" b="1" i="0" u="none" strike="noStrike" kern="1200" cap="none" spc="0" normalizeH="0" baseline="0" noProof="0" dirty="0" err="1">
                <a:ln>
                  <a:noFill/>
                </a:ln>
                <a:solidFill>
                  <a:srgbClr val="1C1C1C"/>
                </a:solidFill>
                <a:effectLst/>
                <a:uLnTx/>
                <a:uFillTx/>
                <a:latin typeface="Garamond" panose="02020404030301010803" pitchFamily="18" charset="0"/>
                <a:ea typeface="+mn-ea"/>
                <a:cs typeface="+mn-cs"/>
              </a:rPr>
              <a:t>AlphaData</a:t>
            </a:r>
            <a:endPar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359E"/>
                </a:solidFill>
                <a:effectLst/>
                <a:uLnTx/>
                <a:uFillTx/>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6742F1-6635-4F3B-A1BB-91C9B3B8DD12}" type="slidenum">
              <a:rPr kumimoji="0" lang="en-US" sz="1200" b="0"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dirty="0">
              <a:ln>
                <a:noFill/>
              </a:ln>
              <a:solidFill>
                <a:srgbClr val="1C1C1C"/>
              </a:solidFill>
              <a:effectLst/>
              <a:uLnTx/>
              <a:uFillTx/>
              <a:latin typeface="Calibri" panose="020F0502020204030204"/>
              <a:ea typeface="+mn-ea"/>
              <a:cs typeface="+mn-cs"/>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communication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CAPI2</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OCAPI</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memory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DDR4</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HBM</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workloads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Weather Modeling </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and</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Genome Analysis</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95810084"/>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3B5F978-99DD-4B09-979A-AB31C135CAD9}" type="slidenum">
              <a:rPr kumimoji="0" lang="en-US" sz="1200" b="1"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74</a:t>
            </a:fld>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5-27× performance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375"/>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kumimoji="0" lang="en-US" sz="21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12-133× energy efficiency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1322689885"/>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p:txBody>
          <a:bodyPr/>
          <a:lstStyle/>
          <a:p>
            <a:r>
              <a:rPr lang="en-US" dirty="0"/>
              <a:t>More On Near-Memory </a:t>
            </a:r>
            <a:r>
              <a:rPr lang="en-US" dirty="0" err="1"/>
              <a:t>SneakySnake</a:t>
            </a:r>
            <a:endParaRPr lang="en-US" dirty="0"/>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0A72CBA-36E4-2E48-B856-DDCFDCFF91FA}"/>
              </a:ext>
            </a:extLst>
          </p:cNvPr>
          <p:cNvPicPr>
            <a:picLocks noChangeAspect="1"/>
          </p:cNvPicPr>
          <p:nvPr/>
        </p:nvPicPr>
        <p:blipFill rotWithShape="1">
          <a:blip r:embed="rId2">
            <a:extLst>
              <a:ext uri="{28A0092B-C50C-407E-A947-70E740481C1C}">
                <a14:useLocalDpi xmlns:a14="http://schemas.microsoft.com/office/drawing/2010/main" val="0"/>
              </a:ext>
            </a:extLst>
          </a:blip>
          <a:srcRect l="4325" t="25508" r="35825" b="29425"/>
          <a:stretch/>
        </p:blipFill>
        <p:spPr>
          <a:xfrm>
            <a:off x="827584" y="2683149"/>
            <a:ext cx="7488832" cy="3626171"/>
          </a:xfrm>
          <a:prstGeom prst="rect">
            <a:avLst/>
          </a:prstGeom>
        </p:spPr>
      </p:pic>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Gagandeep Singh, 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Dionysios</a:t>
            </a:r>
            <a:r>
              <a:rPr kumimoji="0" lang="en-US" sz="1800" b="0" i="0" u="none" strike="noStrike" kern="1200" cap="none" spc="0" normalizeH="0" baseline="0" noProof="0" dirty="0">
                <a:ln>
                  <a:noFill/>
                </a:ln>
                <a:solidFill>
                  <a:srgbClr val="000000"/>
                </a:solidFill>
                <a:effectLst/>
                <a:uLnTx/>
                <a:uFillTx/>
                <a:latin typeface="Tahoma"/>
                <a:ea typeface="+mn-ea"/>
                <a:cs typeface="+mn-cs"/>
              </a:rPr>
              <a:t> Diamantopoulos, Juan Gomez-Luna, Henk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Corporaal</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a:t>
            </a:r>
            <a:endParaRPr kumimoji="0" lang="ar-SA"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FPGA-Based Near-Memory Acceleration of Modern Data-Intensive Applications</a:t>
            </a:r>
            <a:r>
              <a:rPr kumimoji="0" lang="en-US" sz="1800" b="1" i="0" u="none" strike="noStrike" kern="1200" cap="none" spc="0" normalizeH="0" baseline="0" noProof="0" dirty="0">
                <a:ln>
                  <a:noFill/>
                </a:ln>
                <a:solidFill>
                  <a:srgbClr val="0000FF"/>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Micro, 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881256914"/>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620935801"/>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Genome Sequence Analysis</a:t>
            </a:r>
          </a:p>
        </p:txBody>
      </p:sp>
      <p:sp>
        <p:nvSpPr>
          <p:cNvPr id="21" name="Rectangle 20">
            <a:extLst>
              <a:ext uri="{FF2B5EF4-FFF2-40B4-BE49-F238E27FC236}">
                <a16:creationId xmlns:a16="http://schemas.microsoft.com/office/drawing/2014/main" id="{E01ACC52-BF73-DA42-AD9D-F8B156EAD431}"/>
              </a:ext>
            </a:extLst>
          </p:cNvPr>
          <p:cNvSpPr/>
          <p:nvPr/>
        </p:nvSpPr>
        <p:spPr>
          <a:xfrm>
            <a:off x="0" y="4374560"/>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22" name="Rectangle 21">
            <a:extLst>
              <a:ext uri="{FF2B5EF4-FFF2-40B4-BE49-F238E27FC236}">
                <a16:creationId xmlns:a16="http://schemas.microsoft.com/office/drawing/2014/main" id="{F3671EFC-1331-174D-B84F-34BC5F4A4A6B}"/>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24" name="Graphic 23" descr="Close">
            <a:extLst>
              <a:ext uri="{FF2B5EF4-FFF2-40B4-BE49-F238E27FC236}">
                <a16:creationId xmlns:a16="http://schemas.microsoft.com/office/drawing/2014/main" id="{481E8CAD-DA0B-DE49-AE7E-ADF4823874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4306723"/>
            <a:ext cx="914400" cy="914400"/>
          </a:xfrm>
          <a:prstGeom prst="rect">
            <a:avLst/>
          </a:prstGeom>
        </p:spPr>
      </p:pic>
      <p:sp>
        <p:nvSpPr>
          <p:cNvPr id="26" name="Rounded Rectangle 25">
            <a:extLst>
              <a:ext uri="{FF2B5EF4-FFF2-40B4-BE49-F238E27FC236}">
                <a16:creationId xmlns:a16="http://schemas.microsoft.com/office/drawing/2014/main" id="{529F4988-C678-5947-BDB2-49390A868FE9}"/>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7" name="Rounded Rectangle 26">
            <a:extLst>
              <a:ext uri="{FF2B5EF4-FFF2-40B4-BE49-F238E27FC236}">
                <a16:creationId xmlns:a16="http://schemas.microsoft.com/office/drawing/2014/main" id="{2B63E99D-D1E4-8245-8CB2-BCD3BEAAF8DA}"/>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8" name="Rounded Rectangle 27">
            <a:extLst>
              <a:ext uri="{FF2B5EF4-FFF2-40B4-BE49-F238E27FC236}">
                <a16:creationId xmlns:a16="http://schemas.microsoft.com/office/drawing/2014/main" id="{4E6BADFB-FFE1-4E42-8501-08F12E36204A}"/>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0" name="Rectangle 29">
            <a:extLst>
              <a:ext uri="{FF2B5EF4-FFF2-40B4-BE49-F238E27FC236}">
                <a16:creationId xmlns:a16="http://schemas.microsoft.com/office/drawing/2014/main" id="{84709FEE-9362-744D-BD7D-4090E60D2C2C}"/>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1" name="Rectangle 30">
            <a:extLst>
              <a:ext uri="{FF2B5EF4-FFF2-40B4-BE49-F238E27FC236}">
                <a16:creationId xmlns:a16="http://schemas.microsoft.com/office/drawing/2014/main" id="{3271D223-4AC2-EF42-ACC1-66113579DA7F}"/>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2" name="Rectangle 31">
            <a:extLst>
              <a:ext uri="{FF2B5EF4-FFF2-40B4-BE49-F238E27FC236}">
                <a16:creationId xmlns:a16="http://schemas.microsoft.com/office/drawing/2014/main" id="{64F2603E-EC35-944A-B5BF-522099302E4A}"/>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14" name="Rectangle 13">
            <a:extLst>
              <a:ext uri="{FF2B5EF4-FFF2-40B4-BE49-F238E27FC236}">
                <a16:creationId xmlns:a16="http://schemas.microsoft.com/office/drawing/2014/main" id="{24B28578-0EA7-1344-8553-2880F1E40B36}"/>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5" name="Rectangle 14">
            <a:extLst>
              <a:ext uri="{FF2B5EF4-FFF2-40B4-BE49-F238E27FC236}">
                <a16:creationId xmlns:a16="http://schemas.microsoft.com/office/drawing/2014/main" id="{71102E78-13BB-5F40-8AB1-CDB1BEB38F0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6" name="Rectangle 15">
            <a:extLst>
              <a:ext uri="{FF2B5EF4-FFF2-40B4-BE49-F238E27FC236}">
                <a16:creationId xmlns:a16="http://schemas.microsoft.com/office/drawing/2014/main" id="{66AF30CC-AFFD-C243-B35B-C66C856DFAAA}"/>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7" name="Rectangle 16">
            <a:extLst>
              <a:ext uri="{FF2B5EF4-FFF2-40B4-BE49-F238E27FC236}">
                <a16:creationId xmlns:a16="http://schemas.microsoft.com/office/drawing/2014/main" id="{7382F4E4-D6C2-1545-B09F-1D6880140494}"/>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8" name="Rectangle 17">
            <a:extLst>
              <a:ext uri="{FF2B5EF4-FFF2-40B4-BE49-F238E27FC236}">
                <a16:creationId xmlns:a16="http://schemas.microsoft.com/office/drawing/2014/main" id="{5F0239A0-AC43-254F-986D-684EDE49C650}"/>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9" name="Rectangle 18">
            <a:extLst>
              <a:ext uri="{FF2B5EF4-FFF2-40B4-BE49-F238E27FC236}">
                <a16:creationId xmlns:a16="http://schemas.microsoft.com/office/drawing/2014/main" id="{4A46DDE2-1447-5147-855B-E194AB338B55}"/>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 name="TextBox 3">
            <a:extLst>
              <a:ext uri="{FF2B5EF4-FFF2-40B4-BE49-F238E27FC236}">
                <a16:creationId xmlns:a16="http://schemas.microsoft.com/office/drawing/2014/main" id="{7289B15F-EA14-7F42-9071-0F136A6363FF}"/>
              </a:ext>
            </a:extLst>
          </p:cNvPr>
          <p:cNvSpPr txBox="1"/>
          <p:nvPr/>
        </p:nvSpPr>
        <p:spPr>
          <a:xfrm>
            <a:off x="6841354" y="1768561"/>
            <a:ext cx="181491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Alignment</a:t>
            </a:r>
          </a:p>
        </p:txBody>
      </p:sp>
      <p:sp>
        <p:nvSpPr>
          <p:cNvPr id="5" name="Striped Right Arrow 4">
            <a:extLst>
              <a:ext uri="{FF2B5EF4-FFF2-40B4-BE49-F238E27FC236}">
                <a16:creationId xmlns:a16="http://schemas.microsoft.com/office/drawing/2014/main" id="{E8DE3FB2-0066-CC44-88B8-5F3645C02031}"/>
              </a:ext>
            </a:extLst>
          </p:cNvPr>
          <p:cNvSpPr/>
          <p:nvPr/>
        </p:nvSpPr>
        <p:spPr>
          <a:xfrm>
            <a:off x="1445366" y="910326"/>
            <a:ext cx="5886717" cy="985838"/>
          </a:xfrm>
          <a:prstGeom prst="strip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Data Movement from Storage</a:t>
            </a:r>
          </a:p>
        </p:txBody>
      </p:sp>
      <p:pic>
        <p:nvPicPr>
          <p:cNvPr id="23" name="Graphic 22" descr="Close">
            <a:extLst>
              <a:ext uri="{FF2B5EF4-FFF2-40B4-BE49-F238E27FC236}">
                <a16:creationId xmlns:a16="http://schemas.microsoft.com/office/drawing/2014/main" id="{5C074053-199E-AE4B-94E6-C5A21A2B6B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5219357"/>
            <a:ext cx="914400" cy="914400"/>
          </a:xfrm>
          <a:prstGeom prst="rect">
            <a:avLst/>
          </a:prstGeom>
        </p:spPr>
      </p:pic>
      <p:sp>
        <p:nvSpPr>
          <p:cNvPr id="25" name="Rounded Rectangle 24">
            <a:extLst>
              <a:ext uri="{FF2B5EF4-FFF2-40B4-BE49-F238E27FC236}">
                <a16:creationId xmlns:a16="http://schemas.microsoft.com/office/drawing/2014/main" id="{A33E3FE5-D2D1-A64A-BCDD-FDAE87FF39D1}"/>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97156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6 2.96296E-6 L 0.75781 0.21203 " pathEditMode="relative" rAng="0" ptsTypes="AA">
                                      <p:cBhvr>
                                        <p:cTn id="6" dur="500" fill="hold"/>
                                        <p:tgtEl>
                                          <p:spTgt spid="30"/>
                                        </p:tgtEl>
                                        <p:attrNameLst>
                                          <p:attrName>ppt_x</p:attrName>
                                          <p:attrName>ppt_y</p:attrName>
                                        </p:attrNameLst>
                                      </p:cBhvr>
                                      <p:rCtr x="37882" y="10602"/>
                                    </p:animMotion>
                                  </p:childTnLst>
                                </p:cTn>
                              </p:par>
                            </p:childTnLst>
                          </p:cTn>
                        </p:par>
                        <p:par>
                          <p:cTn id="7" fill="hold">
                            <p:stCondLst>
                              <p:cond delay="500"/>
                            </p:stCondLst>
                            <p:childTnLst>
                              <p:par>
                                <p:cTn id="8" presetID="0" presetClass="path" presetSubtype="0" accel="50000" decel="50000" fill="hold" grpId="0" nodeType="afterEffect">
                                  <p:stCondLst>
                                    <p:cond delay="0"/>
                                  </p:stCondLst>
                                  <p:childTnLst>
                                    <p:animMotion origin="layout" path="M 0.01458 0.10856 L 0.73472 0.15185 " pathEditMode="relative" rAng="0" ptsTypes="AA">
                                      <p:cBhvr>
                                        <p:cTn id="9" dur="500" fill="hold"/>
                                        <p:tgtEl>
                                          <p:spTgt spid="31"/>
                                        </p:tgtEl>
                                        <p:attrNameLst>
                                          <p:attrName>ppt_x</p:attrName>
                                          <p:attrName>ppt_y</p:attrName>
                                        </p:attrNameLst>
                                      </p:cBhvr>
                                      <p:rCtr x="36007" y="2153"/>
                                    </p:animMotion>
                                  </p:childTnLst>
                                </p:cTn>
                              </p:par>
                            </p:childTnLst>
                          </p:cTn>
                        </p:par>
                        <p:par>
                          <p:cTn id="10" fill="hold">
                            <p:stCondLst>
                              <p:cond delay="1000"/>
                            </p:stCondLst>
                            <p:childTnLst>
                              <p:par>
                                <p:cTn id="11" presetID="0" presetClass="path" presetSubtype="0" accel="50000" decel="50000" fill="hold" grpId="0" nodeType="afterEffect">
                                  <p:stCondLst>
                                    <p:cond delay="0"/>
                                  </p:stCondLst>
                                  <p:childTnLst>
                                    <p:animMotion origin="layout" path="M 0.01458 0.0449 L 0.73472 0.08819 " pathEditMode="relative" rAng="0" ptsTypes="AA">
                                      <p:cBhvr>
                                        <p:cTn id="12" dur="500" fill="hold"/>
                                        <p:tgtEl>
                                          <p:spTgt spid="32"/>
                                        </p:tgtEl>
                                        <p:attrNameLst>
                                          <p:attrName>ppt_x</p:attrName>
                                          <p:attrName>ppt_y</p:attrName>
                                        </p:attrNameLst>
                                      </p:cBhvr>
                                      <p:rCtr x="36007" y="2153"/>
                                    </p:animMotion>
                                  </p:childTnLst>
                                </p:cTn>
                              </p:par>
                            </p:childTnLst>
                          </p:cTn>
                        </p:par>
                        <p:par>
                          <p:cTn id="13" fill="hold">
                            <p:stCondLst>
                              <p:cond delay="1500"/>
                            </p:stCondLst>
                            <p:childTnLst>
                              <p:par>
                                <p:cTn id="14" presetID="0" presetClass="path" presetSubtype="0" accel="50000" decel="50000" fill="hold" grpId="0" nodeType="afterEffect">
                                  <p:stCondLst>
                                    <p:cond delay="0"/>
                                  </p:stCondLst>
                                  <p:childTnLst>
                                    <p:animMotion origin="layout" path="M -0.01268 -0.08611 L 0.71024 0.05162 " pathEditMode="relative" rAng="0" ptsTypes="AA">
                                      <p:cBhvr>
                                        <p:cTn id="15" dur="500" fill="hold"/>
                                        <p:tgtEl>
                                          <p:spTgt spid="14"/>
                                        </p:tgtEl>
                                        <p:attrNameLst>
                                          <p:attrName>ppt_x</p:attrName>
                                          <p:attrName>ppt_y</p:attrName>
                                        </p:attrNameLst>
                                      </p:cBhvr>
                                      <p:rCtr x="36146" y="6875"/>
                                    </p:animMotion>
                                  </p:childTnLst>
                                </p:cTn>
                              </p:par>
                            </p:childTnLst>
                          </p:cTn>
                        </p:par>
                        <p:par>
                          <p:cTn id="16" fill="hold">
                            <p:stCondLst>
                              <p:cond delay="2000"/>
                            </p:stCondLst>
                            <p:childTnLst>
                              <p:par>
                                <p:cTn id="17" presetID="0" presetClass="path" presetSubtype="0" accel="50000" decel="50000" fill="hold" grpId="0" nodeType="afterEffect">
                                  <p:stCondLst>
                                    <p:cond delay="0"/>
                                  </p:stCondLst>
                                  <p:childTnLst>
                                    <p:animMotion origin="layout" path="M -0.01597 2.59259E-6 L 0.71406 0.19097 " pathEditMode="relative" rAng="0" ptsTypes="AA">
                                      <p:cBhvr>
                                        <p:cTn id="18" dur="500" fill="hold"/>
                                        <p:tgtEl>
                                          <p:spTgt spid="15"/>
                                        </p:tgtEl>
                                        <p:attrNameLst>
                                          <p:attrName>ppt_x</p:attrName>
                                          <p:attrName>ppt_y</p:attrName>
                                        </p:attrNameLst>
                                      </p:cBhvr>
                                      <p:rCtr x="36493" y="9537"/>
                                    </p:animMotion>
                                  </p:childTnLst>
                                </p:cTn>
                              </p:par>
                            </p:childTnLst>
                          </p:cTn>
                        </p:par>
                        <p:par>
                          <p:cTn id="19" fill="hold">
                            <p:stCondLst>
                              <p:cond delay="2500"/>
                            </p:stCondLst>
                            <p:childTnLst>
                              <p:par>
                                <p:cTn id="20" presetID="0" presetClass="path" presetSubtype="0" accel="50000" decel="50000" fill="hold" grpId="0" nodeType="afterEffect">
                                  <p:stCondLst>
                                    <p:cond delay="0"/>
                                  </p:stCondLst>
                                  <p:childTnLst>
                                    <p:animMotion origin="layout" path="M 0.00521 0.03611 L 0.70747 0.13472 " pathEditMode="relative" rAng="0" ptsTypes="AA">
                                      <p:cBhvr>
                                        <p:cTn id="21" dur="500" fill="hold"/>
                                        <p:tgtEl>
                                          <p:spTgt spid="16"/>
                                        </p:tgtEl>
                                        <p:attrNameLst>
                                          <p:attrName>ppt_x</p:attrName>
                                          <p:attrName>ppt_y</p:attrName>
                                        </p:attrNameLst>
                                      </p:cBhvr>
                                      <p:rCtr x="35104" y="4931"/>
                                    </p:animMotion>
                                  </p:childTnLst>
                                </p:cTn>
                              </p:par>
                            </p:childTnLst>
                          </p:cTn>
                        </p:par>
                        <p:par>
                          <p:cTn id="22" fill="hold">
                            <p:stCondLst>
                              <p:cond delay="3000"/>
                            </p:stCondLst>
                            <p:childTnLst>
                              <p:par>
                                <p:cTn id="23" presetID="0" presetClass="path" presetSubtype="0" accel="50000" decel="50000" fill="hold" grpId="0" nodeType="afterEffect">
                                  <p:stCondLst>
                                    <p:cond delay="0"/>
                                  </p:stCondLst>
                                  <p:childTnLst>
                                    <p:animMotion origin="layout" path="M 0.00174 0.02384 L 0.70677 0.09537 " pathEditMode="relative" rAng="0" ptsTypes="AA">
                                      <p:cBhvr>
                                        <p:cTn id="24" dur="500" fill="hold"/>
                                        <p:tgtEl>
                                          <p:spTgt spid="17"/>
                                        </p:tgtEl>
                                        <p:attrNameLst>
                                          <p:attrName>ppt_x</p:attrName>
                                          <p:attrName>ppt_y</p:attrName>
                                        </p:attrNameLst>
                                      </p:cBhvr>
                                      <p:rCtr x="35243" y="3565"/>
                                    </p:animMotion>
                                  </p:childTnLst>
                                </p:cTn>
                              </p:par>
                            </p:childTnLst>
                          </p:cTn>
                        </p:par>
                        <p:par>
                          <p:cTn id="25" fill="hold">
                            <p:stCondLst>
                              <p:cond delay="3500"/>
                            </p:stCondLst>
                            <p:childTnLst>
                              <p:par>
                                <p:cTn id="26" presetID="0" presetClass="path" presetSubtype="0" accel="50000" decel="50000" fill="hold" grpId="0" nodeType="afterEffect">
                                  <p:stCondLst>
                                    <p:cond delay="0"/>
                                  </p:stCondLst>
                                  <p:childTnLst>
                                    <p:animMotion origin="layout" path="M 0.00538 0.02616 L 0.7342 0.16458 " pathEditMode="relative" rAng="0" ptsTypes="AA">
                                      <p:cBhvr>
                                        <p:cTn id="27" dur="500" fill="hold"/>
                                        <p:tgtEl>
                                          <p:spTgt spid="18"/>
                                        </p:tgtEl>
                                        <p:attrNameLst>
                                          <p:attrName>ppt_x</p:attrName>
                                          <p:attrName>ppt_y</p:attrName>
                                        </p:attrNameLst>
                                      </p:cBhvr>
                                      <p:rCtr x="36441" y="6921"/>
                                    </p:animMotion>
                                  </p:childTnLst>
                                </p:cTn>
                              </p:par>
                            </p:childTnLst>
                          </p:cTn>
                        </p:par>
                        <p:par>
                          <p:cTn id="28" fill="hold">
                            <p:stCondLst>
                              <p:cond delay="4000"/>
                            </p:stCondLst>
                            <p:childTnLst>
                              <p:par>
                                <p:cTn id="29" presetID="0" presetClass="path" presetSubtype="0" accel="50000" decel="50000" fill="hold" grpId="0" nodeType="afterEffect">
                                  <p:stCondLst>
                                    <p:cond delay="0"/>
                                  </p:stCondLst>
                                  <p:childTnLst>
                                    <p:animMotion origin="layout" path="M 0.00695 0.01759 L 0.72361 0.22292 " pathEditMode="relative" rAng="0" ptsTypes="AA">
                                      <p:cBhvr>
                                        <p:cTn id="30" dur="500" fill="hold"/>
                                        <p:tgtEl>
                                          <p:spTgt spid="19"/>
                                        </p:tgtEl>
                                        <p:attrNameLst>
                                          <p:attrName>ppt_x</p:attrName>
                                          <p:attrName>ppt_y</p:attrName>
                                        </p:attrNameLst>
                                      </p:cBhvr>
                                      <p:rCtr x="35833" y="10255"/>
                                    </p:animMotion>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2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250"/>
                                        <p:tgtEl>
                                          <p:spTgt spid="5"/>
                                        </p:tgtEl>
                                      </p:cBhvr>
                                    </p:animEffect>
                                  </p:childTnLst>
                                </p:cTn>
                              </p:par>
                              <p:par>
                                <p:cTn id="46" presetID="1"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2" grpId="0" animBg="1"/>
      <p:bldP spid="14" grpId="0" animBg="1"/>
      <p:bldP spid="15" grpId="0" animBg="1"/>
      <p:bldP spid="16" grpId="0" animBg="1"/>
      <p:bldP spid="17" grpId="0" animBg="1"/>
      <p:bldP spid="18" grpId="0" animBg="1"/>
      <p:bldP spid="19" grpId="0" animBg="1"/>
      <p:bldP spid="4" grpId="0"/>
      <p:bldP spid="5"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AD54C5-BF55-4E41-8C0F-3556E47BC5A0}"/>
              </a:ext>
            </a:extLst>
          </p:cNvPr>
          <p:cNvSpPr/>
          <p:nvPr/>
        </p:nvSpPr>
        <p:spPr>
          <a:xfrm>
            <a:off x="3721994" y="2113937"/>
            <a:ext cx="5232447" cy="18330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Processor">
            <a:extLst>
              <a:ext uri="{FF2B5EF4-FFF2-40B4-BE49-F238E27FC236}">
                <a16:creationId xmlns:a16="http://schemas.microsoft.com/office/drawing/2014/main" id="{71065E2A-7362-3A42-A4EE-680E81E7CCF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49529" y="1207214"/>
            <a:ext cx="955855" cy="955855"/>
          </a:xfrm>
          <a:prstGeom prst="rect">
            <a:avLst/>
          </a:prstGeom>
        </p:spPr>
      </p:pic>
      <p:pic>
        <p:nvPicPr>
          <p:cNvPr id="10" name="Graphic 9" descr="Gears">
            <a:extLst>
              <a:ext uri="{FF2B5EF4-FFF2-40B4-BE49-F238E27FC236}">
                <a16:creationId xmlns:a16="http://schemas.microsoft.com/office/drawing/2014/main" id="{3274706B-9FCF-B74A-AEEE-2613B8773C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44410" y="1249505"/>
            <a:ext cx="955854" cy="955854"/>
          </a:xfrm>
          <a:prstGeom prst="rect">
            <a:avLst/>
          </a:prstGeom>
        </p:spPr>
      </p:pic>
      <p:pic>
        <p:nvPicPr>
          <p:cNvPr id="12" name="Graphic 11" descr="Filter">
            <a:extLst>
              <a:ext uri="{FF2B5EF4-FFF2-40B4-BE49-F238E27FC236}">
                <a16:creationId xmlns:a16="http://schemas.microsoft.com/office/drawing/2014/main" id="{A3C1ACFA-1681-2944-95D5-336F827DAD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77325" y="1258620"/>
            <a:ext cx="914400" cy="914400"/>
          </a:xfrm>
          <a:prstGeom prst="rect">
            <a:avLst/>
          </a:prstGeom>
        </p:spPr>
      </p:pic>
      <p:sp>
        <p:nvSpPr>
          <p:cNvPr id="13" name="TextBox 12">
            <a:extLst>
              <a:ext uri="{FF2B5EF4-FFF2-40B4-BE49-F238E27FC236}">
                <a16:creationId xmlns:a16="http://schemas.microsoft.com/office/drawing/2014/main" id="{689D6EC6-9E53-1942-BA75-E28E28CB8EE7}"/>
              </a:ext>
            </a:extLst>
          </p:cNvPr>
          <p:cNvSpPr txBox="1"/>
          <p:nvPr/>
        </p:nvSpPr>
        <p:spPr>
          <a:xfrm>
            <a:off x="3986741" y="897913"/>
            <a:ext cx="17402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Heuristics</a:t>
            </a:r>
          </a:p>
        </p:txBody>
      </p:sp>
      <p:sp>
        <p:nvSpPr>
          <p:cNvPr id="23" name="TextBox 22">
            <a:extLst>
              <a:ext uri="{FF2B5EF4-FFF2-40B4-BE49-F238E27FC236}">
                <a16:creationId xmlns:a16="http://schemas.microsoft.com/office/drawing/2014/main" id="{9E6BE85F-9B13-E947-BE2F-9258663BDA08}"/>
              </a:ext>
            </a:extLst>
          </p:cNvPr>
          <p:cNvSpPr txBox="1"/>
          <p:nvPr/>
        </p:nvSpPr>
        <p:spPr>
          <a:xfrm>
            <a:off x="5620127" y="910197"/>
            <a:ext cx="21314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Accelerators</a:t>
            </a:r>
          </a:p>
        </p:txBody>
      </p:sp>
      <p:sp>
        <p:nvSpPr>
          <p:cNvPr id="26" name="TextBox 25">
            <a:extLst>
              <a:ext uri="{FF2B5EF4-FFF2-40B4-BE49-F238E27FC236}">
                <a16:creationId xmlns:a16="http://schemas.microsoft.com/office/drawing/2014/main" id="{6BAB6890-0F63-B747-9D57-26D84D7D6A66}"/>
              </a:ext>
            </a:extLst>
          </p:cNvPr>
          <p:cNvSpPr txBox="1"/>
          <p:nvPr/>
        </p:nvSpPr>
        <p:spPr>
          <a:xfrm>
            <a:off x="7503786" y="910197"/>
            <a:ext cx="10614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Filters</a:t>
            </a:r>
          </a:p>
        </p:txBody>
      </p:sp>
      <p:sp>
        <p:nvSpPr>
          <p:cNvPr id="27" name="Rectangle 26">
            <a:extLst>
              <a:ext uri="{FF2B5EF4-FFF2-40B4-BE49-F238E27FC236}">
                <a16:creationId xmlns:a16="http://schemas.microsoft.com/office/drawing/2014/main" id="{2358D5AA-DFFA-8D4D-A741-7934E03EFF46}"/>
              </a:ext>
            </a:extLst>
          </p:cNvPr>
          <p:cNvSpPr/>
          <p:nvPr/>
        </p:nvSpPr>
        <p:spPr>
          <a:xfrm>
            <a:off x="0" y="4266028"/>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52" name="Rectangle 51">
            <a:extLst>
              <a:ext uri="{FF2B5EF4-FFF2-40B4-BE49-F238E27FC236}">
                <a16:creationId xmlns:a16="http://schemas.microsoft.com/office/drawing/2014/main" id="{A99E118C-EEAB-9C49-907C-AC67626CAD41}"/>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3" name="Rectangle 52">
            <a:extLst>
              <a:ext uri="{FF2B5EF4-FFF2-40B4-BE49-F238E27FC236}">
                <a16:creationId xmlns:a16="http://schemas.microsoft.com/office/drawing/2014/main" id="{2C535C70-FB4A-0241-B25F-8F569683D1E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4" name="Rectangle 53">
            <a:extLst>
              <a:ext uri="{FF2B5EF4-FFF2-40B4-BE49-F238E27FC236}">
                <a16:creationId xmlns:a16="http://schemas.microsoft.com/office/drawing/2014/main" id="{D31397B8-63FB-714A-8F18-1A7789063CED}"/>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55" name="Rectangle 54">
            <a:extLst>
              <a:ext uri="{FF2B5EF4-FFF2-40B4-BE49-F238E27FC236}">
                <a16:creationId xmlns:a16="http://schemas.microsoft.com/office/drawing/2014/main" id="{0FFBA1F1-98E0-564F-83B1-193D6086B1E4}"/>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6" name="Rectangle 55">
            <a:extLst>
              <a:ext uri="{FF2B5EF4-FFF2-40B4-BE49-F238E27FC236}">
                <a16:creationId xmlns:a16="http://schemas.microsoft.com/office/drawing/2014/main" id="{3ED6AC3D-DFCB-1945-82BC-D3D9AF46B12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7" name="Rectangle 56">
            <a:extLst>
              <a:ext uri="{FF2B5EF4-FFF2-40B4-BE49-F238E27FC236}">
                <a16:creationId xmlns:a16="http://schemas.microsoft.com/office/drawing/2014/main" id="{B7EDA0B1-A141-CD43-8FC8-CDAF384C8271}"/>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8" name="Rectangle 57">
            <a:extLst>
              <a:ext uri="{FF2B5EF4-FFF2-40B4-BE49-F238E27FC236}">
                <a16:creationId xmlns:a16="http://schemas.microsoft.com/office/drawing/2014/main" id="{AF4C7A2B-3783-764D-B20A-AFF30FE38B8F}"/>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9" name="Rectangle 58">
            <a:extLst>
              <a:ext uri="{FF2B5EF4-FFF2-40B4-BE49-F238E27FC236}">
                <a16:creationId xmlns:a16="http://schemas.microsoft.com/office/drawing/2014/main" id="{94A0BB08-190C-7B4C-9FA8-C453C2421161}"/>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0" name="Rectangle 59">
            <a:extLst>
              <a:ext uri="{FF2B5EF4-FFF2-40B4-BE49-F238E27FC236}">
                <a16:creationId xmlns:a16="http://schemas.microsoft.com/office/drawing/2014/main" id="{05B4C9C8-047E-2449-8F6D-7E55DC35146F}"/>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0" name="Rounded Rectangle 29">
            <a:extLst>
              <a:ext uri="{FF2B5EF4-FFF2-40B4-BE49-F238E27FC236}">
                <a16:creationId xmlns:a16="http://schemas.microsoft.com/office/drawing/2014/main" id="{1E9FD74E-F3A3-EC4F-A031-2E50E586A05F}"/>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31" name="Rounded Rectangle 30">
            <a:extLst>
              <a:ext uri="{FF2B5EF4-FFF2-40B4-BE49-F238E27FC236}">
                <a16:creationId xmlns:a16="http://schemas.microsoft.com/office/drawing/2014/main" id="{E4A3B81D-25E3-8A4C-A2DB-AB9E43C288AE}"/>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2" name="Rounded Rectangle 31">
            <a:extLst>
              <a:ext uri="{FF2B5EF4-FFF2-40B4-BE49-F238E27FC236}">
                <a16:creationId xmlns:a16="http://schemas.microsoft.com/office/drawing/2014/main" id="{45F2E9F3-46D4-2D48-A408-9382652ADA44}"/>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CB2E5EEA-9D8D-454B-9C48-5D4302BF02C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3" name="Rectangle 32">
            <a:extLst>
              <a:ext uri="{FF2B5EF4-FFF2-40B4-BE49-F238E27FC236}">
                <a16:creationId xmlns:a16="http://schemas.microsoft.com/office/drawing/2014/main" id="{0E6B0398-ADCD-1145-B0F6-748316A7EEF2}"/>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35" name="Graphic 34" descr="Close">
            <a:extLst>
              <a:ext uri="{FF2B5EF4-FFF2-40B4-BE49-F238E27FC236}">
                <a16:creationId xmlns:a16="http://schemas.microsoft.com/office/drawing/2014/main" id="{B7548304-289F-9447-8091-9F3A785960B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8837" y="5219357"/>
            <a:ext cx="914400" cy="914400"/>
          </a:xfrm>
          <a:prstGeom prst="rect">
            <a:avLst/>
          </a:prstGeom>
        </p:spPr>
      </p:pic>
      <p:sp>
        <p:nvSpPr>
          <p:cNvPr id="36" name="TextBox 35">
            <a:extLst>
              <a:ext uri="{FF2B5EF4-FFF2-40B4-BE49-F238E27FC236}">
                <a16:creationId xmlns:a16="http://schemas.microsoft.com/office/drawing/2014/main" id="{29A9BA6C-26AE-E74A-87A1-95A82D67BAE7}"/>
              </a:ext>
            </a:extLst>
          </p:cNvPr>
          <p:cNvSpPr txBox="1"/>
          <p:nvPr/>
        </p:nvSpPr>
        <p:spPr>
          <a:xfrm>
            <a:off x="632697" y="40939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24BFA13-9C6A-A84C-8779-352B3F958673}"/>
              </a:ext>
            </a:extLst>
          </p:cNvPr>
          <p:cNvSpPr>
            <a:spLocks noGrp="1"/>
          </p:cNvSpPr>
          <p:nvPr>
            <p:ph type="title"/>
          </p:nvPr>
        </p:nvSpPr>
        <p:spPr/>
        <p:txBody>
          <a:bodyPr/>
          <a:lstStyle/>
          <a:p>
            <a:r>
              <a:rPr lang="en-CH" dirty="0"/>
              <a:t>Accelerating Genome Sequence Analysis</a:t>
            </a:r>
          </a:p>
        </p:txBody>
      </p:sp>
    </p:spTree>
    <p:custDataLst>
      <p:tags r:id="rId1"/>
    </p:custDataLst>
    <p:extLst>
      <p:ext uri="{BB962C8B-B14F-4D97-AF65-F5344CB8AC3E}">
        <p14:creationId xmlns:p14="http://schemas.microsoft.com/office/powerpoint/2010/main" val="409742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0" presetClass="path" presetSubtype="0" accel="50000" decel="50000" fill="hold" grpId="0" nodeType="withEffect">
                                  <p:stCondLst>
                                    <p:cond delay="0"/>
                                  </p:stCondLst>
                                  <p:childTnLst>
                                    <p:animMotion origin="layout" path="M 2.77778E-6 2.96296E-6 L 0.75781 0.21203 " pathEditMode="relative" rAng="0" ptsTypes="AA">
                                      <p:cBhvr>
                                        <p:cTn id="34" dur="500" fill="hold"/>
                                        <p:tgtEl>
                                          <p:spTgt spid="52"/>
                                        </p:tgtEl>
                                        <p:attrNameLst>
                                          <p:attrName>ppt_x</p:attrName>
                                          <p:attrName>ppt_y</p:attrName>
                                        </p:attrNameLst>
                                      </p:cBhvr>
                                      <p:rCtr x="37882" y="10602"/>
                                    </p:animMotion>
                                  </p:childTnLst>
                                </p:cTn>
                              </p:par>
                            </p:childTnLst>
                          </p:cTn>
                        </p:par>
                        <p:par>
                          <p:cTn id="35" fill="hold">
                            <p:stCondLst>
                              <p:cond delay="500"/>
                            </p:stCondLst>
                            <p:childTnLst>
                              <p:par>
                                <p:cTn id="36" presetID="0" presetClass="path" presetSubtype="0" accel="50000" decel="50000" fill="hold" grpId="0" nodeType="afterEffect">
                                  <p:stCondLst>
                                    <p:cond delay="0"/>
                                  </p:stCondLst>
                                  <p:childTnLst>
                                    <p:animMotion origin="layout" path="M 0.01458 0.10856 L 0.73472 0.15185 " pathEditMode="relative" rAng="0" ptsTypes="AA">
                                      <p:cBhvr>
                                        <p:cTn id="37" dur="500" fill="hold"/>
                                        <p:tgtEl>
                                          <p:spTgt spid="53"/>
                                        </p:tgtEl>
                                        <p:attrNameLst>
                                          <p:attrName>ppt_x</p:attrName>
                                          <p:attrName>ppt_y</p:attrName>
                                        </p:attrNameLst>
                                      </p:cBhvr>
                                      <p:rCtr x="36007" y="2153"/>
                                    </p:animMotion>
                                  </p:childTnLst>
                                </p:cTn>
                              </p:par>
                            </p:childTnLst>
                          </p:cTn>
                        </p:par>
                        <p:par>
                          <p:cTn id="38" fill="hold">
                            <p:stCondLst>
                              <p:cond delay="1000"/>
                            </p:stCondLst>
                            <p:childTnLst>
                              <p:par>
                                <p:cTn id="39" presetID="0" presetClass="path" presetSubtype="0" accel="50000" decel="50000" fill="hold" grpId="0" nodeType="afterEffect">
                                  <p:stCondLst>
                                    <p:cond delay="0"/>
                                  </p:stCondLst>
                                  <p:childTnLst>
                                    <p:animMotion origin="layout" path="M 0.01458 0.0449 L 0.73472 0.08819 " pathEditMode="relative" rAng="0" ptsTypes="AA">
                                      <p:cBhvr>
                                        <p:cTn id="40" dur="500" fill="hold"/>
                                        <p:tgtEl>
                                          <p:spTgt spid="54"/>
                                        </p:tgtEl>
                                        <p:attrNameLst>
                                          <p:attrName>ppt_x</p:attrName>
                                          <p:attrName>ppt_y</p:attrName>
                                        </p:attrNameLst>
                                      </p:cBhvr>
                                      <p:rCtr x="36007" y="2153"/>
                                    </p:animMotion>
                                  </p:childTnLst>
                                </p:cTn>
                              </p:par>
                            </p:childTnLst>
                          </p:cTn>
                        </p:par>
                        <p:par>
                          <p:cTn id="41" fill="hold">
                            <p:stCondLst>
                              <p:cond delay="1500"/>
                            </p:stCondLst>
                            <p:childTnLst>
                              <p:par>
                                <p:cTn id="42" presetID="0" presetClass="path" presetSubtype="0" accel="50000" decel="50000" fill="hold" grpId="0" nodeType="afterEffect">
                                  <p:stCondLst>
                                    <p:cond delay="0"/>
                                  </p:stCondLst>
                                  <p:childTnLst>
                                    <p:animMotion origin="layout" path="M -0.01268 -0.08611 L 0.71024 0.05162 " pathEditMode="relative" rAng="0" ptsTypes="AA">
                                      <p:cBhvr>
                                        <p:cTn id="43" dur="500" fill="hold"/>
                                        <p:tgtEl>
                                          <p:spTgt spid="55"/>
                                        </p:tgtEl>
                                        <p:attrNameLst>
                                          <p:attrName>ppt_x</p:attrName>
                                          <p:attrName>ppt_y</p:attrName>
                                        </p:attrNameLst>
                                      </p:cBhvr>
                                      <p:rCtr x="36146" y="6875"/>
                                    </p:animMotion>
                                  </p:childTnLst>
                                </p:cTn>
                              </p:par>
                            </p:childTnLst>
                          </p:cTn>
                        </p:par>
                        <p:par>
                          <p:cTn id="44" fill="hold">
                            <p:stCondLst>
                              <p:cond delay="2000"/>
                            </p:stCondLst>
                            <p:childTnLst>
                              <p:par>
                                <p:cTn id="45" presetID="0" presetClass="path" presetSubtype="0" accel="50000" decel="50000" fill="hold" grpId="0" nodeType="afterEffect">
                                  <p:stCondLst>
                                    <p:cond delay="0"/>
                                  </p:stCondLst>
                                  <p:childTnLst>
                                    <p:animMotion origin="layout" path="M -0.01597 2.59259E-6 L 0.71406 0.19097 " pathEditMode="relative" rAng="0" ptsTypes="AA">
                                      <p:cBhvr>
                                        <p:cTn id="46" dur="500" fill="hold"/>
                                        <p:tgtEl>
                                          <p:spTgt spid="56"/>
                                        </p:tgtEl>
                                        <p:attrNameLst>
                                          <p:attrName>ppt_x</p:attrName>
                                          <p:attrName>ppt_y</p:attrName>
                                        </p:attrNameLst>
                                      </p:cBhvr>
                                      <p:rCtr x="36493" y="9537"/>
                                    </p:animMotion>
                                  </p:childTnLst>
                                </p:cTn>
                              </p:par>
                            </p:childTnLst>
                          </p:cTn>
                        </p:par>
                        <p:par>
                          <p:cTn id="47" fill="hold">
                            <p:stCondLst>
                              <p:cond delay="2500"/>
                            </p:stCondLst>
                            <p:childTnLst>
                              <p:par>
                                <p:cTn id="48" presetID="0" presetClass="path" presetSubtype="0" accel="50000" decel="50000" fill="hold" grpId="0" nodeType="afterEffect">
                                  <p:stCondLst>
                                    <p:cond delay="0"/>
                                  </p:stCondLst>
                                  <p:childTnLst>
                                    <p:animMotion origin="layout" path="M 0.00521 0.03611 L 0.70747 0.13472 " pathEditMode="relative" rAng="0" ptsTypes="AA">
                                      <p:cBhvr>
                                        <p:cTn id="49" dur="500" fill="hold"/>
                                        <p:tgtEl>
                                          <p:spTgt spid="57"/>
                                        </p:tgtEl>
                                        <p:attrNameLst>
                                          <p:attrName>ppt_x</p:attrName>
                                          <p:attrName>ppt_y</p:attrName>
                                        </p:attrNameLst>
                                      </p:cBhvr>
                                      <p:rCtr x="35104" y="4931"/>
                                    </p:animMotion>
                                  </p:childTnLst>
                                </p:cTn>
                              </p:par>
                            </p:childTnLst>
                          </p:cTn>
                        </p:par>
                        <p:par>
                          <p:cTn id="50" fill="hold">
                            <p:stCondLst>
                              <p:cond delay="3000"/>
                            </p:stCondLst>
                            <p:childTnLst>
                              <p:par>
                                <p:cTn id="51" presetID="0" presetClass="path" presetSubtype="0" accel="50000" decel="50000" fill="hold" grpId="0" nodeType="afterEffect">
                                  <p:stCondLst>
                                    <p:cond delay="0"/>
                                  </p:stCondLst>
                                  <p:childTnLst>
                                    <p:animMotion origin="layout" path="M 0.00174 0.02384 L 0.70677 0.09537 " pathEditMode="relative" rAng="0" ptsTypes="AA">
                                      <p:cBhvr>
                                        <p:cTn id="52" dur="500" fill="hold"/>
                                        <p:tgtEl>
                                          <p:spTgt spid="58"/>
                                        </p:tgtEl>
                                        <p:attrNameLst>
                                          <p:attrName>ppt_x</p:attrName>
                                          <p:attrName>ppt_y</p:attrName>
                                        </p:attrNameLst>
                                      </p:cBhvr>
                                      <p:rCtr x="35243" y="3565"/>
                                    </p:animMotion>
                                  </p:childTnLst>
                                </p:cTn>
                              </p:par>
                            </p:childTnLst>
                          </p:cTn>
                        </p:par>
                        <p:par>
                          <p:cTn id="53" fill="hold">
                            <p:stCondLst>
                              <p:cond delay="3500"/>
                            </p:stCondLst>
                            <p:childTnLst>
                              <p:par>
                                <p:cTn id="54" presetID="0" presetClass="path" presetSubtype="0" accel="50000" decel="50000" fill="hold" grpId="0" nodeType="afterEffect">
                                  <p:stCondLst>
                                    <p:cond delay="0"/>
                                  </p:stCondLst>
                                  <p:childTnLst>
                                    <p:animMotion origin="layout" path="M 0.00538 0.02616 L 0.7342 0.16458 " pathEditMode="relative" rAng="0" ptsTypes="AA">
                                      <p:cBhvr>
                                        <p:cTn id="55" dur="500" fill="hold"/>
                                        <p:tgtEl>
                                          <p:spTgt spid="59"/>
                                        </p:tgtEl>
                                        <p:attrNameLst>
                                          <p:attrName>ppt_x</p:attrName>
                                          <p:attrName>ppt_y</p:attrName>
                                        </p:attrNameLst>
                                      </p:cBhvr>
                                      <p:rCtr x="36441" y="6921"/>
                                    </p:animMotion>
                                  </p:childTnLst>
                                </p:cTn>
                              </p:par>
                            </p:childTnLst>
                          </p:cTn>
                        </p:par>
                        <p:par>
                          <p:cTn id="56" fill="hold">
                            <p:stCondLst>
                              <p:cond delay="4000"/>
                            </p:stCondLst>
                            <p:childTnLst>
                              <p:par>
                                <p:cTn id="57" presetID="0" presetClass="path" presetSubtype="0" accel="50000" decel="50000" fill="hold" grpId="0" nodeType="afterEffect">
                                  <p:stCondLst>
                                    <p:cond delay="0"/>
                                  </p:stCondLst>
                                  <p:childTnLst>
                                    <p:animMotion origin="layout" path="M 0.00695 0.01759 L 0.72361 0.22292 " pathEditMode="relative" rAng="0" ptsTypes="AA">
                                      <p:cBhvr>
                                        <p:cTn id="58" dur="500" fill="hold"/>
                                        <p:tgtEl>
                                          <p:spTgt spid="60"/>
                                        </p:tgtEl>
                                        <p:attrNameLst>
                                          <p:attrName>ppt_x</p:attrName>
                                          <p:attrName>ppt_y</p:attrName>
                                        </p:attrNameLst>
                                      </p:cBhvr>
                                      <p:rCtr x="35833" y="102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P spid="26" grpId="0"/>
      <p:bldP spid="27" grpId="0" animBg="1"/>
      <p:bldP spid="52" grpId="0" animBg="1"/>
      <p:bldP spid="53" grpId="0" animBg="1"/>
      <p:bldP spid="54" grpId="0" animBg="1"/>
      <p:bldP spid="55" grpId="0" animBg="1"/>
      <p:bldP spid="56" grpId="0" animBg="1"/>
      <p:bldP spid="57" grpId="0" animBg="1"/>
      <p:bldP spid="58" grpId="0" animBg="1"/>
      <p:bldP spid="59" grpId="0" animBg="1"/>
      <p:bldP spid="60" grpId="0" animBg="1"/>
      <p:bldP spid="33" grpId="0" animBg="1"/>
      <p:bldP spid="36"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a:extLst>
              <a:ext uri="{FF2B5EF4-FFF2-40B4-BE49-F238E27FC236}">
                <a16:creationId xmlns:a16="http://schemas.microsoft.com/office/drawing/2014/main" id="{0A16E4E7-6240-3A4D-A6E2-73D5B4FA814B}"/>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Key Idea</a:t>
            </a: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Non-matching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have potential matching locations and can skip alignment</a:t>
            </a: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ectangle 24">
            <a:extLst>
              <a:ext uri="{FF2B5EF4-FFF2-40B4-BE49-F238E27FC236}">
                <a16:creationId xmlns:a16="http://schemas.microsoft.com/office/drawing/2014/main" id="{BF5D7342-430B-5542-A930-5DC036F06B4B}"/>
              </a:ext>
            </a:extLst>
          </p:cNvPr>
          <p:cNvSpPr/>
          <p:nvPr/>
        </p:nvSpPr>
        <p:spPr>
          <a:xfrm>
            <a:off x="-223" y="4267200"/>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Exactly-matching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need expensive approximate string matching during alignment</a:t>
            </a:r>
          </a:p>
        </p:txBody>
      </p:sp>
    </p:spTree>
    <p:custDataLst>
      <p:tags r:id="rId1"/>
    </p:custDataLst>
    <p:extLst>
      <p:ext uri="{BB962C8B-B14F-4D97-AF65-F5344CB8AC3E}">
        <p14:creationId xmlns:p14="http://schemas.microsoft.com/office/powerpoint/2010/main" val="65684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mph" presetSubtype="0" grpId="1" nodeType="clickEffect">
                                  <p:stCondLst>
                                    <p:cond delay="0"/>
                                  </p:stCondLst>
                                  <p:childTnLst>
                                    <p:set>
                                      <p:cBhvr>
                                        <p:cTn id="26" dur="indefinite"/>
                                        <p:tgtEl>
                                          <p:spTgt spid="54"/>
                                        </p:tgtEl>
                                        <p:attrNameLst>
                                          <p:attrName>style.opacity</p:attrName>
                                        </p:attrNameLst>
                                      </p:cBhvr>
                                      <p:to>
                                        <p:strVal val="0.5"/>
                                      </p:to>
                                    </p:set>
                                    <p:animEffect filter="image" prLst="opacity: 0.5">
                                      <p:cBhvr rctx="IE">
                                        <p:cTn id="27" dur="indefinite"/>
                                        <p:tgtEl>
                                          <p:spTgt spid="54"/>
                                        </p:tgtEl>
                                      </p:cBhvr>
                                    </p:animEffect>
                                  </p:childTnLst>
                                </p:cTn>
                              </p:par>
                              <p:par>
                                <p:cTn id="28" presetID="9" presetClass="emph" presetSubtype="0" grpId="1" nodeType="withEffect">
                                  <p:stCondLst>
                                    <p:cond delay="0"/>
                                  </p:stCondLst>
                                  <p:childTnLst>
                                    <p:set>
                                      <p:cBhvr>
                                        <p:cTn id="29" dur="indefinite"/>
                                        <p:tgtEl>
                                          <p:spTgt spid="50"/>
                                        </p:tgtEl>
                                        <p:attrNameLst>
                                          <p:attrName>style.opacity</p:attrName>
                                        </p:attrNameLst>
                                      </p:cBhvr>
                                      <p:to>
                                        <p:strVal val="0.5"/>
                                      </p:to>
                                    </p:set>
                                    <p:animEffect filter="image" prLst="opacity: 0.5">
                                      <p:cBhvr rctx="IE">
                                        <p:cTn id="30" dur="indefinite"/>
                                        <p:tgtEl>
                                          <p:spTgt spid="50"/>
                                        </p:tgtEl>
                                      </p:cBhvr>
                                    </p:animEffect>
                                  </p:childTnLst>
                                </p:cTn>
                              </p:par>
                              <p:par>
                                <p:cTn id="31" presetID="9" presetClass="emph" presetSubtype="0" grpId="1" nodeType="withEffect">
                                  <p:stCondLst>
                                    <p:cond delay="0"/>
                                  </p:stCondLst>
                                  <p:childTnLst>
                                    <p:set>
                                      <p:cBhvr>
                                        <p:cTn id="32" dur="indefinite"/>
                                        <p:tgtEl>
                                          <p:spTgt spid="53"/>
                                        </p:tgtEl>
                                        <p:attrNameLst>
                                          <p:attrName>style.opacity</p:attrName>
                                        </p:attrNameLst>
                                      </p:cBhvr>
                                      <p:to>
                                        <p:strVal val="0.5"/>
                                      </p:to>
                                    </p:set>
                                    <p:animEffect filter="image" prLst="opacity: 0.5">
                                      <p:cBhvr rctx="IE">
                                        <p:cTn id="33" dur="indefinite"/>
                                        <p:tgtEl>
                                          <p:spTgt spid="53"/>
                                        </p:tgtEl>
                                      </p:cBhvr>
                                    </p:animEffect>
                                  </p:childTnLst>
                                </p:cTn>
                              </p:par>
                              <p:par>
                                <p:cTn id="34" presetID="9" presetClass="emph" presetSubtype="0" grpId="1" nodeType="withEffect">
                                  <p:stCondLst>
                                    <p:cond delay="0"/>
                                  </p:stCondLst>
                                  <p:childTnLst>
                                    <p:set>
                                      <p:cBhvr>
                                        <p:cTn id="35" dur="indefinite"/>
                                        <p:tgtEl>
                                          <p:spTgt spid="51"/>
                                        </p:tgtEl>
                                        <p:attrNameLst>
                                          <p:attrName>style.opacity</p:attrName>
                                        </p:attrNameLst>
                                      </p:cBhvr>
                                      <p:to>
                                        <p:strVal val="0.5"/>
                                      </p:to>
                                    </p:set>
                                    <p:animEffect filter="image" prLst="opacity: 0.5">
                                      <p:cBhvr rctx="IE">
                                        <p:cTn id="36" dur="indefinite"/>
                                        <p:tgtEl>
                                          <p:spTgt spid="51"/>
                                        </p:tgtEl>
                                      </p:cBhvr>
                                    </p:animEffect>
                                  </p:childTnLst>
                                </p:cTn>
                              </p:par>
                              <p:par>
                                <p:cTn id="37" presetID="9" presetClass="emph" presetSubtype="0" grpId="1" nodeType="withEffect">
                                  <p:stCondLst>
                                    <p:cond delay="0"/>
                                  </p:stCondLst>
                                  <p:childTnLst>
                                    <p:set>
                                      <p:cBhvr>
                                        <p:cTn id="38" dur="indefinite"/>
                                        <p:tgtEl>
                                          <p:spTgt spid="52"/>
                                        </p:tgtEl>
                                        <p:attrNameLst>
                                          <p:attrName>style.opacity</p:attrName>
                                        </p:attrNameLst>
                                      </p:cBhvr>
                                      <p:to>
                                        <p:strVal val="0.5"/>
                                      </p:to>
                                    </p:set>
                                    <p:animEffect filter="image" prLst="opacity: 0.5">
                                      <p:cBhvr rctx="IE">
                                        <p:cTn id="39" dur="indefinite"/>
                                        <p:tgtEl>
                                          <p:spTgt spid="52"/>
                                        </p:tgtEl>
                                      </p:cBhvr>
                                    </p:animEffect>
                                  </p:childTnLst>
                                </p:cTn>
                              </p:par>
                              <p:par>
                                <p:cTn id="40" presetID="9" presetClass="emph" presetSubtype="0" grpId="1" nodeType="withEffect">
                                  <p:stCondLst>
                                    <p:cond delay="0"/>
                                  </p:stCondLst>
                                  <p:childTnLst>
                                    <p:set>
                                      <p:cBhvr>
                                        <p:cTn id="41" dur="indefinite"/>
                                        <p:tgtEl>
                                          <p:spTgt spid="49"/>
                                        </p:tgtEl>
                                        <p:attrNameLst>
                                          <p:attrName>style.opacity</p:attrName>
                                        </p:attrNameLst>
                                      </p:cBhvr>
                                      <p:to>
                                        <p:strVal val="0.5"/>
                                      </p:to>
                                    </p:set>
                                    <p:animEffect filter="image" prLst="opacity: 0.5">
                                      <p:cBhvr rctx="IE">
                                        <p:cTn id="42" dur="indefinite"/>
                                        <p:tgtEl>
                                          <p:spTgt spid="49"/>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grpId="0" nodeType="clickEffect">
                                  <p:stCondLst>
                                    <p:cond delay="0"/>
                                  </p:stCondLst>
                                  <p:childTnLst>
                                    <p:animMotion origin="layout" path="M 2.77778E-6 2.96296E-6 L 0.69861 0.20046 " pathEditMode="relative" rAng="0" ptsTypes="AA">
                                      <p:cBhvr>
                                        <p:cTn id="48" dur="250" fill="hold"/>
                                        <p:tgtEl>
                                          <p:spTgt spid="46"/>
                                        </p:tgtEl>
                                        <p:attrNameLst>
                                          <p:attrName>ppt_x</p:attrName>
                                          <p:attrName>ppt_y</p:attrName>
                                        </p:attrNameLst>
                                      </p:cBhvr>
                                      <p:rCtr x="34931" y="10023"/>
                                    </p:animMotion>
                                  </p:childTnLst>
                                </p:cTn>
                              </p:par>
                            </p:childTnLst>
                          </p:cTn>
                        </p:par>
                        <p:par>
                          <p:cTn id="49" fill="hold">
                            <p:stCondLst>
                              <p:cond delay="250"/>
                            </p:stCondLst>
                            <p:childTnLst>
                              <p:par>
                                <p:cTn id="50" presetID="0" presetClass="path" presetSubtype="0" accel="50000" decel="50000" fill="hold" grpId="0" nodeType="afterEffect">
                                  <p:stCondLst>
                                    <p:cond delay="0"/>
                                  </p:stCondLst>
                                  <p:childTnLst>
                                    <p:animMotion origin="layout" path="M 2.77778E-6 3.7037E-6 L 0.70087 0.14213 " pathEditMode="relative" rAng="0" ptsTypes="AA">
                                      <p:cBhvr>
                                        <p:cTn id="51" dur="250" fill="hold"/>
                                        <p:tgtEl>
                                          <p:spTgt spid="47"/>
                                        </p:tgtEl>
                                        <p:attrNameLst>
                                          <p:attrName>ppt_x</p:attrName>
                                          <p:attrName>ppt_y</p:attrName>
                                        </p:attrNameLst>
                                      </p:cBhvr>
                                      <p:rCtr x="35035" y="7106"/>
                                    </p:animMotion>
                                  </p:childTnLst>
                                </p:cTn>
                              </p:par>
                            </p:childTnLst>
                          </p:cTn>
                        </p:par>
                        <p:par>
                          <p:cTn id="52" fill="hold">
                            <p:stCondLst>
                              <p:cond delay="500"/>
                            </p:stCondLst>
                            <p:childTnLst>
                              <p:par>
                                <p:cTn id="53" presetID="0" presetClass="path" presetSubtype="0" accel="50000" decel="50000" fill="hold" grpId="0" nodeType="afterEffect">
                                  <p:stCondLst>
                                    <p:cond delay="0"/>
                                  </p:stCondLst>
                                  <p:childTnLst>
                                    <p:animMotion origin="layout" path="M 2.77778E-6 4.44444E-6 L 0.71163 0.08657 " pathEditMode="relative" rAng="0" ptsTypes="AA">
                                      <p:cBhvr>
                                        <p:cTn id="54" dur="250" fill="hold"/>
                                        <p:tgtEl>
                                          <p:spTgt spid="48"/>
                                        </p:tgtEl>
                                        <p:attrNameLst>
                                          <p:attrName>ppt_x</p:attrName>
                                          <p:attrName>ppt_y</p:attrName>
                                        </p:attrNameLst>
                                      </p:cBhvr>
                                      <p:rCtr x="35573" y="4329"/>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7" grpId="0"/>
      <p:bldP spid="25"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C25B7-DEF6-5F4A-B988-8E68367812C2}"/>
              </a:ext>
            </a:extLst>
          </p:cNvPr>
          <p:cNvSpPr>
            <a:spLocks noGrp="1"/>
          </p:cNvSpPr>
          <p:nvPr>
            <p:ph type="title"/>
          </p:nvPr>
        </p:nvSpPr>
        <p:spPr/>
        <p:txBody>
          <a:bodyPr/>
          <a:lstStyle/>
          <a:p>
            <a:r>
              <a:rPr lang="en-CH" sz="3200" dirty="0"/>
              <a:t>Filtering Opportunities</a:t>
            </a:r>
          </a:p>
        </p:txBody>
      </p:sp>
      <p:sp>
        <p:nvSpPr>
          <p:cNvPr id="4" name="Content Placeholder 2">
            <a:extLst>
              <a:ext uri="{FF2B5EF4-FFF2-40B4-BE49-F238E27FC236}">
                <a16:creationId xmlns:a16="http://schemas.microsoft.com/office/drawing/2014/main" id="{4B0BFFBE-1EC2-3C4A-A597-09FB446C42A9}"/>
              </a:ext>
            </a:extLst>
          </p:cNvPr>
          <p:cNvSpPr>
            <a:spLocks noGrp="1"/>
          </p:cNvSpPr>
          <p:nvPr>
            <p:ph idx="1"/>
          </p:nvPr>
        </p:nvSpPr>
        <p:spPr>
          <a:xfrm>
            <a:off x="189559" y="978194"/>
            <a:ext cx="8874053" cy="5377521"/>
          </a:xfrm>
        </p:spPr>
        <p:txBody>
          <a:bodyPr/>
          <a:lstStyle/>
          <a:p>
            <a:pPr>
              <a:spcAft>
                <a:spcPts val="800"/>
              </a:spcAft>
            </a:pPr>
            <a:r>
              <a:rPr lang="en-GB" dirty="0"/>
              <a:t>Sequencing machines produce one of two kinds of reads </a:t>
            </a:r>
          </a:p>
          <a:p>
            <a:pPr lvl="1">
              <a:spcAft>
                <a:spcPts val="800"/>
              </a:spcAft>
            </a:pPr>
            <a:r>
              <a:rPr lang="en-GB" sz="2200" b="1" dirty="0"/>
              <a:t>Short reads: </a:t>
            </a:r>
            <a:r>
              <a:rPr lang="en-GB" sz="2200" dirty="0">
                <a:solidFill>
                  <a:srgbClr val="629B3C"/>
                </a:solidFill>
              </a:rPr>
              <a:t>highly accurate </a:t>
            </a:r>
            <a:r>
              <a:rPr lang="en-GB" sz="2200" dirty="0"/>
              <a:t>and short</a:t>
            </a:r>
          </a:p>
          <a:p>
            <a:pPr lvl="1">
              <a:spcAft>
                <a:spcPts val="800"/>
              </a:spcAft>
            </a:pPr>
            <a:r>
              <a:rPr lang="en-GB" sz="2200" b="1" dirty="0"/>
              <a:t>Long reads: </a:t>
            </a:r>
            <a:r>
              <a:rPr lang="en-GB" sz="2200" dirty="0">
                <a:solidFill>
                  <a:srgbClr val="C00000"/>
                </a:solidFill>
              </a:rPr>
              <a:t>less accurate </a:t>
            </a:r>
            <a:r>
              <a:rPr lang="en-GB" sz="2200" dirty="0"/>
              <a:t>and long</a:t>
            </a:r>
            <a:endParaRPr lang="en-GB" dirty="0"/>
          </a:p>
          <a:p>
            <a:pPr marL="0" indent="0">
              <a:buNone/>
            </a:pPr>
            <a:endParaRPr lang="en-CH" dirty="0"/>
          </a:p>
        </p:txBody>
      </p:sp>
      <p:sp>
        <p:nvSpPr>
          <p:cNvPr id="7" name="Rectangle 6">
            <a:extLst>
              <a:ext uri="{FF2B5EF4-FFF2-40B4-BE49-F238E27FC236}">
                <a16:creationId xmlns:a16="http://schemas.microsoft.com/office/drawing/2014/main" id="{3A9F7777-01A8-8344-94F4-F86EC7C6EDAB}"/>
              </a:ext>
            </a:extLst>
          </p:cNvPr>
          <p:cNvSpPr/>
          <p:nvPr/>
        </p:nvSpPr>
        <p:spPr>
          <a:xfrm>
            <a:off x="481684" y="5225849"/>
            <a:ext cx="8400644" cy="973208"/>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High</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sequencing error rates </a:t>
            </a: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(long reads) </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or</a:t>
            </a:r>
          </a:p>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High</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genetic variation </a:t>
            </a: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(short or long reads)</a:t>
            </a:r>
          </a:p>
        </p:txBody>
      </p:sp>
      <p:sp>
        <p:nvSpPr>
          <p:cNvPr id="8" name="Rectangle: Rounded Corners 8">
            <a:extLst>
              <a:ext uri="{FF2B5EF4-FFF2-40B4-BE49-F238E27FC236}">
                <a16:creationId xmlns:a16="http://schemas.microsoft.com/office/drawing/2014/main" id="{5326CE5E-62C4-314D-908A-4A31F336E2CC}"/>
              </a:ext>
            </a:extLst>
          </p:cNvPr>
          <p:cNvSpPr/>
          <p:nvPr/>
        </p:nvSpPr>
        <p:spPr>
          <a:xfrm>
            <a:off x="189558" y="4634434"/>
            <a:ext cx="8505940" cy="736581"/>
          </a:xfrm>
          <a:prstGeom prst="roundRect">
            <a:avLst/>
          </a:prstGeom>
          <a:solidFill>
            <a:schemeClr val="accent1">
              <a:lumMod val="20000"/>
              <a:lumOff val="80000"/>
            </a:schemeClr>
          </a:solidFill>
          <a:ln w="38100">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Non-matching reads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Do not have potential matching locations, so they skip alignment</a:t>
            </a:r>
          </a:p>
        </p:txBody>
      </p:sp>
      <p:sp>
        <p:nvSpPr>
          <p:cNvPr id="10" name="Rectangle 9">
            <a:extLst>
              <a:ext uri="{FF2B5EF4-FFF2-40B4-BE49-F238E27FC236}">
                <a16:creationId xmlns:a16="http://schemas.microsoft.com/office/drawing/2014/main" id="{18010D33-781C-AF49-A244-03E794B46FDE}"/>
              </a:ext>
            </a:extLst>
          </p:cNvPr>
          <p:cNvSpPr/>
          <p:nvPr/>
        </p:nvSpPr>
        <p:spPr>
          <a:xfrm>
            <a:off x="481684" y="3196627"/>
            <a:ext cx="8400644" cy="1315108"/>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Low</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sequencing error rates </a:t>
            </a: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(short reads) </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combined with</a:t>
            </a:r>
          </a:p>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Low</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genetic variation</a:t>
            </a:r>
          </a:p>
        </p:txBody>
      </p:sp>
      <p:sp>
        <p:nvSpPr>
          <p:cNvPr id="11" name="Rectangle: Rounded Corners 8">
            <a:extLst>
              <a:ext uri="{FF2B5EF4-FFF2-40B4-BE49-F238E27FC236}">
                <a16:creationId xmlns:a16="http://schemas.microsoft.com/office/drawing/2014/main" id="{84B784F0-7BDE-204A-BF08-2F32008075E0}"/>
              </a:ext>
            </a:extLst>
          </p:cNvPr>
          <p:cNvSpPr/>
          <p:nvPr/>
        </p:nvSpPr>
        <p:spPr>
          <a:xfrm>
            <a:off x="189558" y="2921018"/>
            <a:ext cx="8505940" cy="736581"/>
          </a:xfrm>
          <a:prstGeom prst="roundRect">
            <a:avLst/>
          </a:prstGeom>
          <a:solidFill>
            <a:schemeClr val="accent1">
              <a:lumMod val="20000"/>
              <a:lumOff val="80000"/>
            </a:schemeClr>
          </a:solidFill>
          <a:ln w="38100">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Exactly-matching reads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Do not need expensive approximate string matching during alignment</a:t>
            </a:r>
          </a:p>
        </p:txBody>
      </p:sp>
      <p:sp>
        <p:nvSpPr>
          <p:cNvPr id="12" name="Content Placeholder 2">
            <a:extLst>
              <a:ext uri="{FF2B5EF4-FFF2-40B4-BE49-F238E27FC236}">
                <a16:creationId xmlns:a16="http://schemas.microsoft.com/office/drawing/2014/main" id="{B37B142F-6429-E54A-8CD8-652E6474BDF5}"/>
              </a:ext>
            </a:extLst>
          </p:cNvPr>
          <p:cNvSpPr txBox="1">
            <a:spLocks/>
          </p:cNvSpPr>
          <p:nvPr/>
        </p:nvSpPr>
        <p:spPr>
          <a:xfrm>
            <a:off x="189560" y="2378349"/>
            <a:ext cx="8987622" cy="564618"/>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1000"/>
              </a:spcAft>
              <a:buClr>
                <a:prstClr val="black"/>
              </a:buClr>
              <a:buSzTx/>
              <a:buFont typeface="Arial" panose="020B0604020202020204" pitchFamily="34" charset="0"/>
              <a:buNone/>
              <a:tabLst/>
              <a:defRPr/>
            </a:pPr>
            <a:r>
              <a:rPr kumimoji="0" lang="en-GB" sz="28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Reads that do not require the expensive alignment step:</a:t>
            </a:r>
          </a:p>
        </p:txBody>
      </p:sp>
    </p:spTree>
    <p:extLst>
      <p:ext uri="{BB962C8B-B14F-4D97-AF65-F5344CB8AC3E}">
        <p14:creationId xmlns:p14="http://schemas.microsoft.com/office/powerpoint/2010/main" val="14447968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Challenges</a:t>
            </a:r>
          </a:p>
        </p:txBody>
      </p:sp>
      <p:sp>
        <p:nvSpPr>
          <p:cNvPr id="30" name="Rectangle 29">
            <a:extLst>
              <a:ext uri="{FF2B5EF4-FFF2-40B4-BE49-F238E27FC236}">
                <a16:creationId xmlns:a16="http://schemas.microsoft.com/office/drawing/2014/main" id="{0E86A3CC-72C5-294F-A8F7-440249F03B31}"/>
              </a:ext>
            </a:extLst>
          </p:cNvPr>
          <p:cNvSpPr/>
          <p:nvPr/>
        </p:nvSpPr>
        <p:spPr>
          <a:xfrm>
            <a:off x="-1" y="4332370"/>
            <a:ext cx="9143999" cy="77046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Read mapping workloads can exhibit different </a:t>
            </a:r>
            <a:r>
              <a:rPr kumimoji="0" lang="en-GB"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behavior</a:t>
            </a:r>
            <a:endParaRPr kumimoji="0" lang="en-CH" sz="28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endParaRP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There are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limited hardware resources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 the storage system</a:t>
            </a: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ounded Rectangle 24">
            <a:extLst>
              <a:ext uri="{FF2B5EF4-FFF2-40B4-BE49-F238E27FC236}">
                <a16:creationId xmlns:a16="http://schemas.microsoft.com/office/drawing/2014/main" id="{BEAC5AFD-345B-384E-9B87-97AE4026E27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400040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uiExpand="1" animBg="1"/>
      <p:bldP spid="31"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GenStore</a:t>
            </a:r>
          </a:p>
        </p:txBody>
      </p:sp>
      <p:sp>
        <p:nvSpPr>
          <p:cNvPr id="16" name="Rectangle 15">
            <a:extLst>
              <a:ext uri="{FF2B5EF4-FFF2-40B4-BE49-F238E27FC236}">
                <a16:creationId xmlns:a16="http://schemas.microsoft.com/office/drawing/2014/main" id="{4370B287-BAD8-4542-8D2C-4A8E6592DB15}"/>
              </a:ext>
            </a:extLst>
          </p:cNvPr>
          <p:cNvSpPr/>
          <p:nvPr/>
        </p:nvSpPr>
        <p:spPr>
          <a:xfrm>
            <a:off x="-1" y="3816725"/>
            <a:ext cx="9144000" cy="74872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17" name="Rectangle 16">
            <a:extLst>
              <a:ext uri="{FF2B5EF4-FFF2-40B4-BE49-F238E27FC236}">
                <a16:creationId xmlns:a16="http://schemas.microsoft.com/office/drawing/2014/main" id="{EBD1BA12-CAEE-1444-9A7D-EFF6CA2E8F96}"/>
              </a:ext>
            </a:extLst>
          </p:cNvPr>
          <p:cNvSpPr/>
          <p:nvPr/>
        </p:nvSpPr>
        <p:spPr>
          <a:xfrm>
            <a:off x="-1" y="4673964"/>
            <a:ext cx="9144000" cy="74872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27" name="Rectangle 26">
            <a:extLst>
              <a:ext uri="{FF2B5EF4-FFF2-40B4-BE49-F238E27FC236}">
                <a16:creationId xmlns:a16="http://schemas.microsoft.com/office/drawing/2014/main" id="{6D3C8E0D-B892-A54E-B98B-2BF91DABD861}"/>
              </a:ext>
            </a:extLst>
          </p:cNvPr>
          <p:cNvSpPr/>
          <p:nvPr/>
        </p:nvSpPr>
        <p:spPr>
          <a:xfrm>
            <a:off x="-1" y="5504396"/>
            <a:ext cx="9144000" cy="9207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err="1">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GenStore</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provides significant speedup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1.4x - 33.6x</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and  </a:t>
            </a:r>
          </a:p>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energy reduction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(3.9x – 29.2x) </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at low cost</a:t>
            </a:r>
          </a:p>
        </p:txBody>
      </p:sp>
      <p:pic>
        <p:nvPicPr>
          <p:cNvPr id="25" name="Graphic 24" descr="Filter">
            <a:extLst>
              <a:ext uri="{FF2B5EF4-FFF2-40B4-BE49-F238E27FC236}">
                <a16:creationId xmlns:a16="http://schemas.microsoft.com/office/drawing/2014/main" id="{8B25414C-F63C-6F43-896D-900C1C6031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8" name="TextBox 27">
            <a:extLst>
              <a:ext uri="{FF2B5EF4-FFF2-40B4-BE49-F238E27FC236}">
                <a16:creationId xmlns:a16="http://schemas.microsoft.com/office/drawing/2014/main" id="{85A1149C-150A-D144-A3DF-0426926EEAFF}"/>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24" name="Rounded Rectangle 23">
            <a:extLst>
              <a:ext uri="{FF2B5EF4-FFF2-40B4-BE49-F238E27FC236}">
                <a16:creationId xmlns:a16="http://schemas.microsoft.com/office/drawing/2014/main" id="{ADF88CDD-0907-5444-A601-79E5591035C3}"/>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6" name="Rounded Rectangle 25">
            <a:extLst>
              <a:ext uri="{FF2B5EF4-FFF2-40B4-BE49-F238E27FC236}">
                <a16:creationId xmlns:a16="http://schemas.microsoft.com/office/drawing/2014/main" id="{F9B73524-4D68-1F49-A997-CA80B3318EBB}"/>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 name="Rounded Rectangle 32">
            <a:extLst>
              <a:ext uri="{FF2B5EF4-FFF2-40B4-BE49-F238E27FC236}">
                <a16:creationId xmlns:a16="http://schemas.microsoft.com/office/drawing/2014/main" id="{BCDB42AB-3D54-2344-AEEE-31EFE51B1B0E}"/>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B09568AC-8F7F-2B41-B1AD-ECC78E17C170}"/>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GenStore-Enabled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1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14" name="TextBox 13">
            <a:extLst>
              <a:ext uri="{FF2B5EF4-FFF2-40B4-BE49-F238E27FC236}">
                <a16:creationId xmlns:a16="http://schemas.microsoft.com/office/drawing/2014/main" id="{D7160C5E-41BC-2B49-BA56-FA2AE0BE124C}"/>
              </a:ext>
            </a:extLst>
          </p:cNvPr>
          <p:cNvSpPr txBox="1"/>
          <p:nvPr/>
        </p:nvSpPr>
        <p:spPr>
          <a:xfrm>
            <a:off x="646760" y="36370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186C003-ED69-D042-A19F-C0D5BD294DB6}"/>
              </a:ext>
            </a:extLst>
          </p:cNvPr>
          <p:cNvSpPr txBox="1"/>
          <p:nvPr/>
        </p:nvSpPr>
        <p:spPr>
          <a:xfrm>
            <a:off x="646759" y="4494329"/>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77200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uiExpand="1" bldLvl="2" animBg="1"/>
      <p:bldP spid="14" grpId="0"/>
      <p:bldP spid="15"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024679291"/>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80994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42521924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Processing-in-Memory</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solidFill>
                  <a:srgbClr val="0000FF"/>
                </a:solidFill>
              </a:rPr>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46948243"/>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Processing-in-Memory Landscape Today</a:t>
            </a:r>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065916" y="6509127"/>
            <a:ext cx="493596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This does not include many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17432048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55100730"/>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18104396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482674211"/>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3389959057"/>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4F12-528E-5A48-BAE0-E0DF14FEB9AA}"/>
              </a:ext>
            </a:extLst>
          </p:cNvPr>
          <p:cNvSpPr>
            <a:spLocks noGrp="1"/>
          </p:cNvSpPr>
          <p:nvPr>
            <p:ph type="title"/>
          </p:nvPr>
        </p:nvSpPr>
        <p:spPr>
          <a:xfrm>
            <a:off x="84584" y="152400"/>
            <a:ext cx="9095928" cy="1066800"/>
          </a:xfrm>
        </p:spPr>
        <p:txBody>
          <a:bodyPr/>
          <a:lstStyle/>
          <a:p>
            <a:r>
              <a:rPr lang="en-US" dirty="0"/>
              <a:t>AIM (PIM Sequence Alignment Framework)</a:t>
            </a:r>
          </a:p>
        </p:txBody>
      </p:sp>
      <p:sp>
        <p:nvSpPr>
          <p:cNvPr id="4" name="Slide Number Placeholder 3">
            <a:extLst>
              <a:ext uri="{FF2B5EF4-FFF2-40B4-BE49-F238E27FC236}">
                <a16:creationId xmlns:a16="http://schemas.microsoft.com/office/drawing/2014/main" id="{2664F514-3E94-8048-A442-6555D3EDBF0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Rectangle 7">
            <a:extLst>
              <a:ext uri="{FF2B5EF4-FFF2-40B4-BE49-F238E27FC236}">
                <a16:creationId xmlns:a16="http://schemas.microsoft.com/office/drawing/2014/main" id="{E2CA0203-DBBA-FD41-ADB8-08D665685A68}"/>
              </a:ext>
            </a:extLst>
          </p:cNvPr>
          <p:cNvSpPr/>
          <p:nvPr/>
        </p:nvSpPr>
        <p:spPr>
          <a:xfrm>
            <a:off x="259409" y="908720"/>
            <a:ext cx="8799307"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Safaa</a:t>
            </a:r>
            <a:r>
              <a:rPr kumimoji="0" lang="en-US" sz="1800" b="0" i="0" u="none" strike="noStrike" kern="1200" cap="none" spc="0" normalizeH="0" baseline="0" noProof="0" dirty="0">
                <a:ln>
                  <a:noFill/>
                </a:ln>
                <a:solidFill>
                  <a:srgbClr val="000000"/>
                </a:solidFill>
                <a:effectLst/>
                <a:uLnTx/>
                <a:uFillTx/>
                <a:latin typeface="Tahoma"/>
                <a:ea typeface="+mn-ea"/>
                <a:cs typeface="+mn-cs"/>
              </a:rPr>
              <a:t> Diab, Amir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Nassereldine</a:t>
            </a:r>
            <a:r>
              <a:rPr kumimoji="0" lang="en-US" sz="1800" b="0" i="0" u="none" strike="noStrike" kern="1200" cap="none" spc="0" normalizeH="0" baseline="0" noProof="0" dirty="0">
                <a:ln>
                  <a:noFill/>
                </a:ln>
                <a:solidFill>
                  <a:srgbClr val="000000"/>
                </a:solidFill>
                <a:effectLst/>
                <a:uLnTx/>
                <a:uFillTx/>
                <a:latin typeface="Tahoma"/>
                <a:ea typeface="+mn-ea"/>
                <a:cs typeface="+mn-cs"/>
              </a:rPr>
              <a:t>, 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Juan Gómez-Luna,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Onur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Izzat El Hajj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A Framework for High-throughput Sequence Alignment using Real Processing-in-Memory Systems</a:t>
            </a:r>
            <a:r>
              <a:rPr kumimoji="0" lang="en-US" sz="1800" b="1"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arXiv</a:t>
            </a:r>
            <a:r>
              <a:rPr kumimoji="0" lang="en-US" sz="1800" b="0" i="0" u="none" strike="noStrike" kern="1200" cap="none" spc="0" normalizeH="0" baseline="0" noProof="0" dirty="0">
                <a:ln>
                  <a:noFill/>
                </a:ln>
                <a:solidFill>
                  <a:srgbClr val="000000"/>
                </a:solidFill>
                <a:effectLst/>
                <a:uLnTx/>
                <a:uFillTx/>
                <a:latin typeface="Tahoma"/>
                <a:ea typeface="+mn-ea"/>
                <a:cs typeface="+mn-cs"/>
              </a:rPr>
              <a:t>,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pic>
        <p:nvPicPr>
          <p:cNvPr id="5" name="Picture 4">
            <a:extLst>
              <a:ext uri="{FF2B5EF4-FFF2-40B4-BE49-F238E27FC236}">
                <a16:creationId xmlns:a16="http://schemas.microsoft.com/office/drawing/2014/main" id="{3416B2AF-9D98-3A48-8F98-13188C54B1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08" y="2924944"/>
            <a:ext cx="9324528" cy="2750806"/>
          </a:xfrm>
          <a:prstGeom prst="rect">
            <a:avLst/>
          </a:prstGeom>
        </p:spPr>
      </p:pic>
    </p:spTree>
    <p:extLst>
      <p:ext uri="{BB962C8B-B14F-4D97-AF65-F5344CB8AC3E}">
        <p14:creationId xmlns:p14="http://schemas.microsoft.com/office/powerpoint/2010/main" val="1035654189"/>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F1724-FAEE-51A6-8A1E-4C3CEBE49A56}"/>
              </a:ext>
            </a:extLst>
          </p:cNvPr>
          <p:cNvSpPr>
            <a:spLocks noGrp="1"/>
          </p:cNvSpPr>
          <p:nvPr>
            <p:ph type="title"/>
          </p:nvPr>
        </p:nvSpPr>
        <p:spPr>
          <a:xfrm>
            <a:off x="179512" y="273968"/>
            <a:ext cx="8844240" cy="1066800"/>
          </a:xfrm>
        </p:spPr>
        <p:txBody>
          <a:bodyPr/>
          <a:lstStyle/>
          <a:p>
            <a:r>
              <a:rPr lang="en-US" sz="3000" dirty="0"/>
              <a:t>Accelerating Genome Analysis w/ Processing using NVM</a:t>
            </a:r>
          </a:p>
        </p:txBody>
      </p:sp>
      <p:sp>
        <p:nvSpPr>
          <p:cNvPr id="3" name="Content Placeholder 2">
            <a:extLst>
              <a:ext uri="{FF2B5EF4-FFF2-40B4-BE49-F238E27FC236}">
                <a16:creationId xmlns:a16="http://schemas.microsoft.com/office/drawing/2014/main" id="{DDF6A3FD-64F1-0DAB-7B46-E9330EBC2FFF}"/>
              </a:ext>
            </a:extLst>
          </p:cNvPr>
          <p:cNvSpPr>
            <a:spLocks noGrp="1"/>
          </p:cNvSpPr>
          <p:nvPr>
            <p:ph idx="1"/>
          </p:nvPr>
        </p:nvSpPr>
        <p:spPr/>
        <p:txBody>
          <a:bodyPr/>
          <a:lstStyle/>
          <a:p>
            <a:r>
              <a:rPr lang="en-US" dirty="0">
                <a:solidFill>
                  <a:srgbClr val="0000FF"/>
                </a:solidFill>
              </a:rPr>
              <a:t>Appears at MICRO 2022</a:t>
            </a:r>
          </a:p>
        </p:txBody>
      </p:sp>
      <p:sp>
        <p:nvSpPr>
          <p:cNvPr id="4" name="Slide Number Placeholder 3">
            <a:extLst>
              <a:ext uri="{FF2B5EF4-FFF2-40B4-BE49-F238E27FC236}">
                <a16:creationId xmlns:a16="http://schemas.microsoft.com/office/drawing/2014/main" id="{AF71DC18-735B-0506-2D41-D42F28F6B3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AE8F4F-87B3-942B-8611-2C6C43756649}"/>
              </a:ext>
            </a:extLst>
          </p:cNvPr>
          <p:cNvPicPr>
            <a:picLocks noChangeAspect="1"/>
          </p:cNvPicPr>
          <p:nvPr/>
        </p:nvPicPr>
        <p:blipFill>
          <a:blip r:embed="rId2"/>
          <a:stretch>
            <a:fillRect/>
          </a:stretch>
        </p:blipFill>
        <p:spPr>
          <a:xfrm>
            <a:off x="-36512" y="3224297"/>
            <a:ext cx="9109352" cy="1716871"/>
          </a:xfrm>
          <a:prstGeom prst="rect">
            <a:avLst/>
          </a:prstGeom>
        </p:spPr>
      </p:pic>
      <p:sp>
        <p:nvSpPr>
          <p:cNvPr id="6" name="TextBox 5">
            <a:extLst>
              <a:ext uri="{FF2B5EF4-FFF2-40B4-BE49-F238E27FC236}">
                <a16:creationId xmlns:a16="http://schemas.microsoft.com/office/drawing/2014/main" id="{6A01BD8D-A802-66DB-F7BA-B7B1D731E580}"/>
              </a:ext>
            </a:extLst>
          </p:cNvPr>
          <p:cNvSpPr txBox="1"/>
          <p:nvPr/>
        </p:nvSpPr>
        <p:spPr>
          <a:xfrm>
            <a:off x="1489265"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https://arxiv.org/pdf/2209.08600.pdf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598476144"/>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 &amp; Storage</a:t>
            </a:r>
          </a:p>
          <a:p>
            <a:pPr lvl="1"/>
            <a:endParaRPr lang="en-US" dirty="0"/>
          </a:p>
          <a:p>
            <a:r>
              <a:rPr lang="en-US" dirty="0">
                <a:solidFill>
                  <a:srgbClr val="0000FF"/>
                </a:solidFill>
              </a:rPr>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21387752"/>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Newer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Open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Slides (pptx)</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(pdf)</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Talk Video at AACBB 2019</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7"/>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8"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3006009220"/>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solidFill>
                  <a:srgbClr val="006633"/>
                </a:solidFill>
              </a:rPr>
              <a:t>New Applications: Graph Genomes</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15457721"/>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F48F5-FDF4-534F-AAAB-5955037D0B8E}"/>
              </a:ext>
            </a:extLst>
          </p:cNvPr>
          <p:cNvSpPr>
            <a:spLocks noGrp="1"/>
          </p:cNvSpPr>
          <p:nvPr>
            <p:ph type="title"/>
          </p:nvPr>
        </p:nvSpPr>
        <p:spPr/>
        <p:txBody>
          <a:bodyPr/>
          <a:lstStyle/>
          <a:p>
            <a:r>
              <a:rPr lang="en-US" dirty="0"/>
              <a:t>New Applications: Ref Genome Updates </a:t>
            </a:r>
          </a:p>
        </p:txBody>
      </p:sp>
      <p:sp>
        <p:nvSpPr>
          <p:cNvPr id="4" name="Slide Number Placeholder 3">
            <a:extLst>
              <a:ext uri="{FF2B5EF4-FFF2-40B4-BE49-F238E27FC236}">
                <a16:creationId xmlns:a16="http://schemas.microsoft.com/office/drawing/2014/main" id="{A7DA9BB8-F5D0-C544-98D9-2D5366AC5BD6}"/>
              </a:ext>
            </a:extLst>
          </p:cNvPr>
          <p:cNvSpPr>
            <a:spLocks noGrp="1"/>
          </p:cNvSpPr>
          <p:nvPr>
            <p:ph type="sldNum" sz="quarter" idx="11"/>
          </p:nvPr>
        </p:nvSpPr>
        <p:spPr/>
        <p:txBody>
          <a:bodyPr/>
          <a:lstStyle/>
          <a:p>
            <a:fld id="{323594FA-E141-4234-AE05-360401972BE7}" type="slidenum">
              <a:rPr lang="en-US" altLang="en-US" smtClean="0"/>
              <a:pPr/>
              <a:t>98</a:t>
            </a:fld>
            <a:endParaRPr lang="en-US" altLang="en-US"/>
          </a:p>
        </p:txBody>
      </p:sp>
      <p:pic>
        <p:nvPicPr>
          <p:cNvPr id="5" name="Picture 4">
            <a:extLst>
              <a:ext uri="{FF2B5EF4-FFF2-40B4-BE49-F238E27FC236}">
                <a16:creationId xmlns:a16="http://schemas.microsoft.com/office/drawing/2014/main" id="{AC5FACCC-A4ED-6A4E-A287-DF0CC1A588D4}"/>
              </a:ext>
            </a:extLst>
          </p:cNvPr>
          <p:cNvPicPr>
            <a:picLocks noChangeAspect="1"/>
          </p:cNvPicPr>
          <p:nvPr/>
        </p:nvPicPr>
        <p:blipFill>
          <a:blip r:embed="rId2"/>
          <a:stretch>
            <a:fillRect/>
          </a:stretch>
        </p:blipFill>
        <p:spPr>
          <a:xfrm>
            <a:off x="400050" y="2108200"/>
            <a:ext cx="8343900" cy="2641600"/>
          </a:xfrm>
          <a:prstGeom prst="rect">
            <a:avLst/>
          </a:prstGeom>
        </p:spPr>
      </p:pic>
      <p:sp>
        <p:nvSpPr>
          <p:cNvPr id="6" name="TextBox 5">
            <a:extLst>
              <a:ext uri="{FF2B5EF4-FFF2-40B4-BE49-F238E27FC236}">
                <a16:creationId xmlns:a16="http://schemas.microsoft.com/office/drawing/2014/main" id="{3E288C9F-8A31-E645-BDC5-2909B37B0D63}"/>
              </a:ext>
            </a:extLst>
          </p:cNvPr>
          <p:cNvSpPr txBox="1"/>
          <p:nvPr/>
        </p:nvSpPr>
        <p:spPr>
          <a:xfrm>
            <a:off x="412383" y="5533402"/>
            <a:ext cx="8417689" cy="338554"/>
          </a:xfrm>
          <a:prstGeom prst="rect">
            <a:avLst/>
          </a:prstGeom>
          <a:noFill/>
        </p:spPr>
        <p:txBody>
          <a:bodyPr wrap="none" rtlCol="0">
            <a:spAutoFit/>
          </a:bodyPr>
          <a:lstStyle/>
          <a:p>
            <a:r>
              <a:rPr lang="en-US" sz="1600" b="1" dirty="0">
                <a:solidFill>
                  <a:srgbClr val="0000FF"/>
                </a:solidFill>
                <a:hlinkClick r:id="rId3">
                  <a:extLst>
                    <a:ext uri="{A12FA001-AC4F-418D-AE19-62706E023703}">
                      <ahyp:hlinkClr xmlns:ahyp="http://schemas.microsoft.com/office/drawing/2018/hyperlinkcolor" val="tx"/>
                    </a:ext>
                  </a:extLst>
                </a:hlinkClick>
              </a:rPr>
              <a:t>https://people.inf.ethz.ch/omutlu/pub/AirLift_genome-remapper_arxiv21.pdf</a:t>
            </a:r>
            <a:r>
              <a:rPr lang="en-US" sz="1600" b="1" dirty="0">
                <a:solidFill>
                  <a:srgbClr val="0000FF"/>
                </a:solidFill>
              </a:rPr>
              <a:t> </a:t>
            </a:r>
          </a:p>
        </p:txBody>
      </p:sp>
    </p:spTree>
    <p:extLst>
      <p:ext uri="{BB962C8B-B14F-4D97-AF65-F5344CB8AC3E}">
        <p14:creationId xmlns:p14="http://schemas.microsoft.com/office/powerpoint/2010/main" val="3498405807"/>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228600" y="152400"/>
            <a:ext cx="8610600" cy="749300"/>
          </a:xfrm>
        </p:spPr>
        <p:txBody>
          <a:bodyPr>
            <a:normAutofit/>
          </a:bodyPr>
          <a:lstStyle/>
          <a:p>
            <a:r>
              <a:rPr lang="en-US" sz="3800" dirty="0">
                <a:latin typeface="Garamond" charset="0"/>
                <a:ea typeface="ＭＳ Ｐゴシック" charset="0"/>
                <a:cs typeface="ＭＳ Ｐゴシック" charset="0"/>
              </a:rPr>
              <a:t>Remapping Reads Between References </a:t>
            </a:r>
          </a:p>
        </p:txBody>
      </p:sp>
      <p:sp>
        <p:nvSpPr>
          <p:cNvPr id="22016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415228-36BB-6A41-A6C3-7A42358B1C8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6" name="Content Placeholder 5">
            <a:extLst>
              <a:ext uri="{FF2B5EF4-FFF2-40B4-BE49-F238E27FC236}">
                <a16:creationId xmlns:a16="http://schemas.microsoft.com/office/drawing/2014/main" id="{B495357C-B4C8-D64E-BBAC-63E30B898627}"/>
              </a:ext>
            </a:extLst>
          </p:cNvPr>
          <p:cNvSpPr>
            <a:spLocks noGrp="1"/>
          </p:cNvSpPr>
          <p:nvPr>
            <p:ph idx="1"/>
          </p:nvPr>
        </p:nvSpPr>
        <p:spPr>
          <a:xfrm>
            <a:off x="228600" y="901700"/>
            <a:ext cx="8610600" cy="5479628"/>
          </a:xfrm>
        </p:spPr>
        <p:txBody>
          <a:bodyPr/>
          <a:lstStyle/>
          <a:p>
            <a:r>
              <a:rPr lang="en-US" sz="1800" dirty="0" err="1"/>
              <a:t>Jeremie</a:t>
            </a:r>
            <a:r>
              <a:rPr lang="en-US" sz="1800" dirty="0"/>
              <a:t> S. Kim, Can Firtina, </a:t>
            </a:r>
            <a:r>
              <a:rPr lang="en-US" sz="1800" dirty="0" err="1"/>
              <a:t>Meryem</a:t>
            </a:r>
            <a:r>
              <a:rPr lang="en-US" sz="1800" dirty="0"/>
              <a:t> Banu </a:t>
            </a:r>
            <a:r>
              <a:rPr lang="en-US" sz="1800" dirty="0" err="1"/>
              <a:t>Cavlak</a:t>
            </a:r>
            <a:r>
              <a:rPr lang="en-US" sz="1800" dirty="0"/>
              <a:t>, </a:t>
            </a:r>
            <a:r>
              <a:rPr lang="en-US" sz="1800" dirty="0" err="1"/>
              <a:t>Damla</a:t>
            </a:r>
            <a:r>
              <a:rPr lang="en-US" sz="1800" dirty="0"/>
              <a:t> </a:t>
            </a:r>
            <a:r>
              <a:rPr lang="en-US" sz="1800" dirty="0" err="1"/>
              <a:t>Senol</a:t>
            </a:r>
            <a:r>
              <a:rPr lang="en-US" sz="1800" dirty="0"/>
              <a:t> Cali, </a:t>
            </a:r>
            <a:r>
              <a:rPr lang="en-US" sz="1800" dirty="0" err="1"/>
              <a:t>Nastaran</a:t>
            </a:r>
            <a:r>
              <a:rPr lang="en-US" sz="1800" dirty="0"/>
              <a:t> </a:t>
            </a:r>
            <a:r>
              <a:rPr lang="en-US" sz="1800" dirty="0" err="1"/>
              <a:t>Hajinazar</a:t>
            </a:r>
            <a:r>
              <a:rPr lang="en-US" sz="1800" dirty="0"/>
              <a:t>, Mohammed </a:t>
            </a:r>
            <a:r>
              <a:rPr lang="en-US" sz="1800" dirty="0" err="1"/>
              <a:t>Alser</a:t>
            </a:r>
            <a:r>
              <a:rPr lang="en-US" sz="1800" dirty="0"/>
              <a:t>, Can </a:t>
            </a:r>
            <a:r>
              <a:rPr lang="en-US" sz="1800" dirty="0" err="1"/>
              <a:t>Alkan</a:t>
            </a:r>
            <a:r>
              <a:rPr lang="en-US" sz="1800" dirty="0"/>
              <a:t>, and </a:t>
            </a:r>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"AirLift: A Fast and Comprehensive Technique for Remapping Alignments between Reference Genomes"</a:t>
            </a:r>
            <a:br>
              <a:rPr lang="en-US" sz="1800" dirty="0"/>
            </a:br>
            <a:r>
              <a:rPr lang="en-US" sz="1800" i="1" dirty="0"/>
              <a:t>Preprint in </a:t>
            </a:r>
            <a:r>
              <a:rPr lang="en-US" sz="1800" i="1" dirty="0">
                <a:hlinkClick r:id="rId4"/>
              </a:rPr>
              <a:t>arXiv</a:t>
            </a:r>
            <a:r>
              <a:rPr lang="en-US" sz="1800" i="1" dirty="0"/>
              <a:t> and </a:t>
            </a:r>
            <a:r>
              <a:rPr lang="en-US" sz="1800" i="1" dirty="0">
                <a:hlinkClick r:id="rId5"/>
              </a:rPr>
              <a:t>bioRxiv</a:t>
            </a:r>
            <a:r>
              <a:rPr lang="en-US" sz="1800" dirty="0"/>
              <a:t>, 2021. </a:t>
            </a:r>
            <a:br>
              <a:rPr lang="en-US" sz="1800" dirty="0"/>
            </a:br>
            <a:r>
              <a:rPr lang="en-US" sz="1800" dirty="0"/>
              <a:t>[</a:t>
            </a:r>
            <a:r>
              <a:rPr lang="en-US" sz="1800" dirty="0">
                <a:hlinkClick r:id="rId5"/>
              </a:rPr>
              <a:t>bioRxiv preprint</a:t>
            </a:r>
            <a:r>
              <a:rPr lang="en-US" sz="1800" dirty="0"/>
              <a:t>] </a:t>
            </a:r>
            <a:br>
              <a:rPr lang="en-US" sz="1800" dirty="0"/>
            </a:br>
            <a:r>
              <a:rPr lang="en-US" sz="1800" dirty="0"/>
              <a:t>[</a:t>
            </a:r>
            <a:r>
              <a:rPr lang="en-US" sz="1800" dirty="0">
                <a:hlinkClick r:id="rId4"/>
              </a:rPr>
              <a:t>arXiv preprint</a:t>
            </a:r>
            <a:r>
              <a:rPr lang="en-US" sz="1800" dirty="0"/>
              <a:t>] </a:t>
            </a:r>
            <a:br>
              <a:rPr lang="en-US" sz="1800" dirty="0"/>
            </a:br>
            <a:r>
              <a:rPr lang="en-US" sz="1800" dirty="0"/>
              <a:t>[</a:t>
            </a:r>
            <a:r>
              <a:rPr lang="en-US" sz="1800" dirty="0">
                <a:hlinkClick r:id="rId6"/>
              </a:rPr>
              <a:t>AirLift Source Code and Data</a:t>
            </a:r>
            <a:r>
              <a:rPr lang="en-US" sz="1800" dirty="0"/>
              <a:t>]</a:t>
            </a:r>
          </a:p>
        </p:txBody>
      </p:sp>
      <p:pic>
        <p:nvPicPr>
          <p:cNvPr id="3" name="Picture 2">
            <a:extLst>
              <a:ext uri="{FF2B5EF4-FFF2-40B4-BE49-F238E27FC236}">
                <a16:creationId xmlns:a16="http://schemas.microsoft.com/office/drawing/2014/main" id="{9B6D6A4E-580E-4047-9BA7-DEF9D53AA3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3272050"/>
            <a:ext cx="9144000" cy="2971588"/>
          </a:xfrm>
          <a:prstGeom prst="rect">
            <a:avLst/>
          </a:prstGeom>
        </p:spPr>
      </p:pic>
    </p:spTree>
    <p:extLst>
      <p:ext uri="{BB962C8B-B14F-4D97-AF65-F5344CB8AC3E}">
        <p14:creationId xmlns:p14="http://schemas.microsoft.com/office/powerpoint/2010/main" val="1411370042"/>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228600" y="152400"/>
            <a:ext cx="8610600" cy="749300"/>
          </a:xfrm>
        </p:spPr>
        <p:txBody>
          <a:bodyPr>
            <a:normAutofit fontScale="90000"/>
          </a:bodyPr>
          <a:lstStyle/>
          <a:p>
            <a:r>
              <a:rPr lang="en-US" sz="3800" dirty="0">
                <a:latin typeface="Garamond" charset="0"/>
                <a:ea typeface="ＭＳ Ｐゴシック" charset="0"/>
                <a:cs typeface="ＭＳ Ｐゴシック" charset="0"/>
              </a:rPr>
              <a:t>Mapping Constant Regions Between References </a:t>
            </a:r>
          </a:p>
        </p:txBody>
      </p:sp>
      <p:sp>
        <p:nvSpPr>
          <p:cNvPr id="22016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415228-36BB-6A41-A6C3-7A42358B1C8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6" name="Content Placeholder 5">
            <a:extLst>
              <a:ext uri="{FF2B5EF4-FFF2-40B4-BE49-F238E27FC236}">
                <a16:creationId xmlns:a16="http://schemas.microsoft.com/office/drawing/2014/main" id="{B495357C-B4C8-D64E-BBAC-63E30B898627}"/>
              </a:ext>
            </a:extLst>
          </p:cNvPr>
          <p:cNvSpPr>
            <a:spLocks noGrp="1"/>
          </p:cNvSpPr>
          <p:nvPr>
            <p:ph idx="1"/>
          </p:nvPr>
        </p:nvSpPr>
        <p:spPr>
          <a:xfrm>
            <a:off x="228600" y="901700"/>
            <a:ext cx="8610600" cy="5479628"/>
          </a:xfrm>
        </p:spPr>
        <p:txBody>
          <a:bodyPr/>
          <a:lstStyle/>
          <a:p>
            <a:r>
              <a:rPr lang="en-US" sz="1800" dirty="0" err="1"/>
              <a:t>Jeremie</a:t>
            </a:r>
            <a:r>
              <a:rPr lang="en-US" sz="1800" dirty="0"/>
              <a:t> S. Kim, Can Firtina, </a:t>
            </a:r>
            <a:r>
              <a:rPr lang="en-US" sz="1800" dirty="0" err="1"/>
              <a:t>Meryem</a:t>
            </a:r>
            <a:r>
              <a:rPr lang="en-US" sz="1800" dirty="0"/>
              <a:t> Banu </a:t>
            </a:r>
            <a:r>
              <a:rPr lang="en-US" sz="1800" dirty="0" err="1"/>
              <a:t>Cavlak</a:t>
            </a:r>
            <a:r>
              <a:rPr lang="en-US" sz="1800" dirty="0"/>
              <a:t>, </a:t>
            </a:r>
            <a:r>
              <a:rPr lang="en-US" sz="1800" dirty="0" err="1"/>
              <a:t>Damla</a:t>
            </a:r>
            <a:r>
              <a:rPr lang="en-US" sz="1800" dirty="0"/>
              <a:t> </a:t>
            </a:r>
            <a:r>
              <a:rPr lang="en-US" sz="1800" dirty="0" err="1"/>
              <a:t>Senol</a:t>
            </a:r>
            <a:r>
              <a:rPr lang="en-US" sz="1800" dirty="0"/>
              <a:t> Cali, Can </a:t>
            </a:r>
            <a:r>
              <a:rPr lang="en-US" sz="1800" dirty="0" err="1"/>
              <a:t>Alkan</a:t>
            </a:r>
            <a:r>
              <a:rPr lang="en-US" sz="1800" dirty="0"/>
              <a:t>, and </a:t>
            </a:r>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"FastRemap: A Tool for Quickly Remapping Reads between Genome Assemblies"</a:t>
            </a:r>
            <a:br>
              <a:rPr lang="en-US" sz="1800" dirty="0"/>
            </a:br>
            <a:r>
              <a:rPr lang="en-US" sz="1800" i="1" dirty="0"/>
              <a:t>Bioinformatics</a:t>
            </a:r>
            <a:r>
              <a:rPr lang="en-US" sz="1800" dirty="0"/>
              <a:t>, btac554.</a:t>
            </a:r>
            <a:br>
              <a:rPr lang="en-US" sz="1800" dirty="0"/>
            </a:br>
            <a:r>
              <a:rPr lang="en-US" sz="1800" dirty="0"/>
              <a:t>[</a:t>
            </a:r>
            <a:r>
              <a:rPr lang="en-US" sz="1800" dirty="0">
                <a:hlinkClick r:id="rId4"/>
              </a:rPr>
              <a:t>FastRemap Source Code</a:t>
            </a:r>
            <a:r>
              <a:rPr lang="en-US" sz="1800" dirty="0"/>
              <a:t>]</a:t>
            </a:r>
          </a:p>
        </p:txBody>
      </p:sp>
      <p:pic>
        <p:nvPicPr>
          <p:cNvPr id="4" name="Picture 3" descr="Text&#10;&#10;Description automatically generated">
            <a:extLst>
              <a:ext uri="{FF2B5EF4-FFF2-40B4-BE49-F238E27FC236}">
                <a16:creationId xmlns:a16="http://schemas.microsoft.com/office/drawing/2014/main" id="{AEFC469A-7AD7-8A11-A723-16731C5CE6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1514"/>
            <a:ext cx="9144000" cy="2207172"/>
          </a:xfrm>
          <a:prstGeom prst="rect">
            <a:avLst/>
          </a:prstGeom>
        </p:spPr>
      </p:pic>
    </p:spTree>
    <p:extLst>
      <p:ext uri="{BB962C8B-B14F-4D97-AF65-F5344CB8AC3E}">
        <p14:creationId xmlns:p14="http://schemas.microsoft.com/office/powerpoint/2010/main" val="2199175979"/>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a:xfrm>
            <a:off x="228600" y="152400"/>
            <a:ext cx="8915400" cy="1066800"/>
          </a:xfrm>
        </p:spPr>
        <p:txBody>
          <a:bodyPr>
            <a:noAutofit/>
          </a:bodyPr>
          <a:lstStyle/>
          <a:p>
            <a:r>
              <a:rPr lang="en-US" sz="3600" dirty="0"/>
              <a:t>A Bright Future for Intelligent Genome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101</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101</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3533375366"/>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4">
            <a:extLst>
              <a:ext uri="{FF2B5EF4-FFF2-40B4-BE49-F238E27FC236}">
                <a16:creationId xmlns:a16="http://schemas.microsoft.com/office/drawing/2014/main" id="{0670578D-E19B-8541-9537-191677663DAC}"/>
              </a:ext>
            </a:extLst>
          </p:cNvPr>
          <p:cNvSpPr>
            <a:spLocks noGrp="1" noChangeArrowheads="1"/>
          </p:cNvSpPr>
          <p:nvPr>
            <p:ph type="ctrTitle"/>
          </p:nvPr>
        </p:nvSpPr>
        <p:spPr>
          <a:xfrm>
            <a:off x="3059832" y="1676400"/>
            <a:ext cx="7924800" cy="1752600"/>
          </a:xfrm>
        </p:spPr>
        <p:txBody>
          <a:bodyPr/>
          <a:lstStyle/>
          <a:p>
            <a:r>
              <a:rPr lang="en-US" altLang="en-US" dirty="0">
                <a:ea typeface="ＭＳ Ｐゴシック" panose="020B0600070205080204" pitchFamily="34" charset="-128"/>
              </a:rPr>
              <a:t>Conclusion</a:t>
            </a:r>
          </a:p>
        </p:txBody>
      </p:sp>
      <p:sp>
        <p:nvSpPr>
          <p:cNvPr id="176130" name="Subtitle 5">
            <a:extLst>
              <a:ext uri="{FF2B5EF4-FFF2-40B4-BE49-F238E27FC236}">
                <a16:creationId xmlns:a16="http://schemas.microsoft.com/office/drawing/2014/main" id="{53FF18AD-8F96-6146-B6EC-4036AE430FD8}"/>
              </a:ext>
            </a:extLst>
          </p:cNvPr>
          <p:cNvSpPr>
            <a:spLocks noGrp="1" noChangeArrowheads="1"/>
          </p:cNvSpPr>
          <p:nvPr>
            <p:ph type="subTitle" idx="1"/>
          </p:nvPr>
        </p:nvSpPr>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3194380284"/>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4">
            <a:extLst>
              <a:ext uri="{FF2B5EF4-FFF2-40B4-BE49-F238E27FC236}">
                <a16:creationId xmlns:a16="http://schemas.microsoft.com/office/drawing/2014/main" id="{0670578D-E19B-8541-9537-191677663DAC}"/>
              </a:ext>
            </a:extLst>
          </p:cNvPr>
          <p:cNvSpPr>
            <a:spLocks noGrp="1" noChangeArrowheads="1"/>
          </p:cNvSpPr>
          <p:nvPr>
            <p:ph type="ctrTitle"/>
          </p:nvPr>
        </p:nvSpPr>
        <p:spPr>
          <a:xfrm>
            <a:off x="463624" y="1676400"/>
            <a:ext cx="10517088" cy="1752600"/>
          </a:xfrm>
        </p:spPr>
        <p:txBody>
          <a:bodyPr/>
          <a:lstStyle/>
          <a:p>
            <a:r>
              <a:rPr lang="en-US" altLang="en-US" dirty="0">
                <a:ea typeface="ＭＳ Ｐゴシック" panose="020B0600070205080204" pitchFamily="34" charset="-128"/>
              </a:rPr>
              <a:t>Things Are Happening In Industry</a:t>
            </a:r>
          </a:p>
        </p:txBody>
      </p:sp>
      <p:sp>
        <p:nvSpPr>
          <p:cNvPr id="176130" name="Subtitle 5">
            <a:extLst>
              <a:ext uri="{FF2B5EF4-FFF2-40B4-BE49-F238E27FC236}">
                <a16:creationId xmlns:a16="http://schemas.microsoft.com/office/drawing/2014/main" id="{53FF18AD-8F96-6146-B6EC-4036AE430FD8}"/>
              </a:ext>
            </a:extLst>
          </p:cNvPr>
          <p:cNvSpPr>
            <a:spLocks noGrp="1" noChangeArrowheads="1"/>
          </p:cNvSpPr>
          <p:nvPr>
            <p:ph type="subTitle" idx="1"/>
          </p:nvPr>
        </p:nvSpPr>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2054333959"/>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8378D4-3FEE-B740-9D1B-65319AD05774}"/>
              </a:ext>
            </a:extLst>
          </p:cNvPr>
          <p:cNvSpPr>
            <a:spLocks noGrp="1"/>
          </p:cNvSpPr>
          <p:nvPr>
            <p:ph type="title"/>
          </p:nvPr>
        </p:nvSpPr>
        <p:spPr>
          <a:xfrm>
            <a:off x="152400" y="152400"/>
            <a:ext cx="9017497" cy="1066800"/>
          </a:xfrm>
        </p:spPr>
        <p:txBody>
          <a:bodyPr/>
          <a:lstStyle/>
          <a:p>
            <a:r>
              <a:rPr lang="en-US" dirty="0"/>
              <a:t>Illumina DRAGEN Bio-IT Platform (2018)</a:t>
            </a:r>
          </a:p>
        </p:txBody>
      </p:sp>
      <p:sp>
        <p:nvSpPr>
          <p:cNvPr id="9" name="Content Placeholder 8">
            <a:extLst>
              <a:ext uri="{FF2B5EF4-FFF2-40B4-BE49-F238E27FC236}">
                <a16:creationId xmlns:a16="http://schemas.microsoft.com/office/drawing/2014/main" id="{2C152D9F-C36E-CE46-AF7B-FF70920354FC}"/>
              </a:ext>
            </a:extLst>
          </p:cNvPr>
          <p:cNvSpPr>
            <a:spLocks noGrp="1"/>
          </p:cNvSpPr>
          <p:nvPr>
            <p:ph idx="1"/>
          </p:nvPr>
        </p:nvSpPr>
        <p:spPr>
          <a:xfrm>
            <a:off x="228600" y="1052736"/>
            <a:ext cx="8610600" cy="5195664"/>
          </a:xfrm>
        </p:spPr>
        <p:txBody>
          <a:bodyPr/>
          <a:lstStyle/>
          <a:p>
            <a:r>
              <a:rPr lang="en-US"/>
              <a:t>Processes whole genome at 30x coverage in ~25 minutes with hardware support for data compression</a:t>
            </a:r>
          </a:p>
          <a:p>
            <a:endParaRPr lang="en-US"/>
          </a:p>
        </p:txBody>
      </p:sp>
      <p:sp>
        <p:nvSpPr>
          <p:cNvPr id="3" name="Slide Number Placeholder 2">
            <a:extLst>
              <a:ext uri="{FF2B5EF4-FFF2-40B4-BE49-F238E27FC236}">
                <a16:creationId xmlns:a16="http://schemas.microsoft.com/office/drawing/2014/main" id="{C72FF041-63F2-B244-8D91-7888793E9B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 name="Picture 3">
            <a:extLst>
              <a:ext uri="{FF2B5EF4-FFF2-40B4-BE49-F238E27FC236}">
                <a16:creationId xmlns:a16="http://schemas.microsoft.com/office/drawing/2014/main" id="{F08994AA-10AB-084C-B608-F06DF46F7E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2197705"/>
            <a:ext cx="8054549" cy="3319527"/>
          </a:xfrm>
          <a:prstGeom prst="rect">
            <a:avLst/>
          </a:prstGeom>
        </p:spPr>
      </p:pic>
      <p:sp>
        <p:nvSpPr>
          <p:cNvPr id="10" name="TextBox 9">
            <a:extLst>
              <a:ext uri="{FF2B5EF4-FFF2-40B4-BE49-F238E27FC236}">
                <a16:creationId xmlns:a16="http://schemas.microsoft.com/office/drawing/2014/main" id="{08137ABC-FD6D-5240-889B-A312C484081F}"/>
              </a:ext>
            </a:extLst>
          </p:cNvPr>
          <p:cNvSpPr txBox="1"/>
          <p:nvPr/>
        </p:nvSpPr>
        <p:spPr>
          <a:xfrm>
            <a:off x="6444208" y="4797152"/>
            <a:ext cx="1944216" cy="369332"/>
          </a:xfrm>
          <a:prstGeom prst="rect">
            <a:avLst/>
          </a:prstGeom>
          <a:solidFill>
            <a:srgbClr val="FFFF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Tahoma"/>
                <a:ea typeface="+mn-ea"/>
                <a:cs typeface="+mn-cs"/>
              </a:rPr>
              <a:t>FPGA board(s)</a:t>
            </a:r>
          </a:p>
        </p:txBody>
      </p:sp>
      <p:sp>
        <p:nvSpPr>
          <p:cNvPr id="11" name="Rectangle 10">
            <a:extLst>
              <a:ext uri="{FF2B5EF4-FFF2-40B4-BE49-F238E27FC236}">
                <a16:creationId xmlns:a16="http://schemas.microsoft.com/office/drawing/2014/main" id="{1A1832FE-D642-9542-9B4D-17FE8D71FB5B}"/>
              </a:ext>
            </a:extLst>
          </p:cNvPr>
          <p:cNvSpPr/>
          <p:nvPr/>
        </p:nvSpPr>
        <p:spPr>
          <a:xfrm>
            <a:off x="228600" y="5651673"/>
            <a:ext cx="949984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hlinkClick r:id="rId3"/>
              </a:rPr>
              <a:t>emea.illumina.com/products/by-type/informatics-products/dragen-bio-it-platform.html</a:t>
            </a:r>
            <a:endParaRPr kumimoji="0" lang="en-US" sz="18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hlinkClick r:id="rId4"/>
              </a:rPr>
              <a:t>emea.illumina.com/company/news-center/press-releases/2018/2349147.html</a:t>
            </a:r>
            <a:r>
              <a:rPr kumimoji="0" lang="en-US" sz="1800" b="0" i="0" u="none" strike="noStrike" kern="1200" cap="none" spc="0" normalizeH="0" baseline="0" noProof="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515728281"/>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1F40-E419-9A4B-B1D2-5B5FD5486B4D}"/>
              </a:ext>
            </a:extLst>
          </p:cNvPr>
          <p:cNvSpPr>
            <a:spLocks noGrp="1"/>
          </p:cNvSpPr>
          <p:nvPr>
            <p:ph type="title"/>
          </p:nvPr>
        </p:nvSpPr>
        <p:spPr/>
        <p:txBody>
          <a:bodyPr/>
          <a:lstStyle/>
          <a:p>
            <a:r>
              <a:rPr lang="en-US"/>
              <a:t>NVIDIA Clara </a:t>
            </a:r>
            <a:r>
              <a:rPr lang="en-US" err="1"/>
              <a:t>Parabricks</a:t>
            </a:r>
            <a:r>
              <a:rPr lang="en-US"/>
              <a:t> (2020)</a:t>
            </a:r>
            <a:br>
              <a:rPr lang="en-US"/>
            </a:br>
            <a:endParaRPr lang="en-US"/>
          </a:p>
        </p:txBody>
      </p:sp>
      <p:sp>
        <p:nvSpPr>
          <p:cNvPr id="3" name="Slide Number Placeholder 2">
            <a:extLst>
              <a:ext uri="{FF2B5EF4-FFF2-40B4-BE49-F238E27FC236}">
                <a16:creationId xmlns:a16="http://schemas.microsoft.com/office/drawing/2014/main" id="{7E2A50EC-67B9-0B4C-A370-FA8FBBFC3AF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DFF8273-4219-AB4E-8DF6-726638A0013F}"/>
              </a:ext>
            </a:extLst>
          </p:cNvPr>
          <p:cNvPicPr>
            <a:picLocks noChangeAspect="1"/>
          </p:cNvPicPr>
          <p:nvPr/>
        </p:nvPicPr>
        <p:blipFill rotWithShape="1">
          <a:blip r:embed="rId2"/>
          <a:srcRect l="38836"/>
          <a:stretch/>
        </p:blipFill>
        <p:spPr>
          <a:xfrm>
            <a:off x="228600" y="1023318"/>
            <a:ext cx="4031688" cy="3709528"/>
          </a:xfrm>
          <a:prstGeom prst="rect">
            <a:avLst/>
          </a:prstGeom>
        </p:spPr>
      </p:pic>
      <p:pic>
        <p:nvPicPr>
          <p:cNvPr id="7" name="Picture 6">
            <a:extLst>
              <a:ext uri="{FF2B5EF4-FFF2-40B4-BE49-F238E27FC236}">
                <a16:creationId xmlns:a16="http://schemas.microsoft.com/office/drawing/2014/main" id="{98DE6D15-4A88-0B4C-B61A-8CB0785E8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4583" y="3090644"/>
            <a:ext cx="4784617" cy="3240862"/>
          </a:xfrm>
          <a:prstGeom prst="rect">
            <a:avLst/>
          </a:prstGeom>
        </p:spPr>
      </p:pic>
      <p:sp>
        <p:nvSpPr>
          <p:cNvPr id="9" name="Rectangle 8">
            <a:extLst>
              <a:ext uri="{FF2B5EF4-FFF2-40B4-BE49-F238E27FC236}">
                <a16:creationId xmlns:a16="http://schemas.microsoft.com/office/drawing/2014/main" id="{68747A2F-3A7D-1247-80FE-E1F3022A7242}"/>
              </a:ext>
            </a:extLst>
          </p:cNvPr>
          <p:cNvSpPr/>
          <p:nvPr/>
        </p:nvSpPr>
        <p:spPr>
          <a:xfrm>
            <a:off x="1331640" y="6401578"/>
            <a:ext cx="590465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hlinkClick r:id="rId4"/>
              </a:rPr>
              <a:t>https://developer.nvidia.com/clara-parabricks</a:t>
            </a:r>
            <a:r>
              <a:rPr kumimoji="0" lang="en-US" sz="1800" b="0" i="0" u="none" strike="noStrike" kern="1200" cap="none" spc="0" normalizeH="0" baseline="0" noProof="0">
                <a:ln>
                  <a:noFill/>
                </a:ln>
                <a:solidFill>
                  <a:srgbClr val="000000"/>
                </a:solidFill>
                <a:effectLst/>
                <a:uLnTx/>
                <a:uFillTx/>
                <a:latin typeface="Tahoma"/>
                <a:ea typeface="+mn-ea"/>
                <a:cs typeface="+mn-cs"/>
              </a:rPr>
              <a:t> </a:t>
            </a:r>
          </a:p>
        </p:txBody>
      </p:sp>
      <p:sp>
        <p:nvSpPr>
          <p:cNvPr id="10" name="TextBox 9">
            <a:extLst>
              <a:ext uri="{FF2B5EF4-FFF2-40B4-BE49-F238E27FC236}">
                <a16:creationId xmlns:a16="http://schemas.microsoft.com/office/drawing/2014/main" id="{112AC7D4-C5CF-2C4F-BBF2-E8842C44D532}"/>
              </a:ext>
            </a:extLst>
          </p:cNvPr>
          <p:cNvSpPr txBox="1"/>
          <p:nvPr/>
        </p:nvSpPr>
        <p:spPr>
          <a:xfrm>
            <a:off x="2532096" y="1285621"/>
            <a:ext cx="1728192" cy="369332"/>
          </a:xfrm>
          <a:prstGeom prst="rect">
            <a:avLst/>
          </a:prstGeom>
          <a:solidFill>
            <a:srgbClr val="FFFF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Tahoma"/>
                <a:ea typeface="+mn-ea"/>
                <a:cs typeface="+mn-cs"/>
              </a:rPr>
              <a:t>GPU board(s)</a:t>
            </a:r>
          </a:p>
        </p:txBody>
      </p:sp>
      <p:sp>
        <p:nvSpPr>
          <p:cNvPr id="11" name="TextBox 10">
            <a:extLst>
              <a:ext uri="{FF2B5EF4-FFF2-40B4-BE49-F238E27FC236}">
                <a16:creationId xmlns:a16="http://schemas.microsoft.com/office/drawing/2014/main" id="{CF071448-0F09-E640-9CA3-BEF387C2A636}"/>
              </a:ext>
            </a:extLst>
          </p:cNvPr>
          <p:cNvSpPr txBox="1"/>
          <p:nvPr/>
        </p:nvSpPr>
        <p:spPr>
          <a:xfrm>
            <a:off x="4469219" y="1394442"/>
            <a:ext cx="46482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A University of Michigan startup in 2018 joined NVIDIA in 2020</a:t>
            </a:r>
          </a:p>
        </p:txBody>
      </p:sp>
    </p:spTree>
    <p:extLst>
      <p:ext uri="{BB962C8B-B14F-4D97-AF65-F5344CB8AC3E}">
        <p14:creationId xmlns:p14="http://schemas.microsoft.com/office/powerpoint/2010/main" val="1363851571"/>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081D5-B2D7-CFEF-8808-4217E28351E4}"/>
              </a:ext>
            </a:extLst>
          </p:cNvPr>
          <p:cNvSpPr>
            <a:spLocks noGrp="1"/>
          </p:cNvSpPr>
          <p:nvPr>
            <p:ph type="title"/>
          </p:nvPr>
        </p:nvSpPr>
        <p:spPr>
          <a:xfrm>
            <a:off x="228600" y="152400"/>
            <a:ext cx="8915400" cy="1066800"/>
          </a:xfrm>
        </p:spPr>
        <p:txBody>
          <a:bodyPr/>
          <a:lstStyle/>
          <a:p>
            <a:r>
              <a:rPr lang="en-US" dirty="0"/>
              <a:t>NVIDIA Hopper DPX Instructions (2022)</a:t>
            </a:r>
          </a:p>
        </p:txBody>
      </p:sp>
      <p:pic>
        <p:nvPicPr>
          <p:cNvPr id="4" name="Picture 3">
            <a:extLst>
              <a:ext uri="{FF2B5EF4-FFF2-40B4-BE49-F238E27FC236}">
                <a16:creationId xmlns:a16="http://schemas.microsoft.com/office/drawing/2014/main" id="{7E7C46EE-6004-C2FD-AE30-5365B83AE7DD}"/>
              </a:ext>
            </a:extLst>
          </p:cNvPr>
          <p:cNvPicPr>
            <a:picLocks noChangeAspect="1"/>
          </p:cNvPicPr>
          <p:nvPr/>
        </p:nvPicPr>
        <p:blipFill>
          <a:blip r:embed="rId2"/>
          <a:stretch>
            <a:fillRect/>
          </a:stretch>
        </p:blipFill>
        <p:spPr>
          <a:xfrm>
            <a:off x="685800" y="1035691"/>
            <a:ext cx="7772400" cy="5201621"/>
          </a:xfrm>
          <a:prstGeom prst="rect">
            <a:avLst/>
          </a:prstGeom>
        </p:spPr>
      </p:pic>
      <p:sp>
        <p:nvSpPr>
          <p:cNvPr id="5" name="TextBox 4">
            <a:extLst>
              <a:ext uri="{FF2B5EF4-FFF2-40B4-BE49-F238E27FC236}">
                <a16:creationId xmlns:a16="http://schemas.microsoft.com/office/drawing/2014/main" id="{96058435-CD19-CF14-9902-6D14D5996711}"/>
              </a:ext>
            </a:extLst>
          </p:cNvPr>
          <p:cNvSpPr txBox="1"/>
          <p:nvPr/>
        </p:nvSpPr>
        <p:spPr>
          <a:xfrm>
            <a:off x="1259632" y="6432648"/>
            <a:ext cx="8069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3"/>
              </a:rPr>
              <a:t>https://blogs.nvidia.com/blog/2022/03/22/nvidia-hopper-accelerates-dynamic-programming-using-dpx-instructions/</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775634065"/>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Recall Our Dream (from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endParaRPr lang="en-US" dirty="0"/>
          </a:p>
          <a:p>
            <a:r>
              <a:rPr lang="en-US" dirty="0"/>
              <a:t>Still a long ways to go</a:t>
            </a:r>
          </a:p>
          <a:p>
            <a:pPr lvl="1"/>
            <a:r>
              <a:rPr lang="en-US" dirty="0"/>
              <a:t>Energy efficiency</a:t>
            </a:r>
          </a:p>
          <a:p>
            <a:pPr lvl="1"/>
            <a:r>
              <a:rPr lang="en-US" dirty="0"/>
              <a:t>Performance (latency)</a:t>
            </a:r>
          </a:p>
          <a:p>
            <a:pPr lvl="1"/>
            <a:r>
              <a:rPr lang="en-US" dirty="0"/>
              <a:t>Security &amp; privacy</a:t>
            </a:r>
          </a:p>
          <a:p>
            <a:pPr lvl="1"/>
            <a:r>
              <a:rPr lang="en-US" b="1" dirty="0">
                <a:solidFill>
                  <a:srgbClr val="FF0000"/>
                </a:solidFill>
              </a:rPr>
              <a:t>Huge memory bottleneck</a:t>
            </a:r>
          </a:p>
          <a:p>
            <a:endParaRPr lang="en-US" dirty="0"/>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368500"/>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1FEDF-EF5F-2343-9008-0C2639C7F008}"/>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E6DEF487-252E-3F42-9947-AC1AA9333552}"/>
              </a:ext>
            </a:extLst>
          </p:cNvPr>
          <p:cNvSpPr>
            <a:spLocks noGrp="1"/>
          </p:cNvSpPr>
          <p:nvPr>
            <p:ph idx="1"/>
          </p:nvPr>
        </p:nvSpPr>
        <p:spPr>
          <a:xfrm>
            <a:off x="228600" y="980728"/>
            <a:ext cx="8915400" cy="5029200"/>
          </a:xfrm>
        </p:spPr>
        <p:txBody>
          <a:bodyPr/>
          <a:lstStyle/>
          <a:p>
            <a:r>
              <a:rPr lang="en-US" dirty="0">
                <a:solidFill>
                  <a:srgbClr val="0000FF"/>
                </a:solidFill>
              </a:rPr>
              <a:t>System design for bioinformatics </a:t>
            </a:r>
            <a:r>
              <a:rPr lang="en-US" dirty="0"/>
              <a:t>is a critical problem</a:t>
            </a:r>
          </a:p>
          <a:p>
            <a:pPr lvl="1"/>
            <a:r>
              <a:rPr lang="en-US" dirty="0"/>
              <a:t>It has large scientific, medical, societal, personal implications</a:t>
            </a:r>
          </a:p>
          <a:p>
            <a:endParaRPr lang="en-US" dirty="0"/>
          </a:p>
          <a:p>
            <a:r>
              <a:rPr lang="en-US" dirty="0"/>
              <a:t>This talk is about accelerating </a:t>
            </a:r>
            <a:r>
              <a:rPr lang="en-US" dirty="0">
                <a:solidFill>
                  <a:srgbClr val="0000FF"/>
                </a:solidFill>
              </a:rPr>
              <a:t>a key step in bioinformatics</a:t>
            </a:r>
            <a:r>
              <a:rPr lang="en-US" dirty="0"/>
              <a:t>: </a:t>
            </a:r>
            <a:r>
              <a:rPr lang="en-US" dirty="0">
                <a:solidFill>
                  <a:srgbClr val="FF0000"/>
                </a:solidFill>
              </a:rPr>
              <a:t>genome sequence analysis</a:t>
            </a:r>
          </a:p>
          <a:p>
            <a:pPr lvl="1"/>
            <a:r>
              <a:rPr lang="en-US" dirty="0"/>
              <a:t>In particular, </a:t>
            </a:r>
            <a:r>
              <a:rPr lang="en-US" dirty="0">
                <a:solidFill>
                  <a:srgbClr val="FF0000"/>
                </a:solidFill>
              </a:rPr>
              <a:t>read mapping</a:t>
            </a:r>
          </a:p>
          <a:p>
            <a:pPr marL="0" indent="0">
              <a:buNone/>
            </a:pPr>
            <a:endParaRPr lang="en-US" dirty="0"/>
          </a:p>
          <a:p>
            <a:r>
              <a:rPr lang="en-US" dirty="0"/>
              <a:t>We covered various </a:t>
            </a:r>
            <a:r>
              <a:rPr lang="en-US" dirty="0">
                <a:solidFill>
                  <a:srgbClr val="0000FF"/>
                </a:solidFill>
              </a:rPr>
              <a:t>recent ideas to accelerate read mapping</a:t>
            </a:r>
          </a:p>
          <a:p>
            <a:pPr lvl="1"/>
            <a:r>
              <a:rPr lang="en-US" dirty="0"/>
              <a:t>My personal journey since September 2006</a:t>
            </a:r>
          </a:p>
          <a:p>
            <a:pPr lvl="1"/>
            <a:endParaRPr lang="en-US" dirty="0"/>
          </a:p>
          <a:p>
            <a:r>
              <a:rPr lang="en-US" b="1" dirty="0">
                <a:solidFill>
                  <a:srgbClr val="1A5712"/>
                </a:solidFill>
              </a:rPr>
              <a:t>Many future opportunities exist</a:t>
            </a:r>
          </a:p>
          <a:p>
            <a:pPr lvl="1"/>
            <a:r>
              <a:rPr lang="en-US" b="1" dirty="0">
                <a:solidFill>
                  <a:srgbClr val="FF0000"/>
                </a:solidFill>
              </a:rPr>
              <a:t>Especially with new sequencing technologies</a:t>
            </a:r>
          </a:p>
          <a:p>
            <a:pPr lvl="1"/>
            <a:r>
              <a:rPr lang="en-US" b="1" dirty="0">
                <a:solidFill>
                  <a:srgbClr val="FF0000"/>
                </a:solidFill>
              </a:rPr>
              <a:t>Especially with new applications and use cases</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0D852A5-EE62-484B-A021-ACAA12743B7A}"/>
              </a:ext>
            </a:extLst>
          </p:cNvPr>
          <p:cNvSpPr>
            <a:spLocks noGrp="1"/>
          </p:cNvSpPr>
          <p:nvPr>
            <p:ph type="sldNum" sz="quarter" idx="11"/>
          </p:nvPr>
        </p:nvSpPr>
        <p:spPr/>
        <p:txBody>
          <a:bodyPr/>
          <a:lstStyle/>
          <a:p>
            <a:fld id="{323594FA-E141-4234-AE05-360401972BE7}" type="slidenum">
              <a:rPr lang="en-US" altLang="en-US" smtClean="0"/>
              <a:pPr/>
              <a:t>108</a:t>
            </a:fld>
            <a:endParaRPr lang="en-US" altLang="en-US"/>
          </a:p>
        </p:txBody>
      </p:sp>
    </p:spTree>
    <p:extLst>
      <p:ext uri="{BB962C8B-B14F-4D97-AF65-F5344CB8AC3E}">
        <p14:creationId xmlns:p14="http://schemas.microsoft.com/office/powerpoint/2010/main" val="9511265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a:xfrm>
            <a:off x="228600" y="152400"/>
            <a:ext cx="8915400" cy="1066800"/>
          </a:xfrm>
        </p:spPr>
        <p:txBody>
          <a:bodyPr>
            <a:noAutofit/>
          </a:bodyPr>
          <a:lstStyle/>
          <a:p>
            <a:r>
              <a:rPr lang="en-US" sz="3600" dirty="0"/>
              <a:t>A Bright Future for Intelligent Genome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109</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1675973336"/>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5AF3F-9751-EA0C-E57E-7EC85307F734}"/>
              </a:ext>
            </a:extLst>
          </p:cNvPr>
          <p:cNvSpPr>
            <a:spLocks noGrp="1"/>
          </p:cNvSpPr>
          <p:nvPr>
            <p:ph type="title"/>
          </p:nvPr>
        </p:nvSpPr>
        <p:spPr/>
        <p:txBody>
          <a:bodyPr/>
          <a:lstStyle/>
          <a:p>
            <a:r>
              <a:rPr lang="en-US" dirty="0"/>
              <a:t>A Longer Version of This Talk</a:t>
            </a:r>
          </a:p>
        </p:txBody>
      </p:sp>
      <p:sp>
        <p:nvSpPr>
          <p:cNvPr id="3" name="Content Placeholder 2">
            <a:extLst>
              <a:ext uri="{FF2B5EF4-FFF2-40B4-BE49-F238E27FC236}">
                <a16:creationId xmlns:a16="http://schemas.microsoft.com/office/drawing/2014/main" id="{E4F49197-0EFA-14C6-7682-C1BC3D93808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F4E83210-44B8-FA3D-53BB-5CC8FB583C3F}"/>
              </a:ext>
            </a:extLst>
          </p:cNvPr>
          <p:cNvSpPr>
            <a:spLocks noGrp="1"/>
          </p:cNvSpPr>
          <p:nvPr>
            <p:ph type="sldNum" sz="quarter" idx="11"/>
          </p:nvPr>
        </p:nvSpPr>
        <p:spPr/>
        <p:txBody>
          <a:bodyPr/>
          <a:lstStyle/>
          <a:p>
            <a:pPr>
              <a:defRPr/>
            </a:pPr>
            <a:fld id="{5AE8A6BA-C088-9441-9826-2C0854D7F910}" type="slidenum">
              <a:rPr lang="en-US" altLang="en-US" smtClean="0"/>
              <a:pPr>
                <a:defRPr/>
              </a:pPr>
              <a:t>110</a:t>
            </a:fld>
            <a:endParaRPr lang="en-US" altLang="en-US"/>
          </a:p>
        </p:txBody>
      </p:sp>
      <p:pic>
        <p:nvPicPr>
          <p:cNvPr id="5" name="Picture 4">
            <a:extLst>
              <a:ext uri="{FF2B5EF4-FFF2-40B4-BE49-F238E27FC236}">
                <a16:creationId xmlns:a16="http://schemas.microsoft.com/office/drawing/2014/main" id="{C4AC3A35-D050-6C98-30F5-80450BFCD985}"/>
              </a:ext>
            </a:extLst>
          </p:cNvPr>
          <p:cNvPicPr>
            <a:picLocks noChangeAspect="1"/>
          </p:cNvPicPr>
          <p:nvPr/>
        </p:nvPicPr>
        <p:blipFill>
          <a:blip r:embed="rId2"/>
          <a:stretch>
            <a:fillRect/>
          </a:stretch>
        </p:blipFill>
        <p:spPr>
          <a:xfrm>
            <a:off x="498492" y="1061027"/>
            <a:ext cx="8147016" cy="5193723"/>
          </a:xfrm>
          <a:prstGeom prst="rect">
            <a:avLst/>
          </a:prstGeom>
        </p:spPr>
      </p:pic>
      <p:sp>
        <p:nvSpPr>
          <p:cNvPr id="6" name="TextBox 5">
            <a:extLst>
              <a:ext uri="{FF2B5EF4-FFF2-40B4-BE49-F238E27FC236}">
                <a16:creationId xmlns:a16="http://schemas.microsoft.com/office/drawing/2014/main" id="{5DAD2BAD-6CD3-086B-3017-07353E4E4B79}"/>
              </a:ext>
            </a:extLst>
          </p:cNvPr>
          <p:cNvSpPr txBox="1"/>
          <p:nvPr/>
        </p:nvSpPr>
        <p:spPr>
          <a:xfrm>
            <a:off x="1569945" y="6471823"/>
            <a:ext cx="6242415" cy="369332"/>
          </a:xfrm>
          <a:prstGeom prst="rect">
            <a:avLst/>
          </a:prstGeom>
          <a:noFill/>
        </p:spPr>
        <p:txBody>
          <a:bodyPr wrap="none" rtlCol="0">
            <a:spAutoFit/>
          </a:bodyPr>
          <a:lstStyle/>
          <a:p>
            <a:r>
              <a:rPr lang="en-US" b="1" dirty="0">
                <a:solidFill>
                  <a:srgbClr val="0000FF"/>
                </a:solidFill>
                <a:hlinkClick r:id="rId3">
                  <a:extLst>
                    <a:ext uri="{A12FA001-AC4F-418D-AE19-62706E023703}">
                      <ahyp:hlinkClr xmlns:ahyp="http://schemas.microsoft.com/office/drawing/2018/hyperlinkcolor" val="tx"/>
                    </a:ext>
                  </a:extLst>
                </a:hlinkClick>
              </a:rPr>
              <a:t>https://www.youtube.com/watch?v=NCagwf0ivT0</a:t>
            </a:r>
            <a:r>
              <a:rPr lang="en-US" b="1" dirty="0">
                <a:solidFill>
                  <a:srgbClr val="0000FF"/>
                </a:solidFill>
              </a:rPr>
              <a:t> </a:t>
            </a:r>
          </a:p>
        </p:txBody>
      </p:sp>
    </p:spTree>
    <p:extLst>
      <p:ext uri="{BB962C8B-B14F-4D97-AF65-F5344CB8AC3E}">
        <p14:creationId xmlns:p14="http://schemas.microsoft.com/office/powerpoint/2010/main" val="4227502245"/>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3 November 2022</a:t>
            </a:r>
          </a:p>
          <a:p>
            <a:r>
              <a:rPr lang="en-US" sz="2200" dirty="0"/>
              <a:t>Montenegro Academy of Sciences Conference</a:t>
            </a:r>
          </a:p>
          <a:p>
            <a:pPr algn="l"/>
            <a:endParaRPr lang="en-US" sz="2200" dirty="0"/>
          </a:p>
        </p:txBody>
      </p:sp>
      <p:sp>
        <p:nvSpPr>
          <p:cNvPr id="13" name="Title 1"/>
          <p:cNvSpPr>
            <a:spLocks noGrp="1"/>
          </p:cNvSpPr>
          <p:nvPr>
            <p:ph type="ctrTitle"/>
          </p:nvPr>
        </p:nvSpPr>
        <p:spPr>
          <a:xfrm>
            <a:off x="395536" y="1340768"/>
            <a:ext cx="8382000" cy="2201416"/>
          </a:xfrm>
        </p:spPr>
        <p:txBody>
          <a:bodyPr>
            <a:normAutofit/>
          </a:bodyPr>
          <a:lstStyle/>
          <a:p>
            <a:pPr algn="ctr"/>
            <a:r>
              <a:rPr lang="en-US" sz="5400" dirty="0"/>
              <a:t>Accelerating Genome Analysis</a:t>
            </a:r>
            <a:br>
              <a:rPr lang="en-US" sz="4400" dirty="0"/>
            </a:br>
            <a:br>
              <a:rPr lang="en-US" sz="800" dirty="0"/>
            </a:br>
            <a:r>
              <a:rPr lang="en-US" sz="4400" dirty="0">
                <a:solidFill>
                  <a:srgbClr val="C00000"/>
                </a:solidFill>
              </a:rPr>
              <a:t>A Primer on an Ongoing Journey</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safari.png">
            <a:extLst>
              <a:ext uri="{FF2B5EF4-FFF2-40B4-BE49-F238E27FC236}">
                <a16:creationId xmlns:a16="http://schemas.microsoft.com/office/drawing/2014/main" id="{C9B17D3A-555D-294B-BA0B-7E8D65DE6AC3}"/>
              </a:ext>
            </a:extLst>
          </p:cNvPr>
          <p:cNvPicPr>
            <a:picLocks noChangeAspect="1"/>
          </p:cNvPicPr>
          <p:nvPr/>
        </p:nvPicPr>
        <p:blipFill>
          <a:blip r:embed="rId6" cstate="print"/>
          <a:stretch>
            <a:fillRect/>
          </a:stretch>
        </p:blipFill>
        <p:spPr>
          <a:xfrm>
            <a:off x="216024" y="5949280"/>
            <a:ext cx="1745138" cy="504938"/>
          </a:xfrm>
          <a:prstGeom prst="rect">
            <a:avLst/>
          </a:prstGeom>
        </p:spPr>
      </p:pic>
      <p:pic>
        <p:nvPicPr>
          <p:cNvPr id="9" name="Picture 8" descr="Burgundy_CMU_JPG_Logo.jpg">
            <a:extLst>
              <a:ext uri="{FF2B5EF4-FFF2-40B4-BE49-F238E27FC236}">
                <a16:creationId xmlns:a16="http://schemas.microsoft.com/office/drawing/2014/main" id="{9127C22E-15AE-AE44-AF51-E3A55BC60E46}"/>
              </a:ext>
            </a:extLst>
          </p:cNvPr>
          <p:cNvPicPr>
            <a:picLocks noChangeAspect="1"/>
          </p:cNvPicPr>
          <p:nvPr/>
        </p:nvPicPr>
        <p:blipFill>
          <a:blip r:embed="rId7"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213522029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b="1"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446906"/>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4">
            <a:extLst>
              <a:ext uri="{FF2B5EF4-FFF2-40B4-BE49-F238E27FC236}">
                <a16:creationId xmlns:a16="http://schemas.microsoft.com/office/drawing/2014/main" id="{0670578D-E19B-8541-9537-191677663DAC}"/>
              </a:ext>
            </a:extLst>
          </p:cNvPr>
          <p:cNvSpPr>
            <a:spLocks noGrp="1" noChangeArrowheads="1"/>
          </p:cNvSpPr>
          <p:nvPr>
            <p:ph type="ctrTitle"/>
          </p:nvPr>
        </p:nvSpPr>
        <p:spPr>
          <a:xfrm>
            <a:off x="751656" y="1676400"/>
            <a:ext cx="7924800" cy="1752600"/>
          </a:xfrm>
        </p:spPr>
        <p:txBody>
          <a:bodyPr/>
          <a:lstStyle/>
          <a:p>
            <a:r>
              <a:rPr lang="en-US" altLang="en-US" dirty="0">
                <a:ea typeface="ＭＳ Ｐゴシック" panose="020B0600070205080204" pitchFamily="34" charset="-128"/>
              </a:rPr>
              <a:t>Resources &amp; Acknowledgments</a:t>
            </a:r>
          </a:p>
        </p:txBody>
      </p:sp>
      <p:sp>
        <p:nvSpPr>
          <p:cNvPr id="176130" name="Subtitle 5">
            <a:extLst>
              <a:ext uri="{FF2B5EF4-FFF2-40B4-BE49-F238E27FC236}">
                <a16:creationId xmlns:a16="http://schemas.microsoft.com/office/drawing/2014/main" id="{53FF18AD-8F96-6146-B6EC-4036AE430FD8}"/>
              </a:ext>
            </a:extLst>
          </p:cNvPr>
          <p:cNvSpPr>
            <a:spLocks noGrp="1" noChangeArrowheads="1"/>
          </p:cNvSpPr>
          <p:nvPr>
            <p:ph type="subTitle" idx="1"/>
          </p:nvPr>
        </p:nvSpPr>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1863503526"/>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382657378"/>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lvl="0">
              <a:defRPr/>
            </a:pPr>
            <a:r>
              <a:rPr lang="en-US" b="1" dirty="0">
                <a:solidFill>
                  <a:srgbClr val="0432FF"/>
                </a:solidFill>
                <a:hlinkClick r:id="rId4">
                  <a:extLst>
                    <a:ext uri="{A12FA001-AC4F-418D-AE19-62706E023703}">
                      <ahyp:hlinkClr xmlns:ahyp="http://schemas.microsoft.com/office/drawing/2018/hyperlinkcolor" val="tx"/>
                    </a:ext>
                  </a:extLst>
                </a:hlinkClick>
              </a:rPr>
              <a:t>https://arxiv.org/pdf/2012.03112.pdf</a:t>
            </a:r>
            <a:r>
              <a:rPr lang="en-US" b="1" dirty="0">
                <a:solidFill>
                  <a:srgbClr val="0432FF"/>
                </a:solidFill>
              </a:rPr>
              <a:t> </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8835034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3413303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Memory-Centric System Design</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solidFill>
                  <a:srgbClr val="0000FF"/>
                </a:solidFill>
              </a:rPr>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22653547"/>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3019559079"/>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C243-1CAD-2A7E-62EB-0FB2914C1F88}"/>
              </a:ext>
            </a:extLst>
          </p:cNvPr>
          <p:cNvSpPr>
            <a:spLocks noGrp="1"/>
          </p:cNvSpPr>
          <p:nvPr>
            <p:ph type="title"/>
          </p:nvPr>
        </p:nvSpPr>
        <p:spPr/>
        <p:txBody>
          <a:bodyPr/>
          <a:lstStyle/>
          <a:p>
            <a:r>
              <a:rPr lang="en-US" dirty="0"/>
              <a:t>Special Research Sessions &amp; Courses</a:t>
            </a:r>
          </a:p>
        </p:txBody>
      </p:sp>
      <p:sp>
        <p:nvSpPr>
          <p:cNvPr id="3" name="Content Placeholder 2">
            <a:extLst>
              <a:ext uri="{FF2B5EF4-FFF2-40B4-BE49-F238E27FC236}">
                <a16:creationId xmlns:a16="http://schemas.microsoft.com/office/drawing/2014/main" id="{BC2C9FA4-AC79-315D-C96F-D650BA037556}"/>
              </a:ext>
            </a:extLst>
          </p:cNvPr>
          <p:cNvSpPr>
            <a:spLocks noGrp="1"/>
          </p:cNvSpPr>
          <p:nvPr>
            <p:ph idx="1"/>
          </p:nvPr>
        </p:nvSpPr>
        <p:spPr>
          <a:xfrm>
            <a:off x="228600" y="1052736"/>
            <a:ext cx="8610600" cy="4948808"/>
          </a:xfrm>
        </p:spPr>
        <p:txBody>
          <a:bodyPr/>
          <a:lstStyle/>
          <a:p>
            <a:r>
              <a:rPr lang="en-US" dirty="0">
                <a:solidFill>
                  <a:srgbClr val="0000FF"/>
                </a:solidFill>
              </a:rPr>
              <a:t>Special Session at ISVLSI 2022: 9 cutting-edge talks</a:t>
            </a:r>
          </a:p>
        </p:txBody>
      </p:sp>
      <p:sp>
        <p:nvSpPr>
          <p:cNvPr id="4" name="Slide Number Placeholder 3">
            <a:extLst>
              <a:ext uri="{FF2B5EF4-FFF2-40B4-BE49-F238E27FC236}">
                <a16:creationId xmlns:a16="http://schemas.microsoft.com/office/drawing/2014/main" id="{F2E091C3-E327-1914-9FC9-05618963265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B6B0EC3-D65E-13D3-B6B0-8A11DE70F95D}"/>
              </a:ext>
            </a:extLst>
          </p:cNvPr>
          <p:cNvPicPr>
            <a:picLocks noChangeAspect="1"/>
          </p:cNvPicPr>
          <p:nvPr/>
        </p:nvPicPr>
        <p:blipFill>
          <a:blip r:embed="rId2"/>
          <a:stretch>
            <a:fillRect/>
          </a:stretch>
        </p:blipFill>
        <p:spPr>
          <a:xfrm>
            <a:off x="1187624" y="1572833"/>
            <a:ext cx="7038528" cy="4837269"/>
          </a:xfrm>
          <a:prstGeom prst="rect">
            <a:avLst/>
          </a:prstGeom>
        </p:spPr>
      </p:pic>
      <p:sp>
        <p:nvSpPr>
          <p:cNvPr id="6" name="TextBox 5">
            <a:extLst>
              <a:ext uri="{FF2B5EF4-FFF2-40B4-BE49-F238E27FC236}">
                <a16:creationId xmlns:a16="http://schemas.microsoft.com/office/drawing/2014/main" id="{45C9899B-0C6B-9012-9C33-24CC4B7C8C97}"/>
              </a:ext>
            </a:extLst>
          </p:cNvPr>
          <p:cNvSpPr txBox="1"/>
          <p:nvPr/>
        </p:nvSpPr>
        <p:spPr>
          <a:xfrm>
            <a:off x="1691680" y="6467530"/>
            <a:ext cx="62744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https://www.youtube.com/watch?v=qeukNs5XI3g</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48141333"/>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p:txBody>
          <a:bodyPr/>
          <a:lstStyle/>
          <a:p>
            <a:r>
              <a:rPr lang="en-US" dirty="0"/>
              <a:t>Overview Readings (II)</a:t>
            </a:r>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0A72CBA-36E4-2E48-B856-DDCFDCFF91FA}"/>
              </a:ext>
            </a:extLst>
          </p:cNvPr>
          <p:cNvPicPr>
            <a:picLocks noChangeAspect="1"/>
          </p:cNvPicPr>
          <p:nvPr/>
        </p:nvPicPr>
        <p:blipFill rotWithShape="1">
          <a:blip r:embed="rId2">
            <a:extLst>
              <a:ext uri="{28A0092B-C50C-407E-A947-70E740481C1C}">
                <a14:useLocalDpi xmlns:a14="http://schemas.microsoft.com/office/drawing/2010/main" val="0"/>
              </a:ext>
            </a:extLst>
          </a:blip>
          <a:srcRect l="4325" t="25508" r="35825" b="29425"/>
          <a:stretch/>
        </p:blipFill>
        <p:spPr>
          <a:xfrm>
            <a:off x="827584" y="2683149"/>
            <a:ext cx="7488832" cy="3626171"/>
          </a:xfrm>
          <a:prstGeom prst="rect">
            <a:avLst/>
          </a:prstGeom>
        </p:spPr>
      </p:pic>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Gagandeep Singh, 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Dionysios</a:t>
            </a:r>
            <a:r>
              <a:rPr kumimoji="0" lang="en-US" sz="1800" b="0" i="0" u="none" strike="noStrike" kern="1200" cap="none" spc="0" normalizeH="0" baseline="0" noProof="0" dirty="0">
                <a:ln>
                  <a:noFill/>
                </a:ln>
                <a:solidFill>
                  <a:srgbClr val="000000"/>
                </a:solidFill>
                <a:effectLst/>
                <a:uLnTx/>
                <a:uFillTx/>
                <a:latin typeface="Tahoma"/>
                <a:ea typeface="+mn-ea"/>
                <a:cs typeface="+mn-cs"/>
              </a:rPr>
              <a:t> Diamantopoulos, Juan Gomez-Luna, Henk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Corporaal</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a:t>
            </a:r>
            <a:endParaRPr kumimoji="0" lang="ar-SA"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FPGA-Based Near-Memory Acceleration of Modern Data-Intensive Applications</a:t>
            </a:r>
            <a:r>
              <a:rPr kumimoji="0" lang="en-US" sz="1800" b="1" i="0" u="none" strike="noStrike" kern="1200" cap="none" spc="0" normalizeH="0" baseline="0" noProof="0" dirty="0">
                <a:ln>
                  <a:noFill/>
                </a:ln>
                <a:solidFill>
                  <a:srgbClr val="0000FF"/>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Micro, 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
        <p:nvSpPr>
          <p:cNvPr id="7" name="TextBox 6">
            <a:extLst>
              <a:ext uri="{FF2B5EF4-FFF2-40B4-BE49-F238E27FC236}">
                <a16:creationId xmlns:a16="http://schemas.microsoft.com/office/drawing/2014/main" id="{B89120A8-600E-D9F2-1235-979E32ED77AE}"/>
              </a:ext>
            </a:extLst>
          </p:cNvPr>
          <p:cNvSpPr txBox="1"/>
          <p:nvPr/>
        </p:nvSpPr>
        <p:spPr>
          <a:xfrm>
            <a:off x="1475656"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432FF"/>
                </a:solidFill>
                <a:effectLst/>
                <a:uLnTx/>
                <a:uFillTx/>
                <a:latin typeface="Tahoma"/>
                <a:ea typeface="+mn-ea"/>
                <a:cs typeface="+mn-cs"/>
                <a:hlinkClick r:id="rId3"/>
              </a:rPr>
              <a:t>https://arxiv.org/pdf/2106.06433.pdf</a:t>
            </a:r>
            <a:r>
              <a:rPr kumimoji="0" lang="en-US" sz="2400" b="1" i="0" u="none" strike="noStrike" kern="1200" cap="none" spc="0" normalizeH="0" baseline="0" noProof="0" dirty="0">
                <a:ln>
                  <a:noFill/>
                </a:ln>
                <a:solidFill>
                  <a:srgbClr val="0432FF"/>
                </a:solidFill>
                <a:effectLst/>
                <a:uLnTx/>
                <a:uFillTx/>
                <a:latin typeface="Tahoma"/>
                <a:ea typeface="+mn-ea"/>
                <a:cs typeface="+mn-cs"/>
              </a:rPr>
              <a:t> </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082547908"/>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4F12-528E-5A48-BAE0-E0DF14FEB9AA}"/>
              </a:ext>
            </a:extLst>
          </p:cNvPr>
          <p:cNvSpPr>
            <a:spLocks noGrp="1"/>
          </p:cNvSpPr>
          <p:nvPr>
            <p:ph type="title"/>
          </p:nvPr>
        </p:nvSpPr>
        <p:spPr/>
        <p:txBody>
          <a:bodyPr/>
          <a:lstStyle/>
          <a:p>
            <a:r>
              <a:rPr lang="en-US" dirty="0"/>
              <a:t>Overview Readings (III)</a:t>
            </a:r>
          </a:p>
        </p:txBody>
      </p:sp>
      <p:sp>
        <p:nvSpPr>
          <p:cNvPr id="4" name="Slide Number Placeholder 3">
            <a:extLst>
              <a:ext uri="{FF2B5EF4-FFF2-40B4-BE49-F238E27FC236}">
                <a16:creationId xmlns:a16="http://schemas.microsoft.com/office/drawing/2014/main" id="{2664F514-3E94-8048-A442-6555D3EDBF0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Rectangle 7">
            <a:extLst>
              <a:ext uri="{FF2B5EF4-FFF2-40B4-BE49-F238E27FC236}">
                <a16:creationId xmlns:a16="http://schemas.microsoft.com/office/drawing/2014/main" id="{E2CA0203-DBBA-FD41-ADB8-08D665685A68}"/>
              </a:ext>
            </a:extLst>
          </p:cNvPr>
          <p:cNvSpPr/>
          <p:nvPr/>
        </p:nvSpPr>
        <p:spPr>
          <a:xfrm>
            <a:off x="259409" y="908720"/>
            <a:ext cx="8799307"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Joel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Lindegger</a:t>
            </a:r>
            <a:r>
              <a:rPr kumimoji="0" lang="en-US" sz="1800" b="0" i="0" u="none" strike="noStrike" kern="1200" cap="none" spc="0" normalizeH="0" baseline="0" noProof="0" dirty="0">
                <a:ln>
                  <a:noFill/>
                </a:ln>
                <a:solidFill>
                  <a:srgbClr val="000000"/>
                </a:solidFill>
                <a:effectLst/>
                <a:uLnTx/>
                <a:uFillTx/>
                <a:latin typeface="Tahoma"/>
                <a:ea typeface="+mn-ea"/>
                <a:cs typeface="+mn-cs"/>
              </a:rPr>
              <a:t>, 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Firtina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Nour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Almadhoun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Haiyu</a:t>
            </a:r>
            <a:r>
              <a:rPr kumimoji="0" lang="en-US" sz="1800" b="0" i="0" u="none" strike="noStrike" kern="1200" cap="none" spc="0" normalizeH="0" baseline="0" noProof="0" dirty="0">
                <a:ln>
                  <a:noFill/>
                </a:ln>
                <a:solidFill>
                  <a:srgbClr val="000000"/>
                </a:solidFill>
                <a:effectLst/>
                <a:uLnTx/>
                <a:uFillTx/>
                <a:latin typeface="Tahoma"/>
                <a:ea typeface="+mn-ea"/>
                <a:cs typeface="+mn-cs"/>
              </a:rPr>
              <a:t> Mao, Gagandeep Singh, Juan Gomez-Luna,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Onur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Mutlu</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From Molecules to Genomic Variations: Intelligent Algorithms and Architectures for Intelligent Genome Analysis</a:t>
            </a:r>
            <a:r>
              <a:rPr kumimoji="0" lang="en-US" sz="1800" b="1" i="0" u="none" strike="noStrike" kern="1200" cap="none" spc="0" normalizeH="0" baseline="0" noProof="0" dirty="0">
                <a:ln>
                  <a:noFill/>
                </a:ln>
                <a:solidFill>
                  <a:srgbClr val="000000"/>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Computational and Structural Biotechnology Journal,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pic>
        <p:nvPicPr>
          <p:cNvPr id="10" name="Content Placeholder 9">
            <a:extLst>
              <a:ext uri="{FF2B5EF4-FFF2-40B4-BE49-F238E27FC236}">
                <a16:creationId xmlns:a16="http://schemas.microsoft.com/office/drawing/2014/main" id="{F45D9B22-CAE4-6040-89EE-CD3A1307D8EC}"/>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2852936"/>
            <a:ext cx="9144000" cy="3413760"/>
          </a:xfrm>
        </p:spPr>
      </p:pic>
      <p:sp>
        <p:nvSpPr>
          <p:cNvPr id="6" name="TextBox 5">
            <a:extLst>
              <a:ext uri="{FF2B5EF4-FFF2-40B4-BE49-F238E27FC236}">
                <a16:creationId xmlns:a16="http://schemas.microsoft.com/office/drawing/2014/main" id="{3CBD41D2-621F-D5F9-13B4-D39C618AB2B6}"/>
              </a:ext>
            </a:extLst>
          </p:cNvPr>
          <p:cNvSpPr txBox="1"/>
          <p:nvPr/>
        </p:nvSpPr>
        <p:spPr>
          <a:xfrm>
            <a:off x="1557121"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https://arxiv.org/pdf/2205.07957.pdf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39216356"/>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710794794"/>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Genomics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rPr>
              <a:t>Spring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2"/>
              </a:rPr>
              <a:t>https://safari.ethz.ch/projects_and_seminars/spring2022/doku.php?id=bioinformatics</a:t>
            </a:r>
            <a:r>
              <a:rPr lang="en-US" sz="1400" dirty="0">
                <a:solidFill>
                  <a:srgbClr val="0432FF"/>
                </a:solidFill>
              </a:rPr>
              <a:t>  </a:t>
            </a: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4"/>
              </a:rPr>
              <a:t>https://www.youtube.com/watch?v=DEL_5A_Y3TI&amp;list=PL5Q2soXY2Zi8NrPDgOR1yRU_Cxxjw-u18</a:t>
            </a:r>
            <a:r>
              <a:rPr lang="en-US" sz="1400" dirty="0">
                <a:solidFill>
                  <a:srgbClr val="0432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Genomics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EF9421B9-1559-06A9-963C-137F113AE1DA}"/>
              </a:ext>
            </a:extLst>
          </p:cNvPr>
          <p:cNvPicPr>
            <a:picLocks noChangeAspect="1"/>
          </p:cNvPicPr>
          <p:nvPr/>
        </p:nvPicPr>
        <p:blipFill>
          <a:blip r:embed="rId6"/>
          <a:stretch>
            <a:fillRect/>
          </a:stretch>
        </p:blipFill>
        <p:spPr>
          <a:xfrm>
            <a:off x="5008900" y="0"/>
            <a:ext cx="4171612" cy="6858000"/>
          </a:xfrm>
          <a:prstGeom prst="rect">
            <a:avLst/>
          </a:prstGeom>
        </p:spPr>
      </p:pic>
    </p:spTree>
    <p:extLst>
      <p:ext uri="{BB962C8B-B14F-4D97-AF65-F5344CB8AC3E}">
        <p14:creationId xmlns:p14="http://schemas.microsoft.com/office/powerpoint/2010/main" val="1270859412"/>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Genomics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a:t>
            </a:r>
            <a:r>
              <a:rPr lang="en-US" sz="1600" b="1" dirty="0">
                <a:solidFill>
                  <a:srgbClr val="0432FF"/>
                </a:solidFill>
                <a:hlinkClick r:id="rId3">
                  <a:extLst>
                    <a:ext uri="{A12FA001-AC4F-418D-AE19-62706E023703}">
                      <ahyp:hlinkClr xmlns:ahyp="http://schemas.microsoft.com/office/drawing/2018/hyperlinkcolor" val="tx"/>
                    </a:ext>
                  </a:extLst>
                </a:hlinkClick>
              </a:rPr>
              <a:t>2021</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https://safari.ethz.ch/projects_and_seminars/fall2021/doku.php?id=bioinformatics</a:t>
            </a:r>
            <a:r>
              <a:rPr lang="en-US" sz="1400" dirty="0">
                <a:solidFill>
                  <a:srgbClr val="0432FF"/>
                </a:solidFill>
              </a:rPr>
              <a:t> </a:t>
            </a: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6">
                  <a:extLst>
                    <a:ext uri="{A12FA001-AC4F-418D-AE19-62706E023703}">
                      <ahyp:hlinkClr xmlns:ahyp="http://schemas.microsoft.com/office/drawing/2018/hyperlinkcolor" val="tx"/>
                    </a:ext>
                  </a:extLst>
                </a:hlinkClick>
              </a:rPr>
              <a:t>https://www.youtube.com/watch?v=MnogTeMjY8k&amp;list=PL5Q2soXY2Zi8sngH-TrNZnDhDkPq55J9J</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Genomics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CD6CE219-6EB8-F749-B658-9578FB7FA0E6}"/>
              </a:ext>
            </a:extLst>
          </p:cNvPr>
          <p:cNvPicPr>
            <a:picLocks noChangeAspect="1"/>
          </p:cNvPicPr>
          <p:nvPr/>
        </p:nvPicPr>
        <p:blipFill>
          <a:blip r:embed="rId7"/>
          <a:stretch>
            <a:fillRect/>
          </a:stretch>
        </p:blipFill>
        <p:spPr>
          <a:xfrm>
            <a:off x="4953000" y="0"/>
            <a:ext cx="4013343" cy="6858000"/>
          </a:xfrm>
          <a:prstGeom prst="rect">
            <a:avLst/>
          </a:prstGeom>
        </p:spPr>
      </p:pic>
    </p:spTree>
    <p:extLst>
      <p:ext uri="{BB962C8B-B14F-4D97-AF65-F5344CB8AC3E}">
        <p14:creationId xmlns:p14="http://schemas.microsoft.com/office/powerpoint/2010/main" val="67159201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66171951"/>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b="1" dirty="0"/>
              <a:t>DDCA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57461" y="856456"/>
            <a:ext cx="4845485"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2"/>
              </a:rPr>
              <a:t>https://safari.ethz.ch/digitaltechnik/spring2022/doku.php?id=schedule</a:t>
            </a:r>
            <a:endParaRPr lang="en-US" sz="14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Spring 2021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4">
                  <a:extLst>
                    <a:ext uri="{A12FA001-AC4F-418D-AE19-62706E023703}">
                      <ahyp:hlinkClr xmlns:ahyp="http://schemas.microsoft.com/office/drawing/2018/hyperlinkcolor" val="tx"/>
                    </a:ext>
                  </a:extLst>
                </a:hlinkClick>
              </a:rPr>
              <a:t>https://safari.ethz.ch/digitaltechnik/spring2021/doku.php?id=schedule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5"/>
              </a:rPr>
              <a:t>Youtube Livestream (Spring 2022):</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5"/>
              </a:rPr>
              <a:t>https://www.youtube.com/watch?v=cpXdE3HwvK0&amp;list=PL5Q2soXY2Zi97Ya5DEUpMpO2bbAoaG7c6</a:t>
            </a:r>
            <a:endParaRPr lang="en-US" sz="1400" dirty="0">
              <a:solidFill>
                <a:srgbClr val="0432FF"/>
              </a:solidFill>
            </a:endParaRPr>
          </a:p>
          <a:p>
            <a:r>
              <a:rPr lang="en-US" sz="1600" b="1" dirty="0">
                <a:solidFill>
                  <a:srgbClr val="0432FF"/>
                </a:solidFill>
                <a:hlinkClick r:id="rId7">
                  <a:extLst>
                    <a:ext uri="{A12FA001-AC4F-418D-AE19-62706E023703}">
                      <ahyp:hlinkClr xmlns:ahyp="http://schemas.microsoft.com/office/drawing/2018/hyperlinkcolor" val="tx"/>
                    </a:ext>
                  </a:extLst>
                </a:hlinkClick>
              </a:rPr>
              <a:t>Youtube Livestream (Spring 2021):</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7">
                  <a:extLst>
                    <a:ext uri="{A12FA001-AC4F-418D-AE19-62706E023703}">
                      <ahyp:hlinkClr xmlns:ahyp="http://schemas.microsoft.com/office/drawing/2018/hyperlinkcolor" val="tx"/>
                    </a:ext>
                  </a:extLst>
                </a:hlinkClick>
              </a:rPr>
              <a:t>https://www.youtube.com/watch?v=LbC0EZY8yw4&amp;list=PL5Q2soXY2Zi_uej3aY39YB5pfW4SJ7LlN</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8"/>
          <a:stretch>
            <a:fillRect/>
          </a:stretch>
        </p:blipFill>
        <p:spPr>
          <a:xfrm>
            <a:off x="4666189" y="0"/>
            <a:ext cx="4730347" cy="6700838"/>
          </a:xfrm>
          <a:prstGeom prst="rect">
            <a:avLst/>
          </a:prstGeom>
        </p:spPr>
      </p:pic>
      <p:sp>
        <p:nvSpPr>
          <p:cNvPr id="6" name="TextBox 5">
            <a:extLst>
              <a:ext uri="{FF2B5EF4-FFF2-40B4-BE49-F238E27FC236}">
                <a16:creationId xmlns:a16="http://schemas.microsoft.com/office/drawing/2014/main" id="{6BDC0444-4646-974E-480B-4A70E05A543A}"/>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180162551"/>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b="1" dirty="0"/>
              <a:t>Seminar in Comp Arch (Spring &amp; Fall)</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1" y="980728"/>
            <a:ext cx="4950861" cy="5267672"/>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432FF"/>
              </a:solidFill>
            </a:endParaRPr>
          </a:p>
          <a:p>
            <a:pPr lvl="1"/>
            <a:r>
              <a:rPr lang="en-US" sz="1400" dirty="0">
                <a:solidFill>
                  <a:srgbClr val="0432FF"/>
                </a:solidFill>
                <a:hlinkClick r:id="rId2"/>
              </a:rPr>
              <a:t>https://safari.ethz.ch/architecture_seminar/spring2022/doku.php?id=schedule</a:t>
            </a:r>
            <a:endParaRPr lang="en-US" sz="14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Fall 2021 Edition: </a:t>
            </a:r>
            <a:endParaRPr lang="en-US" sz="1600" b="1" dirty="0">
              <a:solidFill>
                <a:srgbClr val="0432FF"/>
              </a:solidFill>
            </a:endParaRPr>
          </a:p>
          <a:p>
            <a:pPr lvl="1"/>
            <a:r>
              <a:rPr lang="en-US" sz="1400" dirty="0">
                <a:solidFill>
                  <a:srgbClr val="0432FF"/>
                </a:solidFill>
                <a:hlinkClick r:id="rId4">
                  <a:extLst>
                    <a:ext uri="{A12FA001-AC4F-418D-AE19-62706E023703}">
                      <ahyp:hlinkClr xmlns:ahyp="http://schemas.microsoft.com/office/drawing/2018/hyperlinkcolor" val="tx"/>
                    </a:ext>
                  </a:extLst>
                </a:hlinkClick>
              </a:rPr>
              <a:t>https://safari.ethz.ch/architecture_seminar/fall2021/doku.php?id=schedule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5">
                  <a:extLst>
                    <a:ext uri="{A12FA001-AC4F-418D-AE19-62706E023703}">
                      <ahyp:hlinkClr xmlns:ahyp="http://schemas.microsoft.com/office/drawing/2018/hyperlinkcolor" val="tx"/>
                    </a:ext>
                  </a:extLst>
                </a:hlinkClick>
              </a:rPr>
              <a:t>Youtube</a:t>
            </a:r>
            <a:r>
              <a:rPr lang="en-US" sz="1600" b="1" dirty="0">
                <a:solidFill>
                  <a:srgbClr val="0432FF"/>
                </a:solidFill>
                <a:hlinkClick r:id="rId6">
                  <a:extLst>
                    <a:ext uri="{A12FA001-AC4F-418D-AE19-62706E023703}">
                      <ahyp:hlinkClr xmlns:ahyp="http://schemas.microsoft.com/office/drawing/2018/hyperlinkcolor" val="tx"/>
                    </a:ext>
                  </a:extLst>
                </a:hlinkClick>
              </a:rPr>
              <a:t> Livestream (Spring 2022):</a:t>
            </a:r>
          </a:p>
          <a:p>
            <a:pPr lvl="1"/>
            <a:r>
              <a:rPr lang="en-US" sz="1400" dirty="0">
                <a:solidFill>
                  <a:srgbClr val="0432FF"/>
                </a:solidFill>
                <a:hlinkClick r:id="rId5"/>
              </a:rPr>
              <a:t>https://www.youtube.com/watch?v=rS9UPk509AQ&amp;list=PL5Q2soXY2Zi_hxizriwKmFHgcoe2Q8-m0</a:t>
            </a:r>
            <a:endParaRPr lang="en-US" sz="1400" dirty="0">
              <a:solidFill>
                <a:srgbClr val="0432FF"/>
              </a:solidFill>
            </a:endParaRPr>
          </a:p>
          <a:p>
            <a:r>
              <a:rPr lang="en-US" sz="1600" b="1" dirty="0">
                <a:solidFill>
                  <a:srgbClr val="0432FF"/>
                </a:solidFill>
                <a:hlinkClick r:id="rId6">
                  <a:extLst>
                    <a:ext uri="{A12FA001-AC4F-418D-AE19-62706E023703}">
                      <ahyp:hlinkClr xmlns:ahyp="http://schemas.microsoft.com/office/drawing/2018/hyperlinkcolor" val="tx"/>
                    </a:ext>
                  </a:extLst>
                </a:hlinkClick>
              </a:rPr>
              <a:t>Youtube Livestream (Fall 2021):</a:t>
            </a:r>
          </a:p>
          <a:p>
            <a:pPr lvl="1"/>
            <a:r>
              <a:rPr lang="en-US" sz="1400" dirty="0">
                <a:solidFill>
                  <a:srgbClr val="0432FF"/>
                </a:solidFill>
                <a:hlinkClick r:id="rId6">
                  <a:extLst>
                    <a:ext uri="{A12FA001-AC4F-418D-AE19-62706E023703}">
                      <ahyp:hlinkClr xmlns:ahyp="http://schemas.microsoft.com/office/drawing/2018/hyperlinkcolor" val="tx"/>
                    </a:ext>
                  </a:extLst>
                </a:hlinkClick>
              </a:rPr>
              <a:t>https://www.youtube.com/watch?v=4TcP297mdsI&amp;list=PL5Q2soXY2Zi_7UBNmC9B8Yr5JSwTG9yH4</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B740EFA-8885-244A-414A-5E9E09C800F1}"/>
              </a:ext>
            </a:extLst>
          </p:cNvPr>
          <p:cNvPicPr>
            <a:picLocks noChangeAspect="1"/>
          </p:cNvPicPr>
          <p:nvPr/>
        </p:nvPicPr>
        <p:blipFill>
          <a:blip r:embed="rId7"/>
          <a:stretch>
            <a:fillRect/>
          </a:stretch>
        </p:blipFill>
        <p:spPr>
          <a:xfrm>
            <a:off x="4950861" y="927956"/>
            <a:ext cx="3964539" cy="5373216"/>
          </a:xfrm>
          <a:prstGeom prst="rect">
            <a:avLst/>
          </a:prstGeom>
        </p:spPr>
      </p:pic>
    </p:spTree>
    <p:extLst>
      <p:ext uri="{BB962C8B-B14F-4D97-AF65-F5344CB8AC3E}">
        <p14:creationId xmlns:p14="http://schemas.microsoft.com/office/powerpoint/2010/main" val="499272799"/>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4A179BAD-D06D-A69D-73FA-3A7AB7BDE712}"/>
              </a:ext>
            </a:extLst>
          </p:cNvPr>
          <p:cNvPicPr>
            <a:picLocks noChangeAspect="1"/>
          </p:cNvPicPr>
          <p:nvPr/>
        </p:nvPicPr>
        <p:blipFill>
          <a:blip r:embed="rId6"/>
          <a:stretch>
            <a:fillRect/>
          </a:stretch>
        </p:blipFill>
        <p:spPr>
          <a:xfrm>
            <a:off x="6226127" y="0"/>
            <a:ext cx="2666353" cy="6858000"/>
          </a:xfrm>
          <a:prstGeom prst="rect">
            <a:avLst/>
          </a:prstGeom>
        </p:spPr>
      </p:pic>
    </p:spTree>
    <p:extLst>
      <p:ext uri="{BB962C8B-B14F-4D97-AF65-F5344CB8AC3E}">
        <p14:creationId xmlns:p14="http://schemas.microsoft.com/office/powerpoint/2010/main" val="2597574675"/>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Hetero. Systems (Spring’22)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000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000FF"/>
              </a:solidFill>
              <a:hlinkClick r:id="rId3">
                <a:extLst>
                  <a:ext uri="{A12FA001-AC4F-418D-AE19-62706E023703}">
                    <ahyp:hlinkClr xmlns:ahyp="http://schemas.microsoft.com/office/drawing/2018/hyperlinkcolor" val="tx"/>
                  </a:ext>
                </a:extLst>
              </a:hlinkClick>
            </a:endParaRPr>
          </a:p>
          <a:p>
            <a:pPr lvl="1"/>
            <a:r>
              <a:rPr lang="en-US" sz="1400" dirty="0">
                <a:solidFill>
                  <a:srgbClr val="0000FF"/>
                </a:solidFill>
                <a:hlinkClick r:id="rId2">
                  <a:extLst>
                    <a:ext uri="{A12FA001-AC4F-418D-AE19-62706E023703}">
                      <ahyp:hlinkClr xmlns:ahyp="http://schemas.microsoft.com/office/drawing/2018/hyperlinkcolor" val="tx"/>
                    </a:ext>
                  </a:extLst>
                </a:hlinkClick>
              </a:rPr>
              <a:t>https://safari.ethz.ch/projects_and_seminars/spring2022/doku.php?id=heterogeneous_systems</a:t>
            </a:r>
            <a:r>
              <a:rPr lang="en-US" sz="1400" dirty="0">
                <a:solidFill>
                  <a:srgbClr val="0000FF"/>
                </a:solidFill>
              </a:rPr>
              <a:t> </a:t>
            </a:r>
          </a:p>
          <a:p>
            <a:pPr lvl="1"/>
            <a:endParaRPr lang="en-US" sz="1600" dirty="0">
              <a:solidFill>
                <a:srgbClr val="0432FF"/>
              </a:solidFill>
            </a:endParaRPr>
          </a:p>
          <a:p>
            <a:r>
              <a:rPr lang="en-US" sz="1600" b="1" dirty="0">
                <a:solidFill>
                  <a:srgbClr val="0000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000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https://www.youtube.com/watch?v=oFO5fTrgFIY&amp;list=PL5Q2soXY2Zi9XrgXR38IM_FTjmY6h7Gzm</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GPU and Parallelism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0756705C-65E8-9410-750D-09178D45AC8F}"/>
              </a:ext>
            </a:extLst>
          </p:cNvPr>
          <p:cNvPicPr>
            <a:picLocks noChangeAspect="1"/>
          </p:cNvPicPr>
          <p:nvPr/>
        </p:nvPicPr>
        <p:blipFill>
          <a:blip r:embed="rId6"/>
          <a:stretch>
            <a:fillRect/>
          </a:stretch>
        </p:blipFill>
        <p:spPr>
          <a:xfrm>
            <a:off x="5850637" y="0"/>
            <a:ext cx="3257867" cy="6858000"/>
          </a:xfrm>
          <a:prstGeom prst="rect">
            <a:avLst/>
          </a:prstGeom>
        </p:spPr>
      </p:pic>
    </p:spTree>
    <p:extLst>
      <p:ext uri="{BB962C8B-B14F-4D97-AF65-F5344CB8AC3E}">
        <p14:creationId xmlns:p14="http://schemas.microsoft.com/office/powerpoint/2010/main" val="2712635604"/>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HW/SW Co-Design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https://safari.ethz.ch/projects_and_seminars/spring2022/doku.php?id=hw_sw_codesign</a:t>
            </a:r>
            <a:endParaRPr lang="en-US" sz="1400" dirty="0">
              <a:solidFill>
                <a:srgbClr val="0432FF"/>
              </a:solidFill>
            </a:endParaRP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6">
                  <a:extLst>
                    <a:ext uri="{A12FA001-AC4F-418D-AE19-62706E023703}">
                      <ahyp:hlinkClr xmlns:ahyp="http://schemas.microsoft.com/office/drawing/2018/hyperlinkcolor" val="tx"/>
                    </a:ext>
                  </a:extLst>
                </a:hlinkClick>
              </a:rPr>
              <a:t>https://youtube.com/playlist?list=PL5Q2soXY2Zi8nH7un3ghD2nutKWWDk-NK</a:t>
            </a:r>
            <a:endParaRPr lang="en-US" sz="14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HW/SW co-design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07929472-62AD-AB4E-A75A-BE2AA054DBA5}"/>
              </a:ext>
            </a:extLst>
          </p:cNvPr>
          <p:cNvPicPr>
            <a:picLocks noChangeAspect="1"/>
          </p:cNvPicPr>
          <p:nvPr/>
        </p:nvPicPr>
        <p:blipFill>
          <a:blip r:embed="rId7"/>
          <a:stretch>
            <a:fillRect/>
          </a:stretch>
        </p:blipFill>
        <p:spPr>
          <a:xfrm>
            <a:off x="5292480" y="908720"/>
            <a:ext cx="3600000" cy="2205344"/>
          </a:xfrm>
          <a:prstGeom prst="rect">
            <a:avLst/>
          </a:prstGeom>
        </p:spPr>
      </p:pic>
      <p:pic>
        <p:nvPicPr>
          <p:cNvPr id="6" name="Picture 5">
            <a:extLst>
              <a:ext uri="{FF2B5EF4-FFF2-40B4-BE49-F238E27FC236}">
                <a16:creationId xmlns:a16="http://schemas.microsoft.com/office/drawing/2014/main" id="{CD8CB39F-DC1B-2F4D-8F50-25FE46B07DFB}"/>
              </a:ext>
            </a:extLst>
          </p:cNvPr>
          <p:cNvPicPr>
            <a:picLocks noChangeAspect="1"/>
          </p:cNvPicPr>
          <p:nvPr/>
        </p:nvPicPr>
        <p:blipFill>
          <a:blip r:embed="rId8"/>
          <a:stretch>
            <a:fillRect/>
          </a:stretch>
        </p:blipFill>
        <p:spPr>
          <a:xfrm>
            <a:off x="5292480" y="3097214"/>
            <a:ext cx="3600000" cy="3572146"/>
          </a:xfrm>
          <a:prstGeom prst="rect">
            <a:avLst/>
          </a:prstGeom>
        </p:spPr>
      </p:pic>
    </p:spTree>
    <p:extLst>
      <p:ext uri="{BB962C8B-B14F-4D97-AF65-F5344CB8AC3E}">
        <p14:creationId xmlns:p14="http://schemas.microsoft.com/office/powerpoint/2010/main" val="1598053283"/>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SSD Course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https://safari.ethz.ch/projects_and_seminars/spring2022/doku.php?id=modern_ssds</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https://www.youtube.com/watch?v=_q4rm71DsY4&amp;list=PL5Q2soXY2Zi8vabcse1kL22DEcgMl2RAq</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SSD Basics and Advanced Topics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3046AD48-5FCD-3C98-E8A2-A00B51668526}"/>
              </a:ext>
            </a:extLst>
          </p:cNvPr>
          <p:cNvPicPr>
            <a:picLocks noChangeAspect="1"/>
          </p:cNvPicPr>
          <p:nvPr/>
        </p:nvPicPr>
        <p:blipFill>
          <a:blip r:embed="rId6"/>
          <a:stretch>
            <a:fillRect/>
          </a:stretch>
        </p:blipFill>
        <p:spPr>
          <a:xfrm>
            <a:off x="4975419" y="980728"/>
            <a:ext cx="4046636" cy="2773219"/>
          </a:xfrm>
          <a:prstGeom prst="rect">
            <a:avLst/>
          </a:prstGeom>
        </p:spPr>
      </p:pic>
      <p:pic>
        <p:nvPicPr>
          <p:cNvPr id="8" name="Picture 7">
            <a:extLst>
              <a:ext uri="{FF2B5EF4-FFF2-40B4-BE49-F238E27FC236}">
                <a16:creationId xmlns:a16="http://schemas.microsoft.com/office/drawing/2014/main" id="{51EEFCF4-8E7C-ACAA-6D85-CB72A2373879}"/>
              </a:ext>
            </a:extLst>
          </p:cNvPr>
          <p:cNvPicPr>
            <a:picLocks noChangeAspect="1"/>
          </p:cNvPicPr>
          <p:nvPr/>
        </p:nvPicPr>
        <p:blipFill>
          <a:blip r:embed="rId7"/>
          <a:stretch>
            <a:fillRect/>
          </a:stretch>
        </p:blipFill>
        <p:spPr>
          <a:xfrm>
            <a:off x="4989859" y="3798920"/>
            <a:ext cx="4046637" cy="2773220"/>
          </a:xfrm>
          <a:prstGeom prst="rect">
            <a:avLst/>
          </a:prstGeom>
        </p:spPr>
      </p:pic>
    </p:spTree>
    <p:extLst>
      <p:ext uri="{BB962C8B-B14F-4D97-AF65-F5344CB8AC3E}">
        <p14:creationId xmlns:p14="http://schemas.microsoft.com/office/powerpoint/2010/main" val="3143705252"/>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Tree>
    <p:extLst>
      <p:ext uri="{BB962C8B-B14F-4D97-AF65-F5344CB8AC3E}">
        <p14:creationId xmlns:p14="http://schemas.microsoft.com/office/powerpoint/2010/main" val="2034008595"/>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027060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134</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375154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https://safari.ethz.ch/safari-newsletter-april-2020/</a:t>
            </a:r>
            <a:endParaRPr lang="en-US" dirty="0">
              <a:solidFill>
                <a:srgbClr val="0000FF"/>
              </a:solidFill>
            </a:endParaRPr>
          </a:p>
          <a:p>
            <a:pPr marL="0" indent="0">
              <a:buNone/>
            </a:pPr>
            <a:endParaRPr lang="en-US" dirty="0">
              <a:solidFill>
                <a:srgbClr val="0000FF"/>
              </a:solidFill>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450446291"/>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1359836841"/>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Tree>
    <p:extLst>
      <p:ext uri="{BB962C8B-B14F-4D97-AF65-F5344CB8AC3E}">
        <p14:creationId xmlns:p14="http://schemas.microsoft.com/office/powerpoint/2010/main" val="3801506453"/>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8172252E-5EA9-6EEB-F83B-86693AF9D6EA}"/>
              </a:ext>
            </a:extLst>
          </p:cNvPr>
          <p:cNvPicPr>
            <a:picLocks noChangeAspect="1"/>
          </p:cNvPicPr>
          <p:nvPr/>
        </p:nvPicPr>
        <p:blipFill>
          <a:blip r:embed="rId3"/>
          <a:stretch>
            <a:fillRect/>
          </a:stretch>
        </p:blipFill>
        <p:spPr>
          <a:xfrm>
            <a:off x="611560" y="908720"/>
            <a:ext cx="7740352" cy="5516420"/>
          </a:xfrm>
          <a:prstGeom prst="rect">
            <a:avLst/>
          </a:prstGeom>
        </p:spPr>
      </p:pic>
      <p:pic>
        <p:nvPicPr>
          <p:cNvPr id="5" name="Picture 4">
            <a:extLst>
              <a:ext uri="{FF2B5EF4-FFF2-40B4-BE49-F238E27FC236}">
                <a16:creationId xmlns:a16="http://schemas.microsoft.com/office/drawing/2014/main" id="{FA08A046-6156-265A-814C-67905B2F76B1}"/>
              </a:ext>
            </a:extLst>
          </p:cNvPr>
          <p:cNvPicPr>
            <a:picLocks noChangeAspect="1"/>
          </p:cNvPicPr>
          <p:nvPr/>
        </p:nvPicPr>
        <p:blipFill>
          <a:blip r:embed="rId4"/>
          <a:stretch>
            <a:fillRect/>
          </a:stretch>
        </p:blipFill>
        <p:spPr>
          <a:xfrm>
            <a:off x="640940" y="836712"/>
            <a:ext cx="7710972" cy="5654098"/>
          </a:xfrm>
          <a:prstGeom prst="rect">
            <a:avLst/>
          </a:prstGeom>
        </p:spPr>
      </p:pic>
    </p:spTree>
    <p:extLst>
      <p:ext uri="{BB962C8B-B14F-4D97-AF65-F5344CB8AC3E}">
        <p14:creationId xmlns:p14="http://schemas.microsoft.com/office/powerpoint/2010/main" val="929392219"/>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b="1" dirty="0">
                <a:latin typeface="Garamond" charset="0"/>
              </a:rPr>
              <a:t>Some Recent Papers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61920410"/>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228600" y="152400"/>
            <a:ext cx="8686800" cy="749300"/>
          </a:xfrm>
        </p:spPr>
        <p:txBody>
          <a:bodyPr>
            <a:normAutofit fontScale="90000"/>
          </a:bodyPr>
          <a:lstStyle/>
          <a:p>
            <a:r>
              <a:rPr lang="en-US" sz="3800" dirty="0">
                <a:latin typeface="Garamond" charset="0"/>
                <a:ea typeface="ＭＳ Ｐゴシック" charset="0"/>
                <a:cs typeface="ＭＳ Ｐゴシック" charset="0"/>
              </a:rPr>
              <a:t>Connecting </a:t>
            </a:r>
            <a:r>
              <a:rPr lang="en-US" sz="3800" dirty="0" err="1">
                <a:latin typeface="Garamond" charset="0"/>
                <a:ea typeface="ＭＳ Ｐゴシック" charset="0"/>
                <a:cs typeface="ＭＳ Ｐゴシック" charset="0"/>
              </a:rPr>
              <a:t>Basecalling</a:t>
            </a:r>
            <a:r>
              <a:rPr lang="en-US" sz="3800" dirty="0">
                <a:latin typeface="Garamond" charset="0"/>
                <a:ea typeface="ＭＳ Ｐゴシック" charset="0"/>
                <a:cs typeface="ＭＳ Ｐゴシック" charset="0"/>
              </a:rPr>
              <a:t> and Read Mapping in PIM</a:t>
            </a:r>
          </a:p>
        </p:txBody>
      </p:sp>
      <p:sp>
        <p:nvSpPr>
          <p:cNvPr id="22016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415228-36BB-6A41-A6C3-7A42358B1C8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6" name="Content Placeholder 5">
            <a:extLst>
              <a:ext uri="{FF2B5EF4-FFF2-40B4-BE49-F238E27FC236}">
                <a16:creationId xmlns:a16="http://schemas.microsoft.com/office/drawing/2014/main" id="{B495357C-B4C8-D64E-BBAC-63E30B898627}"/>
              </a:ext>
            </a:extLst>
          </p:cNvPr>
          <p:cNvSpPr>
            <a:spLocks noGrp="1"/>
          </p:cNvSpPr>
          <p:nvPr>
            <p:ph idx="1"/>
          </p:nvPr>
        </p:nvSpPr>
        <p:spPr>
          <a:xfrm>
            <a:off x="228600" y="901700"/>
            <a:ext cx="8610600" cy="5479628"/>
          </a:xfrm>
        </p:spPr>
        <p:txBody>
          <a:bodyPr/>
          <a:lstStyle/>
          <a:p>
            <a:r>
              <a:rPr lang="en-US" sz="1800" dirty="0" err="1"/>
              <a:t>Haiyu</a:t>
            </a:r>
            <a:r>
              <a:rPr lang="en-US" sz="1800" dirty="0"/>
              <a:t> Mao, Mohammed </a:t>
            </a:r>
            <a:r>
              <a:rPr lang="en-US" sz="1800" dirty="0" err="1"/>
              <a:t>Alser</a:t>
            </a:r>
            <a:r>
              <a:rPr lang="en-US" sz="1800" dirty="0"/>
              <a:t>, Mohammad </a:t>
            </a:r>
            <a:r>
              <a:rPr lang="en-US" sz="1800" dirty="0" err="1"/>
              <a:t>Sadrosadati</a:t>
            </a:r>
            <a:r>
              <a:rPr lang="en-US" sz="1800" dirty="0"/>
              <a:t>, Can Firtina, Akanksha </a:t>
            </a:r>
            <a:r>
              <a:rPr lang="en-US" sz="1800" dirty="0" err="1"/>
              <a:t>Baranwal</a:t>
            </a:r>
            <a:r>
              <a:rPr lang="en-US" sz="1800" dirty="0"/>
              <a:t>, </a:t>
            </a:r>
            <a:r>
              <a:rPr lang="en-US" sz="1800" dirty="0" err="1"/>
              <a:t>Damla</a:t>
            </a:r>
            <a:r>
              <a:rPr lang="en-US" sz="1800" dirty="0"/>
              <a:t> </a:t>
            </a:r>
            <a:r>
              <a:rPr lang="en-US" sz="1800" dirty="0" err="1"/>
              <a:t>Senol</a:t>
            </a:r>
            <a:r>
              <a:rPr lang="en-US" sz="1800" dirty="0"/>
              <a:t> Cali, Aditya </a:t>
            </a:r>
            <a:r>
              <a:rPr lang="en-US" sz="1800" dirty="0" err="1"/>
              <a:t>Manglik</a:t>
            </a:r>
            <a:r>
              <a:rPr lang="en-US" sz="1800" dirty="0"/>
              <a:t>, Nour </a:t>
            </a:r>
            <a:r>
              <a:rPr lang="en-US" sz="1800" dirty="0" err="1"/>
              <a:t>Almadhoun</a:t>
            </a:r>
            <a:r>
              <a:rPr lang="en-US" sz="1800" dirty="0"/>
              <a:t> </a:t>
            </a:r>
            <a:r>
              <a:rPr lang="en-US" sz="1800" dirty="0" err="1"/>
              <a:t>Alserr</a:t>
            </a:r>
            <a:r>
              <a:rPr lang="en-US" sz="1800" dirty="0"/>
              <a:t>, and </a:t>
            </a:r>
            <a:r>
              <a:rPr lang="en-US" sz="1800" dirty="0" err="1"/>
              <a:t>Onur</a:t>
            </a:r>
            <a:r>
              <a:rPr lang="en-US" sz="1800" dirty="0"/>
              <a:t> </a:t>
            </a:r>
            <a:r>
              <a:rPr lang="en-US" sz="1800" dirty="0" err="1"/>
              <a:t>Mutlu</a:t>
            </a:r>
            <a:r>
              <a:rPr lang="en-US" sz="1800" dirty="0"/>
              <a:t>,</a:t>
            </a:r>
            <a:br>
              <a:rPr lang="en-US" sz="1800" dirty="0"/>
            </a:br>
            <a:r>
              <a:rPr lang="en-US" sz="1800" u="sng" dirty="0">
                <a:solidFill>
                  <a:srgbClr val="1700FF"/>
                </a:solidFill>
              </a:rPr>
              <a:t>”GenPIP: In-Memory Acceleration of Genome Analysis via Tight Integration of Basecalling and Read Mapping"</a:t>
            </a:r>
            <a:br>
              <a:rPr lang="en-US" sz="1800" dirty="0"/>
            </a:br>
            <a:r>
              <a:rPr lang="en-US" sz="1800" dirty="0"/>
              <a:t>Proceedings of the </a:t>
            </a:r>
            <a:r>
              <a:rPr lang="en-US" sz="1800" i="1" u="sng" dirty="0"/>
              <a:t>55th International Symposium on Microarchitecture</a:t>
            </a:r>
            <a:r>
              <a:rPr lang="en-US" sz="1800" i="1" dirty="0"/>
              <a:t> </a:t>
            </a:r>
            <a:r>
              <a:rPr lang="en-US" sz="1800" b="1" i="1" dirty="0"/>
              <a:t>(MICRO)</a:t>
            </a:r>
            <a:r>
              <a:rPr lang="en-US" sz="1800" dirty="0"/>
              <a:t>, Chicago, Illinois, October 2022.</a:t>
            </a:r>
          </a:p>
        </p:txBody>
      </p:sp>
      <p:pic>
        <p:nvPicPr>
          <p:cNvPr id="4" name="Picture 3" descr="Text&#10;&#10;Description automatically generated">
            <a:extLst>
              <a:ext uri="{FF2B5EF4-FFF2-40B4-BE49-F238E27FC236}">
                <a16:creationId xmlns:a16="http://schemas.microsoft.com/office/drawing/2014/main" id="{AEFA5B50-809F-EF91-8CB8-E4CA06D3BA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377" y="3846572"/>
            <a:ext cx="8785246" cy="1800200"/>
          </a:xfrm>
          <a:prstGeom prst="rect">
            <a:avLst/>
          </a:prstGeom>
        </p:spPr>
      </p:pic>
      <p:sp>
        <p:nvSpPr>
          <p:cNvPr id="5" name="TextBox 4">
            <a:extLst>
              <a:ext uri="{FF2B5EF4-FFF2-40B4-BE49-F238E27FC236}">
                <a16:creationId xmlns:a16="http://schemas.microsoft.com/office/drawing/2014/main" id="{21913200-5EB2-C455-6E4D-B180D680FE02}"/>
              </a:ext>
            </a:extLst>
          </p:cNvPr>
          <p:cNvSpPr txBox="1"/>
          <p:nvPr/>
        </p:nvSpPr>
        <p:spPr>
          <a:xfrm>
            <a:off x="3024941" y="6453336"/>
            <a:ext cx="30941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srgbClr val="0432FF"/>
                </a:solidFill>
                <a:effectLst/>
                <a:uLnTx/>
                <a:uFillTx/>
                <a:latin typeface="Tahoma"/>
                <a:ea typeface="+mn-ea"/>
                <a:cs typeface="+mn-cs"/>
              </a:rPr>
              <a:t>Coming up at</a:t>
            </a:r>
            <a:r>
              <a:rPr kumimoji="0" lang="en-CH" sz="1800" b="1" i="0" u="none" strike="noStrike" kern="1200" cap="none" spc="0" normalizeH="0" baseline="0" noProof="0" dirty="0">
                <a:ln>
                  <a:noFill/>
                </a:ln>
                <a:solidFill>
                  <a:srgbClr val="0432FF"/>
                </a:solidFill>
                <a:effectLst/>
                <a:uLnTx/>
                <a:uFillTx/>
                <a:latin typeface="Tahoma"/>
                <a:ea typeface="+mn-ea"/>
                <a:cs typeface="+mn-cs"/>
              </a:rPr>
              <a:t> MICRO 2022</a:t>
            </a:r>
          </a:p>
        </p:txBody>
      </p:sp>
    </p:spTree>
    <p:extLst>
      <p:ext uri="{BB962C8B-B14F-4D97-AF65-F5344CB8AC3E}">
        <p14:creationId xmlns:p14="http://schemas.microsoft.com/office/powerpoint/2010/main" val="3892054637"/>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228600" y="152400"/>
            <a:ext cx="8686800" cy="749300"/>
          </a:xfrm>
        </p:spPr>
        <p:txBody>
          <a:bodyPr>
            <a:normAutofit/>
          </a:bodyPr>
          <a:lstStyle/>
          <a:p>
            <a:r>
              <a:rPr lang="en-US" sz="3800" dirty="0">
                <a:latin typeface="Garamond" charset="0"/>
                <a:ea typeface="ＭＳ Ｐゴシック" charset="0"/>
                <a:cs typeface="ＭＳ Ｐゴシック" charset="0"/>
              </a:rPr>
              <a:t>Finding Approximate Seed Matches</a:t>
            </a:r>
          </a:p>
        </p:txBody>
      </p:sp>
      <p:sp>
        <p:nvSpPr>
          <p:cNvPr id="22016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415228-36BB-6A41-A6C3-7A42358B1C8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6" name="Content Placeholder 5">
            <a:extLst>
              <a:ext uri="{FF2B5EF4-FFF2-40B4-BE49-F238E27FC236}">
                <a16:creationId xmlns:a16="http://schemas.microsoft.com/office/drawing/2014/main" id="{B495357C-B4C8-D64E-BBAC-63E30B898627}"/>
              </a:ext>
            </a:extLst>
          </p:cNvPr>
          <p:cNvSpPr>
            <a:spLocks noGrp="1"/>
          </p:cNvSpPr>
          <p:nvPr>
            <p:ph idx="1"/>
          </p:nvPr>
        </p:nvSpPr>
        <p:spPr>
          <a:xfrm>
            <a:off x="228600" y="901700"/>
            <a:ext cx="8610600" cy="5479628"/>
          </a:xfrm>
        </p:spPr>
        <p:txBody>
          <a:bodyPr/>
          <a:lstStyle/>
          <a:p>
            <a:r>
              <a:rPr lang="en-US" sz="1800" dirty="0"/>
              <a:t>Can Firtina, </a:t>
            </a:r>
            <a:r>
              <a:rPr lang="en-US" sz="1800" dirty="0" err="1"/>
              <a:t>Jisung</a:t>
            </a:r>
            <a:r>
              <a:rPr lang="en-US" sz="1800" dirty="0"/>
              <a:t> Park, Mohammed </a:t>
            </a:r>
            <a:r>
              <a:rPr lang="en-US" sz="1800" dirty="0" err="1"/>
              <a:t>Alser</a:t>
            </a:r>
            <a:r>
              <a:rPr lang="en-US" sz="1800" dirty="0"/>
              <a:t>, </a:t>
            </a:r>
            <a:r>
              <a:rPr lang="en-US" sz="1800" dirty="0" err="1"/>
              <a:t>Jeremie</a:t>
            </a:r>
            <a:r>
              <a:rPr lang="en-US" sz="1800" dirty="0"/>
              <a:t> S. Kim, </a:t>
            </a:r>
            <a:r>
              <a:rPr lang="en-US" sz="1800" dirty="0" err="1"/>
              <a:t>Damla</a:t>
            </a:r>
            <a:r>
              <a:rPr lang="en-US" sz="1800" dirty="0"/>
              <a:t> </a:t>
            </a:r>
            <a:r>
              <a:rPr lang="en-US" sz="1800" dirty="0" err="1"/>
              <a:t>Senol</a:t>
            </a:r>
            <a:r>
              <a:rPr lang="en-US" sz="1800" dirty="0"/>
              <a:t> Cali, Taha </a:t>
            </a:r>
            <a:r>
              <a:rPr lang="en-US" sz="1800" dirty="0" err="1"/>
              <a:t>Shahroodi</a:t>
            </a:r>
            <a:r>
              <a:rPr lang="en-US" sz="1800" dirty="0"/>
              <a:t>, Nika Mansouri-</a:t>
            </a:r>
            <a:r>
              <a:rPr lang="en-US" sz="1800" dirty="0" err="1"/>
              <a:t>Ghiasi</a:t>
            </a:r>
            <a:r>
              <a:rPr lang="en-US" sz="1800" dirty="0"/>
              <a:t>, Gagandeep Singh, Konstantinos </a:t>
            </a:r>
            <a:r>
              <a:rPr lang="en-US" sz="1800" dirty="0" err="1"/>
              <a:t>Kanellopoulos</a:t>
            </a:r>
            <a:r>
              <a:rPr lang="en-US" sz="1800" dirty="0"/>
              <a:t>, Can </a:t>
            </a:r>
            <a:r>
              <a:rPr lang="en-US" sz="1800" dirty="0" err="1"/>
              <a:t>Alkan</a:t>
            </a:r>
            <a:r>
              <a:rPr lang="en-US" sz="1800" dirty="0"/>
              <a:t>, and </a:t>
            </a:r>
            <a:r>
              <a:rPr lang="en-US" sz="1800" dirty="0" err="1"/>
              <a:t>Onur</a:t>
            </a:r>
            <a:r>
              <a:rPr lang="en-US" sz="1800" dirty="0"/>
              <a:t> </a:t>
            </a:r>
            <a:r>
              <a:rPr lang="en-US" sz="1800" dirty="0" err="1"/>
              <a:t>Mutlu</a:t>
            </a:r>
            <a:r>
              <a:rPr lang="en-US" sz="1800" dirty="0"/>
              <a:t>,</a:t>
            </a:r>
            <a:br>
              <a:rPr lang="en-US" sz="1800" dirty="0"/>
            </a:br>
            <a:r>
              <a:rPr lang="en-US" sz="1800" dirty="0">
                <a:solidFill>
                  <a:srgbClr val="1700FF"/>
                </a:solidFill>
                <a:hlinkClick r:id="rId3">
                  <a:extLst>
                    <a:ext uri="{A12FA001-AC4F-418D-AE19-62706E023703}">
                      <ahyp:hlinkClr xmlns:ahyp="http://schemas.microsoft.com/office/drawing/2018/hyperlinkcolor" val="tx"/>
                    </a:ext>
                  </a:extLst>
                </a:hlinkClick>
              </a:rPr>
              <a:t>"BLEND: A Fast, Memory-Efficient, and Accurate Mechanism to Find Fuzzy Seed </a:t>
            </a:r>
            <a:r>
              <a:rPr lang="en-US" sz="1800" dirty="0">
                <a:solidFill>
                  <a:srgbClr val="1500FF"/>
                </a:solidFill>
                <a:hlinkClick r:id="rId3">
                  <a:extLst>
                    <a:ext uri="{A12FA001-AC4F-418D-AE19-62706E023703}">
                      <ahyp:hlinkClr xmlns:ahyp="http://schemas.microsoft.com/office/drawing/2018/hyperlinkcolor" val="tx"/>
                    </a:ext>
                  </a:extLst>
                </a:hlinkClick>
              </a:rPr>
              <a:t>Matches</a:t>
            </a:r>
            <a:r>
              <a:rPr lang="en-US" sz="1800" dirty="0">
                <a:solidFill>
                  <a:srgbClr val="1700FF"/>
                </a:solidFill>
                <a:hlinkClick r:id="rId3">
                  <a:extLst>
                    <a:ext uri="{A12FA001-AC4F-418D-AE19-62706E023703}">
                      <ahyp:hlinkClr xmlns:ahyp="http://schemas.microsoft.com/office/drawing/2018/hyperlinkcolor" val="tx"/>
                    </a:ext>
                  </a:extLst>
                </a:hlinkClick>
              </a:rPr>
              <a:t>"</a:t>
            </a:r>
            <a:br>
              <a:rPr lang="en-US" sz="1800" dirty="0"/>
            </a:br>
            <a:r>
              <a:rPr lang="en-US" sz="1800" dirty="0"/>
              <a:t>Preprint in </a:t>
            </a:r>
            <a:r>
              <a:rPr lang="en-US" sz="1800" i="1" dirty="0">
                <a:hlinkClick r:id="rId4"/>
              </a:rPr>
              <a:t>arXiv</a:t>
            </a:r>
            <a:r>
              <a:rPr lang="en-US" sz="1800" dirty="0"/>
              <a:t>, 2021. </a:t>
            </a:r>
            <a:br>
              <a:rPr lang="en-US" sz="1800" dirty="0"/>
            </a:br>
            <a:r>
              <a:rPr lang="en-US" sz="1800" dirty="0"/>
              <a:t>[</a:t>
            </a:r>
            <a:r>
              <a:rPr lang="en-US" sz="1800" dirty="0">
                <a:hlinkClick r:id="rId3"/>
              </a:rPr>
              <a:t>arXiv preprint</a:t>
            </a:r>
            <a:r>
              <a:rPr lang="en-US" sz="1800" dirty="0"/>
              <a:t>] </a:t>
            </a:r>
            <a:br>
              <a:rPr lang="en-US" sz="1800" dirty="0"/>
            </a:br>
            <a:r>
              <a:rPr lang="en-US" sz="1800" dirty="0"/>
              <a:t>[</a:t>
            </a:r>
            <a:r>
              <a:rPr lang="en-US" sz="1800" dirty="0">
                <a:hlinkClick r:id="rId5"/>
              </a:rPr>
              <a:t>BLEND Source Code and Data</a:t>
            </a:r>
            <a:r>
              <a:rPr lang="en-US" sz="1800" dirty="0"/>
              <a:t>]</a:t>
            </a:r>
          </a:p>
        </p:txBody>
      </p:sp>
      <p:pic>
        <p:nvPicPr>
          <p:cNvPr id="3" name="Picture 2" descr="Text&#10;&#10;Description automatically generated">
            <a:extLst>
              <a:ext uri="{FF2B5EF4-FFF2-40B4-BE49-F238E27FC236}">
                <a16:creationId xmlns:a16="http://schemas.microsoft.com/office/drawing/2014/main" id="{FD75247A-2C39-0AA3-1122-15454A8EDD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641514"/>
            <a:ext cx="9144000" cy="2005086"/>
          </a:xfrm>
          <a:prstGeom prst="rect">
            <a:avLst/>
          </a:prstGeom>
        </p:spPr>
      </p:pic>
    </p:spTree>
    <p:extLst>
      <p:ext uri="{BB962C8B-B14F-4D97-AF65-F5344CB8AC3E}">
        <p14:creationId xmlns:p14="http://schemas.microsoft.com/office/powerpoint/2010/main" val="634772837"/>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228600" y="152400"/>
            <a:ext cx="8610600" cy="749300"/>
          </a:xfrm>
        </p:spPr>
        <p:txBody>
          <a:bodyPr>
            <a:normAutofit/>
          </a:bodyPr>
          <a:lstStyle/>
          <a:p>
            <a:r>
              <a:rPr lang="en-US" dirty="0">
                <a:latin typeface="Garamond" charset="0"/>
                <a:ea typeface="ＭＳ Ｐゴシック" charset="0"/>
                <a:cs typeface="ＭＳ Ｐゴシック" charset="0"/>
              </a:rPr>
              <a:t>Hardware Acceleration for </a:t>
            </a:r>
            <a:r>
              <a:rPr lang="en-US" dirty="0" err="1">
                <a:latin typeface="Garamond" charset="0"/>
                <a:ea typeface="ＭＳ Ｐゴシック" charset="0"/>
                <a:cs typeface="ＭＳ Ｐゴシック" charset="0"/>
              </a:rPr>
              <a:t>pHMMs</a:t>
            </a:r>
            <a:endParaRPr lang="en-US" dirty="0">
              <a:latin typeface="Garamond" charset="0"/>
              <a:ea typeface="ＭＳ Ｐゴシック" charset="0"/>
              <a:cs typeface="ＭＳ Ｐゴシック" charset="0"/>
            </a:endParaRPr>
          </a:p>
        </p:txBody>
      </p:sp>
      <p:sp>
        <p:nvSpPr>
          <p:cNvPr id="22016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415228-36BB-6A41-A6C3-7A42358B1C8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6" name="Content Placeholder 5">
            <a:extLst>
              <a:ext uri="{FF2B5EF4-FFF2-40B4-BE49-F238E27FC236}">
                <a16:creationId xmlns:a16="http://schemas.microsoft.com/office/drawing/2014/main" id="{B495357C-B4C8-D64E-BBAC-63E30B898627}"/>
              </a:ext>
            </a:extLst>
          </p:cNvPr>
          <p:cNvSpPr>
            <a:spLocks noGrp="1"/>
          </p:cNvSpPr>
          <p:nvPr>
            <p:ph idx="1"/>
          </p:nvPr>
        </p:nvSpPr>
        <p:spPr>
          <a:xfrm>
            <a:off x="228600" y="901700"/>
            <a:ext cx="8610600" cy="5479628"/>
          </a:xfrm>
        </p:spPr>
        <p:txBody>
          <a:bodyPr/>
          <a:lstStyle/>
          <a:p>
            <a:r>
              <a:rPr lang="en-US" sz="1800" dirty="0"/>
              <a:t>Can Firtina, Kamlesh Pillai, Gurpreet S. Kalsi, </a:t>
            </a:r>
            <a:r>
              <a:rPr lang="en-US" sz="1800" dirty="0" err="1"/>
              <a:t>Bharathwaj</a:t>
            </a:r>
            <a:r>
              <a:rPr lang="en-US" sz="1800" dirty="0"/>
              <a:t> Suresh, </a:t>
            </a:r>
            <a:r>
              <a:rPr lang="en-US" sz="1800" dirty="0" err="1"/>
              <a:t>Damla</a:t>
            </a:r>
            <a:r>
              <a:rPr lang="en-US" sz="1800" dirty="0"/>
              <a:t> </a:t>
            </a:r>
            <a:r>
              <a:rPr lang="en-US" sz="1800" dirty="0" err="1"/>
              <a:t>Senol</a:t>
            </a:r>
            <a:r>
              <a:rPr lang="en-US" sz="1800" dirty="0"/>
              <a:t> Cali, </a:t>
            </a:r>
            <a:r>
              <a:rPr lang="en-US" sz="1800" dirty="0" err="1"/>
              <a:t>Jeremie</a:t>
            </a:r>
            <a:r>
              <a:rPr lang="en-US" sz="1800" dirty="0"/>
              <a:t> S. Kim, Taha </a:t>
            </a:r>
            <a:r>
              <a:rPr lang="en-US" sz="1800" dirty="0" err="1"/>
              <a:t>Shahroodi</a:t>
            </a:r>
            <a:r>
              <a:rPr lang="en-US" sz="1800" dirty="0"/>
              <a:t>, </a:t>
            </a:r>
            <a:r>
              <a:rPr lang="en-US" sz="1800" dirty="0" err="1"/>
              <a:t>Meryem</a:t>
            </a:r>
            <a:r>
              <a:rPr lang="en-US" sz="1800" dirty="0"/>
              <a:t> Banu </a:t>
            </a:r>
            <a:r>
              <a:rPr lang="en-US" sz="1800" dirty="0" err="1"/>
              <a:t>Cavlak</a:t>
            </a:r>
            <a:r>
              <a:rPr lang="en-US" sz="1800" dirty="0"/>
              <a:t>, Joel </a:t>
            </a:r>
            <a:r>
              <a:rPr lang="en-US" sz="1800" dirty="0" err="1"/>
              <a:t>Lindegger</a:t>
            </a:r>
            <a:r>
              <a:rPr lang="en-US" sz="1800" dirty="0"/>
              <a:t>, Mohammed </a:t>
            </a:r>
            <a:r>
              <a:rPr lang="en-US" sz="1800" dirty="0" err="1"/>
              <a:t>Alser</a:t>
            </a:r>
            <a:r>
              <a:rPr lang="en-US" sz="1800" dirty="0"/>
              <a:t>, Juan Gómez-Luna, Sreenivas </a:t>
            </a:r>
            <a:r>
              <a:rPr lang="en-US" sz="1800" dirty="0" err="1"/>
              <a:t>Subramoney</a:t>
            </a:r>
            <a:r>
              <a:rPr lang="en-US" sz="1800" dirty="0"/>
              <a:t>, and </a:t>
            </a:r>
            <a:r>
              <a:rPr lang="en-US" sz="1800" dirty="0" err="1"/>
              <a:t>Onur</a:t>
            </a:r>
            <a:r>
              <a:rPr lang="en-US" sz="1800" dirty="0"/>
              <a:t> </a:t>
            </a:r>
            <a:r>
              <a:rPr lang="en-US" sz="1800" dirty="0" err="1"/>
              <a:t>Mutlu</a:t>
            </a:r>
            <a:r>
              <a:rPr lang="en-US" sz="1800" dirty="0"/>
              <a:t>,</a:t>
            </a:r>
            <a:br>
              <a:rPr lang="en-US" sz="1800" dirty="0"/>
            </a:br>
            <a:r>
              <a:rPr lang="en-US" sz="1800" dirty="0">
                <a:solidFill>
                  <a:srgbClr val="0432FF"/>
                </a:solidFill>
                <a:hlinkClick r:id="rId3">
                  <a:extLst>
                    <a:ext uri="{A12FA001-AC4F-418D-AE19-62706E023703}">
                      <ahyp:hlinkClr xmlns:ahyp="http://schemas.microsoft.com/office/drawing/2018/hyperlinkcolor" val="tx"/>
                    </a:ext>
                  </a:extLst>
                </a:hlinkClick>
              </a:rPr>
              <a:t>"ApHMM: A Profile Hidden Markov Model Acceleration Framework for Genome Analysis"</a:t>
            </a:r>
            <a:br>
              <a:rPr lang="en-US" sz="1800" dirty="0"/>
            </a:br>
            <a:r>
              <a:rPr lang="en-US" sz="1800" dirty="0"/>
              <a:t>Preprint in </a:t>
            </a:r>
            <a:r>
              <a:rPr lang="en-US" sz="1800" i="1" dirty="0">
                <a:hlinkClick r:id="rId4"/>
              </a:rPr>
              <a:t>arXiv</a:t>
            </a:r>
            <a:r>
              <a:rPr lang="en-US" sz="1800" dirty="0"/>
              <a:t>, 2022. </a:t>
            </a:r>
            <a:br>
              <a:rPr lang="en-US" sz="1800" dirty="0"/>
            </a:br>
            <a:r>
              <a:rPr lang="en-US" sz="1800" dirty="0"/>
              <a:t>[</a:t>
            </a:r>
            <a:r>
              <a:rPr lang="en-US" sz="1800" dirty="0">
                <a:hlinkClick r:id="rId5"/>
              </a:rPr>
              <a:t>Source Code</a:t>
            </a:r>
            <a:r>
              <a:rPr lang="en-US" sz="1800" dirty="0"/>
              <a:t>]</a:t>
            </a:r>
          </a:p>
        </p:txBody>
      </p:sp>
      <p:pic>
        <p:nvPicPr>
          <p:cNvPr id="3" name="Picture 2" descr="Text&#10;&#10;Description automatically generated">
            <a:extLst>
              <a:ext uri="{FF2B5EF4-FFF2-40B4-BE49-F238E27FC236}">
                <a16:creationId xmlns:a16="http://schemas.microsoft.com/office/drawing/2014/main" id="{848BBD98-5DA7-BA0D-5FB0-8DC74A1EBE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005" y="3635431"/>
            <a:ext cx="9144000" cy="2150108"/>
          </a:xfrm>
          <a:prstGeom prst="rect">
            <a:avLst/>
          </a:prstGeom>
        </p:spPr>
      </p:pic>
    </p:spTree>
    <p:extLst>
      <p:ext uri="{BB962C8B-B14F-4D97-AF65-F5344CB8AC3E}">
        <p14:creationId xmlns:p14="http://schemas.microsoft.com/office/powerpoint/2010/main" val="3360862360"/>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228600" y="152400"/>
            <a:ext cx="8610600" cy="749300"/>
          </a:xfrm>
        </p:spPr>
        <p:txBody>
          <a:bodyPr>
            <a:normAutofit/>
          </a:bodyPr>
          <a:lstStyle/>
          <a:p>
            <a:r>
              <a:rPr lang="en-US" sz="3800" dirty="0">
                <a:latin typeface="Garamond" charset="0"/>
                <a:ea typeface="ＭＳ Ｐゴシック" charset="0"/>
                <a:cs typeface="ＭＳ Ｐゴシック" charset="0"/>
              </a:rPr>
              <a:t>Remapping Reads Between References </a:t>
            </a:r>
          </a:p>
        </p:txBody>
      </p:sp>
      <p:sp>
        <p:nvSpPr>
          <p:cNvPr id="22016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415228-36BB-6A41-A6C3-7A42358B1C8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6" name="Content Placeholder 5">
            <a:extLst>
              <a:ext uri="{FF2B5EF4-FFF2-40B4-BE49-F238E27FC236}">
                <a16:creationId xmlns:a16="http://schemas.microsoft.com/office/drawing/2014/main" id="{B495357C-B4C8-D64E-BBAC-63E30B898627}"/>
              </a:ext>
            </a:extLst>
          </p:cNvPr>
          <p:cNvSpPr>
            <a:spLocks noGrp="1"/>
          </p:cNvSpPr>
          <p:nvPr>
            <p:ph idx="1"/>
          </p:nvPr>
        </p:nvSpPr>
        <p:spPr>
          <a:xfrm>
            <a:off x="228600" y="901700"/>
            <a:ext cx="8610600" cy="5479628"/>
          </a:xfrm>
        </p:spPr>
        <p:txBody>
          <a:bodyPr/>
          <a:lstStyle/>
          <a:p>
            <a:r>
              <a:rPr lang="en-US" sz="1800" dirty="0" err="1"/>
              <a:t>Jeremie</a:t>
            </a:r>
            <a:r>
              <a:rPr lang="en-US" sz="1800" dirty="0"/>
              <a:t> S. Kim, Can Firtina, </a:t>
            </a:r>
            <a:r>
              <a:rPr lang="en-US" sz="1800" dirty="0" err="1"/>
              <a:t>Meryem</a:t>
            </a:r>
            <a:r>
              <a:rPr lang="en-US" sz="1800" dirty="0"/>
              <a:t> Banu </a:t>
            </a:r>
            <a:r>
              <a:rPr lang="en-US" sz="1800" dirty="0" err="1"/>
              <a:t>Cavlak</a:t>
            </a:r>
            <a:r>
              <a:rPr lang="en-US" sz="1800" dirty="0"/>
              <a:t>, </a:t>
            </a:r>
            <a:r>
              <a:rPr lang="en-US" sz="1800" dirty="0" err="1"/>
              <a:t>Damla</a:t>
            </a:r>
            <a:r>
              <a:rPr lang="en-US" sz="1800" dirty="0"/>
              <a:t> </a:t>
            </a:r>
            <a:r>
              <a:rPr lang="en-US" sz="1800" dirty="0" err="1"/>
              <a:t>Senol</a:t>
            </a:r>
            <a:r>
              <a:rPr lang="en-US" sz="1800" dirty="0"/>
              <a:t> Cali, </a:t>
            </a:r>
            <a:r>
              <a:rPr lang="en-US" sz="1800" dirty="0" err="1"/>
              <a:t>Nastaran</a:t>
            </a:r>
            <a:r>
              <a:rPr lang="en-US" sz="1800" dirty="0"/>
              <a:t> </a:t>
            </a:r>
            <a:r>
              <a:rPr lang="en-US" sz="1800" dirty="0" err="1"/>
              <a:t>Hajinazar</a:t>
            </a:r>
            <a:r>
              <a:rPr lang="en-US" sz="1800" dirty="0"/>
              <a:t>, Mohammed </a:t>
            </a:r>
            <a:r>
              <a:rPr lang="en-US" sz="1800" dirty="0" err="1"/>
              <a:t>Alser</a:t>
            </a:r>
            <a:r>
              <a:rPr lang="en-US" sz="1800" dirty="0"/>
              <a:t>, Can </a:t>
            </a:r>
            <a:r>
              <a:rPr lang="en-US" sz="1800" dirty="0" err="1"/>
              <a:t>Alkan</a:t>
            </a:r>
            <a:r>
              <a:rPr lang="en-US" sz="1800" dirty="0"/>
              <a:t>, and </a:t>
            </a:r>
            <a:r>
              <a:rPr lang="en-US" sz="1800" dirty="0" err="1"/>
              <a:t>Onur</a:t>
            </a:r>
            <a:r>
              <a:rPr lang="en-US" sz="1800" dirty="0"/>
              <a:t> </a:t>
            </a:r>
            <a:r>
              <a:rPr lang="en-US" sz="1800" dirty="0" err="1"/>
              <a:t>Mutlu</a:t>
            </a:r>
            <a:r>
              <a:rPr lang="en-US" sz="1800" dirty="0"/>
              <a:t>,</a:t>
            </a:r>
            <a:br>
              <a:rPr lang="en-US" sz="1800" dirty="0"/>
            </a:br>
            <a:r>
              <a:rPr lang="en-US" sz="1800" dirty="0">
                <a:solidFill>
                  <a:srgbClr val="0432FF"/>
                </a:solidFill>
                <a:hlinkClick r:id="rId3">
                  <a:extLst>
                    <a:ext uri="{A12FA001-AC4F-418D-AE19-62706E023703}">
                      <ahyp:hlinkClr xmlns:ahyp="http://schemas.microsoft.com/office/drawing/2018/hyperlinkcolor" val="tx"/>
                    </a:ext>
                  </a:extLst>
                </a:hlinkClick>
              </a:rPr>
              <a:t>"AirLift: A Fast and Comprehensive Technique for Remapping Alignments between Reference Genomes"</a:t>
            </a:r>
            <a:br>
              <a:rPr lang="en-US" sz="1800" dirty="0"/>
            </a:br>
            <a:r>
              <a:rPr lang="en-US" sz="1800" i="1" dirty="0"/>
              <a:t>Preprint in </a:t>
            </a:r>
            <a:r>
              <a:rPr lang="en-US" sz="1800" i="1" dirty="0">
                <a:hlinkClick r:id="rId4"/>
              </a:rPr>
              <a:t>arXiv</a:t>
            </a:r>
            <a:r>
              <a:rPr lang="en-US" sz="1800" i="1" dirty="0"/>
              <a:t> and </a:t>
            </a:r>
            <a:r>
              <a:rPr lang="en-US" sz="1800" i="1" dirty="0">
                <a:hlinkClick r:id="rId5"/>
              </a:rPr>
              <a:t>bioRxiv</a:t>
            </a:r>
            <a:r>
              <a:rPr lang="en-US" sz="1800" dirty="0"/>
              <a:t>, 2021. </a:t>
            </a:r>
            <a:br>
              <a:rPr lang="en-US" sz="1800" dirty="0"/>
            </a:br>
            <a:r>
              <a:rPr lang="en-US" sz="1800" dirty="0"/>
              <a:t>[</a:t>
            </a:r>
            <a:r>
              <a:rPr lang="en-US" sz="1800" dirty="0">
                <a:hlinkClick r:id="rId5"/>
              </a:rPr>
              <a:t>bioRxiv preprint</a:t>
            </a:r>
            <a:r>
              <a:rPr lang="en-US" sz="1800" dirty="0"/>
              <a:t>] </a:t>
            </a:r>
            <a:br>
              <a:rPr lang="en-US" sz="1800" dirty="0"/>
            </a:br>
            <a:r>
              <a:rPr lang="en-US" sz="1800" dirty="0"/>
              <a:t>[</a:t>
            </a:r>
            <a:r>
              <a:rPr lang="en-US" sz="1800" dirty="0">
                <a:hlinkClick r:id="rId4"/>
              </a:rPr>
              <a:t>arXiv preprint</a:t>
            </a:r>
            <a:r>
              <a:rPr lang="en-US" sz="1800" dirty="0"/>
              <a:t>] </a:t>
            </a:r>
            <a:br>
              <a:rPr lang="en-US" sz="1800" dirty="0"/>
            </a:br>
            <a:r>
              <a:rPr lang="en-US" sz="1800" dirty="0"/>
              <a:t>[</a:t>
            </a:r>
            <a:r>
              <a:rPr lang="en-US" sz="1800" dirty="0">
                <a:hlinkClick r:id="rId6"/>
              </a:rPr>
              <a:t>AirLift Source Code and Data</a:t>
            </a:r>
            <a:r>
              <a:rPr lang="en-US" sz="1800" dirty="0"/>
              <a:t>]</a:t>
            </a:r>
          </a:p>
        </p:txBody>
      </p:sp>
      <p:pic>
        <p:nvPicPr>
          <p:cNvPr id="3" name="Picture 2">
            <a:extLst>
              <a:ext uri="{FF2B5EF4-FFF2-40B4-BE49-F238E27FC236}">
                <a16:creationId xmlns:a16="http://schemas.microsoft.com/office/drawing/2014/main" id="{9B6D6A4E-580E-4047-9BA7-DEF9D53AA3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3272050"/>
            <a:ext cx="9144000" cy="2971588"/>
          </a:xfrm>
          <a:prstGeom prst="rect">
            <a:avLst/>
          </a:prstGeom>
        </p:spPr>
      </p:pic>
    </p:spTree>
    <p:extLst>
      <p:ext uri="{BB962C8B-B14F-4D97-AF65-F5344CB8AC3E}">
        <p14:creationId xmlns:p14="http://schemas.microsoft.com/office/powerpoint/2010/main" val="4087232066"/>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228600" y="152400"/>
            <a:ext cx="8610600" cy="749300"/>
          </a:xfrm>
        </p:spPr>
        <p:txBody>
          <a:bodyPr>
            <a:normAutofit fontScale="90000"/>
          </a:bodyPr>
          <a:lstStyle/>
          <a:p>
            <a:r>
              <a:rPr lang="en-US" sz="3800" dirty="0">
                <a:latin typeface="Garamond" charset="0"/>
                <a:ea typeface="ＭＳ Ｐゴシック" charset="0"/>
                <a:cs typeface="ＭＳ Ｐゴシック" charset="0"/>
              </a:rPr>
              <a:t>Mapping Constant Regions Between References </a:t>
            </a:r>
          </a:p>
        </p:txBody>
      </p:sp>
      <p:sp>
        <p:nvSpPr>
          <p:cNvPr id="22016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415228-36BB-6A41-A6C3-7A42358B1C8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6" name="Content Placeholder 5">
            <a:extLst>
              <a:ext uri="{FF2B5EF4-FFF2-40B4-BE49-F238E27FC236}">
                <a16:creationId xmlns:a16="http://schemas.microsoft.com/office/drawing/2014/main" id="{B495357C-B4C8-D64E-BBAC-63E30B898627}"/>
              </a:ext>
            </a:extLst>
          </p:cNvPr>
          <p:cNvSpPr>
            <a:spLocks noGrp="1"/>
          </p:cNvSpPr>
          <p:nvPr>
            <p:ph idx="1"/>
          </p:nvPr>
        </p:nvSpPr>
        <p:spPr>
          <a:xfrm>
            <a:off x="228600" y="901700"/>
            <a:ext cx="8610600" cy="5479628"/>
          </a:xfrm>
        </p:spPr>
        <p:txBody>
          <a:bodyPr/>
          <a:lstStyle/>
          <a:p>
            <a:r>
              <a:rPr lang="en-US" sz="1800" dirty="0" err="1"/>
              <a:t>Jeremie</a:t>
            </a:r>
            <a:r>
              <a:rPr lang="en-US" sz="1800" dirty="0"/>
              <a:t> S. Kim, Can Firtina, </a:t>
            </a:r>
            <a:r>
              <a:rPr lang="en-US" sz="1800" dirty="0" err="1"/>
              <a:t>Meryem</a:t>
            </a:r>
            <a:r>
              <a:rPr lang="en-US" sz="1800" dirty="0"/>
              <a:t> Banu </a:t>
            </a:r>
            <a:r>
              <a:rPr lang="en-US" sz="1800" dirty="0" err="1"/>
              <a:t>Cavlak</a:t>
            </a:r>
            <a:r>
              <a:rPr lang="en-US" sz="1800" dirty="0"/>
              <a:t>, </a:t>
            </a:r>
            <a:r>
              <a:rPr lang="en-US" sz="1800" dirty="0" err="1"/>
              <a:t>Damla</a:t>
            </a:r>
            <a:r>
              <a:rPr lang="en-US" sz="1800" dirty="0"/>
              <a:t> </a:t>
            </a:r>
            <a:r>
              <a:rPr lang="en-US" sz="1800" dirty="0" err="1"/>
              <a:t>Senol</a:t>
            </a:r>
            <a:r>
              <a:rPr lang="en-US" sz="1800" dirty="0"/>
              <a:t> Cali, Can </a:t>
            </a:r>
            <a:r>
              <a:rPr lang="en-US" sz="1800" dirty="0" err="1"/>
              <a:t>Alkan</a:t>
            </a:r>
            <a:r>
              <a:rPr lang="en-US" sz="1800" dirty="0"/>
              <a:t>, and </a:t>
            </a:r>
            <a:r>
              <a:rPr lang="en-US" sz="1800" dirty="0" err="1"/>
              <a:t>Onur</a:t>
            </a:r>
            <a:r>
              <a:rPr lang="en-US" sz="1800" dirty="0"/>
              <a:t> </a:t>
            </a:r>
            <a:r>
              <a:rPr lang="en-US" sz="1800" dirty="0" err="1"/>
              <a:t>Mutlu</a:t>
            </a:r>
            <a:r>
              <a:rPr lang="en-US" sz="1800" dirty="0"/>
              <a:t>,</a:t>
            </a:r>
            <a:br>
              <a:rPr lang="en-US" sz="1800" dirty="0"/>
            </a:br>
            <a:r>
              <a:rPr lang="en-US" sz="1800" dirty="0">
                <a:solidFill>
                  <a:srgbClr val="0432FF"/>
                </a:solidFill>
                <a:hlinkClick r:id="rId3">
                  <a:extLst>
                    <a:ext uri="{A12FA001-AC4F-418D-AE19-62706E023703}">
                      <ahyp:hlinkClr xmlns:ahyp="http://schemas.microsoft.com/office/drawing/2018/hyperlinkcolor" val="tx"/>
                    </a:ext>
                  </a:extLst>
                </a:hlinkClick>
              </a:rPr>
              <a:t>"FastRemap: A Tool for Quickly Remapping Reads between Genome Assemblies"</a:t>
            </a:r>
            <a:br>
              <a:rPr lang="en-US" sz="1800" dirty="0"/>
            </a:br>
            <a:r>
              <a:rPr lang="en-US" sz="1800" i="1" dirty="0"/>
              <a:t>Bioinformatics</a:t>
            </a:r>
            <a:r>
              <a:rPr lang="en-US" sz="1800" dirty="0"/>
              <a:t>, btac554.</a:t>
            </a:r>
            <a:br>
              <a:rPr lang="en-US" sz="1800" dirty="0"/>
            </a:br>
            <a:r>
              <a:rPr lang="en-US" sz="1800" dirty="0"/>
              <a:t>[</a:t>
            </a:r>
            <a:r>
              <a:rPr lang="en-US" sz="1800" dirty="0">
                <a:hlinkClick r:id="rId4"/>
              </a:rPr>
              <a:t>FastRemap Source Code</a:t>
            </a:r>
            <a:r>
              <a:rPr lang="en-US" sz="1800" dirty="0"/>
              <a:t>]</a:t>
            </a:r>
          </a:p>
        </p:txBody>
      </p:sp>
      <p:pic>
        <p:nvPicPr>
          <p:cNvPr id="4" name="Picture 3" descr="Text&#10;&#10;Description automatically generated">
            <a:extLst>
              <a:ext uri="{FF2B5EF4-FFF2-40B4-BE49-F238E27FC236}">
                <a16:creationId xmlns:a16="http://schemas.microsoft.com/office/drawing/2014/main" id="{AEFC469A-7AD7-8A11-A723-16731C5CE6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1514"/>
            <a:ext cx="9144000" cy="2207172"/>
          </a:xfrm>
          <a:prstGeom prst="rect">
            <a:avLst/>
          </a:prstGeom>
        </p:spPr>
      </p:pic>
    </p:spTree>
    <p:extLst>
      <p:ext uri="{BB962C8B-B14F-4D97-AF65-F5344CB8AC3E}">
        <p14:creationId xmlns:p14="http://schemas.microsoft.com/office/powerpoint/2010/main" val="3586453690"/>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F9FF-7D75-EB4E-B031-F7788EFC475A}"/>
              </a:ext>
            </a:extLst>
          </p:cNvPr>
          <p:cNvSpPr>
            <a:spLocks noGrp="1"/>
          </p:cNvSpPr>
          <p:nvPr>
            <p:ph type="title"/>
          </p:nvPr>
        </p:nvSpPr>
        <p:spPr/>
        <p:txBody>
          <a:bodyPr/>
          <a:lstStyle/>
          <a:p>
            <a:r>
              <a:rPr lang="en-US" dirty="0"/>
              <a:t>COVIDHunter</a:t>
            </a:r>
          </a:p>
        </p:txBody>
      </p:sp>
      <p:sp>
        <p:nvSpPr>
          <p:cNvPr id="4" name="Slide Number Placeholder 3">
            <a:extLst>
              <a:ext uri="{FF2B5EF4-FFF2-40B4-BE49-F238E27FC236}">
                <a16:creationId xmlns:a16="http://schemas.microsoft.com/office/drawing/2014/main" id="{121FC934-F74E-CD40-A517-45673BEBBFB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Rectangle 2">
            <a:extLst>
              <a:ext uri="{FF2B5EF4-FFF2-40B4-BE49-F238E27FC236}">
                <a16:creationId xmlns:a16="http://schemas.microsoft.com/office/drawing/2014/main" id="{94DBE376-3309-3D48-ACA2-408D614FD6E7}"/>
              </a:ext>
            </a:extLst>
          </p:cNvPr>
          <p:cNvSpPr/>
          <p:nvPr/>
        </p:nvSpPr>
        <p:spPr>
          <a:xfrm>
            <a:off x="228600" y="917858"/>
            <a:ext cx="8735888"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800" b="0" i="0" u="none" strike="noStrike" kern="1200" cap="none" spc="0" normalizeH="0" baseline="0" noProof="0" dirty="0">
                <a:ln>
                  <a:noFill/>
                </a:ln>
                <a:solidFill>
                  <a:srgbClr val="000000"/>
                </a:solidFill>
                <a:effectLst/>
                <a:uLnTx/>
                <a:uFillTx/>
                <a:latin typeface="Tahoma"/>
                <a:ea typeface="+mn-ea"/>
                <a:cs typeface="+mn-cs"/>
              </a:rPr>
              <a:t> S. Kim,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Nour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Almadhoun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Alserr</a:t>
            </a:r>
            <a:r>
              <a:rPr kumimoji="0" lang="en-US" sz="1800" b="0" i="0" u="none" strike="noStrike" kern="1200" cap="none" spc="0" normalizeH="0" baseline="0" noProof="0" dirty="0">
                <a:ln>
                  <a:noFill/>
                </a:ln>
                <a:solidFill>
                  <a:srgbClr val="000000"/>
                </a:solidFill>
                <a:effectLst/>
                <a:uLnTx/>
                <a:uFillTx/>
                <a:latin typeface="Tahoma"/>
                <a:ea typeface="+mn-ea"/>
                <a:cs typeface="+mn-cs"/>
              </a:rPr>
              <a:t>, Stefan W. Tell,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Onur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Mutlu</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COVIDHunter: COVID-19 Pandemic Wave Prediction and Mitigation via Seasonality Aware Modeling</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Frontiers in Public Health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pic>
        <p:nvPicPr>
          <p:cNvPr id="13" name="Picture 12">
            <a:extLst>
              <a:ext uri="{FF2B5EF4-FFF2-40B4-BE49-F238E27FC236}">
                <a16:creationId xmlns:a16="http://schemas.microsoft.com/office/drawing/2014/main" id="{60733648-9D39-5545-A4F5-7AF879F71E13}"/>
              </a:ext>
            </a:extLst>
          </p:cNvPr>
          <p:cNvPicPr>
            <a:picLocks noChangeAspect="1"/>
          </p:cNvPicPr>
          <p:nvPr/>
        </p:nvPicPr>
        <p:blipFill rotWithShape="1">
          <a:blip r:embed="rId4">
            <a:extLst>
              <a:ext uri="{28A0092B-C50C-407E-A947-70E740481C1C}">
                <a14:useLocalDpi xmlns:a14="http://schemas.microsoft.com/office/drawing/2010/main" val="0"/>
              </a:ext>
            </a:extLst>
          </a:blip>
          <a:srcRect l="30009" t="34903"/>
          <a:stretch/>
        </p:blipFill>
        <p:spPr>
          <a:xfrm>
            <a:off x="1081868" y="3190970"/>
            <a:ext cx="6980264" cy="2758310"/>
          </a:xfrm>
          <a:prstGeom prst="rect">
            <a:avLst/>
          </a:prstGeom>
        </p:spPr>
      </p:pic>
      <p:pic>
        <p:nvPicPr>
          <p:cNvPr id="14" name="Picture 13">
            <a:extLst>
              <a:ext uri="{FF2B5EF4-FFF2-40B4-BE49-F238E27FC236}">
                <a16:creationId xmlns:a16="http://schemas.microsoft.com/office/drawing/2014/main" id="{120166E5-B267-254E-8E3B-DC15903D4D8D}"/>
              </a:ext>
            </a:extLst>
          </p:cNvPr>
          <p:cNvPicPr>
            <a:picLocks noChangeAspect="1"/>
          </p:cNvPicPr>
          <p:nvPr/>
        </p:nvPicPr>
        <p:blipFill rotWithShape="1">
          <a:blip r:embed="rId4">
            <a:extLst>
              <a:ext uri="{28A0092B-C50C-407E-A947-70E740481C1C}">
                <a14:useLocalDpi xmlns:a14="http://schemas.microsoft.com/office/drawing/2010/main" val="0"/>
              </a:ext>
            </a:extLst>
          </a:blip>
          <a:srcRect l="5270" t="-997" r="430" b="81465"/>
          <a:stretch/>
        </p:blipFill>
        <p:spPr>
          <a:xfrm>
            <a:off x="107504" y="2852936"/>
            <a:ext cx="9001000" cy="792088"/>
          </a:xfrm>
          <a:prstGeom prst="rect">
            <a:avLst/>
          </a:prstGeom>
        </p:spPr>
      </p:pic>
    </p:spTree>
    <p:extLst>
      <p:ext uri="{BB962C8B-B14F-4D97-AF65-F5344CB8AC3E}">
        <p14:creationId xmlns:p14="http://schemas.microsoft.com/office/powerpoint/2010/main" val="3786320444"/>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F9FF-7D75-EB4E-B031-F7788EFC475A}"/>
              </a:ext>
            </a:extLst>
          </p:cNvPr>
          <p:cNvSpPr>
            <a:spLocks noGrp="1"/>
          </p:cNvSpPr>
          <p:nvPr>
            <p:ph type="title"/>
          </p:nvPr>
        </p:nvSpPr>
        <p:spPr/>
        <p:txBody>
          <a:bodyPr/>
          <a:lstStyle/>
          <a:p>
            <a:r>
              <a:rPr lang="en-US" dirty="0"/>
              <a:t>Packaging Omics Methods</a:t>
            </a:r>
          </a:p>
        </p:txBody>
      </p:sp>
      <p:sp>
        <p:nvSpPr>
          <p:cNvPr id="4" name="Slide Number Placeholder 3">
            <a:extLst>
              <a:ext uri="{FF2B5EF4-FFF2-40B4-BE49-F238E27FC236}">
                <a16:creationId xmlns:a16="http://schemas.microsoft.com/office/drawing/2014/main" id="{121FC934-F74E-CD40-A517-45673BEBBFB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Rectangle 2">
            <a:extLst>
              <a:ext uri="{FF2B5EF4-FFF2-40B4-BE49-F238E27FC236}">
                <a16:creationId xmlns:a16="http://schemas.microsoft.com/office/drawing/2014/main" id="{94DBE376-3309-3D48-ACA2-408D614FD6E7}"/>
              </a:ext>
            </a:extLst>
          </p:cNvPr>
          <p:cNvSpPr/>
          <p:nvPr/>
        </p:nvSpPr>
        <p:spPr>
          <a:xfrm>
            <a:off x="228600" y="917858"/>
            <a:ext cx="8735888"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Sharon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Waymost</a:t>
            </a:r>
            <a:r>
              <a:rPr kumimoji="0" lang="en-US" sz="1800" b="0" i="0" u="none" strike="noStrike" kern="1200" cap="none" spc="0" normalizeH="0" baseline="0" noProof="0" dirty="0">
                <a:ln>
                  <a:noFill/>
                </a:ln>
                <a:solidFill>
                  <a:srgbClr val="000000"/>
                </a:solidFill>
                <a:effectLst/>
                <a:uLnTx/>
                <a:uFillTx/>
                <a:latin typeface="Tahoma"/>
                <a:ea typeface="+mn-ea"/>
                <a:cs typeface="+mn-cs"/>
              </a:rPr>
              <a:t>, Ram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Ayyala</a:t>
            </a:r>
            <a:r>
              <a:rPr kumimoji="0" lang="en-US" sz="1800" b="0" i="0" u="none" strike="noStrike" kern="1200" cap="none" spc="0" normalizeH="0" baseline="0" noProof="0" dirty="0">
                <a:ln>
                  <a:noFill/>
                </a:ln>
                <a:solidFill>
                  <a:srgbClr val="000000"/>
                </a:solidFill>
                <a:effectLst/>
                <a:uLnTx/>
                <a:uFillTx/>
                <a:latin typeface="Tahoma"/>
                <a:ea typeface="+mn-ea"/>
                <a:cs typeface="+mn-cs"/>
              </a:rPr>
              <a:t>, Brendan Lawlor, Richard J.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Abdill</a:t>
            </a:r>
            <a:r>
              <a:rPr kumimoji="0" lang="en-US" sz="1800" b="0" i="0" u="none" strike="noStrike" kern="1200" cap="none" spc="0" normalizeH="0" baseline="0" noProof="0" dirty="0">
                <a:ln>
                  <a:noFill/>
                </a:ln>
                <a:solidFill>
                  <a:srgbClr val="000000"/>
                </a:solidFill>
                <a:effectLst/>
                <a:uLnTx/>
                <a:uFillTx/>
                <a:latin typeface="Tahoma"/>
                <a:ea typeface="+mn-ea"/>
                <a:cs typeface="+mn-cs"/>
              </a:rPr>
              <a:t>, Neha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Rajkumar</a:t>
            </a:r>
            <a:r>
              <a:rPr kumimoji="0" lang="en-US" sz="1800" b="0" i="0" u="none" strike="noStrike" kern="1200" cap="none" spc="0" normalizeH="0" baseline="0" noProof="0" dirty="0">
                <a:ln>
                  <a:noFill/>
                </a:ln>
                <a:solidFill>
                  <a:srgbClr val="000000"/>
                </a:solidFill>
                <a:effectLst/>
                <a:uLnTx/>
                <a:uFillTx/>
                <a:latin typeface="Tahoma"/>
                <a:ea typeface="+mn-ea"/>
                <a:cs typeface="+mn-cs"/>
              </a:rPr>
              <a:t>, Nathan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LaPierre</a:t>
            </a:r>
            <a:r>
              <a:rPr kumimoji="0" lang="en-US" sz="1800" b="0" i="0" u="none" strike="noStrike" kern="1200" cap="none" spc="0" normalizeH="0" baseline="0" noProof="0" dirty="0">
                <a:ln>
                  <a:noFill/>
                </a:ln>
                <a:solidFill>
                  <a:srgbClr val="000000"/>
                </a:solidFill>
                <a:effectLst/>
                <a:uLnTx/>
                <a:uFillTx/>
                <a:latin typeface="Tahoma"/>
                <a:ea typeface="+mn-ea"/>
                <a:cs typeface="+mn-cs"/>
              </a:rPr>
              <a:t>, Jaqueline Brito, Andre M. Ribeiro-dos-Santos, 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Firtina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Nour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Almadhoun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Varuni</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Sarwal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Eleazar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Eskin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Qiyang</a:t>
            </a:r>
            <a:r>
              <a:rPr kumimoji="0" lang="en-US" sz="1800" b="0" i="0" u="none" strike="noStrike" kern="1200" cap="none" spc="0" normalizeH="0" baseline="0" noProof="0" dirty="0">
                <a:ln>
                  <a:noFill/>
                </a:ln>
                <a:solidFill>
                  <a:srgbClr val="000000"/>
                </a:solidFill>
                <a:effectLst/>
                <a:uLnTx/>
                <a:uFillTx/>
                <a:latin typeface="Tahoma"/>
                <a:ea typeface="+mn-ea"/>
                <a:cs typeface="+mn-cs"/>
              </a:rPr>
              <a:t> Hu, Derek Strong,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Byoung</a:t>
            </a:r>
            <a:r>
              <a:rPr kumimoji="0" lang="en-US" sz="1800" b="0" i="0" u="none" strike="noStrike" kern="1200" cap="none" spc="0" normalizeH="0" baseline="0" noProof="0" dirty="0">
                <a:ln>
                  <a:noFill/>
                </a:ln>
                <a:solidFill>
                  <a:srgbClr val="000000"/>
                </a:solidFill>
                <a:effectLst/>
                <a:uLnTx/>
                <a:uFillTx/>
                <a:latin typeface="Tahoma"/>
                <a:ea typeface="+mn-ea"/>
                <a:cs typeface="+mn-cs"/>
              </a:rPr>
              <a:t>-Do (BD)Kim, Malak S.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Abedalthagafi</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Onur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Serghei</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Mangul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Packaging, containerization, and virtualization of computational omics methods: Advances, challenges, and opportunities</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arrXiv</a:t>
            </a:r>
            <a:r>
              <a:rPr kumimoji="0" lang="en-US" sz="1800" b="0" i="0" u="none" strike="noStrike" kern="1200" cap="none" spc="0" normalizeH="0" baseline="0" noProof="0" dirty="0">
                <a:ln>
                  <a:noFill/>
                </a:ln>
                <a:solidFill>
                  <a:srgbClr val="000000"/>
                </a:solidFill>
                <a:effectLst/>
                <a:uLnTx/>
                <a:uFillTx/>
                <a:latin typeface="Tahoma"/>
                <a:ea typeface="+mn-ea"/>
                <a:cs typeface="+mn-cs"/>
              </a:rPr>
              <a:t> 2022</a:t>
            </a:r>
          </a:p>
        </p:txBody>
      </p:sp>
      <p:pic>
        <p:nvPicPr>
          <p:cNvPr id="6" name="Picture 5">
            <a:extLst>
              <a:ext uri="{FF2B5EF4-FFF2-40B4-BE49-F238E27FC236}">
                <a16:creationId xmlns:a16="http://schemas.microsoft.com/office/drawing/2014/main" id="{D465556F-B4BA-B542-9EA4-8C823CCC0E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60" y="2969806"/>
            <a:ext cx="9367388" cy="2763450"/>
          </a:xfrm>
          <a:prstGeom prst="rect">
            <a:avLst/>
          </a:prstGeom>
        </p:spPr>
      </p:pic>
    </p:spTree>
    <p:extLst>
      <p:ext uri="{BB962C8B-B14F-4D97-AF65-F5344CB8AC3E}">
        <p14:creationId xmlns:p14="http://schemas.microsoft.com/office/powerpoint/2010/main" val="1115830269"/>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4F12-528E-5A48-BAE0-E0DF14FEB9AA}"/>
              </a:ext>
            </a:extLst>
          </p:cNvPr>
          <p:cNvSpPr>
            <a:spLocks noGrp="1"/>
          </p:cNvSpPr>
          <p:nvPr>
            <p:ph type="title"/>
          </p:nvPr>
        </p:nvSpPr>
        <p:spPr>
          <a:xfrm>
            <a:off x="228600" y="152400"/>
            <a:ext cx="8936484" cy="1066800"/>
          </a:xfrm>
        </p:spPr>
        <p:txBody>
          <a:bodyPr/>
          <a:lstStyle/>
          <a:p>
            <a:r>
              <a:rPr lang="en-US" dirty="0"/>
              <a:t>Demeter (HD Food Microbiome Profiling)</a:t>
            </a:r>
          </a:p>
        </p:txBody>
      </p:sp>
      <p:sp>
        <p:nvSpPr>
          <p:cNvPr id="4" name="Slide Number Placeholder 3">
            <a:extLst>
              <a:ext uri="{FF2B5EF4-FFF2-40B4-BE49-F238E27FC236}">
                <a16:creationId xmlns:a16="http://schemas.microsoft.com/office/drawing/2014/main" id="{2664F514-3E94-8048-A442-6555D3EDBF0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Rectangle 7">
            <a:extLst>
              <a:ext uri="{FF2B5EF4-FFF2-40B4-BE49-F238E27FC236}">
                <a16:creationId xmlns:a16="http://schemas.microsoft.com/office/drawing/2014/main" id="{E2CA0203-DBBA-FD41-ADB8-08D665685A68}"/>
              </a:ext>
            </a:extLst>
          </p:cNvPr>
          <p:cNvSpPr/>
          <p:nvPr/>
        </p:nvSpPr>
        <p:spPr>
          <a:xfrm>
            <a:off x="259409" y="908720"/>
            <a:ext cx="8799307" cy="14773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Taha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Shahroodi</a:t>
            </a:r>
            <a:r>
              <a:rPr kumimoji="0" lang="en-US" sz="1800" b="0" i="0" u="none" strike="noStrike" kern="1200" cap="none" spc="0" normalizeH="0" baseline="0" noProof="0" dirty="0">
                <a:ln>
                  <a:noFill/>
                </a:ln>
                <a:solidFill>
                  <a:srgbClr val="000000"/>
                </a:solidFill>
                <a:effectLst/>
                <a:uLnTx/>
                <a:uFillTx/>
                <a:latin typeface="Tahoma"/>
                <a:ea typeface="+mn-ea"/>
                <a:cs typeface="+mn-cs"/>
              </a:rPr>
              <a:t>, Mahdi Zahedi, 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Firtina</a:t>
            </a:r>
            <a:r>
              <a:rPr kumimoji="0" lang="en-US" sz="1800" b="0" i="0" u="none" strike="noStrike" kern="1200" cap="none" spc="0" normalizeH="0" baseline="0" noProof="0" dirty="0">
                <a:ln>
                  <a:noFill/>
                </a:ln>
                <a:solidFill>
                  <a:srgbClr val="000000"/>
                </a:solidFill>
                <a:effectLst/>
                <a:uLnTx/>
                <a:uFillTx/>
                <a:latin typeface="Tahoma"/>
                <a:ea typeface="+mn-ea"/>
                <a:cs typeface="+mn-cs"/>
              </a:rPr>
              <a:t>, 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Stephan Wong,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Onur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Said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Hamdioui</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Demeter: A Fast and Energy-Efficient Food Profiler using </a:t>
            </a:r>
            <a:r>
              <a:rPr kumimoji="0" lang="en-US" sz="1800" b="0" i="0" u="none" strike="noStrike" kern="1200" cap="none" spc="0" normalizeH="0" baseline="0" noProof="0" dirty="0" err="1">
                <a:ln>
                  <a:noFill/>
                </a:ln>
                <a:solidFill>
                  <a:srgbClr val="000000"/>
                </a:solidFill>
                <a:effectLst/>
                <a:uLnTx/>
                <a:uFillTx/>
                <a:latin typeface="Tahoma"/>
                <a:ea typeface="+mn-ea"/>
                <a:cs typeface="+mn-cs"/>
                <a:hlinkClick r:id="rId2"/>
              </a:rPr>
              <a:t>Hyperdimensional</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 Computing in Memory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Access, 2022</a:t>
            </a:r>
          </a:p>
        </p:txBody>
      </p:sp>
      <p:pic>
        <p:nvPicPr>
          <p:cNvPr id="18" name="Picture 17">
            <a:extLst>
              <a:ext uri="{FF2B5EF4-FFF2-40B4-BE49-F238E27FC236}">
                <a16:creationId xmlns:a16="http://schemas.microsoft.com/office/drawing/2014/main" id="{DFA282B2-5DFE-D34B-B1A4-29AC7E03DC12}"/>
              </a:ext>
            </a:extLst>
          </p:cNvPr>
          <p:cNvPicPr>
            <a:picLocks noChangeAspect="1"/>
          </p:cNvPicPr>
          <p:nvPr/>
        </p:nvPicPr>
        <p:blipFill rotWithShape="1">
          <a:blip r:embed="rId3">
            <a:extLst>
              <a:ext uri="{28A0092B-C50C-407E-A947-70E740481C1C}">
                <a14:useLocalDpi xmlns:a14="http://schemas.microsoft.com/office/drawing/2010/main" val="0"/>
              </a:ext>
            </a:extLst>
          </a:blip>
          <a:srcRect t="31634"/>
          <a:stretch/>
        </p:blipFill>
        <p:spPr>
          <a:xfrm>
            <a:off x="84584" y="2746484"/>
            <a:ext cx="9080500" cy="3125684"/>
          </a:xfrm>
          <a:prstGeom prst="rect">
            <a:avLst/>
          </a:prstGeom>
        </p:spPr>
      </p:pic>
      <p:pic>
        <p:nvPicPr>
          <p:cNvPr id="19" name="Picture 18">
            <a:extLst>
              <a:ext uri="{FF2B5EF4-FFF2-40B4-BE49-F238E27FC236}">
                <a16:creationId xmlns:a16="http://schemas.microsoft.com/office/drawing/2014/main" id="{2D38C017-C505-654F-B1DD-693D7F4DEF8B}"/>
              </a:ext>
            </a:extLst>
          </p:cNvPr>
          <p:cNvPicPr>
            <a:picLocks noChangeAspect="1"/>
          </p:cNvPicPr>
          <p:nvPr/>
        </p:nvPicPr>
        <p:blipFill rotWithShape="1">
          <a:blip r:embed="rId3">
            <a:extLst>
              <a:ext uri="{28A0092B-C50C-407E-A947-70E740481C1C}">
                <a14:useLocalDpi xmlns:a14="http://schemas.microsoft.com/office/drawing/2010/main" val="0"/>
              </a:ext>
            </a:extLst>
          </a:blip>
          <a:srcRect l="82071" t="-49" b="90599"/>
          <a:stretch/>
        </p:blipFill>
        <p:spPr>
          <a:xfrm>
            <a:off x="6546330" y="2458452"/>
            <a:ext cx="2161554" cy="573626"/>
          </a:xfrm>
          <a:prstGeom prst="rect">
            <a:avLst/>
          </a:prstGeom>
        </p:spPr>
      </p:pic>
    </p:spTree>
    <p:extLst>
      <p:ext uri="{BB962C8B-B14F-4D97-AF65-F5344CB8AC3E}">
        <p14:creationId xmlns:p14="http://schemas.microsoft.com/office/powerpoint/2010/main" val="3589427286"/>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4F12-528E-5A48-BAE0-E0DF14FEB9AA}"/>
              </a:ext>
            </a:extLst>
          </p:cNvPr>
          <p:cNvSpPr>
            <a:spLocks noGrp="1"/>
          </p:cNvSpPr>
          <p:nvPr>
            <p:ph type="title"/>
          </p:nvPr>
        </p:nvSpPr>
        <p:spPr>
          <a:xfrm>
            <a:off x="84584" y="152400"/>
            <a:ext cx="9095928" cy="1066800"/>
          </a:xfrm>
        </p:spPr>
        <p:txBody>
          <a:bodyPr/>
          <a:lstStyle/>
          <a:p>
            <a:r>
              <a:rPr lang="en-US" dirty="0"/>
              <a:t>AIM (PIM Sequence Alignment Framework)</a:t>
            </a:r>
          </a:p>
        </p:txBody>
      </p:sp>
      <p:sp>
        <p:nvSpPr>
          <p:cNvPr id="4" name="Slide Number Placeholder 3">
            <a:extLst>
              <a:ext uri="{FF2B5EF4-FFF2-40B4-BE49-F238E27FC236}">
                <a16:creationId xmlns:a16="http://schemas.microsoft.com/office/drawing/2014/main" id="{2664F514-3E94-8048-A442-6555D3EDBF0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Rectangle 7">
            <a:extLst>
              <a:ext uri="{FF2B5EF4-FFF2-40B4-BE49-F238E27FC236}">
                <a16:creationId xmlns:a16="http://schemas.microsoft.com/office/drawing/2014/main" id="{E2CA0203-DBBA-FD41-ADB8-08D665685A68}"/>
              </a:ext>
            </a:extLst>
          </p:cNvPr>
          <p:cNvSpPr/>
          <p:nvPr/>
        </p:nvSpPr>
        <p:spPr>
          <a:xfrm>
            <a:off x="259409" y="908720"/>
            <a:ext cx="8799307"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Safaa</a:t>
            </a:r>
            <a:r>
              <a:rPr kumimoji="0" lang="en-US" sz="1800" b="0" i="0" u="none" strike="noStrike" kern="1200" cap="none" spc="0" normalizeH="0" baseline="0" noProof="0" dirty="0">
                <a:ln>
                  <a:noFill/>
                </a:ln>
                <a:solidFill>
                  <a:srgbClr val="000000"/>
                </a:solidFill>
                <a:effectLst/>
                <a:uLnTx/>
                <a:uFillTx/>
                <a:latin typeface="Tahoma"/>
                <a:ea typeface="+mn-ea"/>
                <a:cs typeface="+mn-cs"/>
              </a:rPr>
              <a:t> Diab, Amir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Nassereldine</a:t>
            </a:r>
            <a:r>
              <a:rPr kumimoji="0" lang="en-US" sz="1800" b="0" i="0" u="none" strike="noStrike" kern="1200" cap="none" spc="0" normalizeH="0" baseline="0" noProof="0" dirty="0">
                <a:ln>
                  <a:noFill/>
                </a:ln>
                <a:solidFill>
                  <a:srgbClr val="000000"/>
                </a:solidFill>
                <a:effectLst/>
                <a:uLnTx/>
                <a:uFillTx/>
                <a:latin typeface="Tahoma"/>
                <a:ea typeface="+mn-ea"/>
                <a:cs typeface="+mn-cs"/>
              </a:rPr>
              <a:t>, 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Juan Gómez-Luna,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Onur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Izzat El Hajj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A Framework for High-throughput Sequence Alignment using Real Processing-in-Memory Systems</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arXiv</a:t>
            </a:r>
            <a:r>
              <a:rPr kumimoji="0" lang="en-US" sz="1800" b="0" i="0" u="none" strike="noStrike" kern="1200" cap="none" spc="0" normalizeH="0" baseline="0" noProof="0" dirty="0">
                <a:ln>
                  <a:noFill/>
                </a:ln>
                <a:solidFill>
                  <a:srgbClr val="000000"/>
                </a:solidFill>
                <a:effectLst/>
                <a:uLnTx/>
                <a:uFillTx/>
                <a:latin typeface="Tahoma"/>
                <a:ea typeface="+mn-ea"/>
                <a:cs typeface="+mn-cs"/>
              </a:rPr>
              <a:t>,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pic>
        <p:nvPicPr>
          <p:cNvPr id="5" name="Picture 4">
            <a:extLst>
              <a:ext uri="{FF2B5EF4-FFF2-40B4-BE49-F238E27FC236}">
                <a16:creationId xmlns:a16="http://schemas.microsoft.com/office/drawing/2014/main" id="{3416B2AF-9D98-3A48-8F98-13188C54B1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08" y="2924944"/>
            <a:ext cx="9324528" cy="2750806"/>
          </a:xfrm>
          <a:prstGeom prst="rect">
            <a:avLst/>
          </a:prstGeom>
        </p:spPr>
      </p:pic>
    </p:spTree>
    <p:extLst>
      <p:ext uri="{BB962C8B-B14F-4D97-AF65-F5344CB8AC3E}">
        <p14:creationId xmlns:p14="http://schemas.microsoft.com/office/powerpoint/2010/main" val="1458673092"/>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4F12-528E-5A48-BAE0-E0DF14FEB9AA}"/>
              </a:ext>
            </a:extLst>
          </p:cNvPr>
          <p:cNvSpPr>
            <a:spLocks noGrp="1"/>
          </p:cNvSpPr>
          <p:nvPr>
            <p:ph type="title"/>
          </p:nvPr>
        </p:nvSpPr>
        <p:spPr/>
        <p:txBody>
          <a:bodyPr/>
          <a:lstStyle/>
          <a:p>
            <a:r>
              <a:rPr lang="en-US" dirty="0"/>
              <a:t>Scrooge</a:t>
            </a:r>
          </a:p>
        </p:txBody>
      </p:sp>
      <p:sp>
        <p:nvSpPr>
          <p:cNvPr id="4" name="Slide Number Placeholder 3">
            <a:extLst>
              <a:ext uri="{FF2B5EF4-FFF2-40B4-BE49-F238E27FC236}">
                <a16:creationId xmlns:a16="http://schemas.microsoft.com/office/drawing/2014/main" id="{2664F514-3E94-8048-A442-6555D3EDBF0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Rectangle 7">
            <a:extLst>
              <a:ext uri="{FF2B5EF4-FFF2-40B4-BE49-F238E27FC236}">
                <a16:creationId xmlns:a16="http://schemas.microsoft.com/office/drawing/2014/main" id="{E2CA0203-DBBA-FD41-ADB8-08D665685A68}"/>
              </a:ext>
            </a:extLst>
          </p:cNvPr>
          <p:cNvSpPr/>
          <p:nvPr/>
        </p:nvSpPr>
        <p:spPr>
          <a:xfrm>
            <a:off x="259409" y="908720"/>
            <a:ext cx="8799307"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Joël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Lindegger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Juan Gómez-Luna,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Nika Mansouri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Ghiasi</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Onur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Scrooge: A Fast and Memory-Frugal Genomic Sequence Aligner for CPUs, GPUs, and ASICs</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800" b="1"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arXiv</a:t>
            </a:r>
            <a:r>
              <a:rPr kumimoji="0" lang="en-US" sz="1800" b="0" i="0" u="none" strike="noStrike" kern="1200" cap="none" spc="0" normalizeH="0" baseline="0" noProof="0" dirty="0">
                <a:ln>
                  <a:noFill/>
                </a:ln>
                <a:solidFill>
                  <a:srgbClr val="000000"/>
                </a:solidFill>
                <a:effectLst/>
                <a:uLnTx/>
                <a:uFillTx/>
                <a:latin typeface="Tahoma"/>
                <a:ea typeface="+mn-ea"/>
                <a:cs typeface="+mn-cs"/>
              </a:rPr>
              <a:t>,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pic>
        <p:nvPicPr>
          <p:cNvPr id="5" name="Picture 4">
            <a:extLst>
              <a:ext uri="{FF2B5EF4-FFF2-40B4-BE49-F238E27FC236}">
                <a16:creationId xmlns:a16="http://schemas.microsoft.com/office/drawing/2014/main" id="{B9606031-C99A-7348-B245-2BF2A07A82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643" y="2585833"/>
            <a:ext cx="8866514" cy="3769274"/>
          </a:xfrm>
          <a:prstGeom prst="rect">
            <a:avLst/>
          </a:prstGeom>
        </p:spPr>
      </p:pic>
    </p:spTree>
    <p:extLst>
      <p:ext uri="{BB962C8B-B14F-4D97-AF65-F5344CB8AC3E}">
        <p14:creationId xmlns:p14="http://schemas.microsoft.com/office/powerpoint/2010/main" val="1556101152"/>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4F12-528E-5A48-BAE0-E0DF14FEB9AA}"/>
              </a:ext>
            </a:extLst>
          </p:cNvPr>
          <p:cNvSpPr>
            <a:spLocks noGrp="1"/>
          </p:cNvSpPr>
          <p:nvPr>
            <p:ph type="title"/>
          </p:nvPr>
        </p:nvSpPr>
        <p:spPr/>
        <p:txBody>
          <a:bodyPr/>
          <a:lstStyle/>
          <a:p>
            <a:r>
              <a:rPr lang="en-US" dirty="0"/>
              <a:t>Intelligent Genome Analysis</a:t>
            </a:r>
          </a:p>
        </p:txBody>
      </p:sp>
      <p:sp>
        <p:nvSpPr>
          <p:cNvPr id="4" name="Slide Number Placeholder 3">
            <a:extLst>
              <a:ext uri="{FF2B5EF4-FFF2-40B4-BE49-F238E27FC236}">
                <a16:creationId xmlns:a16="http://schemas.microsoft.com/office/drawing/2014/main" id="{2664F514-3E94-8048-A442-6555D3EDBF0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Rectangle 7">
            <a:extLst>
              <a:ext uri="{FF2B5EF4-FFF2-40B4-BE49-F238E27FC236}">
                <a16:creationId xmlns:a16="http://schemas.microsoft.com/office/drawing/2014/main" id="{E2CA0203-DBBA-FD41-ADB8-08D665685A68}"/>
              </a:ext>
            </a:extLst>
          </p:cNvPr>
          <p:cNvSpPr/>
          <p:nvPr/>
        </p:nvSpPr>
        <p:spPr>
          <a:xfrm>
            <a:off x="259409" y="908720"/>
            <a:ext cx="8799307"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1"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Joel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Lindegger</a:t>
            </a:r>
            <a:r>
              <a:rPr kumimoji="0" lang="en-US" sz="1800" b="0" i="0" u="none" strike="noStrike" kern="1200" cap="none" spc="0" normalizeH="0" baseline="0" noProof="0" dirty="0">
                <a:ln>
                  <a:noFill/>
                </a:ln>
                <a:solidFill>
                  <a:srgbClr val="000000"/>
                </a:solidFill>
                <a:effectLst/>
                <a:uLnTx/>
                <a:uFillTx/>
                <a:latin typeface="Tahoma"/>
                <a:ea typeface="+mn-ea"/>
                <a:cs typeface="+mn-cs"/>
              </a:rPr>
              <a:t>, 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Firtina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Nour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Almadhoun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Haiyu</a:t>
            </a:r>
            <a:r>
              <a:rPr kumimoji="0" lang="en-US" sz="1800" b="0" i="0" u="none" strike="noStrike" kern="1200" cap="none" spc="0" normalizeH="0" baseline="0" noProof="0" dirty="0">
                <a:ln>
                  <a:noFill/>
                </a:ln>
                <a:solidFill>
                  <a:srgbClr val="000000"/>
                </a:solidFill>
                <a:effectLst/>
                <a:uLnTx/>
                <a:uFillTx/>
                <a:latin typeface="Tahoma"/>
                <a:ea typeface="+mn-ea"/>
                <a:cs typeface="+mn-cs"/>
              </a:rPr>
              <a:t> Mao, Gagandeep Singh, Juan Gomez-Luna,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Onur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Mutlu</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From Molecules to Genomic Variations: Intelligent Algorithms and Architectures for Intelligent Genome Analysis</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Computational and Structural Biotechnology Journal,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pic>
        <p:nvPicPr>
          <p:cNvPr id="10" name="Content Placeholder 9">
            <a:extLst>
              <a:ext uri="{FF2B5EF4-FFF2-40B4-BE49-F238E27FC236}">
                <a16:creationId xmlns:a16="http://schemas.microsoft.com/office/drawing/2014/main" id="{F45D9B22-CAE4-6040-89EE-CD3A1307D8EC}"/>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2835511"/>
            <a:ext cx="9144000" cy="3413760"/>
          </a:xfrm>
        </p:spPr>
      </p:pic>
    </p:spTree>
    <p:extLst>
      <p:ext uri="{BB962C8B-B14F-4D97-AF65-F5344CB8AC3E}">
        <p14:creationId xmlns:p14="http://schemas.microsoft.com/office/powerpoint/2010/main" val="3829074343"/>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228600" y="152400"/>
            <a:ext cx="8610600" cy="749300"/>
          </a:xfrm>
        </p:spPr>
        <p:txBody>
          <a:bodyPr>
            <a:normAutofit/>
          </a:bodyPr>
          <a:lstStyle/>
          <a:p>
            <a:r>
              <a:rPr lang="en-US" dirty="0">
                <a:latin typeface="Garamond" charset="0"/>
                <a:ea typeface="ＭＳ Ｐゴシック" charset="0"/>
                <a:cs typeface="ＭＳ Ｐゴシック" charset="0"/>
              </a:rPr>
              <a:t>Pairwise Sequence Alignment using PIM</a:t>
            </a:r>
          </a:p>
        </p:txBody>
      </p:sp>
      <p:sp>
        <p:nvSpPr>
          <p:cNvPr id="22016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415228-36BB-6A41-A6C3-7A42358B1C8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6" name="Content Placeholder 5">
            <a:extLst>
              <a:ext uri="{FF2B5EF4-FFF2-40B4-BE49-F238E27FC236}">
                <a16:creationId xmlns:a16="http://schemas.microsoft.com/office/drawing/2014/main" id="{B495357C-B4C8-D64E-BBAC-63E30B898627}"/>
              </a:ext>
            </a:extLst>
          </p:cNvPr>
          <p:cNvSpPr>
            <a:spLocks noGrp="1"/>
          </p:cNvSpPr>
          <p:nvPr>
            <p:ph idx="1"/>
          </p:nvPr>
        </p:nvSpPr>
        <p:spPr>
          <a:xfrm>
            <a:off x="228600" y="980728"/>
            <a:ext cx="8610600" cy="5400600"/>
          </a:xfrm>
        </p:spPr>
        <p:txBody>
          <a:bodyPr/>
          <a:lstStyle/>
          <a:p>
            <a:r>
              <a:rPr lang="en-US" sz="1800" dirty="0" err="1"/>
              <a:t>Safaa</a:t>
            </a:r>
            <a:r>
              <a:rPr lang="en-US" sz="1800" dirty="0"/>
              <a:t> Diab, Amir </a:t>
            </a:r>
            <a:r>
              <a:rPr lang="en-US" sz="1800" dirty="0" err="1"/>
              <a:t>Nassereldine</a:t>
            </a:r>
            <a:r>
              <a:rPr lang="en-US" sz="1800" dirty="0"/>
              <a:t>, Mohammed </a:t>
            </a:r>
            <a:r>
              <a:rPr lang="en-US" sz="1800" dirty="0" err="1"/>
              <a:t>Alser</a:t>
            </a:r>
            <a:r>
              <a:rPr lang="en-US" sz="1800" dirty="0"/>
              <a:t>, Juan Gómez Luna, </a:t>
            </a:r>
            <a:r>
              <a:rPr lang="en-US" sz="1800" dirty="0" err="1"/>
              <a:t>Onur</a:t>
            </a:r>
            <a:r>
              <a:rPr lang="en-US" sz="1800" dirty="0"/>
              <a:t> </a:t>
            </a:r>
            <a:r>
              <a:rPr lang="en-US" sz="1800" dirty="0" err="1"/>
              <a:t>Mutlu</a:t>
            </a:r>
            <a:r>
              <a:rPr lang="en-US" sz="1800" dirty="0"/>
              <a:t>, and Izzat El Hajj,</a:t>
            </a:r>
            <a:br>
              <a:rPr lang="en-US" sz="1800" dirty="0"/>
            </a:br>
            <a:r>
              <a:rPr lang="en-US" sz="1800" dirty="0">
                <a:solidFill>
                  <a:srgbClr val="0432FF"/>
                </a:solidFill>
                <a:hlinkClick r:id="rId3">
                  <a:extLst>
                    <a:ext uri="{A12FA001-AC4F-418D-AE19-62706E023703}">
                      <ahyp:hlinkClr xmlns:ahyp="http://schemas.microsoft.com/office/drawing/2018/hyperlinkcolor" val="tx"/>
                    </a:ext>
                  </a:extLst>
                </a:hlinkClick>
              </a:rPr>
              <a:t>"High-throughput Pairwise Alignment with the Wavefront Algorithm using Processing-in-Memory"</a:t>
            </a:r>
            <a:br>
              <a:rPr lang="en-US" sz="1800" dirty="0">
                <a:solidFill>
                  <a:srgbClr val="996600"/>
                </a:solidFill>
                <a:hlinkClick r:id="rId3">
                  <a:extLst>
                    <a:ext uri="{A12FA001-AC4F-418D-AE19-62706E023703}">
                      <ahyp:hlinkClr xmlns:ahyp="http://schemas.microsoft.com/office/drawing/2018/hyperlinkcolor" val="tx"/>
                    </a:ext>
                  </a:extLst>
                </a:hlinkClick>
              </a:rPr>
            </a:br>
            <a:r>
              <a:rPr lang="en-US" sz="1800" dirty="0"/>
              <a:t>Preprint in </a:t>
            </a:r>
            <a:r>
              <a:rPr lang="en-US" sz="1800" i="1" dirty="0">
                <a:hlinkClick r:id="rId4"/>
              </a:rPr>
              <a:t>arXiv</a:t>
            </a:r>
            <a:r>
              <a:rPr lang="en-US" sz="1800" dirty="0"/>
              <a:t>, 2022. </a:t>
            </a:r>
          </a:p>
        </p:txBody>
      </p:sp>
      <p:pic>
        <p:nvPicPr>
          <p:cNvPr id="4" name="Picture 3" descr="Text&#10;&#10;Description automatically generated">
            <a:extLst>
              <a:ext uri="{FF2B5EF4-FFF2-40B4-BE49-F238E27FC236}">
                <a16:creationId xmlns:a16="http://schemas.microsoft.com/office/drawing/2014/main" id="{AA32546E-064C-89D1-B670-3802011284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46" y="3645024"/>
            <a:ext cx="9140754" cy="1947726"/>
          </a:xfrm>
          <a:prstGeom prst="rect">
            <a:avLst/>
          </a:prstGeom>
        </p:spPr>
      </p:pic>
    </p:spTree>
    <p:extLst>
      <p:ext uri="{BB962C8B-B14F-4D97-AF65-F5344CB8AC3E}">
        <p14:creationId xmlns:p14="http://schemas.microsoft.com/office/powerpoint/2010/main" val="3666459339"/>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40298248"/>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61146814"/>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b="1" dirty="0">
                <a:latin typeface="Garamond" charset="0"/>
              </a:rPr>
              <a:t>End of Backup Slides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2889449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5|5.7|1.5|9.1|8.1"/>
</p:tagLst>
</file>

<file path=ppt/tags/tag2.xml><?xml version="1.0" encoding="utf-8"?>
<p:tagLst xmlns:a="http://schemas.openxmlformats.org/drawingml/2006/main" xmlns:r="http://schemas.openxmlformats.org/officeDocument/2006/relationships" xmlns:p="http://schemas.openxmlformats.org/presentationml/2006/main">
  <p:tag name="TIMING" val="|5.2|8.2|10.3|4.6|7.9|3.1|3.8|3.3"/>
</p:tagLst>
</file>

<file path=ppt/tags/tag3.xml><?xml version="1.0" encoding="utf-8"?>
<p:tagLst xmlns:a="http://schemas.openxmlformats.org/drawingml/2006/main" xmlns:r="http://schemas.openxmlformats.org/officeDocument/2006/relationships" xmlns:p="http://schemas.openxmlformats.org/presentationml/2006/main">
  <p:tag name="TIMING" val="|3.7|5.2|3.8"/>
</p:tagLst>
</file>

<file path=ppt/tags/tag4.xml><?xml version="1.0" encoding="utf-8"?>
<p:tagLst xmlns:a="http://schemas.openxmlformats.org/drawingml/2006/main" xmlns:r="http://schemas.openxmlformats.org/officeDocument/2006/relationships" xmlns:p="http://schemas.openxmlformats.org/presentationml/2006/main">
  <p:tag name="TIMING" val="|3.7|5.2|3.8"/>
</p:tagLst>
</file>

<file path=ppt/tags/tag5.xml><?xml version="1.0" encoding="utf-8"?>
<p:tagLst xmlns:a="http://schemas.openxmlformats.org/drawingml/2006/main" xmlns:r="http://schemas.openxmlformats.org/officeDocument/2006/relationships" xmlns:p="http://schemas.openxmlformats.org/presentationml/2006/main">
  <p:tag name="TIMING" val="|8.7|0.9|1.1|3|0.5|0.5"/>
</p:tagLst>
</file>

<file path=ppt/tags/tag6.xml><?xml version="1.0" encoding="utf-8"?>
<p:tagLst xmlns:a="http://schemas.openxmlformats.org/drawingml/2006/main" xmlns:r="http://schemas.openxmlformats.org/officeDocument/2006/relationships" xmlns:p="http://schemas.openxmlformats.org/presentationml/2006/main">
  <p:tag name="TIMING" val="|1.9|2.9|11.3|11.7"/>
</p:tagLst>
</file>

<file path=ppt/tags/tag7.xml><?xml version="1.0" encoding="utf-8"?>
<p:tagLst xmlns:a="http://schemas.openxmlformats.org/drawingml/2006/main" xmlns:r="http://schemas.openxmlformats.org/officeDocument/2006/relationships" xmlns:p="http://schemas.openxmlformats.org/presentationml/2006/main">
  <p:tag name="TIMING" val="|8.7|0.9|1.1|3|0.5|0.5"/>
</p:tagLst>
</file>

<file path=ppt/tags/tag8.xml><?xml version="1.0" encoding="utf-8"?>
<p:tagLst xmlns:a="http://schemas.openxmlformats.org/drawingml/2006/main" xmlns:r="http://schemas.openxmlformats.org/officeDocument/2006/relationships" xmlns:p="http://schemas.openxmlformats.org/presentationml/2006/main">
  <p:tag name="TIMING" val="|1.9|5.2|1.7"/>
</p:tagLst>
</file>

<file path=ppt/tags/tag9.xml><?xml version="1.0" encoding="utf-8"?>
<p:tagLst xmlns:a="http://schemas.openxmlformats.org/drawingml/2006/main" xmlns:r="http://schemas.openxmlformats.org/officeDocument/2006/relationships" xmlns:p="http://schemas.openxmlformats.org/presentationml/2006/main">
  <p:tag name="TIMING" val="|4.5|0.7|1|6.4|2.9|2.7"/>
</p:tagLst>
</file>

<file path=ppt/tags/tag10.xml><?xml version="1.0" encoding="utf-8"?>
<p:tagLst xmlns:a="http://schemas.openxmlformats.org/drawingml/2006/main" xmlns:r="http://schemas.openxmlformats.org/officeDocument/2006/relationships" xmlns:p="http://schemas.openxmlformats.org/presentationml/2006/main">
  <p:tag name="TIMING" val="|2.2|4.6|8.2|3.6"/>
</p:tagLst>
</file>

<file path=ppt/tags/tag11.xml><?xml version="1.0" encoding="utf-8"?>
<p:tagLst xmlns:a="http://schemas.openxmlformats.org/drawingml/2006/main" xmlns:r="http://schemas.openxmlformats.org/officeDocument/2006/relationships" xmlns:p="http://schemas.openxmlformats.org/presentationml/2006/main">
  <p:tag name="TIMING" val="|2.2|4.6|8.2|3.6"/>
</p:tagLst>
</file>

<file path=ppt/tags/tag12.xml><?xml version="1.0" encoding="utf-8"?>
<p:tagLst xmlns:a="http://schemas.openxmlformats.org/drawingml/2006/main" xmlns:r="http://schemas.openxmlformats.org/officeDocument/2006/relationships" xmlns:p="http://schemas.openxmlformats.org/presentationml/2006/main">
  <p:tag name="TIMING" val="|5.6|1.4|3.1|5.3"/>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_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utlu_memory-scaling_memcon13_talk (1).pptx" id="{1D09C5EE-DC30-4F85-84AA-519B89166748}" vid="{5DED0AF8-637D-490F-B56E-C8CE9BE1B1E6}"/>
    </a:ext>
  </a:extLst>
</a:theme>
</file>

<file path=ppt/theme/theme40.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A5489879-DDF1-3B47-B3F5-DB6F6D612493}" vid="{33DDE609-D0E8-C249-A9C7-B34B636B08CB}"/>
    </a:ext>
  </a:extLst>
</a:theme>
</file>

<file path=ppt/theme/theme43.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_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A5489879-DDF1-3B47-B3F5-DB6F6D612493}" vid="{33DDE609-D0E8-C249-A9C7-B34B636B08CB}"/>
    </a:ext>
  </a:extLst>
</a:theme>
</file>

<file path=ppt/theme/theme47.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7.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215601</TotalTime>
  <Words>11367</Words>
  <Application>Microsoft Macintosh PowerPoint</Application>
  <PresentationFormat>On-screen Show (4:3)</PresentationFormat>
  <Paragraphs>1693</Paragraphs>
  <Slides>155</Slides>
  <Notes>53</Notes>
  <HiddenSlides>0</HiddenSlides>
  <MMClips>0</MMClips>
  <ScaleCrop>false</ScaleCrop>
  <HeadingPairs>
    <vt:vector size="8" baseType="variant">
      <vt:variant>
        <vt:lpstr>Fonts Used</vt:lpstr>
      </vt:variant>
      <vt:variant>
        <vt:i4>20</vt:i4>
      </vt:variant>
      <vt:variant>
        <vt:lpstr>Theme</vt:lpstr>
      </vt:variant>
      <vt:variant>
        <vt:i4>58</vt:i4>
      </vt:variant>
      <vt:variant>
        <vt:lpstr>Embedded OLE Servers</vt:lpstr>
      </vt:variant>
      <vt:variant>
        <vt:i4>1</vt:i4>
      </vt:variant>
      <vt:variant>
        <vt:lpstr>Slide Titles</vt:lpstr>
      </vt:variant>
      <vt:variant>
        <vt:i4>155</vt:i4>
      </vt:variant>
    </vt:vector>
  </HeadingPairs>
  <TitlesOfParts>
    <vt:vector size="234" baseType="lpstr">
      <vt:lpstr>Arial</vt:lpstr>
      <vt:lpstr>Arial</vt:lpstr>
      <vt:lpstr>Arial Narrow</vt:lpstr>
      <vt:lpstr>Calibri</vt:lpstr>
      <vt:lpstr>Calibri Light</vt:lpstr>
      <vt:lpstr>Cambria</vt:lpstr>
      <vt:lpstr>Chalkduster</vt:lpstr>
      <vt:lpstr>Comic Sans MS</vt:lpstr>
      <vt:lpstr>Corbel</vt:lpstr>
      <vt:lpstr>Courier New</vt:lpstr>
      <vt:lpstr>europa</vt:lpstr>
      <vt:lpstr>Garamond</vt:lpstr>
      <vt:lpstr>Helvetica Neue</vt:lpstr>
      <vt:lpstr>LinLibertineT</vt:lpstr>
      <vt:lpstr>LinLibertineTI</vt:lpstr>
      <vt:lpstr>Segoe UI</vt:lpstr>
      <vt:lpstr>Tahoma</vt:lpstr>
      <vt:lpstr>Times New Roman</vt:lpstr>
      <vt:lpstr>Verdana</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1_safari</vt:lpstr>
      <vt:lpstr>8_Office Theme</vt:lpstr>
      <vt:lpstr>95_Edge</vt:lpstr>
      <vt:lpstr>15_Edge</vt:lpstr>
      <vt:lpstr>Theme1</vt:lpstr>
      <vt:lpstr>6_Office Theme</vt:lpstr>
      <vt:lpstr>62_Edge</vt:lpstr>
      <vt:lpstr>10_Edge</vt:lpstr>
      <vt:lpstr>1_Theme1</vt:lpstr>
      <vt:lpstr>12_Edge</vt:lpstr>
      <vt:lpstr>14_Edge</vt:lpstr>
      <vt:lpstr>40_Edge</vt:lpstr>
      <vt:lpstr>16_Edge</vt:lpstr>
      <vt:lpstr>99_Edge</vt:lpstr>
      <vt:lpstr>2_Edge</vt:lpstr>
      <vt:lpstr>1_Office Theme</vt:lpstr>
      <vt:lpstr>32_Edge</vt:lpstr>
      <vt:lpstr>11_Edge</vt:lpstr>
      <vt:lpstr>3_Office Theme</vt:lpstr>
      <vt:lpstr>25_Edge</vt:lpstr>
      <vt:lpstr>18_Edge</vt:lpstr>
      <vt:lpstr>Visio</vt:lpstr>
      <vt:lpstr>Accelerating Genome Analysis  A Primer on an Ongoing Journey</vt:lpstr>
      <vt:lpstr>Overview</vt:lpstr>
      <vt:lpstr>Our Dream (circa 2007)</vt:lpstr>
      <vt:lpstr>We Need Faster &amp; Scalable Genome Analysis</vt:lpstr>
      <vt:lpstr>A Bright Future for Intelligent Genome Analysis</vt:lpstr>
      <vt:lpstr>A Few Overview Readings (I)</vt:lpstr>
      <vt:lpstr>A Few Overview Readings (II)</vt:lpstr>
      <vt:lpstr>A Few Overview Readings (III)</vt:lpstr>
      <vt:lpstr>Agenda</vt:lpstr>
      <vt:lpstr>What Is a Genome Made Of?</vt:lpstr>
      <vt:lpstr>The Central Dogma of Molecular Biology</vt:lpstr>
      <vt:lpstr>DNA Under Electron Microscope</vt:lpstr>
      <vt:lpstr>PowerPoint Presentation</vt:lpstr>
      <vt:lpstr>How Large is a Genome?</vt:lpstr>
      <vt:lpstr>DNA Sequencing</vt:lpstr>
      <vt:lpstr>Genome Sequencing</vt:lpstr>
      <vt:lpstr>Genome Sequencing and Analysis</vt:lpstr>
      <vt:lpstr>Untangling Yarn Balls &amp; DNA Sequencing</vt:lpstr>
      <vt:lpstr>PowerPoint Presentation</vt:lpstr>
      <vt:lpstr>High-Throughput Sequencers</vt:lpstr>
      <vt:lpstr>The Genomic Era</vt:lpstr>
      <vt:lpstr>Genome Sequencing Cost Is Reducing</vt:lpstr>
      <vt:lpstr>Genome Sequencing Cost Is Reducing</vt:lpstr>
      <vt:lpstr>Solving the Puzzle</vt:lpstr>
      <vt:lpstr>Newer Genome Sequencing Technologies</vt:lpstr>
      <vt:lpstr>Types of Genomic Reads</vt:lpstr>
      <vt:lpstr>PowerPoint Presentation</vt:lpstr>
      <vt:lpstr>Read Mapping Techniques in 111 Pages</vt:lpstr>
      <vt:lpstr>One Problem</vt:lpstr>
      <vt:lpstr>PowerPoint Presentation</vt:lpstr>
      <vt:lpstr>The Read Mapping Bottleneck</vt:lpstr>
      <vt:lpstr>The Read Mapping Bottleneck</vt:lpstr>
      <vt:lpstr> Problem with (Genome) Analysis Today</vt:lpstr>
      <vt:lpstr>One Problem</vt:lpstr>
      <vt:lpstr>Read Mapping</vt:lpstr>
      <vt:lpstr>Read Mapping for Metagenomic Analysis</vt:lpstr>
      <vt:lpstr>Computational Cost is Mathematically Proven</vt:lpstr>
      <vt:lpstr>Read Mapping Techniques in 111 Pages</vt:lpstr>
      <vt:lpstr>Read Mapping Execution Time (Modern)</vt:lpstr>
      <vt:lpstr>Accelerating Read Mapping</vt:lpstr>
      <vt:lpstr>Detailed Analysis of Tackling the Bottleneck</vt:lpstr>
      <vt:lpstr>Agenda</vt:lpstr>
      <vt:lpstr>GateKeeper: FPGA-Based Alignment Filtering</vt:lpstr>
      <vt:lpstr>GateKeeper Accelerator Architecture</vt:lpstr>
      <vt:lpstr>FPGA Chip Layout</vt:lpstr>
      <vt:lpstr>GateKeeper: Speed &amp; Accuracy Results</vt:lpstr>
      <vt:lpstr>GateKeeper Conclusions</vt:lpstr>
      <vt:lpstr>More on GateKeeper</vt:lpstr>
      <vt:lpstr>Algorithm-Arch-Device Co-Design is Critical</vt:lpstr>
      <vt:lpstr>Shouji (障子) [Alser+, Bioinformatics 2019]</vt:lpstr>
      <vt:lpstr>Hardware Implementation</vt:lpstr>
      <vt:lpstr>SneakySnake [Alser+, Bioinformatics 2020]</vt:lpstr>
      <vt:lpstr>SneakySnake</vt:lpstr>
      <vt:lpstr>More on SneakySnake [Alser+, Bioinformatics 2020]</vt:lpstr>
      <vt:lpstr>GenASM Framework [MICRO 2020]</vt:lpstr>
      <vt:lpstr>GenASM: ASM Framework for GSA</vt:lpstr>
      <vt:lpstr>GenASM: Hardware Design</vt:lpstr>
      <vt:lpstr>Key Results – Area and Power</vt:lpstr>
      <vt:lpstr>Key Results – Area and Power</vt:lpstr>
      <vt:lpstr>Use Cases of GenASM</vt:lpstr>
      <vt:lpstr>Key Results</vt:lpstr>
      <vt:lpstr>More on GenASM Framework [MICRO 2020]</vt:lpstr>
      <vt:lpstr>Accelerating Sequence-to-Graph Mapping</vt:lpstr>
      <vt:lpstr>Genome Sequence Analysis</vt:lpstr>
      <vt:lpstr>SeGraM: First Graph Mapping Accelerator</vt:lpstr>
      <vt:lpstr>Sequence-to-Graph Mapping Pipeline</vt:lpstr>
      <vt:lpstr>Use Cases &amp; Key Results</vt:lpstr>
      <vt:lpstr>SeGraM Talk Video</vt:lpstr>
      <vt:lpstr>Accelerating Sequence-to-Graph Mapping</vt:lpstr>
      <vt:lpstr>Agenda</vt:lpstr>
      <vt:lpstr>Read Mapping &amp; Filtering in Memory</vt:lpstr>
      <vt:lpstr>Near-Memory Pre-Alignment Filtering</vt:lpstr>
      <vt:lpstr>Near-Memory Acceleration using FPGAs</vt:lpstr>
      <vt:lpstr>Performance &amp; Energy Greatly Improve</vt:lpstr>
      <vt:lpstr>More On Near-Memory SneakySnake</vt:lpstr>
      <vt:lpstr>In-Storage Genome Filtering [ASPLOS 2022] </vt:lpstr>
      <vt:lpstr>Genome Sequence Analysis</vt:lpstr>
      <vt:lpstr>Accelerating Genome Sequence Analysis</vt:lpstr>
      <vt:lpstr>Key Idea</vt:lpstr>
      <vt:lpstr>Filtering Opportunities</vt:lpstr>
      <vt:lpstr>Challenges</vt:lpstr>
      <vt:lpstr>GenStore</vt:lpstr>
      <vt:lpstr>In-Storage Genome Filtering [ASPLOS 2022] </vt:lpstr>
      <vt:lpstr>PIM Review and Open Problems</vt:lpstr>
      <vt:lpstr>PIM Review and Open Problems (II)</vt:lpstr>
      <vt:lpstr>More on Processing-in-Memory</vt:lpstr>
      <vt:lpstr>A Tutorial on PIM</vt:lpstr>
      <vt:lpstr>Processing-in-Memory Landscape Today</vt:lpstr>
      <vt:lpstr>UPMEM Processing-in-DRAM Engine (2019)</vt:lpstr>
      <vt:lpstr>UPMEM Memory Modules</vt:lpstr>
      <vt:lpstr>2,560-DPU Processing-in-Memory System</vt:lpstr>
      <vt:lpstr>More on the UPMEM PIM System</vt:lpstr>
      <vt:lpstr>AIM (PIM Sequence Alignment Framework)</vt:lpstr>
      <vt:lpstr>Accelerating Genome Analysis w/ Processing using NVM</vt:lpstr>
      <vt:lpstr>Agenda</vt:lpstr>
      <vt:lpstr>Newer Genome Sequencing Technologies</vt:lpstr>
      <vt:lpstr>New Applications: Graph Genomes</vt:lpstr>
      <vt:lpstr>New Applications: Ref Genome Updates </vt:lpstr>
      <vt:lpstr>Remapping Reads Between References </vt:lpstr>
      <vt:lpstr>Mapping Constant Regions Between References </vt:lpstr>
      <vt:lpstr>A Bright Future for Intelligent Genome Analysis</vt:lpstr>
      <vt:lpstr>Conclusion</vt:lpstr>
      <vt:lpstr>Things Are Happening In Industry</vt:lpstr>
      <vt:lpstr>Illumina DRAGEN Bio-IT Platform (2018)</vt:lpstr>
      <vt:lpstr>NVIDIA Clara Parabricks (2020) </vt:lpstr>
      <vt:lpstr>NVIDIA Hopper DPX Instructions (2022)</vt:lpstr>
      <vt:lpstr>Recall Our Dream (from 2007)</vt:lpstr>
      <vt:lpstr>Conclusion</vt:lpstr>
      <vt:lpstr>A Bright Future for Intelligent Genome Analysis</vt:lpstr>
      <vt:lpstr>A Longer Version of This Talk</vt:lpstr>
      <vt:lpstr>Accelerating Genome Analysis  A Primer on an Ongoing Journey</vt:lpstr>
      <vt:lpstr>Backup Slides for Further Info</vt:lpstr>
      <vt:lpstr>Resources &amp; Acknowledgments</vt:lpstr>
      <vt:lpstr>Accelerating Genome Analysis: Overview</vt:lpstr>
      <vt:lpstr>PIM Review and Open Problems</vt:lpstr>
      <vt:lpstr>PIM Review and Open Problems (II)</vt:lpstr>
      <vt:lpstr>More on Memory-Centric System Design</vt:lpstr>
      <vt:lpstr>A Tutorial on PIM</vt:lpstr>
      <vt:lpstr>Special Research Sessions &amp; Courses</vt:lpstr>
      <vt:lpstr>Overview Readings (II)</vt:lpstr>
      <vt:lpstr>Overview Readings (III)</vt:lpstr>
      <vt:lpstr>Detailed Lectures on Genome Analysis</vt:lpstr>
      <vt:lpstr>Genomics (Spring 2022)</vt:lpstr>
      <vt:lpstr>Genomics (Fall 2021)</vt:lpstr>
      <vt:lpstr>Comp Arch (Fall’21)</vt:lpstr>
      <vt:lpstr>DDCA (Spring 2022)</vt:lpstr>
      <vt:lpstr>Seminar in Comp Arch (Spring &amp; Fall)</vt:lpstr>
      <vt:lpstr>PIM Course (Spring 2022)</vt:lpstr>
      <vt:lpstr>Hetero. Systems (Spring’22)</vt:lpstr>
      <vt:lpstr>HW/SW Co-Design (Spring 2022)</vt:lpstr>
      <vt:lpstr>SSD Course (Spring 2022)</vt:lpstr>
      <vt:lpstr>Funding Acknowledgments</vt:lpstr>
      <vt:lpstr>Acknowledgments</vt:lpstr>
      <vt:lpstr>PowerPoint Presentation</vt:lpstr>
      <vt:lpstr>SAFARI Newsletter April 2020 Edition</vt:lpstr>
      <vt:lpstr>SAFARI Newsletter January 2021 Edition</vt:lpstr>
      <vt:lpstr>SAFARI Newsletter December 2021 Edition</vt:lpstr>
      <vt:lpstr>Referenced Papers, Talks, Artifacts</vt:lpstr>
      <vt:lpstr>Open Source Tools: SAFARI GitHub</vt:lpstr>
      <vt:lpstr>Some Recent Papers</vt:lpstr>
      <vt:lpstr>Connecting Basecalling and Read Mapping in PIM</vt:lpstr>
      <vt:lpstr>Finding Approximate Seed Matches</vt:lpstr>
      <vt:lpstr>Hardware Acceleration for pHMMs</vt:lpstr>
      <vt:lpstr>Remapping Reads Between References </vt:lpstr>
      <vt:lpstr>Mapping Constant Regions Between References </vt:lpstr>
      <vt:lpstr>COVIDHunter</vt:lpstr>
      <vt:lpstr>Packaging Omics Methods</vt:lpstr>
      <vt:lpstr>Demeter (HD Food Microbiome Profiling)</vt:lpstr>
      <vt:lpstr>AIM (PIM Sequence Alignment Framework)</vt:lpstr>
      <vt:lpstr>Scrooge</vt:lpstr>
      <vt:lpstr>Intelligent Genome Analysis</vt:lpstr>
      <vt:lpstr>Pairwise Sequence Alignment using PIM</vt:lpstr>
      <vt:lpstr>Detailed Lectures on PIM (I)</vt:lpstr>
      <vt:lpstr>Detailed Lectures on PIM (II)</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2935</cp:revision>
  <cp:lastPrinted>2017-09-14T13:39:03Z</cp:lastPrinted>
  <dcterms:created xsi:type="dcterms:W3CDTF">2010-10-08T20:41:54Z</dcterms:created>
  <dcterms:modified xsi:type="dcterms:W3CDTF">2022-10-31T23:22:26Z</dcterms:modified>
</cp:coreProperties>
</file>