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0.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1.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2.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3.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theme/theme64.xml" ContentType="application/vnd.openxmlformats-officedocument.theme+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theme/theme65.xml" ContentType="application/vnd.openxmlformats-officedocument.theme+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6.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theme/theme68.xml" ContentType="application/vnd.openxmlformats-officedocument.theme+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theme/theme69.xml" ContentType="application/vnd.openxmlformats-officedocument.theme+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theme/theme70.xml" ContentType="application/vnd.openxmlformats-officedocument.theme+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theme/theme71.xml" ContentType="application/vnd.openxmlformats-officedocument.theme+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theme/theme72.xml" ContentType="application/vnd.openxmlformats-officedocument.theme+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3.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4.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theme/theme75.xml" ContentType="application/vnd.openxmlformats-officedocument.theme+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theme/theme76.xml" ContentType="application/vnd.openxmlformats-officedocument.theme+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7.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theme/theme78.xml" ContentType="application/vnd.openxmlformats-officedocument.theme+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theme/theme79.xml" ContentType="application/vnd.openxmlformats-officedocument.theme+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theme/theme80.xml" ContentType="application/vnd.openxmlformats-officedocument.theme+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theme/theme81.xml" ContentType="application/vnd.openxmlformats-officedocument.theme+xml"/>
  <Override PartName="/ppt/theme/theme82.xml" ContentType="application/vnd.openxmlformats-officedocument.theme+xml"/>
  <Override PartName="/ppt/theme/theme8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9.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xml" ContentType="application/vnd.openxmlformats-officedocument.presentationml.tags+xml"/>
  <Override PartName="/ppt/notesSlides/notesSlide27.xml" ContentType="application/vnd.openxmlformats-officedocument.presentationml.notesSlide+xml"/>
  <Override PartName="/ppt/tags/tag2.xml" ContentType="application/vnd.openxmlformats-officedocument.presentationml.tags+xml"/>
  <Override PartName="/ppt/notesSlides/notesSlide28.xml" ContentType="application/vnd.openxmlformats-officedocument.presentationml.notesSlide+xml"/>
  <Override PartName="/ppt/tags/tag3.xml" ContentType="application/vnd.openxmlformats-officedocument.presentationml.tags+xml"/>
  <Override PartName="/ppt/notesSlides/notesSlide29.xml" ContentType="application/vnd.openxmlformats-officedocument.presentationml.notesSlide+xml"/>
  <Override PartName="/ppt/tags/tag4.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0.xml" ContentType="application/vnd.openxmlformats-officedocument.drawingml.chart+xml"/>
  <Override PartName="/ppt/theme/themeOverride3.xml" ContentType="application/vnd.openxmlformats-officedocument.themeOverride+xml"/>
  <Override PartName="/ppt/notesSlides/notesSlide41.xml" ContentType="application/vnd.openxmlformats-officedocument.presentationml.notesSlide+xml"/>
  <Override PartName="/ppt/charts/chart11.xml" ContentType="application/vnd.openxmlformats-officedocument.drawingml.chart+xml"/>
  <Override PartName="/ppt/theme/themeOverride4.xml" ContentType="application/vnd.openxmlformats-officedocument.themeOverride+xml"/>
  <Override PartName="/ppt/charts/chart12.xml" ContentType="application/vnd.openxmlformats-officedocument.drawingml.chart+xml"/>
  <Override PartName="/ppt/theme/themeOverride5.xml" ContentType="application/vnd.openxmlformats-officedocument.themeOverr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theme/themeOverride6.xml" ContentType="application/vnd.openxmlformats-officedocument.themeOverride+xml"/>
  <Override PartName="/ppt/notesSlides/notesSlide44.xml" ContentType="application/vnd.openxmlformats-officedocument.presentationml.notesSlide+xml"/>
  <Override PartName="/ppt/charts/chart15.xml" ContentType="application/vnd.openxmlformats-officedocument.drawingml.chart+xml"/>
  <Override PartName="/ppt/theme/themeOverride7.xml" ContentType="application/vnd.openxmlformats-officedocument.themeOverride+xml"/>
  <Override PartName="/ppt/drawings/drawing4.xml" ContentType="application/vnd.openxmlformats-officedocument.drawingml.chartshapes+xml"/>
  <Override PartName="/ppt/notesSlides/notesSlide45.xml" ContentType="application/vnd.openxmlformats-officedocument.presentationml.notesSlide+xml"/>
  <Override PartName="/ppt/charts/chart16.xml" ContentType="application/vnd.openxmlformats-officedocument.drawingml.chart+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574" r:id="rId36"/>
    <p:sldMasterId id="2147487623" r:id="rId37"/>
    <p:sldMasterId id="2147487743" r:id="rId38"/>
    <p:sldMasterId id="2147488072" r:id="rId39"/>
    <p:sldMasterId id="2147488085" r:id="rId40"/>
    <p:sldMasterId id="2147488097" r:id="rId41"/>
    <p:sldMasterId id="2147488265" r:id="rId42"/>
    <p:sldMasterId id="2147488316" r:id="rId43"/>
    <p:sldMasterId id="2147488340" r:id="rId44"/>
    <p:sldMasterId id="2147488378" r:id="rId45"/>
    <p:sldMasterId id="2147488559" r:id="rId46"/>
    <p:sldMasterId id="2147488624" r:id="rId47"/>
    <p:sldMasterId id="2147488637" r:id="rId48"/>
    <p:sldMasterId id="2147488747" r:id="rId49"/>
    <p:sldMasterId id="2147488978" r:id="rId50"/>
    <p:sldMasterId id="2147488991" r:id="rId51"/>
    <p:sldMasterId id="2147489016" r:id="rId52"/>
    <p:sldMasterId id="2147489028" r:id="rId53"/>
    <p:sldMasterId id="2147489084" r:id="rId54"/>
    <p:sldMasterId id="2147489216" r:id="rId55"/>
    <p:sldMasterId id="2147489228" r:id="rId56"/>
    <p:sldMasterId id="2147489252" r:id="rId57"/>
    <p:sldMasterId id="2147489265" r:id="rId58"/>
    <p:sldMasterId id="2147489277" r:id="rId59"/>
    <p:sldMasterId id="2147489289" r:id="rId60"/>
    <p:sldMasterId id="2147489495" r:id="rId61"/>
    <p:sldMasterId id="2147489547" r:id="rId62"/>
    <p:sldMasterId id="2147489550" r:id="rId63"/>
    <p:sldMasterId id="2147489562" r:id="rId64"/>
    <p:sldMasterId id="2147489587" r:id="rId65"/>
    <p:sldMasterId id="2147489611" r:id="rId66"/>
    <p:sldMasterId id="2147489637" r:id="rId67"/>
    <p:sldMasterId id="2147489643" r:id="rId68"/>
    <p:sldMasterId id="2147489655" r:id="rId69"/>
    <p:sldMasterId id="2147489805" r:id="rId70"/>
    <p:sldMasterId id="2147489818" r:id="rId71"/>
    <p:sldMasterId id="2147489843" r:id="rId72"/>
    <p:sldMasterId id="2147489922" r:id="rId73"/>
    <p:sldMasterId id="2147489925" r:id="rId74"/>
    <p:sldMasterId id="2147489938" r:id="rId75"/>
    <p:sldMasterId id="2147489950" r:id="rId76"/>
    <p:sldMasterId id="2147489955" r:id="rId77"/>
    <p:sldMasterId id="2147489967" r:id="rId78"/>
    <p:sldMasterId id="2147489979" r:id="rId79"/>
    <p:sldMasterId id="2147489982" r:id="rId80"/>
    <p:sldMasterId id="2147489987" r:id="rId81"/>
  </p:sldMasterIdLst>
  <p:notesMasterIdLst>
    <p:notesMasterId r:id="rId336"/>
  </p:notesMasterIdLst>
  <p:handoutMasterIdLst>
    <p:handoutMasterId r:id="rId337"/>
  </p:handoutMasterIdLst>
  <p:sldIdLst>
    <p:sldId id="7035" r:id="rId82"/>
    <p:sldId id="5219" r:id="rId83"/>
    <p:sldId id="5218" r:id="rId84"/>
    <p:sldId id="6819" r:id="rId85"/>
    <p:sldId id="5220" r:id="rId86"/>
    <p:sldId id="5221" r:id="rId87"/>
    <p:sldId id="5222" r:id="rId88"/>
    <p:sldId id="5223" r:id="rId89"/>
    <p:sldId id="4457" r:id="rId90"/>
    <p:sldId id="4436" r:id="rId91"/>
    <p:sldId id="4696" r:id="rId92"/>
    <p:sldId id="5742" r:id="rId93"/>
    <p:sldId id="6179" r:id="rId94"/>
    <p:sldId id="5835" r:id="rId95"/>
    <p:sldId id="6660" r:id="rId96"/>
    <p:sldId id="5224" r:id="rId97"/>
    <p:sldId id="5225" r:id="rId98"/>
    <p:sldId id="5232" r:id="rId99"/>
    <p:sldId id="7091" r:id="rId100"/>
    <p:sldId id="7092" r:id="rId101"/>
    <p:sldId id="7093" r:id="rId102"/>
    <p:sldId id="6912" r:id="rId103"/>
    <p:sldId id="5227" r:id="rId104"/>
    <p:sldId id="5226" r:id="rId105"/>
    <p:sldId id="5228" r:id="rId106"/>
    <p:sldId id="7104" r:id="rId107"/>
    <p:sldId id="7153" r:id="rId108"/>
    <p:sldId id="5645" r:id="rId109"/>
    <p:sldId id="7154" r:id="rId110"/>
    <p:sldId id="6303" r:id="rId111"/>
    <p:sldId id="5374" r:id="rId112"/>
    <p:sldId id="5388" r:id="rId113"/>
    <p:sldId id="5233" r:id="rId114"/>
    <p:sldId id="7239" r:id="rId115"/>
    <p:sldId id="6593" r:id="rId116"/>
    <p:sldId id="6594" r:id="rId117"/>
    <p:sldId id="7101" r:id="rId118"/>
    <p:sldId id="7020" r:id="rId119"/>
    <p:sldId id="5746" r:id="rId120"/>
    <p:sldId id="7022" r:id="rId121"/>
    <p:sldId id="7023" r:id="rId122"/>
    <p:sldId id="7021" r:id="rId123"/>
    <p:sldId id="7024" r:id="rId124"/>
    <p:sldId id="5751" r:id="rId125"/>
    <p:sldId id="7025" r:id="rId126"/>
    <p:sldId id="5215" r:id="rId127"/>
    <p:sldId id="5234" r:id="rId128"/>
    <p:sldId id="5235" r:id="rId129"/>
    <p:sldId id="5236" r:id="rId130"/>
    <p:sldId id="6852" r:id="rId131"/>
    <p:sldId id="5238" r:id="rId132"/>
    <p:sldId id="5239" r:id="rId133"/>
    <p:sldId id="5240" r:id="rId134"/>
    <p:sldId id="5241" r:id="rId135"/>
    <p:sldId id="5242" r:id="rId136"/>
    <p:sldId id="5400" r:id="rId137"/>
    <p:sldId id="5205" r:id="rId138"/>
    <p:sldId id="5245" r:id="rId139"/>
    <p:sldId id="5249" r:id="rId140"/>
    <p:sldId id="5509" r:id="rId141"/>
    <p:sldId id="6156" r:id="rId142"/>
    <p:sldId id="7026" r:id="rId143"/>
    <p:sldId id="6051" r:id="rId144"/>
    <p:sldId id="5253" r:id="rId145"/>
    <p:sldId id="5254" r:id="rId146"/>
    <p:sldId id="5540" r:id="rId147"/>
    <p:sldId id="6595" r:id="rId148"/>
    <p:sldId id="5465" r:id="rId149"/>
    <p:sldId id="6053" r:id="rId150"/>
    <p:sldId id="7095" r:id="rId151"/>
    <p:sldId id="2647" r:id="rId152"/>
    <p:sldId id="6007" r:id="rId153"/>
    <p:sldId id="6008" r:id="rId154"/>
    <p:sldId id="6009" r:id="rId155"/>
    <p:sldId id="6010" r:id="rId156"/>
    <p:sldId id="6011" r:id="rId157"/>
    <p:sldId id="6012" r:id="rId158"/>
    <p:sldId id="6013" r:id="rId159"/>
    <p:sldId id="6015" r:id="rId160"/>
    <p:sldId id="5294" r:id="rId161"/>
    <p:sldId id="7245" r:id="rId162"/>
    <p:sldId id="7155" r:id="rId163"/>
    <p:sldId id="7156" r:id="rId164"/>
    <p:sldId id="6936" r:id="rId165"/>
    <p:sldId id="6937" r:id="rId166"/>
    <p:sldId id="7157" r:id="rId167"/>
    <p:sldId id="7158" r:id="rId168"/>
    <p:sldId id="7159" r:id="rId169"/>
    <p:sldId id="7034" r:id="rId170"/>
    <p:sldId id="7141" r:id="rId171"/>
    <p:sldId id="7038" r:id="rId172"/>
    <p:sldId id="7039" r:id="rId173"/>
    <p:sldId id="7040" r:id="rId174"/>
    <p:sldId id="7162" r:id="rId175"/>
    <p:sldId id="7163" r:id="rId176"/>
    <p:sldId id="7164" r:id="rId177"/>
    <p:sldId id="7165" r:id="rId178"/>
    <p:sldId id="7166" r:id="rId179"/>
    <p:sldId id="7167" r:id="rId180"/>
    <p:sldId id="7168" r:id="rId181"/>
    <p:sldId id="7169" r:id="rId182"/>
    <p:sldId id="7171" r:id="rId183"/>
    <p:sldId id="7232" r:id="rId184"/>
    <p:sldId id="7138" r:id="rId185"/>
    <p:sldId id="7172" r:id="rId186"/>
    <p:sldId id="7173" r:id="rId187"/>
    <p:sldId id="832" r:id="rId188"/>
    <p:sldId id="7174" r:id="rId189"/>
    <p:sldId id="7175" r:id="rId190"/>
    <p:sldId id="7176" r:id="rId191"/>
    <p:sldId id="7177" r:id="rId192"/>
    <p:sldId id="7178" r:id="rId193"/>
    <p:sldId id="7179" r:id="rId194"/>
    <p:sldId id="7180" r:id="rId195"/>
    <p:sldId id="7181" r:id="rId196"/>
    <p:sldId id="7182" r:id="rId197"/>
    <p:sldId id="7185" r:id="rId198"/>
    <p:sldId id="7247" r:id="rId199"/>
    <p:sldId id="7183" r:id="rId200"/>
    <p:sldId id="7184" r:id="rId201"/>
    <p:sldId id="7186" r:id="rId202"/>
    <p:sldId id="7187" r:id="rId203"/>
    <p:sldId id="7188" r:id="rId204"/>
    <p:sldId id="7189" r:id="rId205"/>
    <p:sldId id="7190" r:id="rId206"/>
    <p:sldId id="7233" r:id="rId207"/>
    <p:sldId id="7212" r:id="rId208"/>
    <p:sldId id="7213" r:id="rId209"/>
    <p:sldId id="7214" r:id="rId210"/>
    <p:sldId id="7240" r:id="rId211"/>
    <p:sldId id="5299" r:id="rId212"/>
    <p:sldId id="5300" r:id="rId213"/>
    <p:sldId id="5304" r:id="rId214"/>
    <p:sldId id="7194" r:id="rId215"/>
    <p:sldId id="7195" r:id="rId216"/>
    <p:sldId id="7196" r:id="rId217"/>
    <p:sldId id="7197" r:id="rId218"/>
    <p:sldId id="7198" r:id="rId219"/>
    <p:sldId id="7199" r:id="rId220"/>
    <p:sldId id="7200" r:id="rId221"/>
    <p:sldId id="7201" r:id="rId222"/>
    <p:sldId id="7202" r:id="rId223"/>
    <p:sldId id="7203" r:id="rId224"/>
    <p:sldId id="7204" r:id="rId225"/>
    <p:sldId id="7205" r:id="rId226"/>
    <p:sldId id="7206" r:id="rId227"/>
    <p:sldId id="7207" r:id="rId228"/>
    <p:sldId id="7241" r:id="rId229"/>
    <p:sldId id="7235" r:id="rId230"/>
    <p:sldId id="7248" r:id="rId231"/>
    <p:sldId id="7209" r:id="rId232"/>
    <p:sldId id="7210" r:id="rId233"/>
    <p:sldId id="7211" r:id="rId234"/>
    <p:sldId id="6063" r:id="rId235"/>
    <p:sldId id="6064" r:id="rId236"/>
    <p:sldId id="3792" r:id="rId237"/>
    <p:sldId id="7220" r:id="rId238"/>
    <p:sldId id="7221" r:id="rId239"/>
    <p:sldId id="7222" r:id="rId240"/>
    <p:sldId id="7223" r:id="rId241"/>
    <p:sldId id="5771" r:id="rId242"/>
    <p:sldId id="7244" r:id="rId243"/>
    <p:sldId id="7224" r:id="rId244"/>
    <p:sldId id="7225" r:id="rId245"/>
    <p:sldId id="5700" r:id="rId246"/>
    <p:sldId id="7226" r:id="rId247"/>
    <p:sldId id="7227" r:id="rId248"/>
    <p:sldId id="7228" r:id="rId249"/>
    <p:sldId id="7121" r:id="rId250"/>
    <p:sldId id="7215" r:id="rId251"/>
    <p:sldId id="7072" r:id="rId252"/>
    <p:sldId id="7216" r:id="rId253"/>
    <p:sldId id="7217" r:id="rId254"/>
    <p:sldId id="7126" r:id="rId255"/>
    <p:sldId id="7218" r:id="rId256"/>
    <p:sldId id="7219" r:id="rId257"/>
    <p:sldId id="7073" r:id="rId258"/>
    <p:sldId id="7075" r:id="rId259"/>
    <p:sldId id="7234" r:id="rId260"/>
    <p:sldId id="5359" r:id="rId261"/>
    <p:sldId id="7097" r:id="rId262"/>
    <p:sldId id="1047" r:id="rId263"/>
    <p:sldId id="1048" r:id="rId264"/>
    <p:sldId id="7098" r:id="rId265"/>
    <p:sldId id="1050" r:id="rId266"/>
    <p:sldId id="7231" r:id="rId267"/>
    <p:sldId id="7099" r:id="rId268"/>
    <p:sldId id="6017" r:id="rId269"/>
    <p:sldId id="6018" r:id="rId270"/>
    <p:sldId id="6019" r:id="rId271"/>
    <p:sldId id="6020" r:id="rId272"/>
    <p:sldId id="6021" r:id="rId273"/>
    <p:sldId id="6022" r:id="rId274"/>
    <p:sldId id="6023" r:id="rId275"/>
    <p:sldId id="6024" r:id="rId276"/>
    <p:sldId id="5312" r:id="rId277"/>
    <p:sldId id="6058" r:id="rId278"/>
    <p:sldId id="6059" r:id="rId279"/>
    <p:sldId id="6060" r:id="rId280"/>
    <p:sldId id="3372" r:id="rId281"/>
    <p:sldId id="5759" r:id="rId282"/>
    <p:sldId id="5834" r:id="rId283"/>
    <p:sldId id="5837" r:id="rId284"/>
    <p:sldId id="6965" r:id="rId285"/>
    <p:sldId id="7242" r:id="rId286"/>
    <p:sldId id="6061" r:id="rId287"/>
    <p:sldId id="6930" r:id="rId288"/>
    <p:sldId id="7043" r:id="rId289"/>
    <p:sldId id="6544" r:id="rId290"/>
    <p:sldId id="1317" r:id="rId291"/>
    <p:sldId id="1303" r:id="rId292"/>
    <p:sldId id="1296" r:id="rId293"/>
    <p:sldId id="1282" r:id="rId294"/>
    <p:sldId id="1077" r:id="rId295"/>
    <p:sldId id="1334" r:id="rId296"/>
    <p:sldId id="1313" r:id="rId297"/>
    <p:sldId id="1324" r:id="rId298"/>
    <p:sldId id="1332" r:id="rId299"/>
    <p:sldId id="6647" r:id="rId300"/>
    <p:sldId id="6493" r:id="rId301"/>
    <p:sldId id="993" r:id="rId302"/>
    <p:sldId id="6664" r:id="rId303"/>
    <p:sldId id="6028" r:id="rId304"/>
    <p:sldId id="6029" r:id="rId305"/>
    <p:sldId id="6030" r:id="rId306"/>
    <p:sldId id="7042" r:id="rId307"/>
    <p:sldId id="5351" r:id="rId308"/>
    <p:sldId id="6547" r:id="rId309"/>
    <p:sldId id="5471" r:id="rId310"/>
    <p:sldId id="6938" r:id="rId311"/>
    <p:sldId id="6939" r:id="rId312"/>
    <p:sldId id="7249" r:id="rId313"/>
    <p:sldId id="6767" r:id="rId314"/>
    <p:sldId id="6941" r:id="rId315"/>
    <p:sldId id="6942" r:id="rId316"/>
    <p:sldId id="6959" r:id="rId317"/>
    <p:sldId id="6960" r:id="rId318"/>
    <p:sldId id="7041" r:id="rId319"/>
    <p:sldId id="6957" r:id="rId320"/>
    <p:sldId id="7243" r:id="rId321"/>
    <p:sldId id="6948" r:id="rId322"/>
    <p:sldId id="6949" r:id="rId323"/>
    <p:sldId id="3926" r:id="rId324"/>
    <p:sldId id="6950" r:id="rId325"/>
    <p:sldId id="6951" r:id="rId326"/>
    <p:sldId id="6952" r:id="rId327"/>
    <p:sldId id="6597" r:id="rId328"/>
    <p:sldId id="586" r:id="rId329"/>
    <p:sldId id="575" r:id="rId330"/>
    <p:sldId id="683" r:id="rId331"/>
    <p:sldId id="6598" r:id="rId332"/>
    <p:sldId id="6599" r:id="rId333"/>
    <p:sldId id="6600" r:id="rId334"/>
    <p:sldId id="6359" r:id="rId33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00FF"/>
    <a:srgbClr val="1A5712"/>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451" autoAdjust="0"/>
    <p:restoredTop sz="95504" autoAdjust="0"/>
  </p:normalViewPr>
  <p:slideViewPr>
    <p:cSldViewPr>
      <p:cViewPr varScale="1">
        <p:scale>
          <a:sx n="171" d="100"/>
          <a:sy n="171" d="100"/>
        </p:scale>
        <p:origin x="4152"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6.xml"/><Relationship Id="rId299" Type="http://schemas.openxmlformats.org/officeDocument/2006/relationships/slide" Target="slides/slide218.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8.xml"/><Relationship Id="rId324" Type="http://schemas.openxmlformats.org/officeDocument/2006/relationships/slide" Target="slides/slide243.xml"/><Relationship Id="rId170" Type="http://schemas.openxmlformats.org/officeDocument/2006/relationships/slide" Target="slides/slide89.xml"/><Relationship Id="rId226" Type="http://schemas.openxmlformats.org/officeDocument/2006/relationships/slide" Target="slides/slide145.xml"/><Relationship Id="rId268" Type="http://schemas.openxmlformats.org/officeDocument/2006/relationships/slide" Target="slides/slide187.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7.xml"/><Relationship Id="rId335" Type="http://schemas.openxmlformats.org/officeDocument/2006/relationships/slide" Target="slides/slide254.xml"/><Relationship Id="rId5" Type="http://schemas.openxmlformats.org/officeDocument/2006/relationships/slideMaster" Target="slideMasters/slideMaster5.xml"/><Relationship Id="rId181" Type="http://schemas.openxmlformats.org/officeDocument/2006/relationships/slide" Target="slides/slide100.xml"/><Relationship Id="rId237" Type="http://schemas.openxmlformats.org/officeDocument/2006/relationships/slide" Target="slides/slide156.xml"/><Relationship Id="rId279" Type="http://schemas.openxmlformats.org/officeDocument/2006/relationships/slide" Target="slides/slide198.xml"/><Relationship Id="rId43" Type="http://schemas.openxmlformats.org/officeDocument/2006/relationships/slideMaster" Target="slideMasters/slideMaster43.xml"/><Relationship Id="rId139" Type="http://schemas.openxmlformats.org/officeDocument/2006/relationships/slide" Target="slides/slide58.xml"/><Relationship Id="rId290" Type="http://schemas.openxmlformats.org/officeDocument/2006/relationships/slide" Target="slides/slide209.xml"/><Relationship Id="rId304" Type="http://schemas.openxmlformats.org/officeDocument/2006/relationships/slide" Target="slides/slide223.xml"/><Relationship Id="rId85" Type="http://schemas.openxmlformats.org/officeDocument/2006/relationships/slide" Target="slides/slide4.xml"/><Relationship Id="rId150" Type="http://schemas.openxmlformats.org/officeDocument/2006/relationships/slide" Target="slides/slide69.xml"/><Relationship Id="rId192" Type="http://schemas.openxmlformats.org/officeDocument/2006/relationships/slide" Target="slides/slide111.xml"/><Relationship Id="rId206" Type="http://schemas.openxmlformats.org/officeDocument/2006/relationships/slide" Target="slides/slide125.xml"/><Relationship Id="rId248" Type="http://schemas.openxmlformats.org/officeDocument/2006/relationships/slide" Target="slides/slide167.xml"/><Relationship Id="rId12" Type="http://schemas.openxmlformats.org/officeDocument/2006/relationships/slideMaster" Target="slideMasters/slideMaster12.xml"/><Relationship Id="rId108" Type="http://schemas.openxmlformats.org/officeDocument/2006/relationships/slide" Target="slides/slide27.xml"/><Relationship Id="rId315" Type="http://schemas.openxmlformats.org/officeDocument/2006/relationships/slide" Target="slides/slide234.xml"/><Relationship Id="rId54" Type="http://schemas.openxmlformats.org/officeDocument/2006/relationships/slideMaster" Target="slideMasters/slideMaster54.xml"/><Relationship Id="rId96" Type="http://schemas.openxmlformats.org/officeDocument/2006/relationships/slide" Target="slides/slide15.xml"/><Relationship Id="rId161" Type="http://schemas.openxmlformats.org/officeDocument/2006/relationships/slide" Target="slides/slide80.xml"/><Relationship Id="rId217" Type="http://schemas.openxmlformats.org/officeDocument/2006/relationships/slide" Target="slides/slide136.xml"/><Relationship Id="rId259" Type="http://schemas.openxmlformats.org/officeDocument/2006/relationships/slide" Target="slides/slide178.xml"/><Relationship Id="rId23" Type="http://schemas.openxmlformats.org/officeDocument/2006/relationships/slideMaster" Target="slideMasters/slideMaster23.xml"/><Relationship Id="rId119" Type="http://schemas.openxmlformats.org/officeDocument/2006/relationships/slide" Target="slides/slide38.xml"/><Relationship Id="rId270" Type="http://schemas.openxmlformats.org/officeDocument/2006/relationships/slide" Target="slides/slide189.xml"/><Relationship Id="rId326" Type="http://schemas.openxmlformats.org/officeDocument/2006/relationships/slide" Target="slides/slide245.xml"/><Relationship Id="rId65" Type="http://schemas.openxmlformats.org/officeDocument/2006/relationships/slideMaster" Target="slideMasters/slideMaster65.xml"/><Relationship Id="rId130" Type="http://schemas.openxmlformats.org/officeDocument/2006/relationships/slide" Target="slides/slide49.xml"/><Relationship Id="rId172" Type="http://schemas.openxmlformats.org/officeDocument/2006/relationships/slide" Target="slides/slide91.xml"/><Relationship Id="rId228" Type="http://schemas.openxmlformats.org/officeDocument/2006/relationships/slide" Target="slides/slide147.xml"/><Relationship Id="rId281" Type="http://schemas.openxmlformats.org/officeDocument/2006/relationships/slide" Target="slides/slide200.xml"/><Relationship Id="rId337" Type="http://schemas.openxmlformats.org/officeDocument/2006/relationships/handoutMaster" Target="handoutMasters/handoutMaster1.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60.xml"/><Relationship Id="rId7" Type="http://schemas.openxmlformats.org/officeDocument/2006/relationships/slideMaster" Target="slideMasters/slideMaster7.xml"/><Relationship Id="rId183" Type="http://schemas.openxmlformats.org/officeDocument/2006/relationships/slide" Target="slides/slide102.xml"/><Relationship Id="rId239" Type="http://schemas.openxmlformats.org/officeDocument/2006/relationships/slide" Target="slides/slide158.xml"/><Relationship Id="rId250" Type="http://schemas.openxmlformats.org/officeDocument/2006/relationships/slide" Target="slides/slide169.xml"/><Relationship Id="rId292" Type="http://schemas.openxmlformats.org/officeDocument/2006/relationships/slide" Target="slides/slide211.xml"/><Relationship Id="rId306" Type="http://schemas.openxmlformats.org/officeDocument/2006/relationships/slide" Target="slides/slide225.xml"/><Relationship Id="rId45" Type="http://schemas.openxmlformats.org/officeDocument/2006/relationships/slideMaster" Target="slideMasters/slideMaster45.xml"/><Relationship Id="rId87" Type="http://schemas.openxmlformats.org/officeDocument/2006/relationships/slide" Target="slides/slide6.xml"/><Relationship Id="rId110" Type="http://schemas.openxmlformats.org/officeDocument/2006/relationships/slide" Target="slides/slide29.xml"/><Relationship Id="rId152" Type="http://schemas.openxmlformats.org/officeDocument/2006/relationships/slide" Target="slides/slide71.xml"/><Relationship Id="rId194" Type="http://schemas.openxmlformats.org/officeDocument/2006/relationships/slide" Target="slides/slide113.xml"/><Relationship Id="rId208" Type="http://schemas.openxmlformats.org/officeDocument/2006/relationships/slide" Target="slides/slide127.xml"/><Relationship Id="rId240" Type="http://schemas.openxmlformats.org/officeDocument/2006/relationships/slide" Target="slides/slide159.xml"/><Relationship Id="rId261" Type="http://schemas.openxmlformats.org/officeDocument/2006/relationships/slide" Target="slides/slide180.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Master" Target="slideMasters/slideMaster77.xml"/><Relationship Id="rId100" Type="http://schemas.openxmlformats.org/officeDocument/2006/relationships/slide" Target="slides/slide19.xml"/><Relationship Id="rId282" Type="http://schemas.openxmlformats.org/officeDocument/2006/relationships/slide" Target="slides/slide201.xml"/><Relationship Id="rId317" Type="http://schemas.openxmlformats.org/officeDocument/2006/relationships/slide" Target="slides/slide236.xml"/><Relationship Id="rId338" Type="http://schemas.openxmlformats.org/officeDocument/2006/relationships/presProps" Target="presProps.xml"/><Relationship Id="rId8" Type="http://schemas.openxmlformats.org/officeDocument/2006/relationships/slideMaster" Target="slideMasters/slideMaster8.xml"/><Relationship Id="rId98" Type="http://schemas.openxmlformats.org/officeDocument/2006/relationships/slide" Target="slides/slide17.xml"/><Relationship Id="rId121" Type="http://schemas.openxmlformats.org/officeDocument/2006/relationships/slide" Target="slides/slide40.xml"/><Relationship Id="rId142" Type="http://schemas.openxmlformats.org/officeDocument/2006/relationships/slide" Target="slides/slide61.xml"/><Relationship Id="rId163" Type="http://schemas.openxmlformats.org/officeDocument/2006/relationships/slide" Target="slides/slide82.xml"/><Relationship Id="rId184" Type="http://schemas.openxmlformats.org/officeDocument/2006/relationships/slide" Target="slides/slide103.xml"/><Relationship Id="rId219" Type="http://schemas.openxmlformats.org/officeDocument/2006/relationships/slide" Target="slides/slide138.xml"/><Relationship Id="rId230" Type="http://schemas.openxmlformats.org/officeDocument/2006/relationships/slide" Target="slides/slide149.xml"/><Relationship Id="rId251" Type="http://schemas.openxmlformats.org/officeDocument/2006/relationships/slide" Target="slides/slide170.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72" Type="http://schemas.openxmlformats.org/officeDocument/2006/relationships/slide" Target="slides/slide191.xml"/><Relationship Id="rId293" Type="http://schemas.openxmlformats.org/officeDocument/2006/relationships/slide" Target="slides/slide212.xml"/><Relationship Id="rId307" Type="http://schemas.openxmlformats.org/officeDocument/2006/relationships/slide" Target="slides/slide226.xml"/><Relationship Id="rId328" Type="http://schemas.openxmlformats.org/officeDocument/2006/relationships/slide" Target="slides/slide247.xml"/><Relationship Id="rId88" Type="http://schemas.openxmlformats.org/officeDocument/2006/relationships/slide" Target="slides/slide7.xml"/><Relationship Id="rId111" Type="http://schemas.openxmlformats.org/officeDocument/2006/relationships/slide" Target="slides/slide30.xml"/><Relationship Id="rId132" Type="http://schemas.openxmlformats.org/officeDocument/2006/relationships/slide" Target="slides/slide51.xml"/><Relationship Id="rId153" Type="http://schemas.openxmlformats.org/officeDocument/2006/relationships/slide" Target="slides/slide72.xml"/><Relationship Id="rId174" Type="http://schemas.openxmlformats.org/officeDocument/2006/relationships/slide" Target="slides/slide93.xml"/><Relationship Id="rId195" Type="http://schemas.openxmlformats.org/officeDocument/2006/relationships/slide" Target="slides/slide114.xml"/><Relationship Id="rId209" Type="http://schemas.openxmlformats.org/officeDocument/2006/relationships/slide" Target="slides/slide128.xml"/><Relationship Id="rId220" Type="http://schemas.openxmlformats.org/officeDocument/2006/relationships/slide" Target="slides/slide139.xml"/><Relationship Id="rId241" Type="http://schemas.openxmlformats.org/officeDocument/2006/relationships/slide" Target="slides/slide160.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81.xml"/><Relationship Id="rId283" Type="http://schemas.openxmlformats.org/officeDocument/2006/relationships/slide" Target="slides/slide202.xml"/><Relationship Id="rId318" Type="http://schemas.openxmlformats.org/officeDocument/2006/relationships/slide" Target="slides/slide237.xml"/><Relationship Id="rId339" Type="http://schemas.openxmlformats.org/officeDocument/2006/relationships/viewProps" Target="viewProps.xml"/><Relationship Id="rId78" Type="http://schemas.openxmlformats.org/officeDocument/2006/relationships/slideMaster" Target="slideMasters/slideMaster78.xml"/><Relationship Id="rId99" Type="http://schemas.openxmlformats.org/officeDocument/2006/relationships/slide" Target="slides/slide18.xml"/><Relationship Id="rId101" Type="http://schemas.openxmlformats.org/officeDocument/2006/relationships/slide" Target="slides/slide20.xml"/><Relationship Id="rId122" Type="http://schemas.openxmlformats.org/officeDocument/2006/relationships/slide" Target="slides/slide41.xml"/><Relationship Id="rId143" Type="http://schemas.openxmlformats.org/officeDocument/2006/relationships/slide" Target="slides/slide62.xml"/><Relationship Id="rId164" Type="http://schemas.openxmlformats.org/officeDocument/2006/relationships/slide" Target="slides/slide83.xml"/><Relationship Id="rId185" Type="http://schemas.openxmlformats.org/officeDocument/2006/relationships/slide" Target="slides/slide104.xml"/><Relationship Id="rId9" Type="http://schemas.openxmlformats.org/officeDocument/2006/relationships/slideMaster" Target="slideMasters/slideMaster9.xml"/><Relationship Id="rId210" Type="http://schemas.openxmlformats.org/officeDocument/2006/relationships/slide" Target="slides/slide129.xml"/><Relationship Id="rId26" Type="http://schemas.openxmlformats.org/officeDocument/2006/relationships/slideMaster" Target="slideMasters/slideMaster26.xml"/><Relationship Id="rId231" Type="http://schemas.openxmlformats.org/officeDocument/2006/relationships/slide" Target="slides/slide150.xml"/><Relationship Id="rId252" Type="http://schemas.openxmlformats.org/officeDocument/2006/relationships/slide" Target="slides/slide171.xml"/><Relationship Id="rId273" Type="http://schemas.openxmlformats.org/officeDocument/2006/relationships/slide" Target="slides/slide192.xml"/><Relationship Id="rId294" Type="http://schemas.openxmlformats.org/officeDocument/2006/relationships/slide" Target="slides/slide213.xml"/><Relationship Id="rId308" Type="http://schemas.openxmlformats.org/officeDocument/2006/relationships/slide" Target="slides/slide227.xml"/><Relationship Id="rId329" Type="http://schemas.openxmlformats.org/officeDocument/2006/relationships/slide" Target="slides/slide248.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8.xml"/><Relationship Id="rId112" Type="http://schemas.openxmlformats.org/officeDocument/2006/relationships/slide" Target="slides/slide31.xml"/><Relationship Id="rId133" Type="http://schemas.openxmlformats.org/officeDocument/2006/relationships/slide" Target="slides/slide52.xml"/><Relationship Id="rId154" Type="http://schemas.openxmlformats.org/officeDocument/2006/relationships/slide" Target="slides/slide73.xml"/><Relationship Id="rId175" Type="http://schemas.openxmlformats.org/officeDocument/2006/relationships/slide" Target="slides/slide94.xml"/><Relationship Id="rId340" Type="http://schemas.openxmlformats.org/officeDocument/2006/relationships/theme" Target="theme/theme1.xml"/><Relationship Id="rId196" Type="http://schemas.openxmlformats.org/officeDocument/2006/relationships/slide" Target="slides/slide115.xml"/><Relationship Id="rId200" Type="http://schemas.openxmlformats.org/officeDocument/2006/relationships/slide" Target="slides/slide119.xml"/><Relationship Id="rId16" Type="http://schemas.openxmlformats.org/officeDocument/2006/relationships/slideMaster" Target="slideMasters/slideMaster16.xml"/><Relationship Id="rId221" Type="http://schemas.openxmlformats.org/officeDocument/2006/relationships/slide" Target="slides/slide140.xml"/><Relationship Id="rId242" Type="http://schemas.openxmlformats.org/officeDocument/2006/relationships/slide" Target="slides/slide161.xml"/><Relationship Id="rId263" Type="http://schemas.openxmlformats.org/officeDocument/2006/relationships/slide" Target="slides/slide182.xml"/><Relationship Id="rId284" Type="http://schemas.openxmlformats.org/officeDocument/2006/relationships/slide" Target="slides/slide203.xml"/><Relationship Id="rId319" Type="http://schemas.openxmlformats.org/officeDocument/2006/relationships/slide" Target="slides/slide238.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Master" Target="slideMasters/slideMaster79.xml"/><Relationship Id="rId102" Type="http://schemas.openxmlformats.org/officeDocument/2006/relationships/slide" Target="slides/slide21.xml"/><Relationship Id="rId123" Type="http://schemas.openxmlformats.org/officeDocument/2006/relationships/slide" Target="slides/slide42.xml"/><Relationship Id="rId144" Type="http://schemas.openxmlformats.org/officeDocument/2006/relationships/slide" Target="slides/slide63.xml"/><Relationship Id="rId330" Type="http://schemas.openxmlformats.org/officeDocument/2006/relationships/slide" Target="slides/slide249.xml"/><Relationship Id="rId90" Type="http://schemas.openxmlformats.org/officeDocument/2006/relationships/slide" Target="slides/slide9.xml"/><Relationship Id="rId165" Type="http://schemas.openxmlformats.org/officeDocument/2006/relationships/slide" Target="slides/slide84.xml"/><Relationship Id="rId186" Type="http://schemas.openxmlformats.org/officeDocument/2006/relationships/slide" Target="slides/slide105.xml"/><Relationship Id="rId211" Type="http://schemas.openxmlformats.org/officeDocument/2006/relationships/slide" Target="slides/slide130.xml"/><Relationship Id="rId232" Type="http://schemas.openxmlformats.org/officeDocument/2006/relationships/slide" Target="slides/slide151.xml"/><Relationship Id="rId253" Type="http://schemas.openxmlformats.org/officeDocument/2006/relationships/slide" Target="slides/slide172.xml"/><Relationship Id="rId274" Type="http://schemas.openxmlformats.org/officeDocument/2006/relationships/slide" Target="slides/slide193.xml"/><Relationship Id="rId295" Type="http://schemas.openxmlformats.org/officeDocument/2006/relationships/slide" Target="slides/slide214.xml"/><Relationship Id="rId309" Type="http://schemas.openxmlformats.org/officeDocument/2006/relationships/slide" Target="slides/slide228.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2.xml"/><Relationship Id="rId134" Type="http://schemas.openxmlformats.org/officeDocument/2006/relationships/slide" Target="slides/slide53.xml"/><Relationship Id="rId320" Type="http://schemas.openxmlformats.org/officeDocument/2006/relationships/slide" Target="slides/slide239.xml"/><Relationship Id="rId80" Type="http://schemas.openxmlformats.org/officeDocument/2006/relationships/slideMaster" Target="slideMasters/slideMaster80.xml"/><Relationship Id="rId155" Type="http://schemas.openxmlformats.org/officeDocument/2006/relationships/slide" Target="slides/slide74.xml"/><Relationship Id="rId176" Type="http://schemas.openxmlformats.org/officeDocument/2006/relationships/slide" Target="slides/slide95.xml"/><Relationship Id="rId197" Type="http://schemas.openxmlformats.org/officeDocument/2006/relationships/slide" Target="slides/slide116.xml"/><Relationship Id="rId341" Type="http://schemas.openxmlformats.org/officeDocument/2006/relationships/tableStyles" Target="tableStyles.xml"/><Relationship Id="rId201" Type="http://schemas.openxmlformats.org/officeDocument/2006/relationships/slide" Target="slides/slide120.xml"/><Relationship Id="rId222" Type="http://schemas.openxmlformats.org/officeDocument/2006/relationships/slide" Target="slides/slide141.xml"/><Relationship Id="rId243" Type="http://schemas.openxmlformats.org/officeDocument/2006/relationships/slide" Target="slides/slide162.xml"/><Relationship Id="rId264" Type="http://schemas.openxmlformats.org/officeDocument/2006/relationships/slide" Target="slides/slide183.xml"/><Relationship Id="rId285" Type="http://schemas.openxmlformats.org/officeDocument/2006/relationships/slide" Target="slides/slide204.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2.xml"/><Relationship Id="rId124" Type="http://schemas.openxmlformats.org/officeDocument/2006/relationships/slide" Target="slides/slide43.xml"/><Relationship Id="rId310" Type="http://schemas.openxmlformats.org/officeDocument/2006/relationships/slide" Target="slides/slide229.xml"/><Relationship Id="rId70" Type="http://schemas.openxmlformats.org/officeDocument/2006/relationships/slideMaster" Target="slideMasters/slideMaster70.xml"/><Relationship Id="rId91" Type="http://schemas.openxmlformats.org/officeDocument/2006/relationships/slide" Target="slides/slide10.xml"/><Relationship Id="rId145" Type="http://schemas.openxmlformats.org/officeDocument/2006/relationships/slide" Target="slides/slide64.xml"/><Relationship Id="rId166" Type="http://schemas.openxmlformats.org/officeDocument/2006/relationships/slide" Target="slides/slide85.xml"/><Relationship Id="rId187" Type="http://schemas.openxmlformats.org/officeDocument/2006/relationships/slide" Target="slides/slide106.xml"/><Relationship Id="rId331" Type="http://schemas.openxmlformats.org/officeDocument/2006/relationships/slide" Target="slides/slide250.xml"/><Relationship Id="rId1" Type="http://schemas.openxmlformats.org/officeDocument/2006/relationships/slideMaster" Target="slideMasters/slideMaster1.xml"/><Relationship Id="rId212" Type="http://schemas.openxmlformats.org/officeDocument/2006/relationships/slide" Target="slides/slide131.xml"/><Relationship Id="rId233" Type="http://schemas.openxmlformats.org/officeDocument/2006/relationships/slide" Target="slides/slide152.xml"/><Relationship Id="rId254" Type="http://schemas.openxmlformats.org/officeDocument/2006/relationships/slide" Target="slides/slide17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3.xml"/><Relationship Id="rId275" Type="http://schemas.openxmlformats.org/officeDocument/2006/relationships/slide" Target="slides/slide194.xml"/><Relationship Id="rId296" Type="http://schemas.openxmlformats.org/officeDocument/2006/relationships/slide" Target="slides/slide215.xml"/><Relationship Id="rId300" Type="http://schemas.openxmlformats.org/officeDocument/2006/relationships/slide" Target="slides/slide219.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54.xml"/><Relationship Id="rId156" Type="http://schemas.openxmlformats.org/officeDocument/2006/relationships/slide" Target="slides/slide75.xml"/><Relationship Id="rId177" Type="http://schemas.openxmlformats.org/officeDocument/2006/relationships/slide" Target="slides/slide96.xml"/><Relationship Id="rId198" Type="http://schemas.openxmlformats.org/officeDocument/2006/relationships/slide" Target="slides/slide117.xml"/><Relationship Id="rId321" Type="http://schemas.openxmlformats.org/officeDocument/2006/relationships/slide" Target="slides/slide240.xml"/><Relationship Id="rId202" Type="http://schemas.openxmlformats.org/officeDocument/2006/relationships/slide" Target="slides/slide121.xml"/><Relationship Id="rId223" Type="http://schemas.openxmlformats.org/officeDocument/2006/relationships/slide" Target="slides/slide142.xml"/><Relationship Id="rId244" Type="http://schemas.openxmlformats.org/officeDocument/2006/relationships/slide" Target="slides/slide16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4.xml"/><Relationship Id="rId286" Type="http://schemas.openxmlformats.org/officeDocument/2006/relationships/slide" Target="slides/slide205.xml"/><Relationship Id="rId50" Type="http://schemas.openxmlformats.org/officeDocument/2006/relationships/slideMaster" Target="slideMasters/slideMaster50.xml"/><Relationship Id="rId104" Type="http://schemas.openxmlformats.org/officeDocument/2006/relationships/slide" Target="slides/slide23.xml"/><Relationship Id="rId125" Type="http://schemas.openxmlformats.org/officeDocument/2006/relationships/slide" Target="slides/slide44.xml"/><Relationship Id="rId146" Type="http://schemas.openxmlformats.org/officeDocument/2006/relationships/slide" Target="slides/slide65.xml"/><Relationship Id="rId167" Type="http://schemas.openxmlformats.org/officeDocument/2006/relationships/slide" Target="slides/slide86.xml"/><Relationship Id="rId188" Type="http://schemas.openxmlformats.org/officeDocument/2006/relationships/slide" Target="slides/slide107.xml"/><Relationship Id="rId311" Type="http://schemas.openxmlformats.org/officeDocument/2006/relationships/slide" Target="slides/slide230.xml"/><Relationship Id="rId332" Type="http://schemas.openxmlformats.org/officeDocument/2006/relationships/slide" Target="slides/slide251.xml"/><Relationship Id="rId71" Type="http://schemas.openxmlformats.org/officeDocument/2006/relationships/slideMaster" Target="slideMasters/slideMaster71.xml"/><Relationship Id="rId92" Type="http://schemas.openxmlformats.org/officeDocument/2006/relationships/slide" Target="slides/slide11.xml"/><Relationship Id="rId213" Type="http://schemas.openxmlformats.org/officeDocument/2006/relationships/slide" Target="slides/slide132.xml"/><Relationship Id="rId234" Type="http://schemas.openxmlformats.org/officeDocument/2006/relationships/slide" Target="slides/slide15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4.xml"/><Relationship Id="rId276" Type="http://schemas.openxmlformats.org/officeDocument/2006/relationships/slide" Target="slides/slide195.xml"/><Relationship Id="rId297" Type="http://schemas.openxmlformats.org/officeDocument/2006/relationships/slide" Target="slides/slide216.xml"/><Relationship Id="rId40" Type="http://schemas.openxmlformats.org/officeDocument/2006/relationships/slideMaster" Target="slideMasters/slideMaster40.xml"/><Relationship Id="rId115" Type="http://schemas.openxmlformats.org/officeDocument/2006/relationships/slide" Target="slides/slide34.xml"/><Relationship Id="rId136" Type="http://schemas.openxmlformats.org/officeDocument/2006/relationships/slide" Target="slides/slide55.xml"/><Relationship Id="rId157" Type="http://schemas.openxmlformats.org/officeDocument/2006/relationships/slide" Target="slides/slide76.xml"/><Relationship Id="rId178" Type="http://schemas.openxmlformats.org/officeDocument/2006/relationships/slide" Target="slides/slide97.xml"/><Relationship Id="rId301" Type="http://schemas.openxmlformats.org/officeDocument/2006/relationships/slide" Target="slides/slide220.xml"/><Relationship Id="rId322" Type="http://schemas.openxmlformats.org/officeDocument/2006/relationships/slide" Target="slides/slide241.xml"/><Relationship Id="rId61" Type="http://schemas.openxmlformats.org/officeDocument/2006/relationships/slideMaster" Target="slideMasters/slideMaster61.xml"/><Relationship Id="rId82" Type="http://schemas.openxmlformats.org/officeDocument/2006/relationships/slide" Target="slides/slide1.xml"/><Relationship Id="rId199" Type="http://schemas.openxmlformats.org/officeDocument/2006/relationships/slide" Target="slides/slide118.xml"/><Relationship Id="rId203" Type="http://schemas.openxmlformats.org/officeDocument/2006/relationships/slide" Target="slides/slide122.xml"/><Relationship Id="rId19" Type="http://schemas.openxmlformats.org/officeDocument/2006/relationships/slideMaster" Target="slideMasters/slideMaster19.xml"/><Relationship Id="rId224" Type="http://schemas.openxmlformats.org/officeDocument/2006/relationships/slide" Target="slides/slide143.xml"/><Relationship Id="rId245" Type="http://schemas.openxmlformats.org/officeDocument/2006/relationships/slide" Target="slides/slide164.xml"/><Relationship Id="rId266" Type="http://schemas.openxmlformats.org/officeDocument/2006/relationships/slide" Target="slides/slide185.xml"/><Relationship Id="rId287" Type="http://schemas.openxmlformats.org/officeDocument/2006/relationships/slide" Target="slides/slide206.xml"/><Relationship Id="rId30" Type="http://schemas.openxmlformats.org/officeDocument/2006/relationships/slideMaster" Target="slideMasters/slideMaster30.xml"/><Relationship Id="rId105" Type="http://schemas.openxmlformats.org/officeDocument/2006/relationships/slide" Target="slides/slide24.xml"/><Relationship Id="rId126" Type="http://schemas.openxmlformats.org/officeDocument/2006/relationships/slide" Target="slides/slide45.xml"/><Relationship Id="rId147" Type="http://schemas.openxmlformats.org/officeDocument/2006/relationships/slide" Target="slides/slide66.xml"/><Relationship Id="rId168" Type="http://schemas.openxmlformats.org/officeDocument/2006/relationships/slide" Target="slides/slide87.xml"/><Relationship Id="rId312" Type="http://schemas.openxmlformats.org/officeDocument/2006/relationships/slide" Target="slides/slide231.xml"/><Relationship Id="rId333" Type="http://schemas.openxmlformats.org/officeDocument/2006/relationships/slide" Target="slides/slide252.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2.xml"/><Relationship Id="rId189" Type="http://schemas.openxmlformats.org/officeDocument/2006/relationships/slide" Target="slides/slide108.xml"/><Relationship Id="rId3" Type="http://schemas.openxmlformats.org/officeDocument/2006/relationships/slideMaster" Target="slideMasters/slideMaster3.xml"/><Relationship Id="rId214" Type="http://schemas.openxmlformats.org/officeDocument/2006/relationships/slide" Target="slides/slide133.xml"/><Relationship Id="rId235" Type="http://schemas.openxmlformats.org/officeDocument/2006/relationships/slide" Target="slides/slide154.xml"/><Relationship Id="rId256" Type="http://schemas.openxmlformats.org/officeDocument/2006/relationships/slide" Target="slides/slide175.xml"/><Relationship Id="rId277" Type="http://schemas.openxmlformats.org/officeDocument/2006/relationships/slide" Target="slides/slide196.xml"/><Relationship Id="rId298" Type="http://schemas.openxmlformats.org/officeDocument/2006/relationships/slide" Target="slides/slide217.xml"/><Relationship Id="rId116" Type="http://schemas.openxmlformats.org/officeDocument/2006/relationships/slide" Target="slides/slide35.xml"/><Relationship Id="rId137" Type="http://schemas.openxmlformats.org/officeDocument/2006/relationships/slide" Target="slides/slide56.xml"/><Relationship Id="rId158" Type="http://schemas.openxmlformats.org/officeDocument/2006/relationships/slide" Target="slides/slide77.xml"/><Relationship Id="rId302" Type="http://schemas.openxmlformats.org/officeDocument/2006/relationships/slide" Target="slides/slide221.xml"/><Relationship Id="rId323" Type="http://schemas.openxmlformats.org/officeDocument/2006/relationships/slide" Target="slides/slide242.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2.xml"/><Relationship Id="rId179" Type="http://schemas.openxmlformats.org/officeDocument/2006/relationships/slide" Target="slides/slide98.xml"/><Relationship Id="rId190" Type="http://schemas.openxmlformats.org/officeDocument/2006/relationships/slide" Target="slides/slide109.xml"/><Relationship Id="rId204" Type="http://schemas.openxmlformats.org/officeDocument/2006/relationships/slide" Target="slides/slide123.xml"/><Relationship Id="rId225" Type="http://schemas.openxmlformats.org/officeDocument/2006/relationships/slide" Target="slides/slide144.xml"/><Relationship Id="rId246" Type="http://schemas.openxmlformats.org/officeDocument/2006/relationships/slide" Target="slides/slide165.xml"/><Relationship Id="rId267" Type="http://schemas.openxmlformats.org/officeDocument/2006/relationships/slide" Target="slides/slide186.xml"/><Relationship Id="rId288" Type="http://schemas.openxmlformats.org/officeDocument/2006/relationships/slide" Target="slides/slide207.xml"/><Relationship Id="rId106" Type="http://schemas.openxmlformats.org/officeDocument/2006/relationships/slide" Target="slides/slide25.xml"/><Relationship Id="rId127" Type="http://schemas.openxmlformats.org/officeDocument/2006/relationships/slide" Target="slides/slide46.xml"/><Relationship Id="rId313" Type="http://schemas.openxmlformats.org/officeDocument/2006/relationships/slide" Target="slides/slide23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3.xml"/><Relationship Id="rId148" Type="http://schemas.openxmlformats.org/officeDocument/2006/relationships/slide" Target="slides/slide67.xml"/><Relationship Id="rId169" Type="http://schemas.openxmlformats.org/officeDocument/2006/relationships/slide" Target="slides/slide88.xml"/><Relationship Id="rId334" Type="http://schemas.openxmlformats.org/officeDocument/2006/relationships/slide" Target="slides/slide253.xml"/><Relationship Id="rId4" Type="http://schemas.openxmlformats.org/officeDocument/2006/relationships/slideMaster" Target="slideMasters/slideMaster4.xml"/><Relationship Id="rId180" Type="http://schemas.openxmlformats.org/officeDocument/2006/relationships/slide" Target="slides/slide99.xml"/><Relationship Id="rId215" Type="http://schemas.openxmlformats.org/officeDocument/2006/relationships/slide" Target="slides/slide134.xml"/><Relationship Id="rId236" Type="http://schemas.openxmlformats.org/officeDocument/2006/relationships/slide" Target="slides/slide155.xml"/><Relationship Id="rId257" Type="http://schemas.openxmlformats.org/officeDocument/2006/relationships/slide" Target="slides/slide176.xml"/><Relationship Id="rId278" Type="http://schemas.openxmlformats.org/officeDocument/2006/relationships/slide" Target="slides/slide197.xml"/><Relationship Id="rId303" Type="http://schemas.openxmlformats.org/officeDocument/2006/relationships/slide" Target="slides/slide222.xml"/><Relationship Id="rId42" Type="http://schemas.openxmlformats.org/officeDocument/2006/relationships/slideMaster" Target="slideMasters/slideMaster42.xml"/><Relationship Id="rId84" Type="http://schemas.openxmlformats.org/officeDocument/2006/relationships/slide" Target="slides/slide3.xml"/><Relationship Id="rId138" Type="http://schemas.openxmlformats.org/officeDocument/2006/relationships/slide" Target="slides/slide57.xml"/><Relationship Id="rId191" Type="http://schemas.openxmlformats.org/officeDocument/2006/relationships/slide" Target="slides/slide110.xml"/><Relationship Id="rId205" Type="http://schemas.openxmlformats.org/officeDocument/2006/relationships/slide" Target="slides/slide124.xml"/><Relationship Id="rId247" Type="http://schemas.openxmlformats.org/officeDocument/2006/relationships/slide" Target="slides/slide166.xml"/><Relationship Id="rId107" Type="http://schemas.openxmlformats.org/officeDocument/2006/relationships/slide" Target="slides/slide26.xml"/><Relationship Id="rId289" Type="http://schemas.openxmlformats.org/officeDocument/2006/relationships/slide" Target="slides/slide208.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8.xml"/><Relationship Id="rId314" Type="http://schemas.openxmlformats.org/officeDocument/2006/relationships/slide" Target="slides/slide233.xml"/><Relationship Id="rId95" Type="http://schemas.openxmlformats.org/officeDocument/2006/relationships/slide" Target="slides/slide14.xml"/><Relationship Id="rId160" Type="http://schemas.openxmlformats.org/officeDocument/2006/relationships/slide" Target="slides/slide79.xml"/><Relationship Id="rId216" Type="http://schemas.openxmlformats.org/officeDocument/2006/relationships/slide" Target="slides/slide135.xml"/><Relationship Id="rId258" Type="http://schemas.openxmlformats.org/officeDocument/2006/relationships/slide" Target="slides/slide177.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7.xml"/><Relationship Id="rId325" Type="http://schemas.openxmlformats.org/officeDocument/2006/relationships/slide" Target="slides/slide244.xml"/><Relationship Id="rId171" Type="http://schemas.openxmlformats.org/officeDocument/2006/relationships/slide" Target="slides/slide90.xml"/><Relationship Id="rId227" Type="http://schemas.openxmlformats.org/officeDocument/2006/relationships/slide" Target="slides/slide146.xml"/><Relationship Id="rId269" Type="http://schemas.openxmlformats.org/officeDocument/2006/relationships/slide" Target="slides/slide188.xml"/><Relationship Id="rId33" Type="http://schemas.openxmlformats.org/officeDocument/2006/relationships/slideMaster" Target="slideMasters/slideMaster33.xml"/><Relationship Id="rId129" Type="http://schemas.openxmlformats.org/officeDocument/2006/relationships/slide" Target="slides/slide48.xml"/><Relationship Id="rId280" Type="http://schemas.openxmlformats.org/officeDocument/2006/relationships/slide" Target="slides/slide199.xml"/><Relationship Id="rId336" Type="http://schemas.openxmlformats.org/officeDocument/2006/relationships/notesMaster" Target="notesMasters/notesMaster1.xml"/><Relationship Id="rId75" Type="http://schemas.openxmlformats.org/officeDocument/2006/relationships/slideMaster" Target="slideMasters/slideMaster75.xml"/><Relationship Id="rId140" Type="http://schemas.openxmlformats.org/officeDocument/2006/relationships/slide" Target="slides/slide59.xml"/><Relationship Id="rId182" Type="http://schemas.openxmlformats.org/officeDocument/2006/relationships/slide" Target="slides/slide101.xml"/><Relationship Id="rId6" Type="http://schemas.openxmlformats.org/officeDocument/2006/relationships/slideMaster" Target="slideMasters/slideMaster6.xml"/><Relationship Id="rId238" Type="http://schemas.openxmlformats.org/officeDocument/2006/relationships/slide" Target="slides/slide157.xml"/><Relationship Id="rId291" Type="http://schemas.openxmlformats.org/officeDocument/2006/relationships/slide" Target="slides/slide210.xml"/><Relationship Id="rId305" Type="http://schemas.openxmlformats.org/officeDocument/2006/relationships/slide" Target="slides/slide224.xml"/><Relationship Id="rId44" Type="http://schemas.openxmlformats.org/officeDocument/2006/relationships/slideMaster" Target="slideMasters/slideMaster44.xml"/><Relationship Id="rId86" Type="http://schemas.openxmlformats.org/officeDocument/2006/relationships/slide" Target="slides/slide5.xml"/><Relationship Id="rId151" Type="http://schemas.openxmlformats.org/officeDocument/2006/relationships/slide" Target="slides/slide70.xml"/><Relationship Id="rId193" Type="http://schemas.openxmlformats.org/officeDocument/2006/relationships/slide" Target="slides/slide112.xml"/><Relationship Id="rId207" Type="http://schemas.openxmlformats.org/officeDocument/2006/relationships/slide" Target="slides/slide126.xml"/><Relationship Id="rId249" Type="http://schemas.openxmlformats.org/officeDocument/2006/relationships/slide" Target="slides/slide168.xml"/><Relationship Id="rId13" Type="http://schemas.openxmlformats.org/officeDocument/2006/relationships/slideMaster" Target="slideMasters/slideMaster13.xml"/><Relationship Id="rId109" Type="http://schemas.openxmlformats.org/officeDocument/2006/relationships/slide" Target="slides/slide28.xml"/><Relationship Id="rId260" Type="http://schemas.openxmlformats.org/officeDocument/2006/relationships/slide" Target="slides/slide179.xml"/><Relationship Id="rId316" Type="http://schemas.openxmlformats.org/officeDocument/2006/relationships/slide" Target="slides/slide235.xml"/><Relationship Id="rId55" Type="http://schemas.openxmlformats.org/officeDocument/2006/relationships/slideMaster" Target="slideMasters/slideMaster55.xml"/><Relationship Id="rId97" Type="http://schemas.openxmlformats.org/officeDocument/2006/relationships/slide" Target="slides/slide16.xml"/><Relationship Id="rId120" Type="http://schemas.openxmlformats.org/officeDocument/2006/relationships/slide" Target="slides/slide39.xml"/><Relationship Id="rId162" Type="http://schemas.openxmlformats.org/officeDocument/2006/relationships/slide" Target="slides/slide81.xml"/><Relationship Id="rId218" Type="http://schemas.openxmlformats.org/officeDocument/2006/relationships/slide" Target="slides/slide137.xml"/><Relationship Id="rId271" Type="http://schemas.openxmlformats.org/officeDocument/2006/relationships/slide" Target="slides/slide190.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50.xml"/><Relationship Id="rId327" Type="http://schemas.openxmlformats.org/officeDocument/2006/relationships/slide" Target="slides/slide246.xml"/><Relationship Id="rId173" Type="http://schemas.openxmlformats.org/officeDocument/2006/relationships/slide" Target="slides/slide92.xml"/><Relationship Id="rId229" Type="http://schemas.openxmlformats.org/officeDocument/2006/relationships/slide" Target="slides/slide148.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Users/el1goluj/Documents/ZURICH/PROJECTS/UPMEM/upmem-workloads/Microbenchmarks/AI/ai_output-2021-03.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Users/el1goluj/Documents/ZURICH/PROJECTS/UPMEM/upmem-workloads/Comparison-results-2021-06.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8.xml.rels><?xml version="1.0" encoding="UTF-8" standalone="yes"?>
<Relationships xmlns="http://schemas.openxmlformats.org/package/2006/relationships"><Relationship Id="rId3" Type="http://schemas.openxmlformats.org/officeDocument/2006/relationships/oleObject" Target="file:////Users/el1goluj/Documents/ZURICH/PROJECTS/UPMEM/upmem-workloads/Comparison-results-2021-06.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9.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4.xml.rels><?xml version="1.0" encoding="UTF-8" standalone="yes"?>
<Relationships xmlns="http://schemas.openxmlformats.org/package/2006/relationships"><Relationship Id="rId2" Type="http://schemas.openxmlformats.org/officeDocument/2006/relationships/oleObject" Target="Macintosh%20HD:Users:amiraliboroumand:cmu:Google-Internship-EdgeTPU:ML-Workload-Analysis-repaired%20-backup-for-graphs-copy.xlsx" TargetMode="External"/><Relationship Id="rId1" Type="http://schemas.openxmlformats.org/officeDocument/2006/relationships/themeOverride" Target="../theme/themeOverride6.xml"/></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Macintosh%20HD:Users:amiraliboroumand:cmu:Google-Internship-EdgeTPU:ML-Workload-Analysis-repaired%20-backup-graphs.xlsx" TargetMode="External"/><Relationship Id="rId1" Type="http://schemas.openxmlformats.org/officeDocument/2006/relationships/themeOverride" Target="../theme/themeOverride7.xml"/></Relationships>
</file>

<file path=ppt/charts/_rels/chart16.xml.rels><?xml version="1.0" encoding="UTF-8" standalone="yes"?>
<Relationships xmlns="http://schemas.openxmlformats.org/package/2006/relationships"><Relationship Id="rId1" Type="http://schemas.openxmlformats.org/officeDocument/2006/relationships/oleObject" Target="file:////Users/geraldo/Projects/Mensa/Plo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05042735042736"/>
          <c:y val="3.4725185185185185E-2"/>
          <c:w val="0.80509358974358969"/>
          <c:h val="0.68869192724792083"/>
        </c:manualLayout>
      </c:layout>
      <c:scatterChart>
        <c:scatterStyle val="lineMarker"/>
        <c:varyColors val="0"/>
        <c:ser>
          <c:idx val="0"/>
          <c:order val="0"/>
          <c:spPr>
            <a:ln w="19050" cap="rnd">
              <a:noFill/>
              <a:round/>
            </a:ln>
            <a:effectLst/>
          </c:spPr>
          <c:marker>
            <c:symbol val="circle"/>
            <c:size val="15"/>
            <c:spPr>
              <a:solidFill>
                <a:schemeClr val="accent6">
                  <a:lumMod val="20000"/>
                  <a:lumOff val="80000"/>
                </a:schemeClr>
              </a:solidFill>
              <a:ln w="25400">
                <a:solidFill>
                  <a:srgbClr val="00B050"/>
                </a:solidFill>
              </a:ln>
              <a:effectLst/>
            </c:spPr>
          </c:marker>
          <c:dLbls>
            <c:dLbl>
              <c:idx val="0"/>
              <c:tx>
                <c:strRef>
                  <c:f>'/Users/el1goluj/Documents/ZURICH/PROJECTS/UPMEM/upmem-workloads/Microbenchmarks/AI/[ai_output.xlsx]ai_output (4)'!$J$2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{898998AA-3EF0-B845-83A2-55A8444EF191}</c15:txfldGUID>
                      <c15:f>'/Users/el1goluj/Documents/ZURICH/PROJECTS/UPMEM/upmem-workloads/Microbenchmarks/AI/[ai_output.xlsx]ai_output (4)'!$J$2</c15:f>
                      <c15:dlblFieldTableCache>
                        <c:ptCount val="1"/>
                        <c:pt idx="0">
                          <c:v>1</c:v>
                        </c:pt>
                      </c15:dlblFieldTableCache>
                    </c15:dlblFTEntry>
                  </c15:dlblFieldTable>
                  <c15:showDataLabelsRange val="0"/>
                </c:ext>
                <c:ext xmlns:c16="http://schemas.microsoft.com/office/drawing/2014/chart" uri="{C3380CC4-5D6E-409C-BE32-E72D297353CC}">
                  <c16:uniqueId val="{00000000-FF8B-5F4C-8BBF-ED4DE736661E}"/>
                </c:ext>
              </c:extLst>
            </c:dLbl>
            <c:dLbl>
              <c:idx val="1"/>
              <c:tx>
                <c:strRef>
                  <c:f>'/Users/el1goluj/Documents/ZURICH/PROJECTS/UPMEM/upmem-workloads/Microbenchmarks/AI/[ai_output.xlsx]ai_output (4)'!$J$3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{A7CF9486-606B-5343-B3F7-6CCD49CCFC8E}</c15:txfldGUID>
                      <c15:f>'/Users/el1goluj/Documents/ZURICH/PROJECTS/UPMEM/upmem-workloads/Microbenchmarks/AI/[ai_output.xlsx]ai_output (4)'!$J$3</c15:f>
                      <c15:dlblFieldTableCache>
                        <c:ptCount val="1"/>
                        <c:pt idx="0">
                          <c:v>2</c:v>
                        </c:pt>
                      </c15:dlblFieldTableCache>
                    </c15:dlblFTEntry>
                  </c15:dlblFieldTable>
                  <c15:showDataLabelsRange val="0"/>
                </c:ext>
                <c:ext xmlns:c16="http://schemas.microsoft.com/office/drawing/2014/chart" uri="{C3380CC4-5D6E-409C-BE32-E72D297353CC}">
                  <c16:uniqueId val="{00000001-FF8B-5F4C-8BBF-ED4DE736661E}"/>
                </c:ext>
              </c:extLst>
            </c:dLbl>
            <c:dLbl>
              <c:idx val="2"/>
              <c:tx>
                <c:strRef>
                  <c:f>'/Users/el1goluj/Documents/ZURICH/PROJECTS/UPMEM/upmem-workloads/Microbenchmarks/AI/[ai_output.xlsx]ai_output (4)'!$J$4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{9017F7BC-BE1C-9944-8940-8EA017B8C5AE}</c15:txfldGUID>
                      <c15:f>'/Users/el1goluj/Documents/ZURICH/PROJECTS/UPMEM/upmem-workloads/Microbenchmarks/AI/[ai_output.xlsx]ai_output (4)'!$J$4</c15:f>
                      <c15:dlblFieldTableCache>
                        <c:ptCount val="1"/>
                        <c:pt idx="0">
                          <c:v>3</c:v>
                        </c:pt>
                      </c15:dlblFieldTableCache>
                    </c15:dlblFTEntry>
                  </c15:dlblFieldTable>
                  <c15:showDataLabelsRange val="0"/>
                </c:ext>
                <c:ext xmlns:c16="http://schemas.microsoft.com/office/drawing/2014/chart" uri="{C3380CC4-5D6E-409C-BE32-E72D297353CC}">
                  <c16:uniqueId val="{00000002-FF8B-5F4C-8BBF-ED4DE736661E}"/>
                </c:ext>
              </c:extLst>
            </c:dLbl>
            <c:dLbl>
              <c:idx val="3"/>
              <c:tx>
                <c:strRef>
                  <c:f>'/Users/el1goluj/Documents/ZURICH/PROJECTS/UPMEM/upmem-workloads/Microbenchmarks/AI/[ai_output.xlsx]ai_output (4)'!$J$5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{800B06A2-1A76-4442-8A82-6FA02944A75B}</c15:txfldGUID>
                      <c15:f>'/Users/el1goluj/Documents/ZURICH/PROJECTS/UPMEM/upmem-workloads/Microbenchmarks/AI/[ai_output.xlsx]ai_output (4)'!$J$5</c15:f>
                      <c15:dlblFieldTableCache>
                        <c:ptCount val="1"/>
                        <c:pt idx="0">
                          <c:v>4</c:v>
                        </c:pt>
                      </c15:dlblFieldTableCache>
                    </c15:dlblFTEntry>
                  </c15:dlblFieldTable>
                  <c15:showDataLabelsRange val="0"/>
                </c:ext>
                <c:ext xmlns:c16="http://schemas.microsoft.com/office/drawing/2014/chart" uri="{C3380CC4-5D6E-409C-BE32-E72D297353CC}">
                  <c16:uniqueId val="{00000003-FF8B-5F4C-8BBF-ED4DE736661E}"/>
                </c:ext>
              </c:extLst>
            </c:dLbl>
            <c:dLbl>
              <c:idx val="4"/>
              <c:tx>
                <c:strRef>
                  <c:f>'/Users/el1goluj/Documents/ZURICH/PROJECTS/UPMEM/upmem-workloads/Microbenchmarks/AI/[ai_output.xlsx]ai_output (4)'!$J$6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{B4BF4E32-B873-AA48-96A0-C9F2520B28F2}</c15:txfldGUID>
                      <c15:f>'/Users/el1goluj/Documents/ZURICH/PROJECTS/UPMEM/upmem-workloads/Microbenchmarks/AI/[ai_output.xlsx]ai_output (4)'!$J$6</c15:f>
                      <c15:dlblFieldTableCache>
                        <c:ptCount val="1"/>
                        <c:pt idx="0">
                          <c:v>5</c:v>
                        </c:pt>
                      </c15:dlblFieldTableCache>
                    </c15:dlblFTEntry>
                  </c15:dlblFieldTable>
                  <c15:showDataLabelsRange val="0"/>
                </c:ext>
                <c:ext xmlns:c16="http://schemas.microsoft.com/office/drawing/2014/chart" uri="{C3380CC4-5D6E-409C-BE32-E72D297353CC}">
                  <c16:uniqueId val="{00000004-FF8B-5F4C-8BBF-ED4DE736661E}"/>
                </c:ext>
              </c:extLst>
            </c:dLbl>
            <c:dLbl>
              <c:idx val="5"/>
              <c:tx>
                <c:strRef>
                  <c:f>'/Users/el1goluj/Documents/ZURICH/PROJECTS/UPMEM/upmem-workloads/Microbenchmarks/AI/[ai_output.xlsx]ai_output (4)'!$J$7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{A3BB497D-B170-1B46-A301-4F75B63F0DCA}</c15:txfldGUID>
                      <c15:f>'/Users/el1goluj/Documents/ZURICH/PROJECTS/UPMEM/upmem-workloads/Microbenchmarks/AI/[ai_output.xlsx]ai_output (4)'!$J$7</c15:f>
                      <c15:dlblFieldTableCache>
                        <c:ptCount val="1"/>
                        <c:pt idx="0">
                          <c:v>6</c:v>
                        </c:pt>
                      </c15:dlblFieldTableCache>
                    </c15:dlblFTEntry>
                  </c15:dlblFieldTable>
                  <c15:showDataLabelsRange val="0"/>
                </c:ext>
                <c:ext xmlns:c16="http://schemas.microsoft.com/office/drawing/2014/chart" uri="{C3380CC4-5D6E-409C-BE32-E72D297353CC}">
                  <c16:uniqueId val="{00000005-FF8B-5F4C-8BBF-ED4DE736661E}"/>
                </c:ext>
              </c:extLst>
            </c:dLbl>
            <c:dLbl>
              <c:idx val="6"/>
              <c:tx>
                <c:strRef>
                  <c:f>'/Users/el1goluj/Documents/ZURICH/PROJECTS/UPMEM/upmem-workloads/Microbenchmarks/AI/[ai_output.xlsx]ai_output (4)'!$J$8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{487C2785-4990-7140-AD38-41068E5C4751}</c15:txfldGUID>
                      <c15:f>'/Users/el1goluj/Documents/ZURICH/PROJECTS/UPMEM/upmem-workloads/Microbenchmarks/AI/[ai_output.xlsx]ai_output (4)'!$J$8</c15:f>
                      <c15:dlblFieldTableCache>
                        <c:ptCount val="1"/>
                        <c:pt idx="0">
                          <c:v>7</c:v>
                        </c:pt>
                      </c15:dlblFieldTableCache>
                    </c15:dlblFTEntry>
                  </c15:dlblFieldTable>
                  <c15:showDataLabelsRange val="0"/>
                </c:ext>
                <c:ext xmlns:c16="http://schemas.microsoft.com/office/drawing/2014/chart" uri="{C3380CC4-5D6E-409C-BE32-E72D297353CC}">
                  <c16:uniqueId val="{00000006-FF8B-5F4C-8BBF-ED4DE736661E}"/>
                </c:ext>
              </c:extLst>
            </c:dLbl>
            <c:dLbl>
              <c:idx val="7"/>
              <c:tx>
                <c:strRef>
                  <c:f>'/Users/el1goluj/Documents/ZURICH/PROJECTS/UPMEM/upmem-workloads/Microbenchmarks/AI/[ai_output.xlsx]ai_output (4)'!$J$9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{4F589B70-8200-504B-84BA-E1E084098BBB}</c15:txfldGUID>
                      <c15:f>'/Users/el1goluj/Documents/ZURICH/PROJECTS/UPMEM/upmem-workloads/Microbenchmarks/AI/[ai_output.xlsx]ai_output (4)'!$J$9</c15:f>
                      <c15:dlblFieldTableCache>
                        <c:ptCount val="1"/>
                        <c:pt idx="0">
                          <c:v>8</c:v>
                        </c:pt>
                      </c15:dlblFieldTableCache>
                    </c15:dlblFTEntry>
                  </c15:dlblFieldTable>
                  <c15:showDataLabelsRange val="0"/>
                </c:ext>
                <c:ext xmlns:c16="http://schemas.microsoft.com/office/drawing/2014/chart" uri="{C3380CC4-5D6E-409C-BE32-E72D297353CC}">
                  <c16:uniqueId val="{00000007-FF8B-5F4C-8BBF-ED4DE736661E}"/>
                </c:ext>
              </c:extLst>
            </c:dLbl>
            <c:dLbl>
              <c:idx val="8"/>
              <c:tx>
                <c:strRef>
                  <c:f>'/Users/el1goluj/Documents/ZURICH/PROJECTS/UPMEM/upmem-workloads/Microbenchmarks/AI/[ai_output.xlsx]ai_output (4)'!$J$10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{8258BCA2-40D9-5642-90D6-0901FBF93FC0}</c15:txfldGUID>
                      <c15:f>'/Users/el1goluj/Documents/ZURICH/PROJECTS/UPMEM/upmem-workloads/Microbenchmarks/AI/[ai_output.xlsx]ai_output (4)'!$J$10</c15:f>
                      <c15:dlblFieldTableCache>
                        <c:ptCount val="1"/>
                        <c:pt idx="0">
                          <c:v>9</c:v>
                        </c:pt>
                      </c15:dlblFieldTableCache>
                    </c15:dlblFTEntry>
                  </c15:dlblFieldTable>
                  <c15:showDataLabelsRange val="0"/>
                </c:ext>
                <c:ext xmlns:c16="http://schemas.microsoft.com/office/drawing/2014/chart" uri="{C3380CC4-5D6E-409C-BE32-E72D297353CC}">
                  <c16:uniqueId val="{00000008-FF8B-5F4C-8BBF-ED4DE736661E}"/>
                </c:ext>
              </c:extLst>
            </c:dLbl>
            <c:dLbl>
              <c:idx val="9"/>
              <c:tx>
                <c:strRef>
                  <c:f>'/Users/el1goluj/Documents/ZURICH/PROJECTS/UPMEM/upmem-workloads/Microbenchmarks/AI/[ai_output.xlsx]ai_output (4)'!$J$11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{BD3B5519-C830-7E47-A192-28698A6A2939}</c15:txfldGUID>
                      <c15:f>'/Users/el1goluj/Documents/ZURICH/PROJECTS/UPMEM/upmem-workloads/Microbenchmarks/AI/[ai_output.xlsx]ai_output (4)'!$J$11</c15:f>
                      <c15:dlblFieldTableCache>
                        <c:ptCount val="1"/>
                        <c:pt idx="0">
                          <c:v>10</c:v>
                        </c:pt>
                      </c15:dlblFieldTableCache>
                    </c15:dlblFTEntry>
                  </c15:dlblFieldTable>
                  <c15:showDataLabelsRange val="0"/>
                </c:ext>
                <c:ext xmlns:c16="http://schemas.microsoft.com/office/drawing/2014/chart" uri="{C3380CC4-5D6E-409C-BE32-E72D297353CC}">
                  <c16:uniqueId val="{00000009-FF8B-5F4C-8BBF-ED4DE736661E}"/>
                </c:ext>
              </c:extLst>
            </c:dLbl>
            <c:dLbl>
              <c:idx val="10"/>
              <c:tx>
                <c:strRef>
                  <c:f>'/Users/el1goluj/Documents/ZURICH/PROJECTS/UPMEM/upmem-workloads/Microbenchmarks/AI/[ai_output.xlsx]ai_output (4)'!$J$12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{9FA83C08-4503-4241-86D5-C1C8A1EE1F70}</c15:txfldGUID>
                      <c15:f>'/Users/el1goluj/Documents/ZURICH/PROJECTS/UPMEM/upmem-workloads/Microbenchmarks/AI/[ai_output.xlsx]ai_output (4)'!$J$12</c15:f>
                      <c15:dlblFieldTableCache>
                        <c:ptCount val="1"/>
                        <c:pt idx="0">
                          <c:v>11</c:v>
                        </c:pt>
                      </c15:dlblFieldTableCache>
                    </c15:dlblFTEntry>
                  </c15:dlblFieldTable>
                  <c15:showDataLabelsRange val="0"/>
                </c:ext>
                <c:ext xmlns:c16="http://schemas.microsoft.com/office/drawing/2014/chart" uri="{C3380CC4-5D6E-409C-BE32-E72D297353CC}">
                  <c16:uniqueId val="{0000000A-FF8B-5F4C-8BBF-ED4DE736661E}"/>
                </c:ext>
              </c:extLst>
            </c:dLbl>
            <c:dLbl>
              <c:idx val="11"/>
              <c:tx>
                <c:strRef>
                  <c:f>'/Users/el1goluj/Documents/ZURICH/PROJECTS/UPMEM/upmem-workloads/Microbenchmarks/AI/[ai_output.xlsx]ai_output (4)'!$J$13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{37E8626B-B99B-734A-9E9C-057D0C023E1B}</c15:txfldGUID>
                      <c15:f>'/Users/el1goluj/Documents/ZURICH/PROJECTS/UPMEM/upmem-workloads/Microbenchmarks/AI/[ai_output.xlsx]ai_output (4)'!$J$13</c15:f>
                      <c15:dlblFieldTableCache>
                        <c:ptCount val="1"/>
                        <c:pt idx="0">
                          <c:v>12</c:v>
                        </c:pt>
                      </c15:dlblFieldTableCache>
                    </c15:dlblFTEntry>
                  </c15:dlblFieldTable>
                  <c15:showDataLabelsRange val="0"/>
                </c:ext>
                <c:ext xmlns:c16="http://schemas.microsoft.com/office/drawing/2014/chart" uri="{C3380CC4-5D6E-409C-BE32-E72D297353CC}">
                  <c16:uniqueId val="{0000000B-FF8B-5F4C-8BBF-ED4DE736661E}"/>
                </c:ext>
              </c:extLst>
            </c:dLbl>
            <c:dLbl>
              <c:idx val="12"/>
              <c:tx>
                <c:strRef>
                  <c:f>'/Users/el1goluj/Documents/ZURICH/PROJECTS/UPMEM/upmem-workloads/Microbenchmarks/AI/[ai_output.xlsx]ai_output (4)'!$J$14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{CFE39413-D876-444B-8BE8-4F61B9C0D3F2}</c15:txfldGUID>
                      <c15:f>'/Users/el1goluj/Documents/ZURICH/PROJECTS/UPMEM/upmem-workloads/Microbenchmarks/AI/[ai_output.xlsx]ai_output (4)'!$J$14</c15:f>
                      <c15:dlblFieldTableCache>
                        <c:ptCount val="1"/>
                        <c:pt idx="0">
                          <c:v>13</c:v>
                        </c:pt>
                      </c15:dlblFieldTableCache>
                    </c15:dlblFTEntry>
                  </c15:dlblFieldTable>
                  <c15:showDataLabelsRange val="0"/>
                </c:ext>
                <c:ext xmlns:c16="http://schemas.microsoft.com/office/drawing/2014/chart" uri="{C3380CC4-5D6E-409C-BE32-E72D297353CC}">
                  <c16:uniqueId val="{0000000C-FF8B-5F4C-8BBF-ED4DE736661E}"/>
                </c:ext>
              </c:extLst>
            </c:dLbl>
            <c:dLbl>
              <c:idx val="13"/>
              <c:tx>
                <c:strRef>
                  <c:f>'/Users/el1goluj/Documents/ZURICH/PROJECTS/UPMEM/upmem-workloads/Microbenchmarks/AI/[ai_output.xlsx]ai_output (4)'!$J$15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{12F4F84B-0D6F-9D47-9A55-405A11F4B8C4}</c15:txfldGUID>
                      <c15:f>'/Users/el1goluj/Documents/ZURICH/PROJECTS/UPMEM/upmem-workloads/Microbenchmarks/AI/[ai_output.xlsx]ai_output (4)'!$J$15</c15:f>
                      <c15:dlblFieldTableCache>
                        <c:ptCount val="1"/>
                        <c:pt idx="0">
                          <c:v>14</c:v>
                        </c:pt>
                      </c15:dlblFieldTableCache>
                    </c15:dlblFTEntry>
                  </c15:dlblFieldTable>
                  <c15:showDataLabelsRange val="0"/>
                </c:ext>
                <c:ext xmlns:c16="http://schemas.microsoft.com/office/drawing/2014/chart" uri="{C3380CC4-5D6E-409C-BE32-E72D297353CC}">
                  <c16:uniqueId val="{0000000D-FF8B-5F4C-8BBF-ED4DE736661E}"/>
                </c:ext>
              </c:extLst>
            </c:dLbl>
            <c:dLbl>
              <c:idx val="14"/>
              <c:tx>
                <c:strRef>
                  <c:f>'/Users/el1goluj/Documents/ZURICH/PROJECTS/UPMEM/upmem-workloads/Microbenchmarks/AI/[ai_output.xlsx]ai_output (4)'!$J$16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{4F24BFCB-A529-2440-880D-97ADB75F814D}</c15:txfldGUID>
                      <c15:f>'/Users/el1goluj/Documents/ZURICH/PROJECTS/UPMEM/upmem-workloads/Microbenchmarks/AI/[ai_output.xlsx]ai_output (4)'!$J$16</c15:f>
                      <c15:dlblFieldTableCache>
                        <c:ptCount val="1"/>
                        <c:pt idx="0">
                          <c:v>15</c:v>
                        </c:pt>
                      </c15:dlblFieldTableCache>
                    </c15:dlblFTEntry>
                  </c15:dlblFieldTable>
                  <c15:showDataLabelsRange val="0"/>
                </c:ext>
                <c:ext xmlns:c16="http://schemas.microsoft.com/office/drawing/2014/chart" uri="{C3380CC4-5D6E-409C-BE32-E72D297353CC}">
                  <c16:uniqueId val="{0000000E-FF8B-5F4C-8BBF-ED4DE736661E}"/>
                </c:ext>
              </c:extLst>
            </c:dLbl>
            <c:dLbl>
              <c:idx val="15"/>
              <c:tx>
                <c:strRef>
                  <c:f>'/Users/el1goluj/Documents/ZURICH/PROJECTS/UPMEM/upmem-workloads/Microbenchmarks/AI/[ai_output.xlsx]ai_output (4)'!$J$17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{00D40008-CEA2-AA4A-A017-4C0811314D4D}</c15:txfldGUID>
                      <c15:f>'/Users/el1goluj/Documents/ZURICH/PROJECTS/UPMEM/upmem-workloads/Microbenchmarks/AI/[ai_output.xlsx]ai_output (4)'!$J$17</c15:f>
                      <c15:dlblFieldTableCache>
                        <c:ptCount val="1"/>
                        <c:pt idx="0">
                          <c:v>16</c:v>
                        </c:pt>
                      </c15:dlblFieldTableCache>
                    </c15:dlblFTEntry>
                  </c15:dlblFieldTable>
                  <c15:showDataLabelsRange val="0"/>
                </c:ext>
                <c:ext xmlns:c16="http://schemas.microsoft.com/office/drawing/2014/chart" uri="{C3380CC4-5D6E-409C-BE32-E72D297353CC}">
                  <c16:uniqueId val="{0000000F-FF8B-5F4C-8BBF-ED4DE736661E}"/>
                </c:ext>
              </c:extLst>
            </c:dLbl>
            <c:dLbl>
              <c:idx val="16"/>
              <c:tx>
                <c:strRef>
                  <c:f>'/Users/el1goluj/Documents/ZURICH/PROJECTS/UPMEM/upmem-workloads/Microbenchmarks/AI/[ai_output.xlsx]ai_output (4)'!$J$18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{8A6DFD4F-2242-0F4F-ABA0-6CAAF13DAE46}</c15:txfldGUID>
                      <c15:f>'/Users/el1goluj/Documents/ZURICH/PROJECTS/UPMEM/upmem-workloads/Microbenchmarks/AI/[ai_output.xlsx]ai_output (4)'!$J$18</c15:f>
                      <c15:dlblFieldTableCache>
                        <c:ptCount val="1"/>
                        <c:pt idx="0">
                          <c:v>1</c:v>
                        </c:pt>
                      </c15:dlblFieldTableCache>
                    </c15:dlblFTEntry>
                  </c15:dlblFieldTable>
                  <c15:showDataLabelsRange val="0"/>
                </c:ext>
                <c:ext xmlns:c16="http://schemas.microsoft.com/office/drawing/2014/chart" uri="{C3380CC4-5D6E-409C-BE32-E72D297353CC}">
                  <c16:uniqueId val="{00000010-FF8B-5F4C-8BBF-ED4DE736661E}"/>
                </c:ext>
              </c:extLst>
            </c:dLbl>
            <c:dLbl>
              <c:idx val="17"/>
              <c:tx>
                <c:strRef>
                  <c:f>'/Users/el1goluj/Documents/ZURICH/PROJECTS/UPMEM/upmem-workloads/Microbenchmarks/AI/[ai_output.xlsx]ai_output (4)'!$J$19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{CBFF0758-2B6F-1645-9BAE-53B703447234}</c15:txfldGUID>
                      <c15:f>'/Users/el1goluj/Documents/ZURICH/PROJECTS/UPMEM/upmem-workloads/Microbenchmarks/AI/[ai_output.xlsx]ai_output (4)'!$J$19</c15:f>
                      <c15:dlblFieldTableCache>
                        <c:ptCount val="1"/>
                        <c:pt idx="0">
                          <c:v>2</c:v>
                        </c:pt>
                      </c15:dlblFieldTableCache>
                    </c15:dlblFTEntry>
                  </c15:dlblFieldTable>
                  <c15:showDataLabelsRange val="0"/>
                </c:ext>
                <c:ext xmlns:c16="http://schemas.microsoft.com/office/drawing/2014/chart" uri="{C3380CC4-5D6E-409C-BE32-E72D297353CC}">
                  <c16:uniqueId val="{00000011-FF8B-5F4C-8BBF-ED4DE736661E}"/>
                </c:ext>
              </c:extLst>
            </c:dLbl>
            <c:dLbl>
              <c:idx val="18"/>
              <c:tx>
                <c:strRef>
                  <c:f>'/Users/el1goluj/Documents/ZURICH/PROJECTS/UPMEM/upmem-workloads/Microbenchmarks/AI/[ai_output.xlsx]ai_output (4)'!$J$20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{3DDFFF31-D81F-A547-8784-61DA1CBC01E3}</c15:txfldGUID>
                      <c15:f>'/Users/el1goluj/Documents/ZURICH/PROJECTS/UPMEM/upmem-workloads/Microbenchmarks/AI/[ai_output.xlsx]ai_output (4)'!$J$20</c15:f>
                      <c15:dlblFieldTableCache>
                        <c:ptCount val="1"/>
                        <c:pt idx="0">
                          <c:v>3</c:v>
                        </c:pt>
                      </c15:dlblFieldTableCache>
                    </c15:dlblFTEntry>
                  </c15:dlblFieldTable>
                  <c15:showDataLabelsRange val="0"/>
                </c:ext>
                <c:ext xmlns:c16="http://schemas.microsoft.com/office/drawing/2014/chart" uri="{C3380CC4-5D6E-409C-BE32-E72D297353CC}">
                  <c16:uniqueId val="{00000012-FF8B-5F4C-8BBF-ED4DE736661E}"/>
                </c:ext>
              </c:extLst>
            </c:dLbl>
            <c:dLbl>
              <c:idx val="19"/>
              <c:tx>
                <c:strRef>
                  <c:f>'/Users/el1goluj/Documents/ZURICH/PROJECTS/UPMEM/upmem-workloads/Microbenchmarks/AI/[ai_output.xlsx]ai_output (4)'!$J$21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{6731B5ED-75F7-F147-AE32-798EE41D0699}</c15:txfldGUID>
                      <c15:f>'/Users/el1goluj/Documents/ZURICH/PROJECTS/UPMEM/upmem-workloads/Microbenchmarks/AI/[ai_output.xlsx]ai_output (4)'!$J$21</c15:f>
                      <c15:dlblFieldTableCache>
                        <c:ptCount val="1"/>
                        <c:pt idx="0">
                          <c:v>4</c:v>
                        </c:pt>
                      </c15:dlblFieldTableCache>
                    </c15:dlblFTEntry>
                  </c15:dlblFieldTable>
                  <c15:showDataLabelsRange val="0"/>
                </c:ext>
                <c:ext xmlns:c16="http://schemas.microsoft.com/office/drawing/2014/chart" uri="{C3380CC4-5D6E-409C-BE32-E72D297353CC}">
                  <c16:uniqueId val="{00000013-FF8B-5F4C-8BBF-ED4DE736661E}"/>
                </c:ext>
              </c:extLst>
            </c:dLbl>
            <c:dLbl>
              <c:idx val="20"/>
              <c:tx>
                <c:strRef>
                  <c:f>'/Users/el1goluj/Documents/ZURICH/PROJECTS/UPMEM/upmem-workloads/Microbenchmarks/AI/[ai_output.xlsx]ai_output (4)'!$J$22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{61773C8D-5327-5A47-9D0C-9EA4144FE4BC}</c15:txfldGUID>
                      <c15:f>'/Users/el1goluj/Documents/ZURICH/PROJECTS/UPMEM/upmem-workloads/Microbenchmarks/AI/[ai_output.xlsx]ai_output (4)'!$J$22</c15:f>
                      <c15:dlblFieldTableCache>
                        <c:ptCount val="1"/>
                        <c:pt idx="0">
                          <c:v>5</c:v>
                        </c:pt>
                      </c15:dlblFieldTableCache>
                    </c15:dlblFTEntry>
                  </c15:dlblFieldTable>
                  <c15:showDataLabelsRange val="0"/>
                </c:ext>
                <c:ext xmlns:c16="http://schemas.microsoft.com/office/drawing/2014/chart" uri="{C3380CC4-5D6E-409C-BE32-E72D297353CC}">
                  <c16:uniqueId val="{00000014-FF8B-5F4C-8BBF-ED4DE736661E}"/>
                </c:ext>
              </c:extLst>
            </c:dLbl>
            <c:dLbl>
              <c:idx val="21"/>
              <c:tx>
                <c:strRef>
                  <c:f>'/Users/el1goluj/Documents/ZURICH/PROJECTS/UPMEM/upmem-workloads/Microbenchmarks/AI/[ai_output.xlsx]ai_output (4)'!$J$23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{9ADDE919-D231-FE4D-B92C-2D9383C04D3F}</c15:txfldGUID>
                      <c15:f>'/Users/el1goluj/Documents/ZURICH/PROJECTS/UPMEM/upmem-workloads/Microbenchmarks/AI/[ai_output.xlsx]ai_output (4)'!$J$23</c15:f>
                      <c15:dlblFieldTableCache>
                        <c:ptCount val="1"/>
                        <c:pt idx="0">
                          <c:v>6</c:v>
                        </c:pt>
                      </c15:dlblFieldTableCache>
                    </c15:dlblFTEntry>
                  </c15:dlblFieldTable>
                  <c15:showDataLabelsRange val="0"/>
                </c:ext>
                <c:ext xmlns:c16="http://schemas.microsoft.com/office/drawing/2014/chart" uri="{C3380CC4-5D6E-409C-BE32-E72D297353CC}">
                  <c16:uniqueId val="{00000015-FF8B-5F4C-8BBF-ED4DE736661E}"/>
                </c:ext>
              </c:extLst>
            </c:dLbl>
            <c:dLbl>
              <c:idx val="22"/>
              <c:tx>
                <c:strRef>
                  <c:f>'/Users/el1goluj/Documents/ZURICH/PROJECTS/UPMEM/upmem-workloads/Microbenchmarks/AI/[ai_output.xlsx]ai_output (4)'!$J$24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{65EED40C-3BD1-DC4C-8839-74BA7440FBD4}</c15:txfldGUID>
                      <c15:f>'/Users/el1goluj/Documents/ZURICH/PROJECTS/UPMEM/upmem-workloads/Microbenchmarks/AI/[ai_output.xlsx]ai_output (4)'!$J$24</c15:f>
                      <c15:dlblFieldTableCache>
                        <c:ptCount val="1"/>
                        <c:pt idx="0">
                          <c:v>7</c:v>
                        </c:pt>
                      </c15:dlblFieldTableCache>
                    </c15:dlblFTEntry>
                  </c15:dlblFieldTable>
                  <c15:showDataLabelsRange val="0"/>
                </c:ext>
                <c:ext xmlns:c16="http://schemas.microsoft.com/office/drawing/2014/chart" uri="{C3380CC4-5D6E-409C-BE32-E72D297353CC}">
                  <c16:uniqueId val="{00000016-FF8B-5F4C-8BBF-ED4DE736661E}"/>
                </c:ext>
              </c:extLst>
            </c:dLbl>
            <c:dLbl>
              <c:idx val="23"/>
              <c:tx>
                <c:strRef>
                  <c:f>'/Users/el1goluj/Documents/ZURICH/PROJECTS/UPMEM/upmem-workloads/Microbenchmarks/AI/[ai_output.xlsx]ai_output (4)'!$J$25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{ED7874D5-245C-6842-A932-D49D0C4151E7}</c15:txfldGUID>
                      <c15:f>'/Users/el1goluj/Documents/ZURICH/PROJECTS/UPMEM/upmem-workloads/Microbenchmarks/AI/[ai_output.xlsx]ai_output (4)'!$J$25</c15:f>
                      <c15:dlblFieldTableCache>
                        <c:ptCount val="1"/>
                        <c:pt idx="0">
                          <c:v>8</c:v>
                        </c:pt>
                      </c15:dlblFieldTableCache>
                    </c15:dlblFTEntry>
                  </c15:dlblFieldTable>
                  <c15:showDataLabelsRange val="0"/>
                </c:ext>
                <c:ext xmlns:c16="http://schemas.microsoft.com/office/drawing/2014/chart" uri="{C3380CC4-5D6E-409C-BE32-E72D297353CC}">
                  <c16:uniqueId val="{00000017-FF8B-5F4C-8BBF-ED4DE736661E}"/>
                </c:ext>
              </c:extLst>
            </c:dLbl>
            <c:dLbl>
              <c:idx val="24"/>
              <c:tx>
                <c:strRef>
                  <c:f>'/Users/el1goluj/Documents/ZURICH/PROJECTS/UPMEM/upmem-workloads/Microbenchmarks/AI/[ai_output.xlsx]ai_output (4)'!$J$26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{F6884023-9EBC-D24F-A22D-A1C352D99B28}</c15:txfldGUID>
                      <c15:f>'/Users/el1goluj/Documents/ZURICH/PROJECTS/UPMEM/upmem-workloads/Microbenchmarks/AI/[ai_output.xlsx]ai_output (4)'!$J$26</c15:f>
                      <c15:dlblFieldTableCache>
                        <c:ptCount val="1"/>
                        <c:pt idx="0">
                          <c:v>9</c:v>
                        </c:pt>
                      </c15:dlblFieldTableCache>
                    </c15:dlblFTEntry>
                  </c15:dlblFieldTable>
                  <c15:showDataLabelsRange val="0"/>
                </c:ext>
                <c:ext xmlns:c16="http://schemas.microsoft.com/office/drawing/2014/chart" uri="{C3380CC4-5D6E-409C-BE32-E72D297353CC}">
                  <c16:uniqueId val="{00000018-FF8B-5F4C-8BBF-ED4DE736661E}"/>
                </c:ext>
              </c:extLst>
            </c:dLbl>
            <c:dLbl>
              <c:idx val="25"/>
              <c:tx>
                <c:strRef>
                  <c:f>'/Users/el1goluj/Documents/ZURICH/PROJECTS/UPMEM/upmem-workloads/Microbenchmarks/AI/[ai_output.xlsx]ai_output (4)'!$J$27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{94691FCC-6BEE-5B4D-98EE-C0AFE6745D6C}</c15:txfldGUID>
                      <c15:f>'/Users/el1goluj/Documents/ZURICH/PROJECTS/UPMEM/upmem-workloads/Microbenchmarks/AI/[ai_output.xlsx]ai_output (4)'!$J$27</c15:f>
                      <c15:dlblFieldTableCache>
                        <c:ptCount val="1"/>
                        <c:pt idx="0">
                          <c:v>10</c:v>
                        </c:pt>
                      </c15:dlblFieldTableCache>
                    </c15:dlblFTEntry>
                  </c15:dlblFieldTable>
                  <c15:showDataLabelsRange val="0"/>
                </c:ext>
                <c:ext xmlns:c16="http://schemas.microsoft.com/office/drawing/2014/chart" uri="{C3380CC4-5D6E-409C-BE32-E72D297353CC}">
                  <c16:uniqueId val="{00000019-FF8B-5F4C-8BBF-ED4DE736661E}"/>
                </c:ext>
              </c:extLst>
            </c:dLbl>
            <c:dLbl>
              <c:idx val="26"/>
              <c:tx>
                <c:strRef>
                  <c:f>'/Users/el1goluj/Documents/ZURICH/PROJECTS/UPMEM/upmem-workloads/Microbenchmarks/AI/[ai_output.xlsx]ai_output (4)'!$J$28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{ADF43F8C-D34A-6044-9E0B-3AE1985EC335}</c15:txfldGUID>
                      <c15:f>'/Users/el1goluj/Documents/ZURICH/PROJECTS/UPMEM/upmem-workloads/Microbenchmarks/AI/[ai_output.xlsx]ai_output (4)'!$J$28</c15:f>
                      <c15:dlblFieldTableCache>
                        <c:ptCount val="1"/>
                        <c:pt idx="0">
                          <c:v>11</c:v>
                        </c:pt>
                      </c15:dlblFieldTableCache>
                    </c15:dlblFTEntry>
                  </c15:dlblFieldTable>
                  <c15:showDataLabelsRange val="0"/>
                </c:ext>
                <c:ext xmlns:c16="http://schemas.microsoft.com/office/drawing/2014/chart" uri="{C3380CC4-5D6E-409C-BE32-E72D297353CC}">
                  <c16:uniqueId val="{0000001A-FF8B-5F4C-8BBF-ED4DE736661E}"/>
                </c:ext>
              </c:extLst>
            </c:dLbl>
            <c:dLbl>
              <c:idx val="27"/>
              <c:tx>
                <c:strRef>
                  <c:f>'/Users/el1goluj/Documents/ZURICH/PROJECTS/UPMEM/upmem-workloads/Microbenchmarks/AI/[ai_output.xlsx]ai_output (4)'!$J$29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{23B4C2E0-0940-AE48-9369-112B0254EF54}</c15:txfldGUID>
                      <c15:f>'/Users/el1goluj/Documents/ZURICH/PROJECTS/UPMEM/upmem-workloads/Microbenchmarks/AI/[ai_output.xlsx]ai_output (4)'!$J$29</c15:f>
                      <c15:dlblFieldTableCache>
                        <c:ptCount val="1"/>
                        <c:pt idx="0">
                          <c:v>12</c:v>
                        </c:pt>
                      </c15:dlblFieldTableCache>
                    </c15:dlblFTEntry>
                  </c15:dlblFieldTable>
                  <c15:showDataLabelsRange val="0"/>
                </c:ext>
                <c:ext xmlns:c16="http://schemas.microsoft.com/office/drawing/2014/chart" uri="{C3380CC4-5D6E-409C-BE32-E72D297353CC}">
                  <c16:uniqueId val="{0000001B-FF8B-5F4C-8BBF-ED4DE736661E}"/>
                </c:ext>
              </c:extLst>
            </c:dLbl>
            <c:dLbl>
              <c:idx val="28"/>
              <c:tx>
                <c:strRef>
                  <c:f>'/Users/el1goluj/Documents/ZURICH/PROJECTS/UPMEM/upmem-workloads/Microbenchmarks/AI/[ai_output.xlsx]ai_output (4)'!$J$30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{149AD2AE-8D72-6A49-B817-DB4E5E7293AF}</c15:txfldGUID>
                      <c15:f>'/Users/el1goluj/Documents/ZURICH/PROJECTS/UPMEM/upmem-workloads/Microbenchmarks/AI/[ai_output.xlsx]ai_output (4)'!$J$30</c15:f>
                      <c15:dlblFieldTableCache>
                        <c:ptCount val="1"/>
                        <c:pt idx="0">
                          <c:v>13</c:v>
                        </c:pt>
                      </c15:dlblFieldTableCache>
                    </c15:dlblFTEntry>
                  </c15:dlblFieldTable>
                  <c15:showDataLabelsRange val="0"/>
                </c:ext>
                <c:ext xmlns:c16="http://schemas.microsoft.com/office/drawing/2014/chart" uri="{C3380CC4-5D6E-409C-BE32-E72D297353CC}">
                  <c16:uniqueId val="{0000001C-FF8B-5F4C-8BBF-ED4DE736661E}"/>
                </c:ext>
              </c:extLst>
            </c:dLbl>
            <c:dLbl>
              <c:idx val="29"/>
              <c:tx>
                <c:strRef>
                  <c:f>'/Users/el1goluj/Documents/ZURICH/PROJECTS/UPMEM/upmem-workloads/Microbenchmarks/AI/[ai_output.xlsx]ai_output (4)'!$J$31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{12875E4A-D7D1-2C45-AA74-4202C21F3EA7}</c15:txfldGUID>
                      <c15:f>'/Users/el1goluj/Documents/ZURICH/PROJECTS/UPMEM/upmem-workloads/Microbenchmarks/AI/[ai_output.xlsx]ai_output (4)'!$J$31</c15:f>
                      <c15:dlblFieldTableCache>
                        <c:ptCount val="1"/>
                        <c:pt idx="0">
                          <c:v>14</c:v>
                        </c:pt>
                      </c15:dlblFieldTableCache>
                    </c15:dlblFTEntry>
                  </c15:dlblFieldTable>
                  <c15:showDataLabelsRange val="0"/>
                </c:ext>
                <c:ext xmlns:c16="http://schemas.microsoft.com/office/drawing/2014/chart" uri="{C3380CC4-5D6E-409C-BE32-E72D297353CC}">
                  <c16:uniqueId val="{0000001D-FF8B-5F4C-8BBF-ED4DE736661E}"/>
                </c:ext>
              </c:extLst>
            </c:dLbl>
            <c:dLbl>
              <c:idx val="30"/>
              <c:tx>
                <c:strRef>
                  <c:f>'/Users/el1goluj/Documents/ZURICH/PROJECTS/UPMEM/upmem-workloads/Microbenchmarks/AI/[ai_output.xlsx]ai_output (4)'!$J$32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{802E7D71-1846-EA48-AB0C-EF9A5123A695}</c15:txfldGUID>
                      <c15:f>'/Users/el1goluj/Documents/ZURICH/PROJECTS/UPMEM/upmem-workloads/Microbenchmarks/AI/[ai_output.xlsx]ai_output (4)'!$J$32</c15:f>
                      <c15:dlblFieldTableCache>
                        <c:ptCount val="1"/>
                        <c:pt idx="0">
                          <c:v>15</c:v>
                        </c:pt>
                      </c15:dlblFieldTableCache>
                    </c15:dlblFTEntry>
                  </c15:dlblFieldTable>
                  <c15:showDataLabelsRange val="0"/>
                </c:ext>
                <c:ext xmlns:c16="http://schemas.microsoft.com/office/drawing/2014/chart" uri="{C3380CC4-5D6E-409C-BE32-E72D297353CC}">
                  <c16:uniqueId val="{0000001E-FF8B-5F4C-8BBF-ED4DE736661E}"/>
                </c:ext>
              </c:extLst>
            </c:dLbl>
            <c:dLbl>
              <c:idx val="31"/>
              <c:tx>
                <c:strRef>
                  <c:f>'/Users/el1goluj/Documents/ZURICH/PROJECTS/UPMEM/upmem-workloads/Microbenchmarks/AI/[ai_output.xlsx]ai_output (4)'!$J$33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{7BDB1F56-87EA-7341-BA2D-27C78D7DE48E}</c15:txfldGUID>
                      <c15:f>'/Users/el1goluj/Documents/ZURICH/PROJECTS/UPMEM/upmem-workloads/Microbenchmarks/AI/[ai_output.xlsx]ai_output (4)'!$J$33</c15:f>
                      <c15:dlblFieldTableCache>
                        <c:ptCount val="1"/>
                        <c:pt idx="0">
                          <c:v>16</c:v>
                        </c:pt>
                      </c15:dlblFieldTableCache>
                    </c15:dlblFTEntry>
                  </c15:dlblFieldTable>
                  <c15:showDataLabelsRange val="0"/>
                </c:ext>
                <c:ext xmlns:c16="http://schemas.microsoft.com/office/drawing/2014/chart" uri="{C3380CC4-5D6E-409C-BE32-E72D297353CC}">
                  <c16:uniqueId val="{0000001F-FF8B-5F4C-8BBF-ED4DE736661E}"/>
                </c:ext>
              </c:extLst>
            </c:dLbl>
            <c:dLbl>
              <c:idx val="32"/>
              <c:tx>
                <c:strRef>
                  <c:f>'/Users/el1goluj/Documents/ZURICH/PROJECTS/UPMEM/upmem-workloads/Microbenchmarks/AI/[ai_output.xlsx]ai_output (4)'!$J$34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{52C54C62-2FA7-FE4D-BC19-91B1A6596657}</c15:txfldGUID>
                      <c15:f>'/Users/el1goluj/Documents/ZURICH/PROJECTS/UPMEM/upmem-workloads/Microbenchmarks/AI/[ai_output.xlsx]ai_output (4)'!$J$34</c15:f>
                      <c15:dlblFieldTableCache>
                        <c:ptCount val="1"/>
                        <c:pt idx="0">
                          <c:v>1</c:v>
                        </c:pt>
                      </c15:dlblFieldTableCache>
                    </c15:dlblFTEntry>
                  </c15:dlblFieldTable>
                  <c15:showDataLabelsRange val="0"/>
                </c:ext>
                <c:ext xmlns:c16="http://schemas.microsoft.com/office/drawing/2014/chart" uri="{C3380CC4-5D6E-409C-BE32-E72D297353CC}">
                  <c16:uniqueId val="{00000020-FF8B-5F4C-8BBF-ED4DE736661E}"/>
                </c:ext>
              </c:extLst>
            </c:dLbl>
            <c:dLbl>
              <c:idx val="33"/>
              <c:tx>
                <c:strRef>
                  <c:f>'/Users/el1goluj/Documents/ZURICH/PROJECTS/UPMEM/upmem-workloads/Microbenchmarks/AI/[ai_output.xlsx]ai_output (4)'!$J$35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{36BAE397-F9B7-2445-A474-EA91438C456B}</c15:txfldGUID>
                      <c15:f>'/Users/el1goluj/Documents/ZURICH/PROJECTS/UPMEM/upmem-workloads/Microbenchmarks/AI/[ai_output.xlsx]ai_output (4)'!$J$35</c15:f>
                      <c15:dlblFieldTableCache>
                        <c:ptCount val="1"/>
                        <c:pt idx="0">
                          <c:v>2</c:v>
                        </c:pt>
                      </c15:dlblFieldTableCache>
                    </c15:dlblFTEntry>
                  </c15:dlblFieldTable>
                  <c15:showDataLabelsRange val="0"/>
                </c:ext>
                <c:ext xmlns:c16="http://schemas.microsoft.com/office/drawing/2014/chart" uri="{C3380CC4-5D6E-409C-BE32-E72D297353CC}">
                  <c16:uniqueId val="{00000021-FF8B-5F4C-8BBF-ED4DE736661E}"/>
                </c:ext>
              </c:extLst>
            </c:dLbl>
            <c:dLbl>
              <c:idx val="34"/>
              <c:tx>
                <c:strRef>
                  <c:f>'/Users/el1goluj/Documents/ZURICH/PROJECTS/UPMEM/upmem-workloads/Microbenchmarks/AI/[ai_output.xlsx]ai_output (4)'!$J$36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{A156A5EF-C493-9D43-ACD8-DB70776F55D4}</c15:txfldGUID>
                      <c15:f>'/Users/el1goluj/Documents/ZURICH/PROJECTS/UPMEM/upmem-workloads/Microbenchmarks/AI/[ai_output.xlsx]ai_output (4)'!$J$36</c15:f>
                      <c15:dlblFieldTableCache>
                        <c:ptCount val="1"/>
                        <c:pt idx="0">
                          <c:v>3</c:v>
                        </c:pt>
                      </c15:dlblFieldTableCache>
                    </c15:dlblFTEntry>
                  </c15:dlblFieldTable>
                  <c15:showDataLabelsRange val="0"/>
                </c:ext>
                <c:ext xmlns:c16="http://schemas.microsoft.com/office/drawing/2014/chart" uri="{C3380CC4-5D6E-409C-BE32-E72D297353CC}">
                  <c16:uniqueId val="{00000022-FF8B-5F4C-8BBF-ED4DE736661E}"/>
                </c:ext>
              </c:extLst>
            </c:dLbl>
            <c:dLbl>
              <c:idx val="35"/>
              <c:tx>
                <c:strRef>
                  <c:f>'/Users/el1goluj/Documents/ZURICH/PROJECTS/UPMEM/upmem-workloads/Microbenchmarks/AI/[ai_output.xlsx]ai_output (4)'!$J$37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{3DF7DDBF-19DA-384C-A281-7242B3F5D288}</c15:txfldGUID>
                      <c15:f>'/Users/el1goluj/Documents/ZURICH/PROJECTS/UPMEM/upmem-workloads/Microbenchmarks/AI/[ai_output.xlsx]ai_output (4)'!$J$37</c15:f>
                      <c15:dlblFieldTableCache>
                        <c:ptCount val="1"/>
                        <c:pt idx="0">
                          <c:v>4</c:v>
                        </c:pt>
                      </c15:dlblFieldTableCache>
                    </c15:dlblFTEntry>
                  </c15:dlblFieldTable>
                  <c15:showDataLabelsRange val="0"/>
                </c:ext>
                <c:ext xmlns:c16="http://schemas.microsoft.com/office/drawing/2014/chart" uri="{C3380CC4-5D6E-409C-BE32-E72D297353CC}">
                  <c16:uniqueId val="{00000023-FF8B-5F4C-8BBF-ED4DE736661E}"/>
                </c:ext>
              </c:extLst>
            </c:dLbl>
            <c:dLbl>
              <c:idx val="36"/>
              <c:tx>
                <c:strRef>
                  <c:f>'/Users/el1goluj/Documents/ZURICH/PROJECTS/UPMEM/upmem-workloads/Microbenchmarks/AI/[ai_output.xlsx]ai_output (4)'!$J$38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{9C0B3ACB-2627-0841-8B0B-AB22719B1ABE}</c15:txfldGUID>
                      <c15:f>'/Users/el1goluj/Documents/ZURICH/PROJECTS/UPMEM/upmem-workloads/Microbenchmarks/AI/[ai_output.xlsx]ai_output (4)'!$J$38</c15:f>
                      <c15:dlblFieldTableCache>
                        <c:ptCount val="1"/>
                        <c:pt idx="0">
                          <c:v>5</c:v>
                        </c:pt>
                      </c15:dlblFieldTableCache>
                    </c15:dlblFTEntry>
                  </c15:dlblFieldTable>
                  <c15:showDataLabelsRange val="0"/>
                </c:ext>
                <c:ext xmlns:c16="http://schemas.microsoft.com/office/drawing/2014/chart" uri="{C3380CC4-5D6E-409C-BE32-E72D297353CC}">
                  <c16:uniqueId val="{00000024-FF8B-5F4C-8BBF-ED4DE736661E}"/>
                </c:ext>
              </c:extLst>
            </c:dLbl>
            <c:dLbl>
              <c:idx val="37"/>
              <c:tx>
                <c:strRef>
                  <c:f>'/Users/el1goluj/Documents/ZURICH/PROJECTS/UPMEM/upmem-workloads/Microbenchmarks/AI/[ai_output.xlsx]ai_output (4)'!$J$39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{5A0BA5F2-3D6C-9044-8274-571FF88715B2}</c15:txfldGUID>
                      <c15:f>'/Users/el1goluj/Documents/ZURICH/PROJECTS/UPMEM/upmem-workloads/Microbenchmarks/AI/[ai_output.xlsx]ai_output (4)'!$J$39</c15:f>
                      <c15:dlblFieldTableCache>
                        <c:ptCount val="1"/>
                        <c:pt idx="0">
                          <c:v>6</c:v>
                        </c:pt>
                      </c15:dlblFieldTableCache>
                    </c15:dlblFTEntry>
                  </c15:dlblFieldTable>
                  <c15:showDataLabelsRange val="0"/>
                </c:ext>
                <c:ext xmlns:c16="http://schemas.microsoft.com/office/drawing/2014/chart" uri="{C3380CC4-5D6E-409C-BE32-E72D297353CC}">
                  <c16:uniqueId val="{00000025-FF8B-5F4C-8BBF-ED4DE736661E}"/>
                </c:ext>
              </c:extLst>
            </c:dLbl>
            <c:dLbl>
              <c:idx val="38"/>
              <c:tx>
                <c:strRef>
                  <c:f>'/Users/el1goluj/Documents/ZURICH/PROJECTS/UPMEM/upmem-workloads/Microbenchmarks/AI/[ai_output.xlsx]ai_output (4)'!$J$40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{E4D43308-EE75-0D4D-B31E-7D3A5F7E094A}</c15:txfldGUID>
                      <c15:f>'/Users/el1goluj/Documents/ZURICH/PROJECTS/UPMEM/upmem-workloads/Microbenchmarks/AI/[ai_output.xlsx]ai_output (4)'!$J$40</c15:f>
                      <c15:dlblFieldTableCache>
                        <c:ptCount val="1"/>
                        <c:pt idx="0">
                          <c:v>7</c:v>
                        </c:pt>
                      </c15:dlblFieldTableCache>
                    </c15:dlblFTEntry>
                  </c15:dlblFieldTable>
                  <c15:showDataLabelsRange val="0"/>
                </c:ext>
                <c:ext xmlns:c16="http://schemas.microsoft.com/office/drawing/2014/chart" uri="{C3380CC4-5D6E-409C-BE32-E72D297353CC}">
                  <c16:uniqueId val="{00000026-FF8B-5F4C-8BBF-ED4DE736661E}"/>
                </c:ext>
              </c:extLst>
            </c:dLbl>
            <c:dLbl>
              <c:idx val="39"/>
              <c:tx>
                <c:strRef>
                  <c:f>'/Users/el1goluj/Documents/ZURICH/PROJECTS/UPMEM/upmem-workloads/Microbenchmarks/AI/[ai_output.xlsx]ai_output (4)'!$J$41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{E3D0CC3A-BF5C-534A-AFA6-ED07E86EE5A1}</c15:txfldGUID>
                      <c15:f>'/Users/el1goluj/Documents/ZURICH/PROJECTS/UPMEM/upmem-workloads/Microbenchmarks/AI/[ai_output.xlsx]ai_output (4)'!$J$41</c15:f>
                      <c15:dlblFieldTableCache>
                        <c:ptCount val="1"/>
                        <c:pt idx="0">
                          <c:v>8</c:v>
                        </c:pt>
                      </c15:dlblFieldTableCache>
                    </c15:dlblFTEntry>
                  </c15:dlblFieldTable>
                  <c15:showDataLabelsRange val="0"/>
                </c:ext>
                <c:ext xmlns:c16="http://schemas.microsoft.com/office/drawing/2014/chart" uri="{C3380CC4-5D6E-409C-BE32-E72D297353CC}">
                  <c16:uniqueId val="{00000027-FF8B-5F4C-8BBF-ED4DE736661E}"/>
                </c:ext>
              </c:extLst>
            </c:dLbl>
            <c:dLbl>
              <c:idx val="40"/>
              <c:tx>
                <c:strRef>
                  <c:f>'/Users/el1goluj/Documents/ZURICH/PROJECTS/UPMEM/upmem-workloads/Microbenchmarks/AI/[ai_output.xlsx]ai_output (4)'!$J$42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{A4E2C01A-FF1D-254F-B278-5EF682561703}</c15:txfldGUID>
                      <c15:f>'/Users/el1goluj/Documents/ZURICH/PROJECTS/UPMEM/upmem-workloads/Microbenchmarks/AI/[ai_output.xlsx]ai_output (4)'!$J$42</c15:f>
                      <c15:dlblFieldTableCache>
                        <c:ptCount val="1"/>
                        <c:pt idx="0">
                          <c:v>9</c:v>
                        </c:pt>
                      </c15:dlblFieldTableCache>
                    </c15:dlblFTEntry>
                  </c15:dlblFieldTable>
                  <c15:showDataLabelsRange val="0"/>
                </c:ext>
                <c:ext xmlns:c16="http://schemas.microsoft.com/office/drawing/2014/chart" uri="{C3380CC4-5D6E-409C-BE32-E72D297353CC}">
                  <c16:uniqueId val="{00000028-FF8B-5F4C-8BBF-ED4DE736661E}"/>
                </c:ext>
              </c:extLst>
            </c:dLbl>
            <c:dLbl>
              <c:idx val="41"/>
              <c:tx>
                <c:strRef>
                  <c:f>'/Users/el1goluj/Documents/ZURICH/PROJECTS/UPMEM/upmem-workloads/Microbenchmarks/AI/[ai_output.xlsx]ai_output (4)'!$J$43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{A1F62A64-4279-EA4B-95F0-0BD14D5A7499}</c15:txfldGUID>
                      <c15:f>'/Users/el1goluj/Documents/ZURICH/PROJECTS/UPMEM/upmem-workloads/Microbenchmarks/AI/[ai_output.xlsx]ai_output (4)'!$J$43</c15:f>
                      <c15:dlblFieldTableCache>
                        <c:ptCount val="1"/>
                        <c:pt idx="0">
                          <c:v>10</c:v>
                        </c:pt>
                      </c15:dlblFieldTableCache>
                    </c15:dlblFTEntry>
                  </c15:dlblFieldTable>
                  <c15:showDataLabelsRange val="0"/>
                </c:ext>
                <c:ext xmlns:c16="http://schemas.microsoft.com/office/drawing/2014/chart" uri="{C3380CC4-5D6E-409C-BE32-E72D297353CC}">
                  <c16:uniqueId val="{00000029-FF8B-5F4C-8BBF-ED4DE736661E}"/>
                </c:ext>
              </c:extLst>
            </c:dLbl>
            <c:dLbl>
              <c:idx val="42"/>
              <c:tx>
                <c:strRef>
                  <c:f>'/Users/el1goluj/Documents/ZURICH/PROJECTS/UPMEM/upmem-workloads/Microbenchmarks/AI/[ai_output.xlsx]ai_output (4)'!$J$44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{CCCD80A8-4D91-5B4B-B15F-5101D315D661}</c15:txfldGUID>
                      <c15:f>'/Users/el1goluj/Documents/ZURICH/PROJECTS/UPMEM/upmem-workloads/Microbenchmarks/AI/[ai_output.xlsx]ai_output (4)'!$J$44</c15:f>
                      <c15:dlblFieldTableCache>
                        <c:ptCount val="1"/>
                        <c:pt idx="0">
                          <c:v>11</c:v>
                        </c:pt>
                      </c15:dlblFieldTableCache>
                    </c15:dlblFTEntry>
                  </c15:dlblFieldTable>
                  <c15:showDataLabelsRange val="0"/>
                </c:ext>
                <c:ext xmlns:c16="http://schemas.microsoft.com/office/drawing/2014/chart" uri="{C3380CC4-5D6E-409C-BE32-E72D297353CC}">
                  <c16:uniqueId val="{0000002A-FF8B-5F4C-8BBF-ED4DE736661E}"/>
                </c:ext>
              </c:extLst>
            </c:dLbl>
            <c:dLbl>
              <c:idx val="43"/>
              <c:tx>
                <c:strRef>
                  <c:f>'/Users/el1goluj/Documents/ZURICH/PROJECTS/UPMEM/upmem-workloads/Microbenchmarks/AI/[ai_output.xlsx]ai_output (4)'!$J$45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{182B6417-20C1-5F4B-A697-E7932ABF6BE0}</c15:txfldGUID>
                      <c15:f>'/Users/el1goluj/Documents/ZURICH/PROJECTS/UPMEM/upmem-workloads/Microbenchmarks/AI/[ai_output.xlsx]ai_output (4)'!$J$45</c15:f>
                      <c15:dlblFieldTableCache>
                        <c:ptCount val="1"/>
                        <c:pt idx="0">
                          <c:v>12</c:v>
                        </c:pt>
                      </c15:dlblFieldTableCache>
                    </c15:dlblFTEntry>
                  </c15:dlblFieldTable>
                  <c15:showDataLabelsRange val="0"/>
                </c:ext>
                <c:ext xmlns:c16="http://schemas.microsoft.com/office/drawing/2014/chart" uri="{C3380CC4-5D6E-409C-BE32-E72D297353CC}">
                  <c16:uniqueId val="{0000002B-FF8B-5F4C-8BBF-ED4DE736661E}"/>
                </c:ext>
              </c:extLst>
            </c:dLbl>
            <c:dLbl>
              <c:idx val="44"/>
              <c:tx>
                <c:strRef>
                  <c:f>'/Users/el1goluj/Documents/ZURICH/PROJECTS/UPMEM/upmem-workloads/Microbenchmarks/AI/[ai_output.xlsx]ai_output (4)'!$J$46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{6C5C2E24-9D1F-B046-B9DF-93ED7C4B1296}</c15:txfldGUID>
                      <c15:f>'/Users/el1goluj/Documents/ZURICH/PROJECTS/UPMEM/upmem-workloads/Microbenchmarks/AI/[ai_output.xlsx]ai_output (4)'!$J$46</c15:f>
                      <c15:dlblFieldTableCache>
                        <c:ptCount val="1"/>
                        <c:pt idx="0">
                          <c:v>13</c:v>
                        </c:pt>
                      </c15:dlblFieldTableCache>
                    </c15:dlblFTEntry>
                  </c15:dlblFieldTable>
                  <c15:showDataLabelsRange val="0"/>
                </c:ext>
                <c:ext xmlns:c16="http://schemas.microsoft.com/office/drawing/2014/chart" uri="{C3380CC4-5D6E-409C-BE32-E72D297353CC}">
                  <c16:uniqueId val="{0000002C-FF8B-5F4C-8BBF-ED4DE736661E}"/>
                </c:ext>
              </c:extLst>
            </c:dLbl>
            <c:dLbl>
              <c:idx val="45"/>
              <c:tx>
                <c:strRef>
                  <c:f>'/Users/el1goluj/Documents/ZURICH/PROJECTS/UPMEM/upmem-workloads/Microbenchmarks/AI/[ai_output.xlsx]ai_output (4)'!$J$47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{AF66FA23-F0F3-E748-B5FC-6400FFEC1BB1}</c15:txfldGUID>
                      <c15:f>'/Users/el1goluj/Documents/ZURICH/PROJECTS/UPMEM/upmem-workloads/Microbenchmarks/AI/[ai_output.xlsx]ai_output (4)'!$J$47</c15:f>
                      <c15:dlblFieldTableCache>
                        <c:ptCount val="1"/>
                        <c:pt idx="0">
                          <c:v>14</c:v>
                        </c:pt>
                      </c15:dlblFieldTableCache>
                    </c15:dlblFTEntry>
                  </c15:dlblFieldTable>
                  <c15:showDataLabelsRange val="0"/>
                </c:ext>
                <c:ext xmlns:c16="http://schemas.microsoft.com/office/drawing/2014/chart" uri="{C3380CC4-5D6E-409C-BE32-E72D297353CC}">
                  <c16:uniqueId val="{0000002D-FF8B-5F4C-8BBF-ED4DE736661E}"/>
                </c:ext>
              </c:extLst>
            </c:dLbl>
            <c:dLbl>
              <c:idx val="46"/>
              <c:tx>
                <c:strRef>
                  <c:f>'/Users/el1goluj/Documents/ZURICH/PROJECTS/UPMEM/upmem-workloads/Microbenchmarks/AI/[ai_output.xlsx]ai_output (4)'!$J$48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{5B5CEC1A-2F0C-214D-9804-C40E049C158C}</c15:txfldGUID>
                      <c15:f>'/Users/el1goluj/Documents/ZURICH/PROJECTS/UPMEM/upmem-workloads/Microbenchmarks/AI/[ai_output.xlsx]ai_output (4)'!$J$48</c15:f>
                      <c15:dlblFieldTableCache>
                        <c:ptCount val="1"/>
                        <c:pt idx="0">
                          <c:v>15</c:v>
                        </c:pt>
                      </c15:dlblFieldTableCache>
                    </c15:dlblFTEntry>
                  </c15:dlblFieldTable>
                  <c15:showDataLabelsRange val="0"/>
                </c:ext>
                <c:ext xmlns:c16="http://schemas.microsoft.com/office/drawing/2014/chart" uri="{C3380CC4-5D6E-409C-BE32-E72D297353CC}">
                  <c16:uniqueId val="{0000002E-FF8B-5F4C-8BBF-ED4DE736661E}"/>
                </c:ext>
              </c:extLst>
            </c:dLbl>
            <c:dLbl>
              <c:idx val="47"/>
              <c:tx>
                <c:strRef>
                  <c:f>'/Users/el1goluj/Documents/ZURICH/PROJECTS/UPMEM/upmem-workloads/Microbenchmarks/AI/[ai_output.xlsx]ai_output (4)'!$J$49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{7968E3BA-46AA-1B45-A1FA-4052B24813F1}</c15:txfldGUID>
                      <c15:f>'/Users/el1goluj/Documents/ZURICH/PROJECTS/UPMEM/upmem-workloads/Microbenchmarks/AI/[ai_output.xlsx]ai_output (4)'!$J$49</c15:f>
                      <c15:dlblFieldTableCache>
                        <c:ptCount val="1"/>
                        <c:pt idx="0">
                          <c:v>16</c:v>
                        </c:pt>
                      </c15:dlblFieldTableCache>
                    </c15:dlblFTEntry>
                  </c15:dlblFieldTable>
                  <c15:showDataLabelsRange val="0"/>
                </c:ext>
                <c:ext xmlns:c16="http://schemas.microsoft.com/office/drawing/2014/chart" uri="{C3380CC4-5D6E-409C-BE32-E72D297353CC}">
                  <c16:uniqueId val="{0000002F-FF8B-5F4C-8BBF-ED4DE736661E}"/>
                </c:ext>
              </c:extLst>
            </c:dLbl>
            <c:dLbl>
              <c:idx val="48"/>
              <c:tx>
                <c:strRef>
                  <c:f>'/Users/el1goluj/Documents/ZURICH/PROJECTS/UPMEM/upmem-workloads/Microbenchmarks/AI/[ai_output.xlsx]ai_output (4)'!$J$50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{5B8DAE1B-5D00-874F-A8D4-DA59030D0882}</c15:txfldGUID>
                      <c15:f>'/Users/el1goluj/Documents/ZURICH/PROJECTS/UPMEM/upmem-workloads/Microbenchmarks/AI/[ai_output.xlsx]ai_output (4)'!$J$50</c15:f>
                      <c15:dlblFieldTableCache>
                        <c:ptCount val="1"/>
                        <c:pt idx="0">
                          <c:v>1</c:v>
                        </c:pt>
                      </c15:dlblFieldTableCache>
                    </c15:dlblFTEntry>
                  </c15:dlblFieldTable>
                  <c15:showDataLabelsRange val="0"/>
                </c:ext>
                <c:ext xmlns:c16="http://schemas.microsoft.com/office/drawing/2014/chart" uri="{C3380CC4-5D6E-409C-BE32-E72D297353CC}">
                  <c16:uniqueId val="{00000030-FF8B-5F4C-8BBF-ED4DE736661E}"/>
                </c:ext>
              </c:extLst>
            </c:dLbl>
            <c:dLbl>
              <c:idx val="49"/>
              <c:tx>
                <c:strRef>
                  <c:f>'/Users/el1goluj/Documents/ZURICH/PROJECTS/UPMEM/upmem-workloads/Microbenchmarks/AI/[ai_output.xlsx]ai_output (4)'!$J$51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{C12442C3-9E3C-6E4A-A329-EB3DFB4A9782}</c15:txfldGUID>
                      <c15:f>'/Users/el1goluj/Documents/ZURICH/PROJECTS/UPMEM/upmem-workloads/Microbenchmarks/AI/[ai_output.xlsx]ai_output (4)'!$J$51</c15:f>
                      <c15:dlblFieldTableCache>
                        <c:ptCount val="1"/>
                        <c:pt idx="0">
                          <c:v>2</c:v>
                        </c:pt>
                      </c15:dlblFieldTableCache>
                    </c15:dlblFTEntry>
                  </c15:dlblFieldTable>
                  <c15:showDataLabelsRange val="0"/>
                </c:ext>
                <c:ext xmlns:c16="http://schemas.microsoft.com/office/drawing/2014/chart" uri="{C3380CC4-5D6E-409C-BE32-E72D297353CC}">
                  <c16:uniqueId val="{00000031-FF8B-5F4C-8BBF-ED4DE736661E}"/>
                </c:ext>
              </c:extLst>
            </c:dLbl>
            <c:dLbl>
              <c:idx val="50"/>
              <c:tx>
                <c:strRef>
                  <c:f>'/Users/el1goluj/Documents/ZURICH/PROJECTS/UPMEM/upmem-workloads/Microbenchmarks/AI/[ai_output.xlsx]ai_output (4)'!$J$52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{40308400-0042-5448-BADF-6B36A338AB7E}</c15:txfldGUID>
                      <c15:f>'/Users/el1goluj/Documents/ZURICH/PROJECTS/UPMEM/upmem-workloads/Microbenchmarks/AI/[ai_output.xlsx]ai_output (4)'!$J$52</c15:f>
                      <c15:dlblFieldTableCache>
                        <c:ptCount val="1"/>
                        <c:pt idx="0">
                          <c:v>3</c:v>
                        </c:pt>
                      </c15:dlblFieldTableCache>
                    </c15:dlblFTEntry>
                  </c15:dlblFieldTable>
                  <c15:showDataLabelsRange val="0"/>
                </c:ext>
                <c:ext xmlns:c16="http://schemas.microsoft.com/office/drawing/2014/chart" uri="{C3380CC4-5D6E-409C-BE32-E72D297353CC}">
                  <c16:uniqueId val="{00000032-FF8B-5F4C-8BBF-ED4DE736661E}"/>
                </c:ext>
              </c:extLst>
            </c:dLbl>
            <c:dLbl>
              <c:idx val="51"/>
              <c:tx>
                <c:strRef>
                  <c:f>'/Users/el1goluj/Documents/ZURICH/PROJECTS/UPMEM/upmem-workloads/Microbenchmarks/AI/[ai_output.xlsx]ai_output (4)'!$J$53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{A7308358-1AF0-4146-A7DD-2756D18CCE66}</c15:txfldGUID>
                      <c15:f>'/Users/el1goluj/Documents/ZURICH/PROJECTS/UPMEM/upmem-workloads/Microbenchmarks/AI/[ai_output.xlsx]ai_output (4)'!$J$53</c15:f>
                      <c15:dlblFieldTableCache>
                        <c:ptCount val="1"/>
                        <c:pt idx="0">
                          <c:v>4</c:v>
                        </c:pt>
                      </c15:dlblFieldTableCache>
                    </c15:dlblFTEntry>
                  </c15:dlblFieldTable>
                  <c15:showDataLabelsRange val="0"/>
                </c:ext>
                <c:ext xmlns:c16="http://schemas.microsoft.com/office/drawing/2014/chart" uri="{C3380CC4-5D6E-409C-BE32-E72D297353CC}">
                  <c16:uniqueId val="{00000033-FF8B-5F4C-8BBF-ED4DE736661E}"/>
                </c:ext>
              </c:extLst>
            </c:dLbl>
            <c:dLbl>
              <c:idx val="52"/>
              <c:tx>
                <c:strRef>
                  <c:f>'/Users/el1goluj/Documents/ZURICH/PROJECTS/UPMEM/upmem-workloads/Microbenchmarks/AI/[ai_output.xlsx]ai_output (4)'!$J$54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{63C30F1A-9EEE-0E4C-A977-B4FFDD5E491F}</c15:txfldGUID>
                      <c15:f>'/Users/el1goluj/Documents/ZURICH/PROJECTS/UPMEM/upmem-workloads/Microbenchmarks/AI/[ai_output.xlsx]ai_output (4)'!$J$54</c15:f>
                      <c15:dlblFieldTableCache>
                        <c:ptCount val="1"/>
                        <c:pt idx="0">
                          <c:v>5</c:v>
                        </c:pt>
                      </c15:dlblFieldTableCache>
                    </c15:dlblFTEntry>
                  </c15:dlblFieldTable>
                  <c15:showDataLabelsRange val="0"/>
                </c:ext>
                <c:ext xmlns:c16="http://schemas.microsoft.com/office/drawing/2014/chart" uri="{C3380CC4-5D6E-409C-BE32-E72D297353CC}">
                  <c16:uniqueId val="{00000034-FF8B-5F4C-8BBF-ED4DE736661E}"/>
                </c:ext>
              </c:extLst>
            </c:dLbl>
            <c:dLbl>
              <c:idx val="53"/>
              <c:tx>
                <c:strRef>
                  <c:f>'/Users/el1goluj/Documents/ZURICH/PROJECTS/UPMEM/upmem-workloads/Microbenchmarks/AI/[ai_output.xlsx]ai_output (4)'!$J$55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{86BE3823-7E58-E646-9898-39B592BEE40E}</c15:txfldGUID>
                      <c15:f>'/Users/el1goluj/Documents/ZURICH/PROJECTS/UPMEM/upmem-workloads/Microbenchmarks/AI/[ai_output.xlsx]ai_output (4)'!$J$55</c15:f>
                      <c15:dlblFieldTableCache>
                        <c:ptCount val="1"/>
                        <c:pt idx="0">
                          <c:v>6</c:v>
                        </c:pt>
                      </c15:dlblFieldTableCache>
                    </c15:dlblFTEntry>
                  </c15:dlblFieldTable>
                  <c15:showDataLabelsRange val="0"/>
                </c:ext>
                <c:ext xmlns:c16="http://schemas.microsoft.com/office/drawing/2014/chart" uri="{C3380CC4-5D6E-409C-BE32-E72D297353CC}">
                  <c16:uniqueId val="{00000035-FF8B-5F4C-8BBF-ED4DE736661E}"/>
                </c:ext>
              </c:extLst>
            </c:dLbl>
            <c:dLbl>
              <c:idx val="54"/>
              <c:tx>
                <c:strRef>
                  <c:f>'/Users/el1goluj/Documents/ZURICH/PROJECTS/UPMEM/upmem-workloads/Microbenchmarks/AI/[ai_output.xlsx]ai_output (4)'!$J$56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{37109F77-DF86-6D4C-B5AF-7C6D0BFB81AF}</c15:txfldGUID>
                      <c15:f>'/Users/el1goluj/Documents/ZURICH/PROJECTS/UPMEM/upmem-workloads/Microbenchmarks/AI/[ai_output.xlsx]ai_output (4)'!$J$56</c15:f>
                      <c15:dlblFieldTableCache>
                        <c:ptCount val="1"/>
                        <c:pt idx="0">
                          <c:v>7</c:v>
                        </c:pt>
                      </c15:dlblFieldTableCache>
                    </c15:dlblFTEntry>
                  </c15:dlblFieldTable>
                  <c15:showDataLabelsRange val="0"/>
                </c:ext>
                <c:ext xmlns:c16="http://schemas.microsoft.com/office/drawing/2014/chart" uri="{C3380CC4-5D6E-409C-BE32-E72D297353CC}">
                  <c16:uniqueId val="{00000036-FF8B-5F4C-8BBF-ED4DE736661E}"/>
                </c:ext>
              </c:extLst>
            </c:dLbl>
            <c:dLbl>
              <c:idx val="55"/>
              <c:tx>
                <c:strRef>
                  <c:f>'/Users/el1goluj/Documents/ZURICH/PROJECTS/UPMEM/upmem-workloads/Microbenchmarks/AI/[ai_output.xlsx]ai_output (4)'!$J$57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{EBF7FB10-BF69-8944-96A3-8806E3324D96}</c15:txfldGUID>
                      <c15:f>'/Users/el1goluj/Documents/ZURICH/PROJECTS/UPMEM/upmem-workloads/Microbenchmarks/AI/[ai_output.xlsx]ai_output (4)'!$J$57</c15:f>
                      <c15:dlblFieldTableCache>
                        <c:ptCount val="1"/>
                        <c:pt idx="0">
                          <c:v>8</c:v>
                        </c:pt>
                      </c15:dlblFieldTableCache>
                    </c15:dlblFTEntry>
                  </c15:dlblFieldTable>
                  <c15:showDataLabelsRange val="0"/>
                </c:ext>
                <c:ext xmlns:c16="http://schemas.microsoft.com/office/drawing/2014/chart" uri="{C3380CC4-5D6E-409C-BE32-E72D297353CC}">
                  <c16:uniqueId val="{00000037-FF8B-5F4C-8BBF-ED4DE736661E}"/>
                </c:ext>
              </c:extLst>
            </c:dLbl>
            <c:dLbl>
              <c:idx val="56"/>
              <c:tx>
                <c:strRef>
                  <c:f>'/Users/el1goluj/Documents/ZURICH/PROJECTS/UPMEM/upmem-workloads/Microbenchmarks/AI/[ai_output.xlsx]ai_output (4)'!$J$58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{08B27798-DB0B-2C46-9ED3-388312DBC468}</c15:txfldGUID>
                      <c15:f>'/Users/el1goluj/Documents/ZURICH/PROJECTS/UPMEM/upmem-workloads/Microbenchmarks/AI/[ai_output.xlsx]ai_output (4)'!$J$58</c15:f>
                      <c15:dlblFieldTableCache>
                        <c:ptCount val="1"/>
                        <c:pt idx="0">
                          <c:v>9</c:v>
                        </c:pt>
                      </c15:dlblFieldTableCache>
                    </c15:dlblFTEntry>
                  </c15:dlblFieldTable>
                  <c15:showDataLabelsRange val="0"/>
                </c:ext>
                <c:ext xmlns:c16="http://schemas.microsoft.com/office/drawing/2014/chart" uri="{C3380CC4-5D6E-409C-BE32-E72D297353CC}">
                  <c16:uniqueId val="{00000038-FF8B-5F4C-8BBF-ED4DE736661E}"/>
                </c:ext>
              </c:extLst>
            </c:dLbl>
            <c:dLbl>
              <c:idx val="57"/>
              <c:tx>
                <c:strRef>
                  <c:f>'/Users/el1goluj/Documents/ZURICH/PROJECTS/UPMEM/upmem-workloads/Microbenchmarks/AI/[ai_output.xlsx]ai_output (4)'!$J$59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{0F528AC7-32DF-A74A-A1DB-B468915848AE}</c15:txfldGUID>
                      <c15:f>'/Users/el1goluj/Documents/ZURICH/PROJECTS/UPMEM/upmem-workloads/Microbenchmarks/AI/[ai_output.xlsx]ai_output (4)'!$J$59</c15:f>
                      <c15:dlblFieldTableCache>
                        <c:ptCount val="1"/>
                        <c:pt idx="0">
                          <c:v>10</c:v>
                        </c:pt>
                      </c15:dlblFieldTableCache>
                    </c15:dlblFTEntry>
                  </c15:dlblFieldTable>
                  <c15:showDataLabelsRange val="0"/>
                </c:ext>
                <c:ext xmlns:c16="http://schemas.microsoft.com/office/drawing/2014/chart" uri="{C3380CC4-5D6E-409C-BE32-E72D297353CC}">
                  <c16:uniqueId val="{00000039-FF8B-5F4C-8BBF-ED4DE736661E}"/>
                </c:ext>
              </c:extLst>
            </c:dLbl>
            <c:dLbl>
              <c:idx val="58"/>
              <c:tx>
                <c:strRef>
                  <c:f>'/Users/el1goluj/Documents/ZURICH/PROJECTS/UPMEM/upmem-workloads/Microbenchmarks/AI/[ai_output.xlsx]ai_output (4)'!$J$60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{5248DAC6-02E2-F04B-8571-3F92AE64FBF7}</c15:txfldGUID>
                      <c15:f>'/Users/el1goluj/Documents/ZURICH/PROJECTS/UPMEM/upmem-workloads/Microbenchmarks/AI/[ai_output.xlsx]ai_output (4)'!$J$60</c15:f>
                      <c15:dlblFieldTableCache>
                        <c:ptCount val="1"/>
                        <c:pt idx="0">
                          <c:v>11</c:v>
                        </c:pt>
                      </c15:dlblFieldTableCache>
                    </c15:dlblFTEntry>
                  </c15:dlblFieldTable>
                  <c15:showDataLabelsRange val="0"/>
                </c:ext>
                <c:ext xmlns:c16="http://schemas.microsoft.com/office/drawing/2014/chart" uri="{C3380CC4-5D6E-409C-BE32-E72D297353CC}">
                  <c16:uniqueId val="{0000003A-FF8B-5F4C-8BBF-ED4DE736661E}"/>
                </c:ext>
              </c:extLst>
            </c:dLbl>
            <c:dLbl>
              <c:idx val="59"/>
              <c:tx>
                <c:strRef>
                  <c:f>'/Users/el1goluj/Documents/ZURICH/PROJECTS/UPMEM/upmem-workloads/Microbenchmarks/AI/[ai_output.xlsx]ai_output (4)'!$J$61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{4CA7049B-A595-9241-824F-BFDB1EA16D05}</c15:txfldGUID>
                      <c15:f>'/Users/el1goluj/Documents/ZURICH/PROJECTS/UPMEM/upmem-workloads/Microbenchmarks/AI/[ai_output.xlsx]ai_output (4)'!$J$61</c15:f>
                      <c15:dlblFieldTableCache>
                        <c:ptCount val="1"/>
                        <c:pt idx="0">
                          <c:v>12</c:v>
                        </c:pt>
                      </c15:dlblFieldTableCache>
                    </c15:dlblFTEntry>
                  </c15:dlblFieldTable>
                  <c15:showDataLabelsRange val="0"/>
                </c:ext>
                <c:ext xmlns:c16="http://schemas.microsoft.com/office/drawing/2014/chart" uri="{C3380CC4-5D6E-409C-BE32-E72D297353CC}">
                  <c16:uniqueId val="{0000003B-FF8B-5F4C-8BBF-ED4DE736661E}"/>
                </c:ext>
              </c:extLst>
            </c:dLbl>
            <c:dLbl>
              <c:idx val="60"/>
              <c:tx>
                <c:strRef>
                  <c:f>'/Users/el1goluj/Documents/ZURICH/PROJECTS/UPMEM/upmem-workloads/Microbenchmarks/AI/[ai_output.xlsx]ai_output (4)'!$J$62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{519FA4F3-740E-1246-BBCF-4204C8B543E2}</c15:txfldGUID>
                      <c15:f>'/Users/el1goluj/Documents/ZURICH/PROJECTS/UPMEM/upmem-workloads/Microbenchmarks/AI/[ai_output.xlsx]ai_output (4)'!$J$62</c15:f>
                      <c15:dlblFieldTableCache>
                        <c:ptCount val="1"/>
                        <c:pt idx="0">
                          <c:v>13</c:v>
                        </c:pt>
                      </c15:dlblFieldTableCache>
                    </c15:dlblFTEntry>
                  </c15:dlblFieldTable>
                  <c15:showDataLabelsRange val="0"/>
                </c:ext>
                <c:ext xmlns:c16="http://schemas.microsoft.com/office/drawing/2014/chart" uri="{C3380CC4-5D6E-409C-BE32-E72D297353CC}">
                  <c16:uniqueId val="{0000003C-FF8B-5F4C-8BBF-ED4DE736661E}"/>
                </c:ext>
              </c:extLst>
            </c:dLbl>
            <c:dLbl>
              <c:idx val="61"/>
              <c:tx>
                <c:strRef>
                  <c:f>'/Users/el1goluj/Documents/ZURICH/PROJECTS/UPMEM/upmem-workloads/Microbenchmarks/AI/[ai_output.xlsx]ai_output (4)'!$J$63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{696D93C7-1B2A-B648-99A9-38B84B7736FA}</c15:txfldGUID>
                      <c15:f>'/Users/el1goluj/Documents/ZURICH/PROJECTS/UPMEM/upmem-workloads/Microbenchmarks/AI/[ai_output.xlsx]ai_output (4)'!$J$63</c15:f>
                      <c15:dlblFieldTableCache>
                        <c:ptCount val="1"/>
                        <c:pt idx="0">
                          <c:v>14</c:v>
                        </c:pt>
                      </c15:dlblFieldTableCache>
                    </c15:dlblFTEntry>
                  </c15:dlblFieldTable>
                  <c15:showDataLabelsRange val="0"/>
                </c:ext>
                <c:ext xmlns:c16="http://schemas.microsoft.com/office/drawing/2014/chart" uri="{C3380CC4-5D6E-409C-BE32-E72D297353CC}">
                  <c16:uniqueId val="{0000003D-FF8B-5F4C-8BBF-ED4DE736661E}"/>
                </c:ext>
              </c:extLst>
            </c:dLbl>
            <c:dLbl>
              <c:idx val="62"/>
              <c:tx>
                <c:strRef>
                  <c:f>'/Users/el1goluj/Documents/ZURICH/PROJECTS/UPMEM/upmem-workloads/Microbenchmarks/AI/[ai_output.xlsx]ai_output (4)'!$J$64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{45CB8798-6EBC-1847-8FCB-CB985316965B}</c15:txfldGUID>
                      <c15:f>'/Users/el1goluj/Documents/ZURICH/PROJECTS/UPMEM/upmem-workloads/Microbenchmarks/AI/[ai_output.xlsx]ai_output (4)'!$J$64</c15:f>
                      <c15:dlblFieldTableCache>
                        <c:ptCount val="1"/>
                        <c:pt idx="0">
                          <c:v>15</c:v>
                        </c:pt>
                      </c15:dlblFieldTableCache>
                    </c15:dlblFTEntry>
                  </c15:dlblFieldTable>
                  <c15:showDataLabelsRange val="0"/>
                </c:ext>
                <c:ext xmlns:c16="http://schemas.microsoft.com/office/drawing/2014/chart" uri="{C3380CC4-5D6E-409C-BE32-E72D297353CC}">
                  <c16:uniqueId val="{0000003E-FF8B-5F4C-8BBF-ED4DE736661E}"/>
                </c:ext>
              </c:extLst>
            </c:dLbl>
            <c:dLbl>
              <c:idx val="63"/>
              <c:tx>
                <c:strRef>
                  <c:f>'/Users/el1goluj/Documents/ZURICH/PROJECTS/UPMEM/upmem-workloads/Microbenchmarks/AI/[ai_output.xlsx]ai_output (4)'!$J$65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{327D4F4E-01E0-3946-AD37-267829BB17F9}</c15:txfldGUID>
                      <c15:f>'/Users/el1goluj/Documents/ZURICH/PROJECTS/UPMEM/upmem-workloads/Microbenchmarks/AI/[ai_output.xlsx]ai_output (4)'!$J$65</c15:f>
                      <c15:dlblFieldTableCache>
                        <c:ptCount val="1"/>
                        <c:pt idx="0">
                          <c:v>16</c:v>
                        </c:pt>
                      </c15:dlblFieldTableCache>
                    </c15:dlblFTEntry>
                  </c15:dlblFieldTable>
                  <c15:showDataLabelsRange val="0"/>
                </c:ext>
                <c:ext xmlns:c16="http://schemas.microsoft.com/office/drawing/2014/chart" uri="{C3380CC4-5D6E-409C-BE32-E72D297353CC}">
                  <c16:uniqueId val="{0000003F-FF8B-5F4C-8BBF-ED4DE736661E}"/>
                </c:ext>
              </c:extLst>
            </c:dLbl>
            <c:dLbl>
              <c:idx val="64"/>
              <c:tx>
                <c:strRef>
                  <c:f>'/Users/el1goluj/Documents/ZURICH/PROJECTS/UPMEM/upmem-workloads/Microbenchmarks/AI/[ai_output.xlsx]ai_output (4)'!$J$66</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{46181A60-FC30-4B47-8308-9A557E4B6935}</c15:txfldGUID>
                      <c15:f>'/Users/el1goluj/Documents/ZURICH/PROJECTS/UPMEM/upmem-workloads/Microbenchmarks/AI/[ai_output.xlsx]ai_output (4)'!$J$66</c15:f>
                      <c15:dlblFieldTableCache>
                        <c:ptCount val="1"/>
                        <c:pt idx="0">
                          <c:v>1</c:v>
                        </c:pt>
                      </c15:dlblFieldTableCache>
                    </c15:dlblFTEntry>
                  </c15:dlblFieldTable>
                  <c15:showDataLabelsRange val="0"/>
                </c:ext>
                <c:ext xmlns:c16="http://schemas.microsoft.com/office/drawing/2014/chart" uri="{C3380CC4-5D6E-409C-BE32-E72D297353CC}">
                  <c16:uniqueId val="{00000040-FF8B-5F4C-8BBF-ED4DE736661E}"/>
                </c:ext>
              </c:extLst>
            </c:dLbl>
            <c:dLbl>
              <c:idx val="65"/>
              <c:tx>
                <c:strRef>
                  <c:f>'/Users/el1goluj/Documents/ZURICH/PROJECTS/UPMEM/upmem-workloads/Microbenchmarks/AI/[ai_output.xlsx]ai_output (4)'!$J$67</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{76A2AB3C-D68F-B44D-96FA-4A0B5701231A}</c15:txfldGUID>
                      <c15:f>'/Users/el1goluj/Documents/ZURICH/PROJECTS/UPMEM/upmem-workloads/Microbenchmarks/AI/[ai_output.xlsx]ai_output (4)'!$J$67</c15:f>
                      <c15:dlblFieldTableCache>
                        <c:ptCount val="1"/>
                        <c:pt idx="0">
                          <c:v>2</c:v>
                        </c:pt>
                      </c15:dlblFieldTableCache>
                    </c15:dlblFTEntry>
                  </c15:dlblFieldTable>
                  <c15:showDataLabelsRange val="0"/>
                </c:ext>
                <c:ext xmlns:c16="http://schemas.microsoft.com/office/drawing/2014/chart" uri="{C3380CC4-5D6E-409C-BE32-E72D297353CC}">
                  <c16:uniqueId val="{00000041-FF8B-5F4C-8BBF-ED4DE736661E}"/>
                </c:ext>
              </c:extLst>
            </c:dLbl>
            <c:dLbl>
              <c:idx val="66"/>
              <c:tx>
                <c:strRef>
                  <c:f>'/Users/el1goluj/Documents/ZURICH/PROJECTS/UPMEM/upmem-workloads/Microbenchmarks/AI/[ai_output.xlsx]ai_output (4)'!$J$68</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{32BF622D-CE95-4B4E-B264-E796501DE716}</c15:txfldGUID>
                      <c15:f>'/Users/el1goluj/Documents/ZURICH/PROJECTS/UPMEM/upmem-workloads/Microbenchmarks/AI/[ai_output.xlsx]ai_output (4)'!$J$68</c15:f>
                      <c15:dlblFieldTableCache>
                        <c:ptCount val="1"/>
                        <c:pt idx="0">
                          <c:v>3</c:v>
                        </c:pt>
                      </c15:dlblFieldTableCache>
                    </c15:dlblFTEntry>
                  </c15:dlblFieldTable>
                  <c15:showDataLabelsRange val="0"/>
                </c:ext>
                <c:ext xmlns:c16="http://schemas.microsoft.com/office/drawing/2014/chart" uri="{C3380CC4-5D6E-409C-BE32-E72D297353CC}">
                  <c16:uniqueId val="{00000042-FF8B-5F4C-8BBF-ED4DE736661E}"/>
                </c:ext>
              </c:extLst>
            </c:dLbl>
            <c:dLbl>
              <c:idx val="67"/>
              <c:tx>
                <c:strRef>
                  <c:f>'/Users/el1goluj/Documents/ZURICH/PROJECTS/UPMEM/upmem-workloads/Microbenchmarks/AI/[ai_output.xlsx]ai_output (4)'!$J$69</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{A39EFDB1-09F1-2940-A02A-55823456405B}</c15:txfldGUID>
                      <c15:f>'/Users/el1goluj/Documents/ZURICH/PROJECTS/UPMEM/upmem-workloads/Microbenchmarks/AI/[ai_output.xlsx]ai_output (4)'!$J$69</c15:f>
                      <c15:dlblFieldTableCache>
                        <c:ptCount val="1"/>
                        <c:pt idx="0">
                          <c:v>4</c:v>
                        </c:pt>
                      </c15:dlblFieldTableCache>
                    </c15:dlblFTEntry>
                  </c15:dlblFieldTable>
                  <c15:showDataLabelsRange val="0"/>
                </c:ext>
                <c:ext xmlns:c16="http://schemas.microsoft.com/office/drawing/2014/chart" uri="{C3380CC4-5D6E-409C-BE32-E72D297353CC}">
                  <c16:uniqueId val="{00000043-FF8B-5F4C-8BBF-ED4DE736661E}"/>
                </c:ext>
              </c:extLst>
            </c:dLbl>
            <c:dLbl>
              <c:idx val="68"/>
              <c:tx>
                <c:strRef>
                  <c:f>'/Users/el1goluj/Documents/ZURICH/PROJECTS/UPMEM/upmem-workloads/Microbenchmarks/AI/[ai_output.xlsx]ai_output (4)'!$J$70</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{7CDA0206-5D3D-6043-833E-96B315168E06}</c15:txfldGUID>
                      <c15:f>'/Users/el1goluj/Documents/ZURICH/PROJECTS/UPMEM/upmem-workloads/Microbenchmarks/AI/[ai_output.xlsx]ai_output (4)'!$J$70</c15:f>
                      <c15:dlblFieldTableCache>
                        <c:ptCount val="1"/>
                        <c:pt idx="0">
                          <c:v>5</c:v>
                        </c:pt>
                      </c15:dlblFieldTableCache>
                    </c15:dlblFTEntry>
                  </c15:dlblFieldTable>
                  <c15:showDataLabelsRange val="0"/>
                </c:ext>
                <c:ext xmlns:c16="http://schemas.microsoft.com/office/drawing/2014/chart" uri="{C3380CC4-5D6E-409C-BE32-E72D297353CC}">
                  <c16:uniqueId val="{00000044-FF8B-5F4C-8BBF-ED4DE736661E}"/>
                </c:ext>
              </c:extLst>
            </c:dLbl>
            <c:dLbl>
              <c:idx val="69"/>
              <c:tx>
                <c:strRef>
                  <c:f>'/Users/el1goluj/Documents/ZURICH/PROJECTS/UPMEM/upmem-workloads/Microbenchmarks/AI/[ai_output.xlsx]ai_output (4)'!$J$71</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{69903355-06C7-0848-AB25-D1D0781748B9}</c15:txfldGUID>
                      <c15:f>'/Users/el1goluj/Documents/ZURICH/PROJECTS/UPMEM/upmem-workloads/Microbenchmarks/AI/[ai_output.xlsx]ai_output (4)'!$J$71</c15:f>
                      <c15:dlblFieldTableCache>
                        <c:ptCount val="1"/>
                        <c:pt idx="0">
                          <c:v>6</c:v>
                        </c:pt>
                      </c15:dlblFieldTableCache>
                    </c15:dlblFTEntry>
                  </c15:dlblFieldTable>
                  <c15:showDataLabelsRange val="0"/>
                </c:ext>
                <c:ext xmlns:c16="http://schemas.microsoft.com/office/drawing/2014/chart" uri="{C3380CC4-5D6E-409C-BE32-E72D297353CC}">
                  <c16:uniqueId val="{00000045-FF8B-5F4C-8BBF-ED4DE736661E}"/>
                </c:ext>
              </c:extLst>
            </c:dLbl>
            <c:dLbl>
              <c:idx val="70"/>
              <c:tx>
                <c:strRef>
                  <c:f>'/Users/el1goluj/Documents/ZURICH/PROJECTS/UPMEM/upmem-workloads/Microbenchmarks/AI/[ai_output.xlsx]ai_output (4)'!$J$72</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{92476C42-AB29-E344-AC1A-4630AC9EBC50}</c15:txfldGUID>
                      <c15:f>'/Users/el1goluj/Documents/ZURICH/PROJECTS/UPMEM/upmem-workloads/Microbenchmarks/AI/[ai_output.xlsx]ai_output (4)'!$J$72</c15:f>
                      <c15:dlblFieldTableCache>
                        <c:ptCount val="1"/>
                        <c:pt idx="0">
                          <c:v>7</c:v>
                        </c:pt>
                      </c15:dlblFieldTableCache>
                    </c15:dlblFTEntry>
                  </c15:dlblFieldTable>
                  <c15:showDataLabelsRange val="0"/>
                </c:ext>
                <c:ext xmlns:c16="http://schemas.microsoft.com/office/drawing/2014/chart" uri="{C3380CC4-5D6E-409C-BE32-E72D297353CC}">
                  <c16:uniqueId val="{00000046-FF8B-5F4C-8BBF-ED4DE736661E}"/>
                </c:ext>
              </c:extLst>
            </c:dLbl>
            <c:dLbl>
              <c:idx val="71"/>
              <c:tx>
                <c:strRef>
                  <c:f>'/Users/el1goluj/Documents/ZURICH/PROJECTS/UPMEM/upmem-workloads/Microbenchmarks/AI/[ai_output.xlsx]ai_output (4)'!$J$73</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{39A07DED-7E08-0B43-900E-399A4BAC83E9}</c15:txfldGUID>
                      <c15:f>'/Users/el1goluj/Documents/ZURICH/PROJECTS/UPMEM/upmem-workloads/Microbenchmarks/AI/[ai_output.xlsx]ai_output (4)'!$J$73</c15:f>
                      <c15:dlblFieldTableCache>
                        <c:ptCount val="1"/>
                        <c:pt idx="0">
                          <c:v>8</c:v>
                        </c:pt>
                      </c15:dlblFieldTableCache>
                    </c15:dlblFTEntry>
                  </c15:dlblFieldTable>
                  <c15:showDataLabelsRange val="0"/>
                </c:ext>
                <c:ext xmlns:c16="http://schemas.microsoft.com/office/drawing/2014/chart" uri="{C3380CC4-5D6E-409C-BE32-E72D297353CC}">
                  <c16:uniqueId val="{00000047-FF8B-5F4C-8BBF-ED4DE736661E}"/>
                </c:ext>
              </c:extLst>
            </c:dLbl>
            <c:dLbl>
              <c:idx val="72"/>
              <c:tx>
                <c:strRef>
                  <c:f>'/Users/el1goluj/Documents/ZURICH/PROJECTS/UPMEM/upmem-workloads/Microbenchmarks/AI/[ai_output.xlsx]ai_output (4)'!$J$74</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{F7A5E52C-1A1C-F447-8FD1-BCB47148CD9E}</c15:txfldGUID>
                      <c15:f>'/Users/el1goluj/Documents/ZURICH/PROJECTS/UPMEM/upmem-workloads/Microbenchmarks/AI/[ai_output.xlsx]ai_output (4)'!$J$74</c15:f>
                      <c15:dlblFieldTableCache>
                        <c:ptCount val="1"/>
                        <c:pt idx="0">
                          <c:v>9</c:v>
                        </c:pt>
                      </c15:dlblFieldTableCache>
                    </c15:dlblFTEntry>
                  </c15:dlblFieldTable>
                  <c15:showDataLabelsRange val="0"/>
                </c:ext>
                <c:ext xmlns:c16="http://schemas.microsoft.com/office/drawing/2014/chart" uri="{C3380CC4-5D6E-409C-BE32-E72D297353CC}">
                  <c16:uniqueId val="{00000048-FF8B-5F4C-8BBF-ED4DE736661E}"/>
                </c:ext>
              </c:extLst>
            </c:dLbl>
            <c:dLbl>
              <c:idx val="73"/>
              <c:tx>
                <c:strRef>
                  <c:f>'/Users/el1goluj/Documents/ZURICH/PROJECTS/UPMEM/upmem-workloads/Microbenchmarks/AI/[ai_output.xlsx]ai_output (4)'!$J$75</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{730355AA-3703-BA43-8142-DBC948A29AD0}</c15:txfldGUID>
                      <c15:f>'/Users/el1goluj/Documents/ZURICH/PROJECTS/UPMEM/upmem-workloads/Microbenchmarks/AI/[ai_output.xlsx]ai_output (4)'!$J$75</c15:f>
                      <c15:dlblFieldTableCache>
                        <c:ptCount val="1"/>
                        <c:pt idx="0">
                          <c:v>10</c:v>
                        </c:pt>
                      </c15:dlblFieldTableCache>
                    </c15:dlblFTEntry>
                  </c15:dlblFieldTable>
                  <c15:showDataLabelsRange val="0"/>
                </c:ext>
                <c:ext xmlns:c16="http://schemas.microsoft.com/office/drawing/2014/chart" uri="{C3380CC4-5D6E-409C-BE32-E72D297353CC}">
                  <c16:uniqueId val="{00000049-FF8B-5F4C-8BBF-ED4DE736661E}"/>
                </c:ext>
              </c:extLst>
            </c:dLbl>
            <c:dLbl>
              <c:idx val="74"/>
              <c:tx>
                <c:strRef>
                  <c:f>'/Users/el1goluj/Documents/ZURICH/PROJECTS/UPMEM/upmem-workloads/Microbenchmarks/AI/[ai_output.xlsx]ai_output (4)'!$J$76</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{962620C7-8C3E-324B-AD80-05979756285C}</c15:txfldGUID>
                      <c15:f>'/Users/el1goluj/Documents/ZURICH/PROJECTS/UPMEM/upmem-workloads/Microbenchmarks/AI/[ai_output.xlsx]ai_output (4)'!$J$76</c15:f>
                      <c15:dlblFieldTableCache>
                        <c:ptCount val="1"/>
                        <c:pt idx="0">
                          <c:v>11</c:v>
                        </c:pt>
                      </c15:dlblFieldTableCache>
                    </c15:dlblFTEntry>
                  </c15:dlblFieldTable>
                  <c15:showDataLabelsRange val="0"/>
                </c:ext>
                <c:ext xmlns:c16="http://schemas.microsoft.com/office/drawing/2014/chart" uri="{C3380CC4-5D6E-409C-BE32-E72D297353CC}">
                  <c16:uniqueId val="{0000004A-FF8B-5F4C-8BBF-ED4DE736661E}"/>
                </c:ext>
              </c:extLst>
            </c:dLbl>
            <c:dLbl>
              <c:idx val="75"/>
              <c:tx>
                <c:strRef>
                  <c:f>'/Users/el1goluj/Documents/ZURICH/PROJECTS/UPMEM/upmem-workloads/Microbenchmarks/AI/[ai_output.xlsx]ai_output (4)'!$J$77</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{1BC94F50-B5A9-4F40-9136-303CB9A7A1AD}</c15:txfldGUID>
                      <c15:f>'/Users/el1goluj/Documents/ZURICH/PROJECTS/UPMEM/upmem-workloads/Microbenchmarks/AI/[ai_output.xlsx]ai_output (4)'!$J$77</c15:f>
                      <c15:dlblFieldTableCache>
                        <c:ptCount val="1"/>
                        <c:pt idx="0">
                          <c:v>12</c:v>
                        </c:pt>
                      </c15:dlblFieldTableCache>
                    </c15:dlblFTEntry>
                  </c15:dlblFieldTable>
                  <c15:showDataLabelsRange val="0"/>
                </c:ext>
                <c:ext xmlns:c16="http://schemas.microsoft.com/office/drawing/2014/chart" uri="{C3380CC4-5D6E-409C-BE32-E72D297353CC}">
                  <c16:uniqueId val="{0000004B-FF8B-5F4C-8BBF-ED4DE736661E}"/>
                </c:ext>
              </c:extLst>
            </c:dLbl>
            <c:dLbl>
              <c:idx val="76"/>
              <c:tx>
                <c:strRef>
                  <c:f>'/Users/el1goluj/Documents/ZURICH/PROJECTS/UPMEM/upmem-workloads/Microbenchmarks/AI/[ai_output.xlsx]ai_output (4)'!$J$78</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{96C2BDCA-B03E-FA43-9C5D-97A095D03435}</c15:txfldGUID>
                      <c15:f>'/Users/el1goluj/Documents/ZURICH/PROJECTS/UPMEM/upmem-workloads/Microbenchmarks/AI/[ai_output.xlsx]ai_output (4)'!$J$78</c15:f>
                      <c15:dlblFieldTableCache>
                        <c:ptCount val="1"/>
                        <c:pt idx="0">
                          <c:v>13</c:v>
                        </c:pt>
                      </c15:dlblFieldTableCache>
                    </c15:dlblFTEntry>
                  </c15:dlblFieldTable>
                  <c15:showDataLabelsRange val="0"/>
                </c:ext>
                <c:ext xmlns:c16="http://schemas.microsoft.com/office/drawing/2014/chart" uri="{C3380CC4-5D6E-409C-BE32-E72D297353CC}">
                  <c16:uniqueId val="{0000004C-FF8B-5F4C-8BBF-ED4DE736661E}"/>
                </c:ext>
              </c:extLst>
            </c:dLbl>
            <c:dLbl>
              <c:idx val="77"/>
              <c:tx>
                <c:strRef>
                  <c:f>'/Users/el1goluj/Documents/ZURICH/PROJECTS/UPMEM/upmem-workloads/Microbenchmarks/AI/[ai_output.xlsx]ai_output (4)'!$J$79</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{E402EFBA-1F9A-F04B-BDF5-7E12ADB2FBBD}</c15:txfldGUID>
                      <c15:f>'/Users/el1goluj/Documents/ZURICH/PROJECTS/UPMEM/upmem-workloads/Microbenchmarks/AI/[ai_output.xlsx]ai_output (4)'!$J$79</c15:f>
                      <c15:dlblFieldTableCache>
                        <c:ptCount val="1"/>
                        <c:pt idx="0">
                          <c:v>14</c:v>
                        </c:pt>
                      </c15:dlblFieldTableCache>
                    </c15:dlblFTEntry>
                  </c15:dlblFieldTable>
                  <c15:showDataLabelsRange val="0"/>
                </c:ext>
                <c:ext xmlns:c16="http://schemas.microsoft.com/office/drawing/2014/chart" uri="{C3380CC4-5D6E-409C-BE32-E72D297353CC}">
                  <c16:uniqueId val="{0000004D-FF8B-5F4C-8BBF-ED4DE736661E}"/>
                </c:ext>
              </c:extLst>
            </c:dLbl>
            <c:dLbl>
              <c:idx val="78"/>
              <c:tx>
                <c:strRef>
                  <c:f>'/Users/el1goluj/Documents/ZURICH/PROJECTS/UPMEM/upmem-workloads/Microbenchmarks/AI/[ai_output.xlsx]ai_output (4)'!$J$80</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{5FD26F10-6F20-D54D-90AA-9E3BE3EE0344}</c15:txfldGUID>
                      <c15:f>'/Users/el1goluj/Documents/ZURICH/PROJECTS/UPMEM/upmem-workloads/Microbenchmarks/AI/[ai_output.xlsx]ai_output (4)'!$J$80</c15:f>
                      <c15:dlblFieldTableCache>
                        <c:ptCount val="1"/>
                        <c:pt idx="0">
                          <c:v>15</c:v>
                        </c:pt>
                      </c15:dlblFieldTableCache>
                    </c15:dlblFTEntry>
                  </c15:dlblFieldTable>
                  <c15:showDataLabelsRange val="0"/>
                </c:ext>
                <c:ext xmlns:c16="http://schemas.microsoft.com/office/drawing/2014/chart" uri="{C3380CC4-5D6E-409C-BE32-E72D297353CC}">
                  <c16:uniqueId val="{0000004E-FF8B-5F4C-8BBF-ED4DE736661E}"/>
                </c:ext>
              </c:extLst>
            </c:dLbl>
            <c:dLbl>
              <c:idx val="79"/>
              <c:tx>
                <c:strRef>
                  <c:f>'/Users/el1goluj/Documents/ZURICH/PROJECTS/UPMEM/upmem-workloads/Microbenchmarks/AI/[ai_output.xlsx]ai_output (4)'!$J$81</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{032594C2-8BA1-FC41-812C-2EA954AE1883}</c15:txfldGUID>
                      <c15:f>'/Users/el1goluj/Documents/ZURICH/PROJECTS/UPMEM/upmem-workloads/Microbenchmarks/AI/[ai_output.xlsx]ai_output (4)'!$J$81</c15:f>
                      <c15:dlblFieldTableCache>
                        <c:ptCount val="1"/>
                        <c:pt idx="0">
                          <c:v>16</c:v>
                        </c:pt>
                      </c15:dlblFieldTableCache>
                    </c15:dlblFTEntry>
                  </c15:dlblFieldTable>
                  <c15:showDataLabelsRange val="0"/>
                </c:ext>
                <c:ext xmlns:c16="http://schemas.microsoft.com/office/drawing/2014/chart" uri="{C3380CC4-5D6E-409C-BE32-E72D297353CC}">
                  <c16:uniqueId val="{0000004F-FF8B-5F4C-8BBF-ED4DE736661E}"/>
                </c:ext>
              </c:extLst>
            </c:dLbl>
            <c:dLbl>
              <c:idx val="80"/>
              <c:tx>
                <c:strRef>
                  <c:f>'/Users/el1goluj/Documents/ZURICH/PROJECTS/UPMEM/upmem-workloads/Microbenchmarks/AI/[ai_output.xlsx]ai_output (4)'!$J$82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{636682EE-F0F9-174A-BED9-370CDE335697}</c15:txfldGUID>
                      <c15:f>'/Users/el1goluj/Documents/ZURICH/PROJECTS/UPMEM/upmem-workloads/Microbenchmarks/AI/[ai_output.xlsx]ai_output (4)'!$J$82</c15:f>
                      <c15:dlblFieldTableCache>
                        <c:ptCount val="1"/>
                        <c:pt idx="0">
                          <c:v>1</c:v>
                        </c:pt>
                      </c15:dlblFieldTableCache>
                    </c15:dlblFTEntry>
                  </c15:dlblFieldTable>
                  <c15:showDataLabelsRange val="0"/>
                </c:ext>
                <c:ext xmlns:c16="http://schemas.microsoft.com/office/drawing/2014/chart" uri="{C3380CC4-5D6E-409C-BE32-E72D297353CC}">
                  <c16:uniqueId val="{00000050-FF8B-5F4C-8BBF-ED4DE736661E}"/>
                </c:ext>
              </c:extLst>
            </c:dLbl>
            <c:dLbl>
              <c:idx val="81"/>
              <c:tx>
                <c:strRef>
                  <c:f>'/Users/el1goluj/Documents/ZURICH/PROJECTS/UPMEM/upmem-workloads/Microbenchmarks/AI/[ai_output.xlsx]ai_output (4)'!$J$83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{ED133599-C657-D148-AC87-19A1FF67C6D6}</c15:txfldGUID>
                      <c15:f>'/Users/el1goluj/Documents/ZURICH/PROJECTS/UPMEM/upmem-workloads/Microbenchmarks/AI/[ai_output.xlsx]ai_output (4)'!$J$83</c15:f>
                      <c15:dlblFieldTableCache>
                        <c:ptCount val="1"/>
                        <c:pt idx="0">
                          <c:v>2</c:v>
                        </c:pt>
                      </c15:dlblFieldTableCache>
                    </c15:dlblFTEntry>
                  </c15:dlblFieldTable>
                  <c15:showDataLabelsRange val="0"/>
                </c:ext>
                <c:ext xmlns:c16="http://schemas.microsoft.com/office/drawing/2014/chart" uri="{C3380CC4-5D6E-409C-BE32-E72D297353CC}">
                  <c16:uniqueId val="{00000051-FF8B-5F4C-8BBF-ED4DE736661E}"/>
                </c:ext>
              </c:extLst>
            </c:dLbl>
            <c:dLbl>
              <c:idx val="82"/>
              <c:tx>
                <c:strRef>
                  <c:f>'/Users/el1goluj/Documents/ZURICH/PROJECTS/UPMEM/upmem-workloads/Microbenchmarks/AI/[ai_output.xlsx]ai_output (4)'!$J$84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{F876E8FC-77A1-1849-96DE-5F51D252B980}</c15:txfldGUID>
                      <c15:f>'/Users/el1goluj/Documents/ZURICH/PROJECTS/UPMEM/upmem-workloads/Microbenchmarks/AI/[ai_output.xlsx]ai_output (4)'!$J$84</c15:f>
                      <c15:dlblFieldTableCache>
                        <c:ptCount val="1"/>
                        <c:pt idx="0">
                          <c:v>3</c:v>
                        </c:pt>
                      </c15:dlblFieldTableCache>
                    </c15:dlblFTEntry>
                  </c15:dlblFieldTable>
                  <c15:showDataLabelsRange val="0"/>
                </c:ext>
                <c:ext xmlns:c16="http://schemas.microsoft.com/office/drawing/2014/chart" uri="{C3380CC4-5D6E-409C-BE32-E72D297353CC}">
                  <c16:uniqueId val="{00000052-FF8B-5F4C-8BBF-ED4DE736661E}"/>
                </c:ext>
              </c:extLst>
            </c:dLbl>
            <c:dLbl>
              <c:idx val="83"/>
              <c:tx>
                <c:strRef>
                  <c:f>'/Users/el1goluj/Documents/ZURICH/PROJECTS/UPMEM/upmem-workloads/Microbenchmarks/AI/[ai_output.xlsx]ai_output (4)'!$J$85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{B9F0703B-9970-BD40-AE88-EA86977CC6F2}</c15:txfldGUID>
                      <c15:f>'/Users/el1goluj/Documents/ZURICH/PROJECTS/UPMEM/upmem-workloads/Microbenchmarks/AI/[ai_output.xlsx]ai_output (4)'!$J$85</c15:f>
                      <c15:dlblFieldTableCache>
                        <c:ptCount val="1"/>
                        <c:pt idx="0">
                          <c:v>4</c:v>
                        </c:pt>
                      </c15:dlblFieldTableCache>
                    </c15:dlblFTEntry>
                  </c15:dlblFieldTable>
                  <c15:showDataLabelsRange val="0"/>
                </c:ext>
                <c:ext xmlns:c16="http://schemas.microsoft.com/office/drawing/2014/chart" uri="{C3380CC4-5D6E-409C-BE32-E72D297353CC}">
                  <c16:uniqueId val="{00000053-FF8B-5F4C-8BBF-ED4DE736661E}"/>
                </c:ext>
              </c:extLst>
            </c:dLbl>
            <c:dLbl>
              <c:idx val="84"/>
              <c:tx>
                <c:strRef>
                  <c:f>'/Users/el1goluj/Documents/ZURICH/PROJECTS/UPMEM/upmem-workloads/Microbenchmarks/AI/[ai_output.xlsx]ai_output (4)'!$J$86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{326A4945-D7A4-7B41-919A-3CA8267DDDA1}</c15:txfldGUID>
                      <c15:f>'/Users/el1goluj/Documents/ZURICH/PROJECTS/UPMEM/upmem-workloads/Microbenchmarks/AI/[ai_output.xlsx]ai_output (4)'!$J$86</c15:f>
                      <c15:dlblFieldTableCache>
                        <c:ptCount val="1"/>
                        <c:pt idx="0">
                          <c:v>5</c:v>
                        </c:pt>
                      </c15:dlblFieldTableCache>
                    </c15:dlblFTEntry>
                  </c15:dlblFieldTable>
                  <c15:showDataLabelsRange val="0"/>
                </c:ext>
                <c:ext xmlns:c16="http://schemas.microsoft.com/office/drawing/2014/chart" uri="{C3380CC4-5D6E-409C-BE32-E72D297353CC}">
                  <c16:uniqueId val="{00000054-FF8B-5F4C-8BBF-ED4DE736661E}"/>
                </c:ext>
              </c:extLst>
            </c:dLbl>
            <c:dLbl>
              <c:idx val="85"/>
              <c:tx>
                <c:strRef>
                  <c:f>'/Users/el1goluj/Documents/ZURICH/PROJECTS/UPMEM/upmem-workloads/Microbenchmarks/AI/[ai_output.xlsx]ai_output (4)'!$J$87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{679A6FF6-40FF-7642-BD0A-2653F4A4C15F}</c15:txfldGUID>
                      <c15:f>'/Users/el1goluj/Documents/ZURICH/PROJECTS/UPMEM/upmem-workloads/Microbenchmarks/AI/[ai_output.xlsx]ai_output (4)'!$J$87</c15:f>
                      <c15:dlblFieldTableCache>
                        <c:ptCount val="1"/>
                        <c:pt idx="0">
                          <c:v>6</c:v>
                        </c:pt>
                      </c15:dlblFieldTableCache>
                    </c15:dlblFTEntry>
                  </c15:dlblFieldTable>
                  <c15:showDataLabelsRange val="0"/>
                </c:ext>
                <c:ext xmlns:c16="http://schemas.microsoft.com/office/drawing/2014/chart" uri="{C3380CC4-5D6E-409C-BE32-E72D297353CC}">
                  <c16:uniqueId val="{00000055-FF8B-5F4C-8BBF-ED4DE736661E}"/>
                </c:ext>
              </c:extLst>
            </c:dLbl>
            <c:dLbl>
              <c:idx val="86"/>
              <c:tx>
                <c:strRef>
                  <c:f>'/Users/el1goluj/Documents/ZURICH/PROJECTS/UPMEM/upmem-workloads/Microbenchmarks/AI/[ai_output.xlsx]ai_output (4)'!$J$88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{B9F9DCBA-18E4-874C-8EBE-3B9685665BA5}</c15:txfldGUID>
                      <c15:f>'/Users/el1goluj/Documents/ZURICH/PROJECTS/UPMEM/upmem-workloads/Microbenchmarks/AI/[ai_output.xlsx]ai_output (4)'!$J$88</c15:f>
                      <c15:dlblFieldTableCache>
                        <c:ptCount val="1"/>
                        <c:pt idx="0">
                          <c:v>7</c:v>
                        </c:pt>
                      </c15:dlblFieldTableCache>
                    </c15:dlblFTEntry>
                  </c15:dlblFieldTable>
                  <c15:showDataLabelsRange val="0"/>
                </c:ext>
                <c:ext xmlns:c16="http://schemas.microsoft.com/office/drawing/2014/chart" uri="{C3380CC4-5D6E-409C-BE32-E72D297353CC}">
                  <c16:uniqueId val="{00000056-FF8B-5F4C-8BBF-ED4DE736661E}"/>
                </c:ext>
              </c:extLst>
            </c:dLbl>
            <c:dLbl>
              <c:idx val="87"/>
              <c:tx>
                <c:strRef>
                  <c:f>'/Users/el1goluj/Documents/ZURICH/PROJECTS/UPMEM/upmem-workloads/Microbenchmarks/AI/[ai_output.xlsx]ai_output (4)'!$J$89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{762857DD-8830-DA49-B09E-BDF7D0EDD57E}</c15:txfldGUID>
                      <c15:f>'/Users/el1goluj/Documents/ZURICH/PROJECTS/UPMEM/upmem-workloads/Microbenchmarks/AI/[ai_output.xlsx]ai_output (4)'!$J$89</c15:f>
                      <c15:dlblFieldTableCache>
                        <c:ptCount val="1"/>
                        <c:pt idx="0">
                          <c:v>8</c:v>
                        </c:pt>
                      </c15:dlblFieldTableCache>
                    </c15:dlblFTEntry>
                  </c15:dlblFieldTable>
                  <c15:showDataLabelsRange val="0"/>
                </c:ext>
                <c:ext xmlns:c16="http://schemas.microsoft.com/office/drawing/2014/chart" uri="{C3380CC4-5D6E-409C-BE32-E72D297353CC}">
                  <c16:uniqueId val="{00000057-FF8B-5F4C-8BBF-ED4DE736661E}"/>
                </c:ext>
              </c:extLst>
            </c:dLbl>
            <c:dLbl>
              <c:idx val="88"/>
              <c:tx>
                <c:strRef>
                  <c:f>'/Users/el1goluj/Documents/ZURICH/PROJECTS/UPMEM/upmem-workloads/Microbenchmarks/AI/[ai_output.xlsx]ai_output (4)'!$J$90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{ED521714-CA7F-F348-84C4-8D70F4E3A656}</c15:txfldGUID>
                      <c15:f>'/Users/el1goluj/Documents/ZURICH/PROJECTS/UPMEM/upmem-workloads/Microbenchmarks/AI/[ai_output.xlsx]ai_output (4)'!$J$90</c15:f>
                      <c15:dlblFieldTableCache>
                        <c:ptCount val="1"/>
                        <c:pt idx="0">
                          <c:v>9</c:v>
                        </c:pt>
                      </c15:dlblFieldTableCache>
                    </c15:dlblFTEntry>
                  </c15:dlblFieldTable>
                  <c15:showDataLabelsRange val="0"/>
                </c:ext>
                <c:ext xmlns:c16="http://schemas.microsoft.com/office/drawing/2014/chart" uri="{C3380CC4-5D6E-409C-BE32-E72D297353CC}">
                  <c16:uniqueId val="{00000058-FF8B-5F4C-8BBF-ED4DE736661E}"/>
                </c:ext>
              </c:extLst>
            </c:dLbl>
            <c:dLbl>
              <c:idx val="89"/>
              <c:tx>
                <c:strRef>
                  <c:f>'/Users/el1goluj/Documents/ZURICH/PROJECTS/UPMEM/upmem-workloads/Microbenchmarks/AI/[ai_output.xlsx]ai_output (4)'!$J$91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{84535537-7F40-D14C-B0DC-FAC895F9FC19}</c15:txfldGUID>
                      <c15:f>'/Users/el1goluj/Documents/ZURICH/PROJECTS/UPMEM/upmem-workloads/Microbenchmarks/AI/[ai_output.xlsx]ai_output (4)'!$J$91</c15:f>
                      <c15:dlblFieldTableCache>
                        <c:ptCount val="1"/>
                        <c:pt idx="0">
                          <c:v>10</c:v>
                        </c:pt>
                      </c15:dlblFieldTableCache>
                    </c15:dlblFTEntry>
                  </c15:dlblFieldTable>
                  <c15:showDataLabelsRange val="0"/>
                </c:ext>
                <c:ext xmlns:c16="http://schemas.microsoft.com/office/drawing/2014/chart" uri="{C3380CC4-5D6E-409C-BE32-E72D297353CC}">
                  <c16:uniqueId val="{00000059-FF8B-5F4C-8BBF-ED4DE736661E}"/>
                </c:ext>
              </c:extLst>
            </c:dLbl>
            <c:dLbl>
              <c:idx val="90"/>
              <c:tx>
                <c:strRef>
                  <c:f>'/Users/el1goluj/Documents/ZURICH/PROJECTS/UPMEM/upmem-workloads/Microbenchmarks/AI/[ai_output.xlsx]ai_output (4)'!$J$92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{7A824E75-433A-F447-BBB1-8AD6AFB09310}</c15:txfldGUID>
                      <c15:f>'/Users/el1goluj/Documents/ZURICH/PROJECTS/UPMEM/upmem-workloads/Microbenchmarks/AI/[ai_output.xlsx]ai_output (4)'!$J$92</c15:f>
                      <c15:dlblFieldTableCache>
                        <c:ptCount val="1"/>
                        <c:pt idx="0">
                          <c:v>11</c:v>
                        </c:pt>
                      </c15:dlblFieldTableCache>
                    </c15:dlblFTEntry>
                  </c15:dlblFieldTable>
                  <c15:showDataLabelsRange val="0"/>
                </c:ext>
                <c:ext xmlns:c16="http://schemas.microsoft.com/office/drawing/2014/chart" uri="{C3380CC4-5D6E-409C-BE32-E72D297353CC}">
                  <c16:uniqueId val="{0000005A-FF8B-5F4C-8BBF-ED4DE736661E}"/>
                </c:ext>
              </c:extLst>
            </c:dLbl>
            <c:dLbl>
              <c:idx val="91"/>
              <c:tx>
                <c:strRef>
                  <c:f>'/Users/el1goluj/Documents/ZURICH/PROJECTS/UPMEM/upmem-workloads/Microbenchmarks/AI/[ai_output.xlsx]ai_output (4)'!$J$93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{B42DE94B-D679-6D4D-914D-1A9605F75070}</c15:txfldGUID>
                      <c15:f>'/Users/el1goluj/Documents/ZURICH/PROJECTS/UPMEM/upmem-workloads/Microbenchmarks/AI/[ai_output.xlsx]ai_output (4)'!$J$93</c15:f>
                      <c15:dlblFieldTableCache>
                        <c:ptCount val="1"/>
                        <c:pt idx="0">
                          <c:v>12</c:v>
                        </c:pt>
                      </c15:dlblFieldTableCache>
                    </c15:dlblFTEntry>
                  </c15:dlblFieldTable>
                  <c15:showDataLabelsRange val="0"/>
                </c:ext>
                <c:ext xmlns:c16="http://schemas.microsoft.com/office/drawing/2014/chart" uri="{C3380CC4-5D6E-409C-BE32-E72D297353CC}">
                  <c16:uniqueId val="{0000005B-FF8B-5F4C-8BBF-ED4DE736661E}"/>
                </c:ext>
              </c:extLst>
            </c:dLbl>
            <c:dLbl>
              <c:idx val="92"/>
              <c:tx>
                <c:strRef>
                  <c:f>'/Users/el1goluj/Documents/ZURICH/PROJECTS/UPMEM/upmem-workloads/Microbenchmarks/AI/[ai_output.xlsx]ai_output (4)'!$J$94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{3037233F-7A0B-094F-ACB3-F4EE81B5C1A1}</c15:txfldGUID>
                      <c15:f>'/Users/el1goluj/Documents/ZURICH/PROJECTS/UPMEM/upmem-workloads/Microbenchmarks/AI/[ai_output.xlsx]ai_output (4)'!$J$94</c15:f>
                      <c15:dlblFieldTableCache>
                        <c:ptCount val="1"/>
                        <c:pt idx="0">
                          <c:v>13</c:v>
                        </c:pt>
                      </c15:dlblFieldTableCache>
                    </c15:dlblFTEntry>
                  </c15:dlblFieldTable>
                  <c15:showDataLabelsRange val="0"/>
                </c:ext>
                <c:ext xmlns:c16="http://schemas.microsoft.com/office/drawing/2014/chart" uri="{C3380CC4-5D6E-409C-BE32-E72D297353CC}">
                  <c16:uniqueId val="{0000005C-FF8B-5F4C-8BBF-ED4DE736661E}"/>
                </c:ext>
              </c:extLst>
            </c:dLbl>
            <c:dLbl>
              <c:idx val="93"/>
              <c:tx>
                <c:strRef>
                  <c:f>'/Users/el1goluj/Documents/ZURICH/PROJECTS/UPMEM/upmem-workloads/Microbenchmarks/AI/[ai_output.xlsx]ai_output (4)'!$J$95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{D6795D64-30BE-FA4C-9FFC-E2749A125805}</c15:txfldGUID>
                      <c15:f>'/Users/el1goluj/Documents/ZURICH/PROJECTS/UPMEM/upmem-workloads/Microbenchmarks/AI/[ai_output.xlsx]ai_output (4)'!$J$95</c15:f>
                      <c15:dlblFieldTableCache>
                        <c:ptCount val="1"/>
                        <c:pt idx="0">
                          <c:v>14</c:v>
                        </c:pt>
                      </c15:dlblFieldTableCache>
                    </c15:dlblFTEntry>
                  </c15:dlblFieldTable>
                  <c15:showDataLabelsRange val="0"/>
                </c:ext>
                <c:ext xmlns:c16="http://schemas.microsoft.com/office/drawing/2014/chart" uri="{C3380CC4-5D6E-409C-BE32-E72D297353CC}">
                  <c16:uniqueId val="{0000005D-FF8B-5F4C-8BBF-ED4DE736661E}"/>
                </c:ext>
              </c:extLst>
            </c:dLbl>
            <c:dLbl>
              <c:idx val="94"/>
              <c:tx>
                <c:strRef>
                  <c:f>'/Users/el1goluj/Documents/ZURICH/PROJECTS/UPMEM/upmem-workloads/Microbenchmarks/AI/[ai_output.xlsx]ai_output (4)'!$J$96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{3109F8D8-7D7E-504B-A2C1-08A4E7E97DF0}</c15:txfldGUID>
                      <c15:f>'/Users/el1goluj/Documents/ZURICH/PROJECTS/UPMEM/upmem-workloads/Microbenchmarks/AI/[ai_output.xlsx]ai_output (4)'!$J$96</c15:f>
                      <c15:dlblFieldTableCache>
                        <c:ptCount val="1"/>
                        <c:pt idx="0">
                          <c:v>15</c:v>
                        </c:pt>
                      </c15:dlblFieldTableCache>
                    </c15:dlblFTEntry>
                  </c15:dlblFieldTable>
                  <c15:showDataLabelsRange val="0"/>
                </c:ext>
                <c:ext xmlns:c16="http://schemas.microsoft.com/office/drawing/2014/chart" uri="{C3380CC4-5D6E-409C-BE32-E72D297353CC}">
                  <c16:uniqueId val="{0000005E-FF8B-5F4C-8BBF-ED4DE736661E}"/>
                </c:ext>
              </c:extLst>
            </c:dLbl>
            <c:dLbl>
              <c:idx val="95"/>
              <c:tx>
                <c:strRef>
                  <c:f>'/Users/el1goluj/Documents/ZURICH/PROJECTS/UPMEM/upmem-workloads/Microbenchmarks/AI/[ai_output.xlsx]ai_output (4)'!$J$97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{B52E394F-C898-3140-83A6-EE0EC386544C}</c15:txfldGUID>
                      <c15:f>'/Users/el1goluj/Documents/ZURICH/PROJECTS/UPMEM/upmem-workloads/Microbenchmarks/AI/[ai_output.xlsx]ai_output (4)'!$J$97</c15:f>
                      <c15:dlblFieldTableCache>
                        <c:ptCount val="1"/>
                        <c:pt idx="0">
                          <c:v>16</c:v>
                        </c:pt>
                      </c15:dlblFieldTableCache>
                    </c15:dlblFTEntry>
                  </c15:dlblFieldTable>
                  <c15:showDataLabelsRange val="0"/>
                </c:ext>
                <c:ext xmlns:c16="http://schemas.microsoft.com/office/drawing/2014/chart" uri="{C3380CC4-5D6E-409C-BE32-E72D297353CC}">
                  <c16:uniqueId val="{0000005F-FF8B-5F4C-8BBF-ED4DE736661E}"/>
                </c:ext>
              </c:extLst>
            </c:dLbl>
            <c:dLbl>
              <c:idx val="96"/>
              <c:tx>
                <c:strRef>
                  <c:f>'/Users/el1goluj/Documents/ZURICH/PROJECTS/UPMEM/upmem-workloads/Microbenchmarks/AI/[ai_output.xlsx]ai_output (4)'!$J$98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{5F4762BB-741B-ED4A-959B-236E2759926C}</c15:txfldGUID>
                      <c15:f>'/Users/el1goluj/Documents/ZURICH/PROJECTS/UPMEM/upmem-workloads/Microbenchmarks/AI/[ai_output.xlsx]ai_output (4)'!$J$98</c15:f>
                      <c15:dlblFieldTableCache>
                        <c:ptCount val="1"/>
                        <c:pt idx="0">
                          <c:v>1</c:v>
                        </c:pt>
                      </c15:dlblFieldTableCache>
                    </c15:dlblFTEntry>
                  </c15:dlblFieldTable>
                  <c15:showDataLabelsRange val="0"/>
                </c:ext>
                <c:ext xmlns:c16="http://schemas.microsoft.com/office/drawing/2014/chart" uri="{C3380CC4-5D6E-409C-BE32-E72D297353CC}">
                  <c16:uniqueId val="{00000060-FF8B-5F4C-8BBF-ED4DE736661E}"/>
                </c:ext>
              </c:extLst>
            </c:dLbl>
            <c:dLbl>
              <c:idx val="97"/>
              <c:tx>
                <c:strRef>
                  <c:f>'/Users/el1goluj/Documents/ZURICH/PROJECTS/UPMEM/upmem-workloads/Microbenchmarks/AI/[ai_output.xlsx]ai_output (4)'!$J$99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{7DCCD2EE-D326-EF4B-B4F9-C9C71732AEBF}</c15:txfldGUID>
                      <c15:f>'/Users/el1goluj/Documents/ZURICH/PROJECTS/UPMEM/upmem-workloads/Microbenchmarks/AI/[ai_output.xlsx]ai_output (4)'!$J$99</c15:f>
                      <c15:dlblFieldTableCache>
                        <c:ptCount val="1"/>
                        <c:pt idx="0">
                          <c:v>2</c:v>
                        </c:pt>
                      </c15:dlblFieldTableCache>
                    </c15:dlblFTEntry>
                  </c15:dlblFieldTable>
                  <c15:showDataLabelsRange val="0"/>
                </c:ext>
                <c:ext xmlns:c16="http://schemas.microsoft.com/office/drawing/2014/chart" uri="{C3380CC4-5D6E-409C-BE32-E72D297353CC}">
                  <c16:uniqueId val="{00000061-FF8B-5F4C-8BBF-ED4DE736661E}"/>
                </c:ext>
              </c:extLst>
            </c:dLbl>
            <c:dLbl>
              <c:idx val="98"/>
              <c:tx>
                <c:strRef>
                  <c:f>'/Users/el1goluj/Documents/ZURICH/PROJECTS/UPMEM/upmem-workloads/Microbenchmarks/AI/[ai_output.xlsx]ai_output (4)'!$J$100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{2ECE2D7D-BF4E-5C46-8A59-F461213706FA}</c15:txfldGUID>
                      <c15:f>'/Users/el1goluj/Documents/ZURICH/PROJECTS/UPMEM/upmem-workloads/Microbenchmarks/AI/[ai_output.xlsx]ai_output (4)'!$J$100</c15:f>
                      <c15:dlblFieldTableCache>
                        <c:ptCount val="1"/>
                        <c:pt idx="0">
                          <c:v>3</c:v>
                        </c:pt>
                      </c15:dlblFieldTableCache>
                    </c15:dlblFTEntry>
                  </c15:dlblFieldTable>
                  <c15:showDataLabelsRange val="0"/>
                </c:ext>
                <c:ext xmlns:c16="http://schemas.microsoft.com/office/drawing/2014/chart" uri="{C3380CC4-5D6E-409C-BE32-E72D297353CC}">
                  <c16:uniqueId val="{00000062-FF8B-5F4C-8BBF-ED4DE736661E}"/>
                </c:ext>
              </c:extLst>
            </c:dLbl>
            <c:dLbl>
              <c:idx val="99"/>
              <c:tx>
                <c:strRef>
                  <c:f>'/Users/el1goluj/Documents/ZURICH/PROJECTS/UPMEM/upmem-workloads/Microbenchmarks/AI/[ai_output.xlsx]ai_output (4)'!$J$101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{61431282-49BC-7341-A809-A4E889F3F1A6}</c15:txfldGUID>
                      <c15:f>'/Users/el1goluj/Documents/ZURICH/PROJECTS/UPMEM/upmem-workloads/Microbenchmarks/AI/[ai_output.xlsx]ai_output (4)'!$J$101</c15:f>
                      <c15:dlblFieldTableCache>
                        <c:ptCount val="1"/>
                        <c:pt idx="0">
                          <c:v>4</c:v>
                        </c:pt>
                      </c15:dlblFieldTableCache>
                    </c15:dlblFTEntry>
                  </c15:dlblFieldTable>
                  <c15:showDataLabelsRange val="0"/>
                </c:ext>
                <c:ext xmlns:c16="http://schemas.microsoft.com/office/drawing/2014/chart" uri="{C3380CC4-5D6E-409C-BE32-E72D297353CC}">
                  <c16:uniqueId val="{00000063-FF8B-5F4C-8BBF-ED4DE736661E}"/>
                </c:ext>
              </c:extLst>
            </c:dLbl>
            <c:dLbl>
              <c:idx val="100"/>
              <c:tx>
                <c:strRef>
                  <c:f>'/Users/el1goluj/Documents/ZURICH/PROJECTS/UPMEM/upmem-workloads/Microbenchmarks/AI/[ai_output.xlsx]ai_output (4)'!$J$102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{148ED4C2-B340-114E-9C79-86103B258C6E}</c15:txfldGUID>
                      <c15:f>'/Users/el1goluj/Documents/ZURICH/PROJECTS/UPMEM/upmem-workloads/Microbenchmarks/AI/[ai_output.xlsx]ai_output (4)'!$J$102</c15:f>
                      <c15:dlblFieldTableCache>
                        <c:ptCount val="1"/>
                        <c:pt idx="0">
                          <c:v>5</c:v>
                        </c:pt>
                      </c15:dlblFieldTableCache>
                    </c15:dlblFTEntry>
                  </c15:dlblFieldTable>
                  <c15:showDataLabelsRange val="0"/>
                </c:ext>
                <c:ext xmlns:c16="http://schemas.microsoft.com/office/drawing/2014/chart" uri="{C3380CC4-5D6E-409C-BE32-E72D297353CC}">
                  <c16:uniqueId val="{00000064-FF8B-5F4C-8BBF-ED4DE736661E}"/>
                </c:ext>
              </c:extLst>
            </c:dLbl>
            <c:dLbl>
              <c:idx val="101"/>
              <c:tx>
                <c:strRef>
                  <c:f>'/Users/el1goluj/Documents/ZURICH/PROJECTS/UPMEM/upmem-workloads/Microbenchmarks/AI/[ai_output.xlsx]ai_output (4)'!$J$103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{C34865F9-F021-6949-812E-4A094A109A9E}</c15:txfldGUID>
                      <c15:f>'/Users/el1goluj/Documents/ZURICH/PROJECTS/UPMEM/upmem-workloads/Microbenchmarks/AI/[ai_output.xlsx]ai_output (4)'!$J$103</c15:f>
                      <c15:dlblFieldTableCache>
                        <c:ptCount val="1"/>
                        <c:pt idx="0">
                          <c:v>6</c:v>
                        </c:pt>
                      </c15:dlblFieldTableCache>
                    </c15:dlblFTEntry>
                  </c15:dlblFieldTable>
                  <c15:showDataLabelsRange val="0"/>
                </c:ext>
                <c:ext xmlns:c16="http://schemas.microsoft.com/office/drawing/2014/chart" uri="{C3380CC4-5D6E-409C-BE32-E72D297353CC}">
                  <c16:uniqueId val="{00000065-FF8B-5F4C-8BBF-ED4DE736661E}"/>
                </c:ext>
              </c:extLst>
            </c:dLbl>
            <c:dLbl>
              <c:idx val="102"/>
              <c:tx>
                <c:strRef>
                  <c:f>'/Users/el1goluj/Documents/ZURICH/PROJECTS/UPMEM/upmem-workloads/Microbenchmarks/AI/[ai_output.xlsx]ai_output (4)'!$J$104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{2DAD6A51-574A-A947-A9EE-455F14C7B284}</c15:txfldGUID>
                      <c15:f>'/Users/el1goluj/Documents/ZURICH/PROJECTS/UPMEM/upmem-workloads/Microbenchmarks/AI/[ai_output.xlsx]ai_output (4)'!$J$104</c15:f>
                      <c15:dlblFieldTableCache>
                        <c:ptCount val="1"/>
                        <c:pt idx="0">
                          <c:v>7</c:v>
                        </c:pt>
                      </c15:dlblFieldTableCache>
                    </c15:dlblFTEntry>
                  </c15:dlblFieldTable>
                  <c15:showDataLabelsRange val="0"/>
                </c:ext>
                <c:ext xmlns:c16="http://schemas.microsoft.com/office/drawing/2014/chart" uri="{C3380CC4-5D6E-409C-BE32-E72D297353CC}">
                  <c16:uniqueId val="{00000066-FF8B-5F4C-8BBF-ED4DE736661E}"/>
                </c:ext>
              </c:extLst>
            </c:dLbl>
            <c:dLbl>
              <c:idx val="103"/>
              <c:tx>
                <c:strRef>
                  <c:f>'/Users/el1goluj/Documents/ZURICH/PROJECTS/UPMEM/upmem-workloads/Microbenchmarks/AI/[ai_output.xlsx]ai_output (4)'!$J$105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{427C458E-2C5D-4B4D-A81D-12EAFE061863}</c15:txfldGUID>
                      <c15:f>'/Users/el1goluj/Documents/ZURICH/PROJECTS/UPMEM/upmem-workloads/Microbenchmarks/AI/[ai_output.xlsx]ai_output (4)'!$J$105</c15:f>
                      <c15:dlblFieldTableCache>
                        <c:ptCount val="1"/>
                        <c:pt idx="0">
                          <c:v>8</c:v>
                        </c:pt>
                      </c15:dlblFieldTableCache>
                    </c15:dlblFTEntry>
                  </c15:dlblFieldTable>
                  <c15:showDataLabelsRange val="0"/>
                </c:ext>
                <c:ext xmlns:c16="http://schemas.microsoft.com/office/drawing/2014/chart" uri="{C3380CC4-5D6E-409C-BE32-E72D297353CC}">
                  <c16:uniqueId val="{00000067-FF8B-5F4C-8BBF-ED4DE736661E}"/>
                </c:ext>
              </c:extLst>
            </c:dLbl>
            <c:dLbl>
              <c:idx val="104"/>
              <c:tx>
                <c:strRef>
                  <c:f>'/Users/el1goluj/Documents/ZURICH/PROJECTS/UPMEM/upmem-workloads/Microbenchmarks/AI/[ai_output.xlsx]ai_output (4)'!$J$106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{456DD2B9-4C14-1143-8F90-313ECD46AF3C}</c15:txfldGUID>
                      <c15:f>'/Users/el1goluj/Documents/ZURICH/PROJECTS/UPMEM/upmem-workloads/Microbenchmarks/AI/[ai_output.xlsx]ai_output (4)'!$J$106</c15:f>
                      <c15:dlblFieldTableCache>
                        <c:ptCount val="1"/>
                        <c:pt idx="0">
                          <c:v>9</c:v>
                        </c:pt>
                      </c15:dlblFieldTableCache>
                    </c15:dlblFTEntry>
                  </c15:dlblFieldTable>
                  <c15:showDataLabelsRange val="0"/>
                </c:ext>
                <c:ext xmlns:c16="http://schemas.microsoft.com/office/drawing/2014/chart" uri="{C3380CC4-5D6E-409C-BE32-E72D297353CC}">
                  <c16:uniqueId val="{00000068-FF8B-5F4C-8BBF-ED4DE736661E}"/>
                </c:ext>
              </c:extLst>
            </c:dLbl>
            <c:dLbl>
              <c:idx val="105"/>
              <c:tx>
                <c:strRef>
                  <c:f>'/Users/el1goluj/Documents/ZURICH/PROJECTS/UPMEM/upmem-workloads/Microbenchmarks/AI/[ai_output.xlsx]ai_output (4)'!$J$107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{CBD89C30-4F97-504D-94CF-7AD3B9C99F2A}</c15:txfldGUID>
                      <c15:f>'/Users/el1goluj/Documents/ZURICH/PROJECTS/UPMEM/upmem-workloads/Microbenchmarks/AI/[ai_output.xlsx]ai_output (4)'!$J$107</c15:f>
                      <c15:dlblFieldTableCache>
                        <c:ptCount val="1"/>
                        <c:pt idx="0">
                          <c:v>10</c:v>
                        </c:pt>
                      </c15:dlblFieldTableCache>
                    </c15:dlblFTEntry>
                  </c15:dlblFieldTable>
                  <c15:showDataLabelsRange val="0"/>
                </c:ext>
                <c:ext xmlns:c16="http://schemas.microsoft.com/office/drawing/2014/chart" uri="{C3380CC4-5D6E-409C-BE32-E72D297353CC}">
                  <c16:uniqueId val="{00000069-FF8B-5F4C-8BBF-ED4DE736661E}"/>
                </c:ext>
              </c:extLst>
            </c:dLbl>
            <c:dLbl>
              <c:idx val="106"/>
              <c:tx>
                <c:strRef>
                  <c:f>'/Users/el1goluj/Documents/ZURICH/PROJECTS/UPMEM/upmem-workloads/Microbenchmarks/AI/[ai_output.xlsx]ai_output (4)'!$J$108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{48E3022F-E58C-964B-9447-A2114C0B2C3D}</c15:txfldGUID>
                      <c15:f>'/Users/el1goluj/Documents/ZURICH/PROJECTS/UPMEM/upmem-workloads/Microbenchmarks/AI/[ai_output.xlsx]ai_output (4)'!$J$108</c15:f>
                      <c15:dlblFieldTableCache>
                        <c:ptCount val="1"/>
                        <c:pt idx="0">
                          <c:v>11</c:v>
                        </c:pt>
                      </c15:dlblFieldTableCache>
                    </c15:dlblFTEntry>
                  </c15:dlblFieldTable>
                  <c15:showDataLabelsRange val="0"/>
                </c:ext>
                <c:ext xmlns:c16="http://schemas.microsoft.com/office/drawing/2014/chart" uri="{C3380CC4-5D6E-409C-BE32-E72D297353CC}">
                  <c16:uniqueId val="{0000006A-FF8B-5F4C-8BBF-ED4DE736661E}"/>
                </c:ext>
              </c:extLst>
            </c:dLbl>
            <c:dLbl>
              <c:idx val="107"/>
              <c:tx>
                <c:strRef>
                  <c:f>'/Users/el1goluj/Documents/ZURICH/PROJECTS/UPMEM/upmem-workloads/Microbenchmarks/AI/[ai_output.xlsx]ai_output (4)'!$J$109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{DEBCB5EA-194B-BB46-B8D2-9AEF6772DBAD}</c15:txfldGUID>
                      <c15:f>'/Users/el1goluj/Documents/ZURICH/PROJECTS/UPMEM/upmem-workloads/Microbenchmarks/AI/[ai_output.xlsx]ai_output (4)'!$J$109</c15:f>
                      <c15:dlblFieldTableCache>
                        <c:ptCount val="1"/>
                        <c:pt idx="0">
                          <c:v>12</c:v>
                        </c:pt>
                      </c15:dlblFieldTableCache>
                    </c15:dlblFTEntry>
                  </c15:dlblFieldTable>
                  <c15:showDataLabelsRange val="0"/>
                </c:ext>
                <c:ext xmlns:c16="http://schemas.microsoft.com/office/drawing/2014/chart" uri="{C3380CC4-5D6E-409C-BE32-E72D297353CC}">
                  <c16:uniqueId val="{0000006B-FF8B-5F4C-8BBF-ED4DE736661E}"/>
                </c:ext>
              </c:extLst>
            </c:dLbl>
            <c:dLbl>
              <c:idx val="108"/>
              <c:tx>
                <c:strRef>
                  <c:f>'/Users/el1goluj/Documents/ZURICH/PROJECTS/UPMEM/upmem-workloads/Microbenchmarks/AI/[ai_output.xlsx]ai_output (4)'!$J$110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{1AC021F3-95C1-6842-9172-180D38AEFB9A}</c15:txfldGUID>
                      <c15:f>'/Users/el1goluj/Documents/ZURICH/PROJECTS/UPMEM/upmem-workloads/Microbenchmarks/AI/[ai_output.xlsx]ai_output (4)'!$J$110</c15:f>
                      <c15:dlblFieldTableCache>
                        <c:ptCount val="1"/>
                        <c:pt idx="0">
                          <c:v>13</c:v>
                        </c:pt>
                      </c15:dlblFieldTableCache>
                    </c15:dlblFTEntry>
                  </c15:dlblFieldTable>
                  <c15:showDataLabelsRange val="0"/>
                </c:ext>
                <c:ext xmlns:c16="http://schemas.microsoft.com/office/drawing/2014/chart" uri="{C3380CC4-5D6E-409C-BE32-E72D297353CC}">
                  <c16:uniqueId val="{0000006C-FF8B-5F4C-8BBF-ED4DE736661E}"/>
                </c:ext>
              </c:extLst>
            </c:dLbl>
            <c:dLbl>
              <c:idx val="109"/>
              <c:tx>
                <c:strRef>
                  <c:f>'/Users/el1goluj/Documents/ZURICH/PROJECTS/UPMEM/upmem-workloads/Microbenchmarks/AI/[ai_output.xlsx]ai_output (4)'!$J$111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{BD29CBBC-8E9B-7E4E-9BBF-DAFA1D85D3D3}</c15:txfldGUID>
                      <c15:f>'/Users/el1goluj/Documents/ZURICH/PROJECTS/UPMEM/upmem-workloads/Microbenchmarks/AI/[ai_output.xlsx]ai_output (4)'!$J$111</c15:f>
                      <c15:dlblFieldTableCache>
                        <c:ptCount val="1"/>
                        <c:pt idx="0">
                          <c:v>14</c:v>
                        </c:pt>
                      </c15:dlblFieldTableCache>
                    </c15:dlblFTEntry>
                  </c15:dlblFieldTable>
                  <c15:showDataLabelsRange val="0"/>
                </c:ext>
                <c:ext xmlns:c16="http://schemas.microsoft.com/office/drawing/2014/chart" uri="{C3380CC4-5D6E-409C-BE32-E72D297353CC}">
                  <c16:uniqueId val="{0000006D-FF8B-5F4C-8BBF-ED4DE736661E}"/>
                </c:ext>
              </c:extLst>
            </c:dLbl>
            <c:dLbl>
              <c:idx val="110"/>
              <c:tx>
                <c:strRef>
                  <c:f>'/Users/el1goluj/Documents/ZURICH/PROJECTS/UPMEM/upmem-workloads/Microbenchmarks/AI/[ai_output.xlsx]ai_output (4)'!$J$112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{C368E53B-759D-2249-ACB0-5BAD419307C8}</c15:txfldGUID>
                      <c15:f>'/Users/el1goluj/Documents/ZURICH/PROJECTS/UPMEM/upmem-workloads/Microbenchmarks/AI/[ai_output.xlsx]ai_output (4)'!$J$112</c15:f>
                      <c15:dlblFieldTableCache>
                        <c:ptCount val="1"/>
                        <c:pt idx="0">
                          <c:v>15</c:v>
                        </c:pt>
                      </c15:dlblFieldTableCache>
                    </c15:dlblFTEntry>
                  </c15:dlblFieldTable>
                  <c15:showDataLabelsRange val="0"/>
                </c:ext>
                <c:ext xmlns:c16="http://schemas.microsoft.com/office/drawing/2014/chart" uri="{C3380CC4-5D6E-409C-BE32-E72D297353CC}">
                  <c16:uniqueId val="{0000006E-FF8B-5F4C-8BBF-ED4DE736661E}"/>
                </c:ext>
              </c:extLst>
            </c:dLbl>
            <c:dLbl>
              <c:idx val="111"/>
              <c:tx>
                <c:strRef>
                  <c:f>'/Users/el1goluj/Documents/ZURICH/PROJECTS/UPMEM/upmem-workloads/Microbenchmarks/AI/[ai_output.xlsx]ai_output (4)'!$J$113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{FB187240-F2D3-D94B-8B0F-36A89AA721A9}</c15:txfldGUID>
                      <c15:f>'/Users/el1goluj/Documents/ZURICH/PROJECTS/UPMEM/upmem-workloads/Microbenchmarks/AI/[ai_output.xlsx]ai_output (4)'!$J$113</c15:f>
                      <c15:dlblFieldTableCache>
                        <c:ptCount val="1"/>
                        <c:pt idx="0">
                          <c:v>16</c:v>
                        </c:pt>
                      </c15:dlblFieldTableCache>
                    </c15:dlblFTEntry>
                  </c15:dlblFieldTable>
                  <c15:showDataLabelsRange val="0"/>
                </c:ext>
                <c:ext xmlns:c16="http://schemas.microsoft.com/office/drawing/2014/chart" uri="{C3380CC4-5D6E-409C-BE32-E72D297353CC}">
                  <c16:uniqueId val="{0000006F-FF8B-5F4C-8BBF-ED4DE736661E}"/>
                </c:ext>
              </c:extLst>
            </c:dLbl>
            <c:dLbl>
              <c:idx val="112"/>
              <c:tx>
                <c:strRef>
                  <c:f>'/Users/el1goluj/Documents/ZURICH/PROJECTS/UPMEM/upmem-workloads/Microbenchmarks/AI/[ai_output.xlsx]ai_output (4)'!$J$114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{6A51D3DA-AD46-974E-9093-E8E7EF3D20C0}</c15:txfldGUID>
                      <c15:f>'/Users/el1goluj/Documents/ZURICH/PROJECTS/UPMEM/upmem-workloads/Microbenchmarks/AI/[ai_output.xlsx]ai_output (4)'!$J$114</c15:f>
                      <c15:dlblFieldTableCache>
                        <c:ptCount val="1"/>
                        <c:pt idx="0">
                          <c:v>1</c:v>
                        </c:pt>
                      </c15:dlblFieldTableCache>
                    </c15:dlblFTEntry>
                  </c15:dlblFieldTable>
                  <c15:showDataLabelsRange val="0"/>
                </c:ext>
                <c:ext xmlns:c16="http://schemas.microsoft.com/office/drawing/2014/chart" uri="{C3380CC4-5D6E-409C-BE32-E72D297353CC}">
                  <c16:uniqueId val="{00000070-FF8B-5F4C-8BBF-ED4DE736661E}"/>
                </c:ext>
              </c:extLst>
            </c:dLbl>
            <c:dLbl>
              <c:idx val="113"/>
              <c:tx>
                <c:strRef>
                  <c:f>'/Users/el1goluj/Documents/ZURICH/PROJECTS/UPMEM/upmem-workloads/Microbenchmarks/AI/[ai_output.xlsx]ai_output (4)'!$J$115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{C64D0C90-A844-6D44-85C5-ABC4CA55C805}</c15:txfldGUID>
                      <c15:f>'/Users/el1goluj/Documents/ZURICH/PROJECTS/UPMEM/upmem-workloads/Microbenchmarks/AI/[ai_output.xlsx]ai_output (4)'!$J$115</c15:f>
                      <c15:dlblFieldTableCache>
                        <c:ptCount val="1"/>
                        <c:pt idx="0">
                          <c:v>2</c:v>
                        </c:pt>
                      </c15:dlblFieldTableCache>
                    </c15:dlblFTEntry>
                  </c15:dlblFieldTable>
                  <c15:showDataLabelsRange val="0"/>
                </c:ext>
                <c:ext xmlns:c16="http://schemas.microsoft.com/office/drawing/2014/chart" uri="{C3380CC4-5D6E-409C-BE32-E72D297353CC}">
                  <c16:uniqueId val="{00000071-FF8B-5F4C-8BBF-ED4DE736661E}"/>
                </c:ext>
              </c:extLst>
            </c:dLbl>
            <c:dLbl>
              <c:idx val="114"/>
              <c:tx>
                <c:strRef>
                  <c:f>'/Users/el1goluj/Documents/ZURICH/PROJECTS/UPMEM/upmem-workloads/Microbenchmarks/AI/[ai_output.xlsx]ai_output (4)'!$J$116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{235C6383-7FFE-B642-8A65-A9DBECD88D4B}</c15:txfldGUID>
                      <c15:f>'/Users/el1goluj/Documents/ZURICH/PROJECTS/UPMEM/upmem-workloads/Microbenchmarks/AI/[ai_output.xlsx]ai_output (4)'!$J$116</c15:f>
                      <c15:dlblFieldTableCache>
                        <c:ptCount val="1"/>
                        <c:pt idx="0">
                          <c:v>3</c:v>
                        </c:pt>
                      </c15:dlblFieldTableCache>
                    </c15:dlblFTEntry>
                  </c15:dlblFieldTable>
                  <c15:showDataLabelsRange val="0"/>
                </c:ext>
                <c:ext xmlns:c16="http://schemas.microsoft.com/office/drawing/2014/chart" uri="{C3380CC4-5D6E-409C-BE32-E72D297353CC}">
                  <c16:uniqueId val="{00000072-FF8B-5F4C-8BBF-ED4DE736661E}"/>
                </c:ext>
              </c:extLst>
            </c:dLbl>
            <c:dLbl>
              <c:idx val="115"/>
              <c:tx>
                <c:strRef>
                  <c:f>'/Users/el1goluj/Documents/ZURICH/PROJECTS/UPMEM/upmem-workloads/Microbenchmarks/AI/[ai_output.xlsx]ai_output (4)'!$J$117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{9D9AD997-1C3B-904C-9C1F-5961074F5D1C}</c15:txfldGUID>
                      <c15:f>'/Users/el1goluj/Documents/ZURICH/PROJECTS/UPMEM/upmem-workloads/Microbenchmarks/AI/[ai_output.xlsx]ai_output (4)'!$J$117</c15:f>
                      <c15:dlblFieldTableCache>
                        <c:ptCount val="1"/>
                        <c:pt idx="0">
                          <c:v>4</c:v>
                        </c:pt>
                      </c15:dlblFieldTableCache>
                    </c15:dlblFTEntry>
                  </c15:dlblFieldTable>
                  <c15:showDataLabelsRange val="0"/>
                </c:ext>
                <c:ext xmlns:c16="http://schemas.microsoft.com/office/drawing/2014/chart" uri="{C3380CC4-5D6E-409C-BE32-E72D297353CC}">
                  <c16:uniqueId val="{00000073-FF8B-5F4C-8BBF-ED4DE736661E}"/>
                </c:ext>
              </c:extLst>
            </c:dLbl>
            <c:dLbl>
              <c:idx val="116"/>
              <c:tx>
                <c:strRef>
                  <c:f>'/Users/el1goluj/Documents/ZURICH/PROJECTS/UPMEM/upmem-workloads/Microbenchmarks/AI/[ai_output.xlsx]ai_output (4)'!$J$118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{DC2C0B5A-0D43-624C-BFE0-C66287CDE875}</c15:txfldGUID>
                      <c15:f>'/Users/el1goluj/Documents/ZURICH/PROJECTS/UPMEM/upmem-workloads/Microbenchmarks/AI/[ai_output.xlsx]ai_output (4)'!$J$118</c15:f>
                      <c15:dlblFieldTableCache>
                        <c:ptCount val="1"/>
                        <c:pt idx="0">
                          <c:v>5</c:v>
                        </c:pt>
                      </c15:dlblFieldTableCache>
                    </c15:dlblFTEntry>
                  </c15:dlblFieldTable>
                  <c15:showDataLabelsRange val="0"/>
                </c:ext>
                <c:ext xmlns:c16="http://schemas.microsoft.com/office/drawing/2014/chart" uri="{C3380CC4-5D6E-409C-BE32-E72D297353CC}">
                  <c16:uniqueId val="{00000074-FF8B-5F4C-8BBF-ED4DE736661E}"/>
                </c:ext>
              </c:extLst>
            </c:dLbl>
            <c:dLbl>
              <c:idx val="117"/>
              <c:tx>
                <c:strRef>
                  <c:f>'/Users/el1goluj/Documents/ZURICH/PROJECTS/UPMEM/upmem-workloads/Microbenchmarks/AI/[ai_output.xlsx]ai_output (4)'!$J$119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{755F90FC-B5FA-AD4D-9758-E18879289B20}</c15:txfldGUID>
                      <c15:f>'/Users/el1goluj/Documents/ZURICH/PROJECTS/UPMEM/upmem-workloads/Microbenchmarks/AI/[ai_output.xlsx]ai_output (4)'!$J$119</c15:f>
                      <c15:dlblFieldTableCache>
                        <c:ptCount val="1"/>
                        <c:pt idx="0">
                          <c:v>6</c:v>
                        </c:pt>
                      </c15:dlblFieldTableCache>
                    </c15:dlblFTEntry>
                  </c15:dlblFieldTable>
                  <c15:showDataLabelsRange val="0"/>
                </c:ext>
                <c:ext xmlns:c16="http://schemas.microsoft.com/office/drawing/2014/chart" uri="{C3380CC4-5D6E-409C-BE32-E72D297353CC}">
                  <c16:uniqueId val="{00000075-FF8B-5F4C-8BBF-ED4DE736661E}"/>
                </c:ext>
              </c:extLst>
            </c:dLbl>
            <c:dLbl>
              <c:idx val="118"/>
              <c:tx>
                <c:strRef>
                  <c:f>'/Users/el1goluj/Documents/ZURICH/PROJECTS/UPMEM/upmem-workloads/Microbenchmarks/AI/[ai_output.xlsx]ai_output (4)'!$J$120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{FE250586-D693-6548-B7CF-5AC36C512F39}</c15:txfldGUID>
                      <c15:f>'/Users/el1goluj/Documents/ZURICH/PROJECTS/UPMEM/upmem-workloads/Microbenchmarks/AI/[ai_output.xlsx]ai_output (4)'!$J$120</c15:f>
                      <c15:dlblFieldTableCache>
                        <c:ptCount val="1"/>
                        <c:pt idx="0">
                          <c:v>7</c:v>
                        </c:pt>
                      </c15:dlblFieldTableCache>
                    </c15:dlblFTEntry>
                  </c15:dlblFieldTable>
                  <c15:showDataLabelsRange val="0"/>
                </c:ext>
                <c:ext xmlns:c16="http://schemas.microsoft.com/office/drawing/2014/chart" uri="{C3380CC4-5D6E-409C-BE32-E72D297353CC}">
                  <c16:uniqueId val="{00000076-FF8B-5F4C-8BBF-ED4DE736661E}"/>
                </c:ext>
              </c:extLst>
            </c:dLbl>
            <c:dLbl>
              <c:idx val="119"/>
              <c:tx>
                <c:strRef>
                  <c:f>'/Users/el1goluj/Documents/ZURICH/PROJECTS/UPMEM/upmem-workloads/Microbenchmarks/AI/[ai_output.xlsx]ai_output (4)'!$J$121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{8E6E2A82-7F23-A44D-BB01-E2FBF9474273}</c15:txfldGUID>
                      <c15:f>'/Users/el1goluj/Documents/ZURICH/PROJECTS/UPMEM/upmem-workloads/Microbenchmarks/AI/[ai_output.xlsx]ai_output (4)'!$J$121</c15:f>
                      <c15:dlblFieldTableCache>
                        <c:ptCount val="1"/>
                        <c:pt idx="0">
                          <c:v>8</c:v>
                        </c:pt>
                      </c15:dlblFieldTableCache>
                    </c15:dlblFTEntry>
                  </c15:dlblFieldTable>
                  <c15:showDataLabelsRange val="0"/>
                </c:ext>
                <c:ext xmlns:c16="http://schemas.microsoft.com/office/drawing/2014/chart" uri="{C3380CC4-5D6E-409C-BE32-E72D297353CC}">
                  <c16:uniqueId val="{00000077-FF8B-5F4C-8BBF-ED4DE736661E}"/>
                </c:ext>
              </c:extLst>
            </c:dLbl>
            <c:dLbl>
              <c:idx val="120"/>
              <c:tx>
                <c:strRef>
                  <c:f>'/Users/el1goluj/Documents/ZURICH/PROJECTS/UPMEM/upmem-workloads/Microbenchmarks/AI/[ai_output.xlsx]ai_output (4)'!$J$122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{994C169A-B7CA-DE4D-A67C-98B85DB7C1DD}</c15:txfldGUID>
                      <c15:f>'/Users/el1goluj/Documents/ZURICH/PROJECTS/UPMEM/upmem-workloads/Microbenchmarks/AI/[ai_output.xlsx]ai_output (4)'!$J$122</c15:f>
                      <c15:dlblFieldTableCache>
                        <c:ptCount val="1"/>
                        <c:pt idx="0">
                          <c:v>9</c:v>
                        </c:pt>
                      </c15:dlblFieldTableCache>
                    </c15:dlblFTEntry>
                  </c15:dlblFieldTable>
                  <c15:showDataLabelsRange val="0"/>
                </c:ext>
                <c:ext xmlns:c16="http://schemas.microsoft.com/office/drawing/2014/chart" uri="{C3380CC4-5D6E-409C-BE32-E72D297353CC}">
                  <c16:uniqueId val="{00000078-FF8B-5F4C-8BBF-ED4DE736661E}"/>
                </c:ext>
              </c:extLst>
            </c:dLbl>
            <c:dLbl>
              <c:idx val="121"/>
              <c:tx>
                <c:strRef>
                  <c:f>'/Users/el1goluj/Documents/ZURICH/PROJECTS/UPMEM/upmem-workloads/Microbenchmarks/AI/[ai_output.xlsx]ai_output (4)'!$J$123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{C4766E39-FC25-D841-8380-A15EADFA569B}</c15:txfldGUID>
                      <c15:f>'/Users/el1goluj/Documents/ZURICH/PROJECTS/UPMEM/upmem-workloads/Microbenchmarks/AI/[ai_output.xlsx]ai_output (4)'!$J$123</c15:f>
                      <c15:dlblFieldTableCache>
                        <c:ptCount val="1"/>
                        <c:pt idx="0">
                          <c:v>10</c:v>
                        </c:pt>
                      </c15:dlblFieldTableCache>
                    </c15:dlblFTEntry>
                  </c15:dlblFieldTable>
                  <c15:showDataLabelsRange val="0"/>
                </c:ext>
                <c:ext xmlns:c16="http://schemas.microsoft.com/office/drawing/2014/chart" uri="{C3380CC4-5D6E-409C-BE32-E72D297353CC}">
                  <c16:uniqueId val="{00000079-FF8B-5F4C-8BBF-ED4DE736661E}"/>
                </c:ext>
              </c:extLst>
            </c:dLbl>
            <c:dLbl>
              <c:idx val="122"/>
              <c:tx>
                <c:strRef>
                  <c:f>'/Users/el1goluj/Documents/ZURICH/PROJECTS/UPMEM/upmem-workloads/Microbenchmarks/AI/[ai_output.xlsx]ai_output (4)'!$J$124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{3F75A77C-1C96-1240-981C-EB2516186BB6}</c15:txfldGUID>
                      <c15:f>'/Users/el1goluj/Documents/ZURICH/PROJECTS/UPMEM/upmem-workloads/Microbenchmarks/AI/[ai_output.xlsx]ai_output (4)'!$J$124</c15:f>
                      <c15:dlblFieldTableCache>
                        <c:ptCount val="1"/>
                        <c:pt idx="0">
                          <c:v>11</c:v>
                        </c:pt>
                      </c15:dlblFieldTableCache>
                    </c15:dlblFTEntry>
                  </c15:dlblFieldTable>
                  <c15:showDataLabelsRange val="0"/>
                </c:ext>
                <c:ext xmlns:c16="http://schemas.microsoft.com/office/drawing/2014/chart" uri="{C3380CC4-5D6E-409C-BE32-E72D297353CC}">
                  <c16:uniqueId val="{0000007A-FF8B-5F4C-8BBF-ED4DE736661E}"/>
                </c:ext>
              </c:extLst>
            </c:dLbl>
            <c:dLbl>
              <c:idx val="123"/>
              <c:tx>
                <c:strRef>
                  <c:f>'/Users/el1goluj/Documents/ZURICH/PROJECTS/UPMEM/upmem-workloads/Microbenchmarks/AI/[ai_output.xlsx]ai_output (4)'!$J$125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{74116596-63F0-9C44-A006-1618BB1265A2}</c15:txfldGUID>
                      <c15:f>'/Users/el1goluj/Documents/ZURICH/PROJECTS/UPMEM/upmem-workloads/Microbenchmarks/AI/[ai_output.xlsx]ai_output (4)'!$J$125</c15:f>
                      <c15:dlblFieldTableCache>
                        <c:ptCount val="1"/>
                        <c:pt idx="0">
                          <c:v>12</c:v>
                        </c:pt>
                      </c15:dlblFieldTableCache>
                    </c15:dlblFTEntry>
                  </c15:dlblFieldTable>
                  <c15:showDataLabelsRange val="0"/>
                </c:ext>
                <c:ext xmlns:c16="http://schemas.microsoft.com/office/drawing/2014/chart" uri="{C3380CC4-5D6E-409C-BE32-E72D297353CC}">
                  <c16:uniqueId val="{0000007B-FF8B-5F4C-8BBF-ED4DE736661E}"/>
                </c:ext>
              </c:extLst>
            </c:dLbl>
            <c:dLbl>
              <c:idx val="124"/>
              <c:tx>
                <c:strRef>
                  <c:f>'/Users/el1goluj/Documents/ZURICH/PROJECTS/UPMEM/upmem-workloads/Microbenchmarks/AI/[ai_output.xlsx]ai_output (4)'!$J$126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{9B8FE963-EED8-AA47-9FAA-C6D99EE37A7F}</c15:txfldGUID>
                      <c15:f>'/Users/el1goluj/Documents/ZURICH/PROJECTS/UPMEM/upmem-workloads/Microbenchmarks/AI/[ai_output.xlsx]ai_output (4)'!$J$126</c15:f>
                      <c15:dlblFieldTableCache>
                        <c:ptCount val="1"/>
                        <c:pt idx="0">
                          <c:v>13</c:v>
                        </c:pt>
                      </c15:dlblFieldTableCache>
                    </c15:dlblFTEntry>
                  </c15:dlblFieldTable>
                  <c15:showDataLabelsRange val="0"/>
                </c:ext>
                <c:ext xmlns:c16="http://schemas.microsoft.com/office/drawing/2014/chart" uri="{C3380CC4-5D6E-409C-BE32-E72D297353CC}">
                  <c16:uniqueId val="{0000007C-FF8B-5F4C-8BBF-ED4DE736661E}"/>
                </c:ext>
              </c:extLst>
            </c:dLbl>
            <c:dLbl>
              <c:idx val="125"/>
              <c:tx>
                <c:strRef>
                  <c:f>'/Users/el1goluj/Documents/ZURICH/PROJECTS/UPMEM/upmem-workloads/Microbenchmarks/AI/[ai_output.xlsx]ai_output (4)'!$J$127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{18DC5859-D45E-8142-A430-625EF5B53B5D}</c15:txfldGUID>
                      <c15:f>'/Users/el1goluj/Documents/ZURICH/PROJECTS/UPMEM/upmem-workloads/Microbenchmarks/AI/[ai_output.xlsx]ai_output (4)'!$J$127</c15:f>
                      <c15:dlblFieldTableCache>
                        <c:ptCount val="1"/>
                        <c:pt idx="0">
                          <c:v>14</c:v>
                        </c:pt>
                      </c15:dlblFieldTableCache>
                    </c15:dlblFTEntry>
                  </c15:dlblFieldTable>
                  <c15:showDataLabelsRange val="0"/>
                </c:ext>
                <c:ext xmlns:c16="http://schemas.microsoft.com/office/drawing/2014/chart" uri="{C3380CC4-5D6E-409C-BE32-E72D297353CC}">
                  <c16:uniqueId val="{0000007D-FF8B-5F4C-8BBF-ED4DE736661E}"/>
                </c:ext>
              </c:extLst>
            </c:dLbl>
            <c:dLbl>
              <c:idx val="126"/>
              <c:tx>
                <c:strRef>
                  <c:f>'/Users/el1goluj/Documents/ZURICH/PROJECTS/UPMEM/upmem-workloads/Microbenchmarks/AI/[ai_output.xlsx]ai_output (4)'!$J$128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{5BB5F7FF-15BD-8E45-B0EE-3CA17C03759F}</c15:txfldGUID>
                      <c15:f>'/Users/el1goluj/Documents/ZURICH/PROJECTS/UPMEM/upmem-workloads/Microbenchmarks/AI/[ai_output.xlsx]ai_output (4)'!$J$128</c15:f>
                      <c15:dlblFieldTableCache>
                        <c:ptCount val="1"/>
                        <c:pt idx="0">
                          <c:v>15</c:v>
                        </c:pt>
                      </c15:dlblFieldTableCache>
                    </c15:dlblFTEntry>
                  </c15:dlblFieldTable>
                  <c15:showDataLabelsRange val="0"/>
                </c:ext>
                <c:ext xmlns:c16="http://schemas.microsoft.com/office/drawing/2014/chart" uri="{C3380CC4-5D6E-409C-BE32-E72D297353CC}">
                  <c16:uniqueId val="{0000007E-FF8B-5F4C-8BBF-ED4DE736661E}"/>
                </c:ext>
              </c:extLst>
            </c:dLbl>
            <c:dLbl>
              <c:idx val="127"/>
              <c:tx>
                <c:strRef>
                  <c:f>'/Users/el1goluj/Documents/ZURICH/PROJECTS/UPMEM/upmem-workloads/Microbenchmarks/AI/[ai_output.xlsx]ai_output (4)'!$J$129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{01A556EE-ED2D-3142-80A7-20FDA38741F4}</c15:txfldGUID>
                      <c15:f>'/Users/el1goluj/Documents/ZURICH/PROJECTS/UPMEM/upmem-workloads/Microbenchmarks/AI/[ai_output.xlsx]ai_output (4)'!$J$129</c15:f>
                      <c15:dlblFieldTableCache>
                        <c:ptCount val="1"/>
                        <c:pt idx="0">
                          <c:v>16</c:v>
                        </c:pt>
                      </c15:dlblFieldTableCache>
                    </c15:dlblFTEntry>
                  </c15:dlblFieldTable>
                  <c15:showDataLabelsRange val="0"/>
                </c:ext>
                <c:ext xmlns:c16="http://schemas.microsoft.com/office/drawing/2014/chart" uri="{C3380CC4-5D6E-409C-BE32-E72D297353CC}">
                  <c16:uniqueId val="{0000007F-FF8B-5F4C-8BBF-ED4DE736661E}"/>
                </c:ext>
              </c:extLst>
            </c:dLbl>
            <c:dLbl>
              <c:idx val="128"/>
              <c:tx>
                <c:strRef>
                  <c:f>'/Users/el1goluj/Documents/ZURICH/PROJECTS/UPMEM/upmem-workloads/Microbenchmarks/AI/[ai_output.xlsx]ai_output (4)'!$J$130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{549D3926-F240-CC47-A487-90D8955D3EB2}</c15:txfldGUID>
                      <c15:f>'/Users/el1goluj/Documents/ZURICH/PROJECTS/UPMEM/upmem-workloads/Microbenchmarks/AI/[ai_output.xlsx]ai_output (4)'!$J$130</c15:f>
                      <c15:dlblFieldTableCache>
                        <c:ptCount val="1"/>
                        <c:pt idx="0">
                          <c:v>1</c:v>
                        </c:pt>
                      </c15:dlblFieldTableCache>
                    </c15:dlblFTEntry>
                  </c15:dlblFieldTable>
                  <c15:showDataLabelsRange val="0"/>
                </c:ext>
                <c:ext xmlns:c16="http://schemas.microsoft.com/office/drawing/2014/chart" uri="{C3380CC4-5D6E-409C-BE32-E72D297353CC}">
                  <c16:uniqueId val="{00000080-FF8B-5F4C-8BBF-ED4DE736661E}"/>
                </c:ext>
              </c:extLst>
            </c:dLbl>
            <c:dLbl>
              <c:idx val="129"/>
              <c:tx>
                <c:strRef>
                  <c:f>'/Users/el1goluj/Documents/ZURICH/PROJECTS/UPMEM/upmem-workloads/Microbenchmarks/AI/[ai_output.xlsx]ai_output (4)'!$J$131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{EEFC1073-5F38-0040-BDB9-12864B529C9A}</c15:txfldGUID>
                      <c15:f>'/Users/el1goluj/Documents/ZURICH/PROJECTS/UPMEM/upmem-workloads/Microbenchmarks/AI/[ai_output.xlsx]ai_output (4)'!$J$131</c15:f>
                      <c15:dlblFieldTableCache>
                        <c:ptCount val="1"/>
                        <c:pt idx="0">
                          <c:v>2</c:v>
                        </c:pt>
                      </c15:dlblFieldTableCache>
                    </c15:dlblFTEntry>
                  </c15:dlblFieldTable>
                  <c15:showDataLabelsRange val="0"/>
                </c:ext>
                <c:ext xmlns:c16="http://schemas.microsoft.com/office/drawing/2014/chart" uri="{C3380CC4-5D6E-409C-BE32-E72D297353CC}">
                  <c16:uniqueId val="{00000081-FF8B-5F4C-8BBF-ED4DE736661E}"/>
                </c:ext>
              </c:extLst>
            </c:dLbl>
            <c:dLbl>
              <c:idx val="130"/>
              <c:tx>
                <c:strRef>
                  <c:f>'/Users/el1goluj/Documents/ZURICH/PROJECTS/UPMEM/upmem-workloads/Microbenchmarks/AI/[ai_output.xlsx]ai_output (4)'!$J$132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{FB4389B0-945F-6C41-A86C-CD9962B4F600}</c15:txfldGUID>
                      <c15:f>'/Users/el1goluj/Documents/ZURICH/PROJECTS/UPMEM/upmem-workloads/Microbenchmarks/AI/[ai_output.xlsx]ai_output (4)'!$J$132</c15:f>
                      <c15:dlblFieldTableCache>
                        <c:ptCount val="1"/>
                        <c:pt idx="0">
                          <c:v>3</c:v>
                        </c:pt>
                      </c15:dlblFieldTableCache>
                    </c15:dlblFTEntry>
                  </c15:dlblFieldTable>
                  <c15:showDataLabelsRange val="0"/>
                </c:ext>
                <c:ext xmlns:c16="http://schemas.microsoft.com/office/drawing/2014/chart" uri="{C3380CC4-5D6E-409C-BE32-E72D297353CC}">
                  <c16:uniqueId val="{00000082-FF8B-5F4C-8BBF-ED4DE736661E}"/>
                </c:ext>
              </c:extLst>
            </c:dLbl>
            <c:dLbl>
              <c:idx val="131"/>
              <c:tx>
                <c:strRef>
                  <c:f>'/Users/el1goluj/Documents/ZURICH/PROJECTS/UPMEM/upmem-workloads/Microbenchmarks/AI/[ai_output.xlsx]ai_output (4)'!$J$133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{8B68970A-F4D7-A84E-8518-AACE0CDD24B4}</c15:txfldGUID>
                      <c15:f>'/Users/el1goluj/Documents/ZURICH/PROJECTS/UPMEM/upmem-workloads/Microbenchmarks/AI/[ai_output.xlsx]ai_output (4)'!$J$133</c15:f>
                      <c15:dlblFieldTableCache>
                        <c:ptCount val="1"/>
                        <c:pt idx="0">
                          <c:v>4</c:v>
                        </c:pt>
                      </c15:dlblFieldTableCache>
                    </c15:dlblFTEntry>
                  </c15:dlblFieldTable>
                  <c15:showDataLabelsRange val="0"/>
                </c:ext>
                <c:ext xmlns:c16="http://schemas.microsoft.com/office/drawing/2014/chart" uri="{C3380CC4-5D6E-409C-BE32-E72D297353CC}">
                  <c16:uniqueId val="{00000083-FF8B-5F4C-8BBF-ED4DE736661E}"/>
                </c:ext>
              </c:extLst>
            </c:dLbl>
            <c:dLbl>
              <c:idx val="132"/>
              <c:tx>
                <c:strRef>
                  <c:f>'/Users/el1goluj/Documents/ZURICH/PROJECTS/UPMEM/upmem-workloads/Microbenchmarks/AI/[ai_output.xlsx]ai_output (4)'!$J$134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{11FF2D43-A207-B443-A8F1-E0B428470CC4}</c15:txfldGUID>
                      <c15:f>'/Users/el1goluj/Documents/ZURICH/PROJECTS/UPMEM/upmem-workloads/Microbenchmarks/AI/[ai_output.xlsx]ai_output (4)'!$J$134</c15:f>
                      <c15:dlblFieldTableCache>
                        <c:ptCount val="1"/>
                        <c:pt idx="0">
                          <c:v>5</c:v>
                        </c:pt>
                      </c15:dlblFieldTableCache>
                    </c15:dlblFTEntry>
                  </c15:dlblFieldTable>
                  <c15:showDataLabelsRange val="0"/>
                </c:ext>
                <c:ext xmlns:c16="http://schemas.microsoft.com/office/drawing/2014/chart" uri="{C3380CC4-5D6E-409C-BE32-E72D297353CC}">
                  <c16:uniqueId val="{00000084-FF8B-5F4C-8BBF-ED4DE736661E}"/>
                </c:ext>
              </c:extLst>
            </c:dLbl>
            <c:dLbl>
              <c:idx val="133"/>
              <c:tx>
                <c:strRef>
                  <c:f>'/Users/el1goluj/Documents/ZURICH/PROJECTS/UPMEM/upmem-workloads/Microbenchmarks/AI/[ai_output.xlsx]ai_output (4)'!$J$135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{ECB72B86-C7E9-9C46-B261-78F64F94F5F1}</c15:txfldGUID>
                      <c15:f>'/Users/el1goluj/Documents/ZURICH/PROJECTS/UPMEM/upmem-workloads/Microbenchmarks/AI/[ai_output.xlsx]ai_output (4)'!$J$135</c15:f>
                      <c15:dlblFieldTableCache>
                        <c:ptCount val="1"/>
                        <c:pt idx="0">
                          <c:v>6</c:v>
                        </c:pt>
                      </c15:dlblFieldTableCache>
                    </c15:dlblFTEntry>
                  </c15:dlblFieldTable>
                  <c15:showDataLabelsRange val="0"/>
                </c:ext>
                <c:ext xmlns:c16="http://schemas.microsoft.com/office/drawing/2014/chart" uri="{C3380CC4-5D6E-409C-BE32-E72D297353CC}">
                  <c16:uniqueId val="{00000085-FF8B-5F4C-8BBF-ED4DE736661E}"/>
                </c:ext>
              </c:extLst>
            </c:dLbl>
            <c:dLbl>
              <c:idx val="134"/>
              <c:tx>
                <c:strRef>
                  <c:f>'/Users/el1goluj/Documents/ZURICH/PROJECTS/UPMEM/upmem-workloads/Microbenchmarks/AI/[ai_output.xlsx]ai_output (4)'!$J$136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{DD5F1797-CCF0-624F-B436-A678C842BA38}</c15:txfldGUID>
                      <c15:f>'/Users/el1goluj/Documents/ZURICH/PROJECTS/UPMEM/upmem-workloads/Microbenchmarks/AI/[ai_output.xlsx]ai_output (4)'!$J$136</c15:f>
                      <c15:dlblFieldTableCache>
                        <c:ptCount val="1"/>
                        <c:pt idx="0">
                          <c:v>7</c:v>
                        </c:pt>
                      </c15:dlblFieldTableCache>
                    </c15:dlblFTEntry>
                  </c15:dlblFieldTable>
                  <c15:showDataLabelsRange val="0"/>
                </c:ext>
                <c:ext xmlns:c16="http://schemas.microsoft.com/office/drawing/2014/chart" uri="{C3380CC4-5D6E-409C-BE32-E72D297353CC}">
                  <c16:uniqueId val="{00000086-FF8B-5F4C-8BBF-ED4DE736661E}"/>
                </c:ext>
              </c:extLst>
            </c:dLbl>
            <c:dLbl>
              <c:idx val="135"/>
              <c:tx>
                <c:strRef>
                  <c:f>'/Users/el1goluj/Documents/ZURICH/PROJECTS/UPMEM/upmem-workloads/Microbenchmarks/AI/[ai_output.xlsx]ai_output (4)'!$J$137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{90928CAF-3EE7-EE45-91C8-CED9D10B13DA}</c15:txfldGUID>
                      <c15:f>'/Users/el1goluj/Documents/ZURICH/PROJECTS/UPMEM/upmem-workloads/Microbenchmarks/AI/[ai_output.xlsx]ai_output (4)'!$J$137</c15:f>
                      <c15:dlblFieldTableCache>
                        <c:ptCount val="1"/>
                        <c:pt idx="0">
                          <c:v>8</c:v>
                        </c:pt>
                      </c15:dlblFieldTableCache>
                    </c15:dlblFTEntry>
                  </c15:dlblFieldTable>
                  <c15:showDataLabelsRange val="0"/>
                </c:ext>
                <c:ext xmlns:c16="http://schemas.microsoft.com/office/drawing/2014/chart" uri="{C3380CC4-5D6E-409C-BE32-E72D297353CC}">
                  <c16:uniqueId val="{00000087-FF8B-5F4C-8BBF-ED4DE736661E}"/>
                </c:ext>
              </c:extLst>
            </c:dLbl>
            <c:dLbl>
              <c:idx val="136"/>
              <c:tx>
                <c:strRef>
                  <c:f>'/Users/el1goluj/Documents/ZURICH/PROJECTS/UPMEM/upmem-workloads/Microbenchmarks/AI/[ai_output.xlsx]ai_output (4)'!$J$138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{08C09699-1B7E-1741-9BE5-4B495EEC1A0E}</c15:txfldGUID>
                      <c15:f>'/Users/el1goluj/Documents/ZURICH/PROJECTS/UPMEM/upmem-workloads/Microbenchmarks/AI/[ai_output.xlsx]ai_output (4)'!$J$138</c15:f>
                      <c15:dlblFieldTableCache>
                        <c:ptCount val="1"/>
                        <c:pt idx="0">
                          <c:v>9</c:v>
                        </c:pt>
                      </c15:dlblFieldTableCache>
                    </c15:dlblFTEntry>
                  </c15:dlblFieldTable>
                  <c15:showDataLabelsRange val="0"/>
                </c:ext>
                <c:ext xmlns:c16="http://schemas.microsoft.com/office/drawing/2014/chart" uri="{C3380CC4-5D6E-409C-BE32-E72D297353CC}">
                  <c16:uniqueId val="{00000088-FF8B-5F4C-8BBF-ED4DE736661E}"/>
                </c:ext>
              </c:extLst>
            </c:dLbl>
            <c:dLbl>
              <c:idx val="137"/>
              <c:tx>
                <c:strRef>
                  <c:f>'/Users/el1goluj/Documents/ZURICH/PROJECTS/UPMEM/upmem-workloads/Microbenchmarks/AI/[ai_output.xlsx]ai_output (4)'!$J$139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{E2746852-9174-9A41-BFB2-D062D2ED1498}</c15:txfldGUID>
                      <c15:f>'/Users/el1goluj/Documents/ZURICH/PROJECTS/UPMEM/upmem-workloads/Microbenchmarks/AI/[ai_output.xlsx]ai_output (4)'!$J$139</c15:f>
                      <c15:dlblFieldTableCache>
                        <c:ptCount val="1"/>
                        <c:pt idx="0">
                          <c:v>10</c:v>
                        </c:pt>
                      </c15:dlblFieldTableCache>
                    </c15:dlblFTEntry>
                  </c15:dlblFieldTable>
                  <c15:showDataLabelsRange val="0"/>
                </c:ext>
                <c:ext xmlns:c16="http://schemas.microsoft.com/office/drawing/2014/chart" uri="{C3380CC4-5D6E-409C-BE32-E72D297353CC}">
                  <c16:uniqueId val="{00000089-FF8B-5F4C-8BBF-ED4DE736661E}"/>
                </c:ext>
              </c:extLst>
            </c:dLbl>
            <c:dLbl>
              <c:idx val="138"/>
              <c:tx>
                <c:strRef>
                  <c:f>'/Users/el1goluj/Documents/ZURICH/PROJECTS/UPMEM/upmem-workloads/Microbenchmarks/AI/[ai_output.xlsx]ai_output (4)'!$J$140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{D4C0C1D6-FDB0-5445-AA8B-E3D60DFBBB93}</c15:txfldGUID>
                      <c15:f>'/Users/el1goluj/Documents/ZURICH/PROJECTS/UPMEM/upmem-workloads/Microbenchmarks/AI/[ai_output.xlsx]ai_output (4)'!$J$140</c15:f>
                      <c15:dlblFieldTableCache>
                        <c:ptCount val="1"/>
                        <c:pt idx="0">
                          <c:v>11</c:v>
                        </c:pt>
                      </c15:dlblFieldTableCache>
                    </c15:dlblFTEntry>
                  </c15:dlblFieldTable>
                  <c15:showDataLabelsRange val="0"/>
                </c:ext>
                <c:ext xmlns:c16="http://schemas.microsoft.com/office/drawing/2014/chart" uri="{C3380CC4-5D6E-409C-BE32-E72D297353CC}">
                  <c16:uniqueId val="{0000008A-FF8B-5F4C-8BBF-ED4DE736661E}"/>
                </c:ext>
              </c:extLst>
            </c:dLbl>
            <c:dLbl>
              <c:idx val="139"/>
              <c:tx>
                <c:strRef>
                  <c:f>'/Users/el1goluj/Documents/ZURICH/PROJECTS/UPMEM/upmem-workloads/Microbenchmarks/AI/[ai_output.xlsx]ai_output (4)'!$J$141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{CF707013-73EA-2B4B-A82F-773FC0CBADB3}</c15:txfldGUID>
                      <c15:f>'/Users/el1goluj/Documents/ZURICH/PROJECTS/UPMEM/upmem-workloads/Microbenchmarks/AI/[ai_output.xlsx]ai_output (4)'!$J$141</c15:f>
                      <c15:dlblFieldTableCache>
                        <c:ptCount val="1"/>
                        <c:pt idx="0">
                          <c:v>12</c:v>
                        </c:pt>
                      </c15:dlblFieldTableCache>
                    </c15:dlblFTEntry>
                  </c15:dlblFieldTable>
                  <c15:showDataLabelsRange val="0"/>
                </c:ext>
                <c:ext xmlns:c16="http://schemas.microsoft.com/office/drawing/2014/chart" uri="{C3380CC4-5D6E-409C-BE32-E72D297353CC}">
                  <c16:uniqueId val="{0000008B-FF8B-5F4C-8BBF-ED4DE736661E}"/>
                </c:ext>
              </c:extLst>
            </c:dLbl>
            <c:dLbl>
              <c:idx val="140"/>
              <c:tx>
                <c:strRef>
                  <c:f>'/Users/el1goluj/Documents/ZURICH/PROJECTS/UPMEM/upmem-workloads/Microbenchmarks/AI/[ai_output.xlsx]ai_output (4)'!$J$142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{2C24BF34-1AEA-EC48-8642-897CFB42023C}</c15:txfldGUID>
                      <c15:f>'/Users/el1goluj/Documents/ZURICH/PROJECTS/UPMEM/upmem-workloads/Microbenchmarks/AI/[ai_output.xlsx]ai_output (4)'!$J$142</c15:f>
                      <c15:dlblFieldTableCache>
                        <c:ptCount val="1"/>
                        <c:pt idx="0">
                          <c:v>13</c:v>
                        </c:pt>
                      </c15:dlblFieldTableCache>
                    </c15:dlblFTEntry>
                  </c15:dlblFieldTable>
                  <c15:showDataLabelsRange val="0"/>
                </c:ext>
                <c:ext xmlns:c16="http://schemas.microsoft.com/office/drawing/2014/chart" uri="{C3380CC4-5D6E-409C-BE32-E72D297353CC}">
                  <c16:uniqueId val="{0000008C-FF8B-5F4C-8BBF-ED4DE736661E}"/>
                </c:ext>
              </c:extLst>
            </c:dLbl>
            <c:dLbl>
              <c:idx val="141"/>
              <c:tx>
                <c:strRef>
                  <c:f>'/Users/el1goluj/Documents/ZURICH/PROJECTS/UPMEM/upmem-workloads/Microbenchmarks/AI/[ai_output.xlsx]ai_output (4)'!$J$143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{92B03CD5-B220-E146-A688-6143D4A032C9}</c15:txfldGUID>
                      <c15:f>'/Users/el1goluj/Documents/ZURICH/PROJECTS/UPMEM/upmem-workloads/Microbenchmarks/AI/[ai_output.xlsx]ai_output (4)'!$J$143</c15:f>
                      <c15:dlblFieldTableCache>
                        <c:ptCount val="1"/>
                        <c:pt idx="0">
                          <c:v>14</c:v>
                        </c:pt>
                      </c15:dlblFieldTableCache>
                    </c15:dlblFTEntry>
                  </c15:dlblFieldTable>
                  <c15:showDataLabelsRange val="0"/>
                </c:ext>
                <c:ext xmlns:c16="http://schemas.microsoft.com/office/drawing/2014/chart" uri="{C3380CC4-5D6E-409C-BE32-E72D297353CC}">
                  <c16:uniqueId val="{0000008D-FF8B-5F4C-8BBF-ED4DE736661E}"/>
                </c:ext>
              </c:extLst>
            </c:dLbl>
            <c:dLbl>
              <c:idx val="142"/>
              <c:tx>
                <c:strRef>
                  <c:f>'/Users/el1goluj/Documents/ZURICH/PROJECTS/UPMEM/upmem-workloads/Microbenchmarks/AI/[ai_output.xlsx]ai_output (4)'!$J$144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{A882A99B-6121-454F-9165-310F5D64227A}</c15:txfldGUID>
                      <c15:f>'/Users/el1goluj/Documents/ZURICH/PROJECTS/UPMEM/upmem-workloads/Microbenchmarks/AI/[ai_output.xlsx]ai_output (4)'!$J$144</c15:f>
                      <c15:dlblFieldTableCache>
                        <c:ptCount val="1"/>
                        <c:pt idx="0">
                          <c:v>15</c:v>
                        </c:pt>
                      </c15:dlblFieldTableCache>
                    </c15:dlblFTEntry>
                  </c15:dlblFieldTable>
                  <c15:showDataLabelsRange val="0"/>
                </c:ext>
                <c:ext xmlns:c16="http://schemas.microsoft.com/office/drawing/2014/chart" uri="{C3380CC4-5D6E-409C-BE32-E72D297353CC}">
                  <c16:uniqueId val="{0000008E-FF8B-5F4C-8BBF-ED4DE736661E}"/>
                </c:ext>
              </c:extLst>
            </c:dLbl>
            <c:dLbl>
              <c:idx val="143"/>
              <c:tx>
                <c:strRef>
                  <c:f>'/Users/el1goluj/Documents/ZURICH/PROJECTS/UPMEM/upmem-workloads/Microbenchmarks/AI/[ai_output.xlsx]ai_output (4)'!$J$145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{BA5C1316-2CD2-4445-8F42-2561E6AC1B4A}</c15:txfldGUID>
                      <c15:f>'/Users/el1goluj/Documents/ZURICH/PROJECTS/UPMEM/upmem-workloads/Microbenchmarks/AI/[ai_output.xlsx]ai_output (4)'!$J$145</c15:f>
                      <c15:dlblFieldTableCache>
                        <c:ptCount val="1"/>
                        <c:pt idx="0">
                          <c:v>16</c:v>
                        </c:pt>
                      </c15:dlblFieldTableCache>
                    </c15:dlblFTEntry>
                  </c15:dlblFieldTable>
                  <c15:showDataLabelsRange val="0"/>
                </c:ext>
                <c:ext xmlns:c16="http://schemas.microsoft.com/office/drawing/2014/chart" uri="{C3380CC4-5D6E-409C-BE32-E72D297353CC}">
                  <c16:uniqueId val="{0000008F-FF8B-5F4C-8BBF-ED4DE736661E}"/>
                </c:ext>
              </c:extLst>
            </c:dLbl>
            <c:dLbl>
              <c:idx val="144"/>
              <c:tx>
                <c:strRef>
                  <c:f>'/Users/el1goluj/Documents/ZURICH/PROJECTS/UPMEM/upmem-workloads/Microbenchmarks/AI/[ai_output.xlsx]ai_output (4)'!$J$146</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{C0A6684A-CFF1-BD42-8503-C2E04FA8E535}</c15:txfldGUID>
                      <c15:f>'/Users/el1goluj/Documents/ZURICH/PROJECTS/UPMEM/upmem-workloads/Microbenchmarks/AI/[ai_output.xlsx]ai_output (4)'!$J$146</c15:f>
                      <c15:dlblFieldTableCache>
                        <c:ptCount val="1"/>
                        <c:pt idx="0">
                          <c:v>1</c:v>
                        </c:pt>
                      </c15:dlblFieldTableCache>
                    </c15:dlblFTEntry>
                  </c15:dlblFieldTable>
                  <c15:showDataLabelsRange val="0"/>
                </c:ext>
                <c:ext xmlns:c16="http://schemas.microsoft.com/office/drawing/2014/chart" uri="{C3380CC4-5D6E-409C-BE32-E72D297353CC}">
                  <c16:uniqueId val="{00000090-FF8B-5F4C-8BBF-ED4DE736661E}"/>
                </c:ext>
              </c:extLst>
            </c:dLbl>
            <c:dLbl>
              <c:idx val="145"/>
              <c:tx>
                <c:strRef>
                  <c:f>'/Users/el1goluj/Documents/ZURICH/PROJECTS/UPMEM/upmem-workloads/Microbenchmarks/AI/[ai_output.xlsx]ai_output (4)'!$J$147</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{3B5B7C6F-4296-6C4C-8A94-62C1AD3D0EDF}</c15:txfldGUID>
                      <c15:f>'/Users/el1goluj/Documents/ZURICH/PROJECTS/UPMEM/upmem-workloads/Microbenchmarks/AI/[ai_output.xlsx]ai_output (4)'!$J$147</c15:f>
                      <c15:dlblFieldTableCache>
                        <c:ptCount val="1"/>
                        <c:pt idx="0">
                          <c:v>2</c:v>
                        </c:pt>
                      </c15:dlblFieldTableCache>
                    </c15:dlblFTEntry>
                  </c15:dlblFieldTable>
                  <c15:showDataLabelsRange val="0"/>
                </c:ext>
                <c:ext xmlns:c16="http://schemas.microsoft.com/office/drawing/2014/chart" uri="{C3380CC4-5D6E-409C-BE32-E72D297353CC}">
                  <c16:uniqueId val="{00000091-FF8B-5F4C-8BBF-ED4DE736661E}"/>
                </c:ext>
              </c:extLst>
            </c:dLbl>
            <c:dLbl>
              <c:idx val="146"/>
              <c:tx>
                <c:strRef>
                  <c:f>'/Users/el1goluj/Documents/ZURICH/PROJECTS/UPMEM/upmem-workloads/Microbenchmarks/AI/[ai_output.xlsx]ai_output (4)'!$J$148</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{DBB534D3-8823-A443-A0C5-E78EDFC5A05A}</c15:txfldGUID>
                      <c15:f>'/Users/el1goluj/Documents/ZURICH/PROJECTS/UPMEM/upmem-workloads/Microbenchmarks/AI/[ai_output.xlsx]ai_output (4)'!$J$148</c15:f>
                      <c15:dlblFieldTableCache>
                        <c:ptCount val="1"/>
                        <c:pt idx="0">
                          <c:v>3</c:v>
                        </c:pt>
                      </c15:dlblFieldTableCache>
                    </c15:dlblFTEntry>
                  </c15:dlblFieldTable>
                  <c15:showDataLabelsRange val="0"/>
                </c:ext>
                <c:ext xmlns:c16="http://schemas.microsoft.com/office/drawing/2014/chart" uri="{C3380CC4-5D6E-409C-BE32-E72D297353CC}">
                  <c16:uniqueId val="{00000092-FF8B-5F4C-8BBF-ED4DE736661E}"/>
                </c:ext>
              </c:extLst>
            </c:dLbl>
            <c:dLbl>
              <c:idx val="147"/>
              <c:tx>
                <c:strRef>
                  <c:f>'/Users/el1goluj/Documents/ZURICH/PROJECTS/UPMEM/upmem-workloads/Microbenchmarks/AI/[ai_output.xlsx]ai_output (4)'!$J$149</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{2BA33EB0-D3A8-4E46-B6C9-99818C37BE4B}</c15:txfldGUID>
                      <c15:f>'/Users/el1goluj/Documents/ZURICH/PROJECTS/UPMEM/upmem-workloads/Microbenchmarks/AI/[ai_output.xlsx]ai_output (4)'!$J$149</c15:f>
                      <c15:dlblFieldTableCache>
                        <c:ptCount val="1"/>
                        <c:pt idx="0">
                          <c:v>4</c:v>
                        </c:pt>
                      </c15:dlblFieldTableCache>
                    </c15:dlblFTEntry>
                  </c15:dlblFieldTable>
                  <c15:showDataLabelsRange val="0"/>
                </c:ext>
                <c:ext xmlns:c16="http://schemas.microsoft.com/office/drawing/2014/chart" uri="{C3380CC4-5D6E-409C-BE32-E72D297353CC}">
                  <c16:uniqueId val="{00000093-FF8B-5F4C-8BBF-ED4DE736661E}"/>
                </c:ext>
              </c:extLst>
            </c:dLbl>
            <c:dLbl>
              <c:idx val="148"/>
              <c:tx>
                <c:strRef>
                  <c:f>'/Users/el1goluj/Documents/ZURICH/PROJECTS/UPMEM/upmem-workloads/Microbenchmarks/AI/[ai_output.xlsx]ai_output (4)'!$J$150</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{D6D41AF5-AD04-1248-9C76-6F91C07EC78D}</c15:txfldGUID>
                      <c15:f>'/Users/el1goluj/Documents/ZURICH/PROJECTS/UPMEM/upmem-workloads/Microbenchmarks/AI/[ai_output.xlsx]ai_output (4)'!$J$150</c15:f>
                      <c15:dlblFieldTableCache>
                        <c:ptCount val="1"/>
                        <c:pt idx="0">
                          <c:v>5</c:v>
                        </c:pt>
                      </c15:dlblFieldTableCache>
                    </c15:dlblFTEntry>
                  </c15:dlblFieldTable>
                  <c15:showDataLabelsRange val="0"/>
                </c:ext>
                <c:ext xmlns:c16="http://schemas.microsoft.com/office/drawing/2014/chart" uri="{C3380CC4-5D6E-409C-BE32-E72D297353CC}">
                  <c16:uniqueId val="{00000094-FF8B-5F4C-8BBF-ED4DE736661E}"/>
                </c:ext>
              </c:extLst>
            </c:dLbl>
            <c:dLbl>
              <c:idx val="149"/>
              <c:tx>
                <c:strRef>
                  <c:f>'/Users/el1goluj/Documents/ZURICH/PROJECTS/UPMEM/upmem-workloads/Microbenchmarks/AI/[ai_output.xlsx]ai_output (4)'!$J$151</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{D789E161-DB9D-9442-A635-F2DBE043532B}</c15:txfldGUID>
                      <c15:f>'/Users/el1goluj/Documents/ZURICH/PROJECTS/UPMEM/upmem-workloads/Microbenchmarks/AI/[ai_output.xlsx]ai_output (4)'!$J$151</c15:f>
                      <c15:dlblFieldTableCache>
                        <c:ptCount val="1"/>
                        <c:pt idx="0">
                          <c:v>6</c:v>
                        </c:pt>
                      </c15:dlblFieldTableCache>
                    </c15:dlblFTEntry>
                  </c15:dlblFieldTable>
                  <c15:showDataLabelsRange val="0"/>
                </c:ext>
                <c:ext xmlns:c16="http://schemas.microsoft.com/office/drawing/2014/chart" uri="{C3380CC4-5D6E-409C-BE32-E72D297353CC}">
                  <c16:uniqueId val="{00000095-FF8B-5F4C-8BBF-ED4DE736661E}"/>
                </c:ext>
              </c:extLst>
            </c:dLbl>
            <c:dLbl>
              <c:idx val="150"/>
              <c:tx>
                <c:strRef>
                  <c:f>'/Users/el1goluj/Documents/ZURICH/PROJECTS/UPMEM/upmem-workloads/Microbenchmarks/AI/[ai_output.xlsx]ai_output (4)'!$J$152</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{F111D8FA-083A-4B40-8FCD-BE1B26D9257F}</c15:txfldGUID>
                      <c15:f>'/Users/el1goluj/Documents/ZURICH/PROJECTS/UPMEM/upmem-workloads/Microbenchmarks/AI/[ai_output.xlsx]ai_output (4)'!$J$152</c15:f>
                      <c15:dlblFieldTableCache>
                        <c:ptCount val="1"/>
                        <c:pt idx="0">
                          <c:v>7</c:v>
                        </c:pt>
                      </c15:dlblFieldTableCache>
                    </c15:dlblFTEntry>
                  </c15:dlblFieldTable>
                  <c15:showDataLabelsRange val="0"/>
                </c:ext>
                <c:ext xmlns:c16="http://schemas.microsoft.com/office/drawing/2014/chart" uri="{C3380CC4-5D6E-409C-BE32-E72D297353CC}">
                  <c16:uniqueId val="{00000096-FF8B-5F4C-8BBF-ED4DE736661E}"/>
                </c:ext>
              </c:extLst>
            </c:dLbl>
            <c:dLbl>
              <c:idx val="151"/>
              <c:tx>
                <c:strRef>
                  <c:f>'/Users/el1goluj/Documents/ZURICH/PROJECTS/UPMEM/upmem-workloads/Microbenchmarks/AI/[ai_output.xlsx]ai_output (4)'!$J$153</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{7C4A76C5-C685-EF47-A544-5B61FA439769}</c15:txfldGUID>
                      <c15:f>'/Users/el1goluj/Documents/ZURICH/PROJECTS/UPMEM/upmem-workloads/Microbenchmarks/AI/[ai_output.xlsx]ai_output (4)'!$J$153</c15:f>
                      <c15:dlblFieldTableCache>
                        <c:ptCount val="1"/>
                        <c:pt idx="0">
                          <c:v>8</c:v>
                        </c:pt>
                      </c15:dlblFieldTableCache>
                    </c15:dlblFTEntry>
                  </c15:dlblFieldTable>
                  <c15:showDataLabelsRange val="0"/>
                </c:ext>
                <c:ext xmlns:c16="http://schemas.microsoft.com/office/drawing/2014/chart" uri="{C3380CC4-5D6E-409C-BE32-E72D297353CC}">
                  <c16:uniqueId val="{00000097-FF8B-5F4C-8BBF-ED4DE736661E}"/>
                </c:ext>
              </c:extLst>
            </c:dLbl>
            <c:dLbl>
              <c:idx val="152"/>
              <c:tx>
                <c:strRef>
                  <c:f>'/Users/el1goluj/Documents/ZURICH/PROJECTS/UPMEM/upmem-workloads/Microbenchmarks/AI/[ai_output.xlsx]ai_output (4)'!$J$154</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{BD2F84D0-966B-0448-8D48-B6A51573D4BD}</c15:txfldGUID>
                      <c15:f>'/Users/el1goluj/Documents/ZURICH/PROJECTS/UPMEM/upmem-workloads/Microbenchmarks/AI/[ai_output.xlsx]ai_output (4)'!$J$154</c15:f>
                      <c15:dlblFieldTableCache>
                        <c:ptCount val="1"/>
                        <c:pt idx="0">
                          <c:v>9</c:v>
                        </c:pt>
                      </c15:dlblFieldTableCache>
                    </c15:dlblFTEntry>
                  </c15:dlblFieldTable>
                  <c15:showDataLabelsRange val="0"/>
                </c:ext>
                <c:ext xmlns:c16="http://schemas.microsoft.com/office/drawing/2014/chart" uri="{C3380CC4-5D6E-409C-BE32-E72D297353CC}">
                  <c16:uniqueId val="{00000098-FF8B-5F4C-8BBF-ED4DE736661E}"/>
                </c:ext>
              </c:extLst>
            </c:dLbl>
            <c:dLbl>
              <c:idx val="153"/>
              <c:tx>
                <c:strRef>
                  <c:f>'/Users/el1goluj/Documents/ZURICH/PROJECTS/UPMEM/upmem-workloads/Microbenchmarks/AI/[ai_output.xlsx]ai_output (4)'!$J$155</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{EF441B98-1DB2-174A-915A-6E6F361A034F}</c15:txfldGUID>
                      <c15:f>'/Users/el1goluj/Documents/ZURICH/PROJECTS/UPMEM/upmem-workloads/Microbenchmarks/AI/[ai_output.xlsx]ai_output (4)'!$J$155</c15:f>
                      <c15:dlblFieldTableCache>
                        <c:ptCount val="1"/>
                        <c:pt idx="0">
                          <c:v>10</c:v>
                        </c:pt>
                      </c15:dlblFieldTableCache>
                    </c15:dlblFTEntry>
                  </c15:dlblFieldTable>
                  <c15:showDataLabelsRange val="0"/>
                </c:ext>
                <c:ext xmlns:c16="http://schemas.microsoft.com/office/drawing/2014/chart" uri="{C3380CC4-5D6E-409C-BE32-E72D297353CC}">
                  <c16:uniqueId val="{00000099-FF8B-5F4C-8BBF-ED4DE736661E}"/>
                </c:ext>
              </c:extLst>
            </c:dLbl>
            <c:dLbl>
              <c:idx val="154"/>
              <c:tx>
                <c:strRef>
                  <c:f>'/Users/el1goluj/Documents/ZURICH/PROJECTS/UPMEM/upmem-workloads/Microbenchmarks/AI/[ai_output.xlsx]ai_output (4)'!$J$156</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{712A8493-9633-AD46-95CE-FA9A74A9BBF1}</c15:txfldGUID>
                      <c15:f>'/Users/el1goluj/Documents/ZURICH/PROJECTS/UPMEM/upmem-workloads/Microbenchmarks/AI/[ai_output.xlsx]ai_output (4)'!$J$156</c15:f>
                      <c15:dlblFieldTableCache>
                        <c:ptCount val="1"/>
                        <c:pt idx="0">
                          <c:v>11</c:v>
                        </c:pt>
                      </c15:dlblFieldTableCache>
                    </c15:dlblFTEntry>
                  </c15:dlblFieldTable>
                  <c15:showDataLabelsRange val="0"/>
                </c:ext>
                <c:ext xmlns:c16="http://schemas.microsoft.com/office/drawing/2014/chart" uri="{C3380CC4-5D6E-409C-BE32-E72D297353CC}">
                  <c16:uniqueId val="{0000009A-FF8B-5F4C-8BBF-ED4DE736661E}"/>
                </c:ext>
              </c:extLst>
            </c:dLbl>
            <c:dLbl>
              <c:idx val="155"/>
              <c:tx>
                <c:strRef>
                  <c:f>'/Users/el1goluj/Documents/ZURICH/PROJECTS/UPMEM/upmem-workloads/Microbenchmarks/AI/[ai_output.xlsx]ai_output (4)'!$J$157</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{3530DB95-B7CC-BE44-92D6-FE13FA36F1E3}</c15:txfldGUID>
                      <c15:f>'/Users/el1goluj/Documents/ZURICH/PROJECTS/UPMEM/upmem-workloads/Microbenchmarks/AI/[ai_output.xlsx]ai_output (4)'!$J$157</c15:f>
                      <c15:dlblFieldTableCache>
                        <c:ptCount val="1"/>
                        <c:pt idx="0">
                          <c:v>12</c:v>
                        </c:pt>
                      </c15:dlblFieldTableCache>
                    </c15:dlblFTEntry>
                  </c15:dlblFieldTable>
                  <c15:showDataLabelsRange val="0"/>
                </c:ext>
                <c:ext xmlns:c16="http://schemas.microsoft.com/office/drawing/2014/chart" uri="{C3380CC4-5D6E-409C-BE32-E72D297353CC}">
                  <c16:uniqueId val="{0000009B-FF8B-5F4C-8BBF-ED4DE736661E}"/>
                </c:ext>
              </c:extLst>
            </c:dLbl>
            <c:dLbl>
              <c:idx val="156"/>
              <c:tx>
                <c:strRef>
                  <c:f>'/Users/el1goluj/Documents/ZURICH/PROJECTS/UPMEM/upmem-workloads/Microbenchmarks/AI/[ai_output.xlsx]ai_output (4)'!$J$158</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{C50FF0B0-F136-7145-A06B-D173BC11D9DB}</c15:txfldGUID>
                      <c15:f>'/Users/el1goluj/Documents/ZURICH/PROJECTS/UPMEM/upmem-workloads/Microbenchmarks/AI/[ai_output.xlsx]ai_output (4)'!$J$158</c15:f>
                      <c15:dlblFieldTableCache>
                        <c:ptCount val="1"/>
                        <c:pt idx="0">
                          <c:v>13</c:v>
                        </c:pt>
                      </c15:dlblFieldTableCache>
                    </c15:dlblFTEntry>
                  </c15:dlblFieldTable>
                  <c15:showDataLabelsRange val="0"/>
                </c:ext>
                <c:ext xmlns:c16="http://schemas.microsoft.com/office/drawing/2014/chart" uri="{C3380CC4-5D6E-409C-BE32-E72D297353CC}">
                  <c16:uniqueId val="{0000009C-FF8B-5F4C-8BBF-ED4DE736661E}"/>
                </c:ext>
              </c:extLst>
            </c:dLbl>
            <c:dLbl>
              <c:idx val="157"/>
              <c:tx>
                <c:strRef>
                  <c:f>'/Users/el1goluj/Documents/ZURICH/PROJECTS/UPMEM/upmem-workloads/Microbenchmarks/AI/[ai_output.xlsx]ai_output (4)'!$J$159</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{201F9864-92A3-8343-9D31-4EE5702648C2}</c15:txfldGUID>
                      <c15:f>'/Users/el1goluj/Documents/ZURICH/PROJECTS/UPMEM/upmem-workloads/Microbenchmarks/AI/[ai_output.xlsx]ai_output (4)'!$J$159</c15:f>
                      <c15:dlblFieldTableCache>
                        <c:ptCount val="1"/>
                        <c:pt idx="0">
                          <c:v>14</c:v>
                        </c:pt>
                      </c15:dlblFieldTableCache>
                    </c15:dlblFTEntry>
                  </c15:dlblFieldTable>
                  <c15:showDataLabelsRange val="0"/>
                </c:ext>
                <c:ext xmlns:c16="http://schemas.microsoft.com/office/drawing/2014/chart" uri="{C3380CC4-5D6E-409C-BE32-E72D297353CC}">
                  <c16:uniqueId val="{0000009D-FF8B-5F4C-8BBF-ED4DE736661E}"/>
                </c:ext>
              </c:extLst>
            </c:dLbl>
            <c:dLbl>
              <c:idx val="158"/>
              <c:tx>
                <c:strRef>
                  <c:f>'/Users/el1goluj/Documents/ZURICH/PROJECTS/UPMEM/upmem-workloads/Microbenchmarks/AI/[ai_output.xlsx]ai_output (4)'!$J$160</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{7AAADF02-490C-2E4B-B5E6-43F205C2D92C}</c15:txfldGUID>
                      <c15:f>'/Users/el1goluj/Documents/ZURICH/PROJECTS/UPMEM/upmem-workloads/Microbenchmarks/AI/[ai_output.xlsx]ai_output (4)'!$J$160</c15:f>
                      <c15:dlblFieldTableCache>
                        <c:ptCount val="1"/>
                        <c:pt idx="0">
                          <c:v>15</c:v>
                        </c:pt>
                      </c15:dlblFieldTableCache>
                    </c15:dlblFTEntry>
                  </c15:dlblFieldTable>
                  <c15:showDataLabelsRange val="0"/>
                </c:ext>
                <c:ext xmlns:c16="http://schemas.microsoft.com/office/drawing/2014/chart" uri="{C3380CC4-5D6E-409C-BE32-E72D297353CC}">
                  <c16:uniqueId val="{0000009E-FF8B-5F4C-8BBF-ED4DE736661E}"/>
                </c:ext>
              </c:extLst>
            </c:dLbl>
            <c:dLbl>
              <c:idx val="159"/>
              <c:tx>
                <c:strRef>
                  <c:f>'/Users/el1goluj/Documents/ZURICH/PROJECTS/UPMEM/upmem-workloads/Microbenchmarks/AI/[ai_output.xlsx]ai_output (4)'!$J$161</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{BFA58DB2-0791-9146-960F-199BEF0C0B11}</c15:txfldGUID>
                      <c15:f>'/Users/el1goluj/Documents/ZURICH/PROJECTS/UPMEM/upmem-workloads/Microbenchmarks/AI/[ai_output.xlsx]ai_output (4)'!$J$161</c15:f>
                      <c15:dlblFieldTableCache>
                        <c:ptCount val="1"/>
                        <c:pt idx="0">
                          <c:v>16</c:v>
                        </c:pt>
                      </c15:dlblFieldTableCache>
                    </c15:dlblFTEntry>
                  </c15:dlblFieldTable>
                  <c15:showDataLabelsRange val="0"/>
                </c:ext>
                <c:ext xmlns:c16="http://schemas.microsoft.com/office/drawing/2014/chart" uri="{C3380CC4-5D6E-409C-BE32-E72D297353CC}">
                  <c16:uniqueId val="{0000009F-FF8B-5F4C-8BBF-ED4DE736661E}"/>
                </c:ext>
              </c:extLst>
            </c:dLbl>
            <c:dLbl>
              <c:idx val="160"/>
              <c:tx>
                <c:strRef>
                  <c:f>'/Users/el1goluj/Documents/ZURICH/PROJECTS/UPMEM/upmem-workloads/Microbenchmarks/AI/[ai_output.xlsx]ai_output (4)'!$J$162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{209C546C-4E38-F049-A09A-CD5A92EC54AB}</c15:txfldGUID>
                      <c15:f>'/Users/el1goluj/Documents/ZURICH/PROJECTS/UPMEM/upmem-workloads/Microbenchmarks/AI/[ai_output.xlsx]ai_output (4)'!$J$162</c15:f>
                      <c15:dlblFieldTableCache>
                        <c:ptCount val="1"/>
                        <c:pt idx="0">
                          <c:v>1</c:v>
                        </c:pt>
                      </c15:dlblFieldTableCache>
                    </c15:dlblFTEntry>
                  </c15:dlblFieldTable>
                  <c15:showDataLabelsRange val="0"/>
                </c:ext>
                <c:ext xmlns:c16="http://schemas.microsoft.com/office/drawing/2014/chart" uri="{C3380CC4-5D6E-409C-BE32-E72D297353CC}">
                  <c16:uniqueId val="{000000A0-FF8B-5F4C-8BBF-ED4DE736661E}"/>
                </c:ext>
              </c:extLst>
            </c:dLbl>
            <c:dLbl>
              <c:idx val="161"/>
              <c:tx>
                <c:strRef>
                  <c:f>'/Users/el1goluj/Documents/ZURICH/PROJECTS/UPMEM/upmem-workloads/Microbenchmarks/AI/[ai_output.xlsx]ai_output (4)'!$J$163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{546D631E-CF4A-3340-8D32-DD72FDE00266}</c15:txfldGUID>
                      <c15:f>'/Users/el1goluj/Documents/ZURICH/PROJECTS/UPMEM/upmem-workloads/Microbenchmarks/AI/[ai_output.xlsx]ai_output (4)'!$J$163</c15:f>
                      <c15:dlblFieldTableCache>
                        <c:ptCount val="1"/>
                        <c:pt idx="0">
                          <c:v>2</c:v>
                        </c:pt>
                      </c15:dlblFieldTableCache>
                    </c15:dlblFTEntry>
                  </c15:dlblFieldTable>
                  <c15:showDataLabelsRange val="0"/>
                </c:ext>
                <c:ext xmlns:c16="http://schemas.microsoft.com/office/drawing/2014/chart" uri="{C3380CC4-5D6E-409C-BE32-E72D297353CC}">
                  <c16:uniqueId val="{000000A1-FF8B-5F4C-8BBF-ED4DE736661E}"/>
                </c:ext>
              </c:extLst>
            </c:dLbl>
            <c:dLbl>
              <c:idx val="162"/>
              <c:tx>
                <c:strRef>
                  <c:f>'/Users/el1goluj/Documents/ZURICH/PROJECTS/UPMEM/upmem-workloads/Microbenchmarks/AI/[ai_output.xlsx]ai_output (4)'!$J$164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{C53D419A-2DD5-CC48-9CBE-BE93ECA0D970}</c15:txfldGUID>
                      <c15:f>'/Users/el1goluj/Documents/ZURICH/PROJECTS/UPMEM/upmem-workloads/Microbenchmarks/AI/[ai_output.xlsx]ai_output (4)'!$J$164</c15:f>
                      <c15:dlblFieldTableCache>
                        <c:ptCount val="1"/>
                        <c:pt idx="0">
                          <c:v>3</c:v>
                        </c:pt>
                      </c15:dlblFieldTableCache>
                    </c15:dlblFTEntry>
                  </c15:dlblFieldTable>
                  <c15:showDataLabelsRange val="0"/>
                </c:ext>
                <c:ext xmlns:c16="http://schemas.microsoft.com/office/drawing/2014/chart" uri="{C3380CC4-5D6E-409C-BE32-E72D297353CC}">
                  <c16:uniqueId val="{000000A2-FF8B-5F4C-8BBF-ED4DE736661E}"/>
                </c:ext>
              </c:extLst>
            </c:dLbl>
            <c:dLbl>
              <c:idx val="163"/>
              <c:tx>
                <c:strRef>
                  <c:f>'/Users/el1goluj/Documents/ZURICH/PROJECTS/UPMEM/upmem-workloads/Microbenchmarks/AI/[ai_output.xlsx]ai_output (4)'!$J$165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{0FC8C525-3C6D-8C45-9AE4-989FF4D997F6}</c15:txfldGUID>
                      <c15:f>'/Users/el1goluj/Documents/ZURICH/PROJECTS/UPMEM/upmem-workloads/Microbenchmarks/AI/[ai_output.xlsx]ai_output (4)'!$J$165</c15:f>
                      <c15:dlblFieldTableCache>
                        <c:ptCount val="1"/>
                        <c:pt idx="0">
                          <c:v>4</c:v>
                        </c:pt>
                      </c15:dlblFieldTableCache>
                    </c15:dlblFTEntry>
                  </c15:dlblFieldTable>
                  <c15:showDataLabelsRange val="0"/>
                </c:ext>
                <c:ext xmlns:c16="http://schemas.microsoft.com/office/drawing/2014/chart" uri="{C3380CC4-5D6E-409C-BE32-E72D297353CC}">
                  <c16:uniqueId val="{000000A3-FF8B-5F4C-8BBF-ED4DE736661E}"/>
                </c:ext>
              </c:extLst>
            </c:dLbl>
            <c:dLbl>
              <c:idx val="164"/>
              <c:tx>
                <c:strRef>
                  <c:f>'/Users/el1goluj/Documents/ZURICH/PROJECTS/UPMEM/upmem-workloads/Microbenchmarks/AI/[ai_output.xlsx]ai_output (4)'!$J$166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{B16D738C-6B59-4549-BAC3-3AB5B4C65C30}</c15:txfldGUID>
                      <c15:f>'/Users/el1goluj/Documents/ZURICH/PROJECTS/UPMEM/upmem-workloads/Microbenchmarks/AI/[ai_output.xlsx]ai_output (4)'!$J$166</c15:f>
                      <c15:dlblFieldTableCache>
                        <c:ptCount val="1"/>
                        <c:pt idx="0">
                          <c:v>5</c:v>
                        </c:pt>
                      </c15:dlblFieldTableCache>
                    </c15:dlblFTEntry>
                  </c15:dlblFieldTable>
                  <c15:showDataLabelsRange val="0"/>
                </c:ext>
                <c:ext xmlns:c16="http://schemas.microsoft.com/office/drawing/2014/chart" uri="{C3380CC4-5D6E-409C-BE32-E72D297353CC}">
                  <c16:uniqueId val="{000000A4-FF8B-5F4C-8BBF-ED4DE736661E}"/>
                </c:ext>
              </c:extLst>
            </c:dLbl>
            <c:dLbl>
              <c:idx val="165"/>
              <c:tx>
                <c:strRef>
                  <c:f>'/Users/el1goluj/Documents/ZURICH/PROJECTS/UPMEM/upmem-workloads/Microbenchmarks/AI/[ai_output.xlsx]ai_output (4)'!$J$167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{926515B4-B520-A245-A852-00ACBC1C49A6}</c15:txfldGUID>
                      <c15:f>'/Users/el1goluj/Documents/ZURICH/PROJECTS/UPMEM/upmem-workloads/Microbenchmarks/AI/[ai_output.xlsx]ai_output (4)'!$J$167</c15:f>
                      <c15:dlblFieldTableCache>
                        <c:ptCount val="1"/>
                        <c:pt idx="0">
                          <c:v>6</c:v>
                        </c:pt>
                      </c15:dlblFieldTableCache>
                    </c15:dlblFTEntry>
                  </c15:dlblFieldTable>
                  <c15:showDataLabelsRange val="0"/>
                </c:ext>
                <c:ext xmlns:c16="http://schemas.microsoft.com/office/drawing/2014/chart" uri="{C3380CC4-5D6E-409C-BE32-E72D297353CC}">
                  <c16:uniqueId val="{000000A5-FF8B-5F4C-8BBF-ED4DE736661E}"/>
                </c:ext>
              </c:extLst>
            </c:dLbl>
            <c:dLbl>
              <c:idx val="166"/>
              <c:tx>
                <c:strRef>
                  <c:f>'/Users/el1goluj/Documents/ZURICH/PROJECTS/UPMEM/upmem-workloads/Microbenchmarks/AI/[ai_output.xlsx]ai_output (4)'!$J$168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{9E5A951F-A25A-4747-BCE0-676675A0CF76}</c15:txfldGUID>
                      <c15:f>'/Users/el1goluj/Documents/ZURICH/PROJECTS/UPMEM/upmem-workloads/Microbenchmarks/AI/[ai_output.xlsx]ai_output (4)'!$J$168</c15:f>
                      <c15:dlblFieldTableCache>
                        <c:ptCount val="1"/>
                        <c:pt idx="0">
                          <c:v>7</c:v>
                        </c:pt>
                      </c15:dlblFieldTableCache>
                    </c15:dlblFTEntry>
                  </c15:dlblFieldTable>
                  <c15:showDataLabelsRange val="0"/>
                </c:ext>
                <c:ext xmlns:c16="http://schemas.microsoft.com/office/drawing/2014/chart" uri="{C3380CC4-5D6E-409C-BE32-E72D297353CC}">
                  <c16:uniqueId val="{000000A6-FF8B-5F4C-8BBF-ED4DE736661E}"/>
                </c:ext>
              </c:extLst>
            </c:dLbl>
            <c:dLbl>
              <c:idx val="167"/>
              <c:tx>
                <c:strRef>
                  <c:f>'/Users/el1goluj/Documents/ZURICH/PROJECTS/UPMEM/upmem-workloads/Microbenchmarks/AI/[ai_output.xlsx]ai_output (4)'!$J$169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{7A310E6A-A7CA-F245-BBD5-B090FDD6C8AB}</c15:txfldGUID>
                      <c15:f>'/Users/el1goluj/Documents/ZURICH/PROJECTS/UPMEM/upmem-workloads/Microbenchmarks/AI/[ai_output.xlsx]ai_output (4)'!$J$169</c15:f>
                      <c15:dlblFieldTableCache>
                        <c:ptCount val="1"/>
                        <c:pt idx="0">
                          <c:v>8</c:v>
                        </c:pt>
                      </c15:dlblFieldTableCache>
                    </c15:dlblFTEntry>
                  </c15:dlblFieldTable>
                  <c15:showDataLabelsRange val="0"/>
                </c:ext>
                <c:ext xmlns:c16="http://schemas.microsoft.com/office/drawing/2014/chart" uri="{C3380CC4-5D6E-409C-BE32-E72D297353CC}">
                  <c16:uniqueId val="{000000A7-FF8B-5F4C-8BBF-ED4DE736661E}"/>
                </c:ext>
              </c:extLst>
            </c:dLbl>
            <c:dLbl>
              <c:idx val="168"/>
              <c:tx>
                <c:strRef>
                  <c:f>'/Users/el1goluj/Documents/ZURICH/PROJECTS/UPMEM/upmem-workloads/Microbenchmarks/AI/[ai_output.xlsx]ai_output (4)'!$J$170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{C1E89ADC-B098-A74F-9424-8CB707AC59E4}</c15:txfldGUID>
                      <c15:f>'/Users/el1goluj/Documents/ZURICH/PROJECTS/UPMEM/upmem-workloads/Microbenchmarks/AI/[ai_output.xlsx]ai_output (4)'!$J$170</c15:f>
                      <c15:dlblFieldTableCache>
                        <c:ptCount val="1"/>
                        <c:pt idx="0">
                          <c:v>9</c:v>
                        </c:pt>
                      </c15:dlblFieldTableCache>
                    </c15:dlblFTEntry>
                  </c15:dlblFieldTable>
                  <c15:showDataLabelsRange val="0"/>
                </c:ext>
                <c:ext xmlns:c16="http://schemas.microsoft.com/office/drawing/2014/chart" uri="{C3380CC4-5D6E-409C-BE32-E72D297353CC}">
                  <c16:uniqueId val="{000000A8-FF8B-5F4C-8BBF-ED4DE736661E}"/>
                </c:ext>
              </c:extLst>
            </c:dLbl>
            <c:dLbl>
              <c:idx val="169"/>
              <c:tx>
                <c:strRef>
                  <c:f>'/Users/el1goluj/Documents/ZURICH/PROJECTS/UPMEM/upmem-workloads/Microbenchmarks/AI/[ai_output.xlsx]ai_output (4)'!$J$171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{84459325-C8CE-8A4C-A74E-3511A0165B18}</c15:txfldGUID>
                      <c15:f>'/Users/el1goluj/Documents/ZURICH/PROJECTS/UPMEM/upmem-workloads/Microbenchmarks/AI/[ai_output.xlsx]ai_output (4)'!$J$171</c15:f>
                      <c15:dlblFieldTableCache>
                        <c:ptCount val="1"/>
                        <c:pt idx="0">
                          <c:v>10</c:v>
                        </c:pt>
                      </c15:dlblFieldTableCache>
                    </c15:dlblFTEntry>
                  </c15:dlblFieldTable>
                  <c15:showDataLabelsRange val="0"/>
                </c:ext>
                <c:ext xmlns:c16="http://schemas.microsoft.com/office/drawing/2014/chart" uri="{C3380CC4-5D6E-409C-BE32-E72D297353CC}">
                  <c16:uniqueId val="{000000A9-FF8B-5F4C-8BBF-ED4DE736661E}"/>
                </c:ext>
              </c:extLst>
            </c:dLbl>
            <c:dLbl>
              <c:idx val="170"/>
              <c:tx>
                <c:strRef>
                  <c:f>'/Users/el1goluj/Documents/ZURICH/PROJECTS/UPMEM/upmem-workloads/Microbenchmarks/AI/[ai_output.xlsx]ai_output (4)'!$J$172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{1628F676-4C3C-184F-B5E2-6CAFA14DD588}</c15:txfldGUID>
                      <c15:f>'/Users/el1goluj/Documents/ZURICH/PROJECTS/UPMEM/upmem-workloads/Microbenchmarks/AI/[ai_output.xlsx]ai_output (4)'!$J$172</c15:f>
                      <c15:dlblFieldTableCache>
                        <c:ptCount val="1"/>
                        <c:pt idx="0">
                          <c:v>11</c:v>
                        </c:pt>
                      </c15:dlblFieldTableCache>
                    </c15:dlblFTEntry>
                  </c15:dlblFieldTable>
                  <c15:showDataLabelsRange val="0"/>
                </c:ext>
                <c:ext xmlns:c16="http://schemas.microsoft.com/office/drawing/2014/chart" uri="{C3380CC4-5D6E-409C-BE32-E72D297353CC}">
                  <c16:uniqueId val="{000000AA-FF8B-5F4C-8BBF-ED4DE736661E}"/>
                </c:ext>
              </c:extLst>
            </c:dLbl>
            <c:dLbl>
              <c:idx val="171"/>
              <c:tx>
                <c:strRef>
                  <c:f>'/Users/el1goluj/Documents/ZURICH/PROJECTS/UPMEM/upmem-workloads/Microbenchmarks/AI/[ai_output.xlsx]ai_output (4)'!$J$173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{C51717CB-ED31-0E41-B038-4F135D51D9D7}</c15:txfldGUID>
                      <c15:f>'/Users/el1goluj/Documents/ZURICH/PROJECTS/UPMEM/upmem-workloads/Microbenchmarks/AI/[ai_output.xlsx]ai_output (4)'!$J$173</c15:f>
                      <c15:dlblFieldTableCache>
                        <c:ptCount val="1"/>
                        <c:pt idx="0">
                          <c:v>12</c:v>
                        </c:pt>
                      </c15:dlblFieldTableCache>
                    </c15:dlblFTEntry>
                  </c15:dlblFieldTable>
                  <c15:showDataLabelsRange val="0"/>
                </c:ext>
                <c:ext xmlns:c16="http://schemas.microsoft.com/office/drawing/2014/chart" uri="{C3380CC4-5D6E-409C-BE32-E72D297353CC}">
                  <c16:uniqueId val="{000000AB-FF8B-5F4C-8BBF-ED4DE736661E}"/>
                </c:ext>
              </c:extLst>
            </c:dLbl>
            <c:dLbl>
              <c:idx val="172"/>
              <c:tx>
                <c:strRef>
                  <c:f>'/Users/el1goluj/Documents/ZURICH/PROJECTS/UPMEM/upmem-workloads/Microbenchmarks/AI/[ai_output.xlsx]ai_output (4)'!$J$174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{116FD51C-7BE1-9D49-9A93-52EB57D64EB5}</c15:txfldGUID>
                      <c15:f>'/Users/el1goluj/Documents/ZURICH/PROJECTS/UPMEM/upmem-workloads/Microbenchmarks/AI/[ai_output.xlsx]ai_output (4)'!$J$174</c15:f>
                      <c15:dlblFieldTableCache>
                        <c:ptCount val="1"/>
                        <c:pt idx="0">
                          <c:v>13</c:v>
                        </c:pt>
                      </c15:dlblFieldTableCache>
                    </c15:dlblFTEntry>
                  </c15:dlblFieldTable>
                  <c15:showDataLabelsRange val="0"/>
                </c:ext>
                <c:ext xmlns:c16="http://schemas.microsoft.com/office/drawing/2014/chart" uri="{C3380CC4-5D6E-409C-BE32-E72D297353CC}">
                  <c16:uniqueId val="{000000AC-FF8B-5F4C-8BBF-ED4DE736661E}"/>
                </c:ext>
              </c:extLst>
            </c:dLbl>
            <c:dLbl>
              <c:idx val="173"/>
              <c:tx>
                <c:strRef>
                  <c:f>'/Users/el1goluj/Documents/ZURICH/PROJECTS/UPMEM/upmem-workloads/Microbenchmarks/AI/[ai_output.xlsx]ai_output (4)'!$J$175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{1397082F-B9D6-9E46-8E4E-5C5149D98A91}</c15:txfldGUID>
                      <c15:f>'/Users/el1goluj/Documents/ZURICH/PROJECTS/UPMEM/upmem-workloads/Microbenchmarks/AI/[ai_output.xlsx]ai_output (4)'!$J$175</c15:f>
                      <c15:dlblFieldTableCache>
                        <c:ptCount val="1"/>
                        <c:pt idx="0">
                          <c:v>14</c:v>
                        </c:pt>
                      </c15:dlblFieldTableCache>
                    </c15:dlblFTEntry>
                  </c15:dlblFieldTable>
                  <c15:showDataLabelsRange val="0"/>
                </c:ext>
                <c:ext xmlns:c16="http://schemas.microsoft.com/office/drawing/2014/chart" uri="{C3380CC4-5D6E-409C-BE32-E72D297353CC}">
                  <c16:uniqueId val="{000000AD-FF8B-5F4C-8BBF-ED4DE736661E}"/>
                </c:ext>
              </c:extLst>
            </c:dLbl>
            <c:dLbl>
              <c:idx val="174"/>
              <c:tx>
                <c:strRef>
                  <c:f>'/Users/el1goluj/Documents/ZURICH/PROJECTS/UPMEM/upmem-workloads/Microbenchmarks/AI/[ai_output.xlsx]ai_output (4)'!$J$176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{062A00DC-F4E0-4847-A49E-CCECAF349938}</c15:txfldGUID>
                      <c15:f>'/Users/el1goluj/Documents/ZURICH/PROJECTS/UPMEM/upmem-workloads/Microbenchmarks/AI/[ai_output.xlsx]ai_output (4)'!$J$176</c15:f>
                      <c15:dlblFieldTableCache>
                        <c:ptCount val="1"/>
                        <c:pt idx="0">
                          <c:v>15</c:v>
                        </c:pt>
                      </c15:dlblFieldTableCache>
                    </c15:dlblFTEntry>
                  </c15:dlblFieldTable>
                  <c15:showDataLabelsRange val="0"/>
                </c:ext>
                <c:ext xmlns:c16="http://schemas.microsoft.com/office/drawing/2014/chart" uri="{C3380CC4-5D6E-409C-BE32-E72D297353CC}">
                  <c16:uniqueId val="{000000AE-FF8B-5F4C-8BBF-ED4DE736661E}"/>
                </c:ext>
              </c:extLst>
            </c:dLbl>
            <c:dLbl>
              <c:idx val="175"/>
              <c:tx>
                <c:strRef>
                  <c:f>'/Users/el1goluj/Documents/ZURICH/PROJECTS/UPMEM/upmem-workloads/Microbenchmarks/AI/[ai_output.xlsx]ai_output (4)'!$J$177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{3BF56C53-2A05-894F-AD2B-C07544223D5B}</c15:txfldGUID>
                      <c15:f>'/Users/el1goluj/Documents/ZURICH/PROJECTS/UPMEM/upmem-workloads/Microbenchmarks/AI/[ai_output.xlsx]ai_output (4)'!$J$177</c15:f>
                      <c15:dlblFieldTableCache>
                        <c:ptCount val="1"/>
                        <c:pt idx="0">
                          <c:v>16</c:v>
                        </c:pt>
                      </c15:dlblFieldTableCache>
                    </c15:dlblFTEntry>
                  </c15:dlblFieldTable>
                  <c15:showDataLabelsRange val="0"/>
                </c:ext>
                <c:ext xmlns:c16="http://schemas.microsoft.com/office/drawing/2014/chart" uri="{C3380CC4-5D6E-409C-BE32-E72D297353CC}">
                  <c16:uniqueId val="{000000AF-FF8B-5F4C-8BBF-ED4DE736661E}"/>
                </c:ext>
              </c:extLst>
            </c:dLbl>
            <c:dLbl>
              <c:idx val="176"/>
              <c:tx>
                <c:strRef>
                  <c:f>'/Users/el1goluj/Documents/ZURICH/PROJECTS/UPMEM/upmem-workloads/Microbenchmarks/AI/[ai_output.xlsx]ai_output (4)'!$J$178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{404727E0-BDC3-E242-9958-BCBD43093BAA}</c15:txfldGUID>
                      <c15:f>'/Users/el1goluj/Documents/ZURICH/PROJECTS/UPMEM/upmem-workloads/Microbenchmarks/AI/[ai_output.xlsx]ai_output (4)'!$J$178</c15:f>
                      <c15:dlblFieldTableCache>
                        <c:ptCount val="1"/>
                        <c:pt idx="0">
                          <c:v>1</c:v>
                        </c:pt>
                      </c15:dlblFieldTableCache>
                    </c15:dlblFTEntry>
                  </c15:dlblFieldTable>
                  <c15:showDataLabelsRange val="0"/>
                </c:ext>
                <c:ext xmlns:c16="http://schemas.microsoft.com/office/drawing/2014/chart" uri="{C3380CC4-5D6E-409C-BE32-E72D297353CC}">
                  <c16:uniqueId val="{000000B0-FF8B-5F4C-8BBF-ED4DE736661E}"/>
                </c:ext>
              </c:extLst>
            </c:dLbl>
            <c:dLbl>
              <c:idx val="177"/>
              <c:tx>
                <c:strRef>
                  <c:f>'/Users/el1goluj/Documents/ZURICH/PROJECTS/UPMEM/upmem-workloads/Microbenchmarks/AI/[ai_output.xlsx]ai_output (4)'!$J$179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{B9F17C58-2652-EF49-B338-9D5E39D5F4ED}</c15:txfldGUID>
                      <c15:f>'/Users/el1goluj/Documents/ZURICH/PROJECTS/UPMEM/upmem-workloads/Microbenchmarks/AI/[ai_output.xlsx]ai_output (4)'!$J$179</c15:f>
                      <c15:dlblFieldTableCache>
                        <c:ptCount val="1"/>
                        <c:pt idx="0">
                          <c:v>2</c:v>
                        </c:pt>
                      </c15:dlblFieldTableCache>
                    </c15:dlblFTEntry>
                  </c15:dlblFieldTable>
                  <c15:showDataLabelsRange val="0"/>
                </c:ext>
                <c:ext xmlns:c16="http://schemas.microsoft.com/office/drawing/2014/chart" uri="{C3380CC4-5D6E-409C-BE32-E72D297353CC}">
                  <c16:uniqueId val="{000000B1-FF8B-5F4C-8BBF-ED4DE736661E}"/>
                </c:ext>
              </c:extLst>
            </c:dLbl>
            <c:dLbl>
              <c:idx val="178"/>
              <c:tx>
                <c:strRef>
                  <c:f>'/Users/el1goluj/Documents/ZURICH/PROJECTS/UPMEM/upmem-workloads/Microbenchmarks/AI/[ai_output.xlsx]ai_output (4)'!$J$180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{B9C81A49-9113-3C44-8DFA-BE7208353290}</c15:txfldGUID>
                      <c15:f>'/Users/el1goluj/Documents/ZURICH/PROJECTS/UPMEM/upmem-workloads/Microbenchmarks/AI/[ai_output.xlsx]ai_output (4)'!$J$180</c15:f>
                      <c15:dlblFieldTableCache>
                        <c:ptCount val="1"/>
                        <c:pt idx="0">
                          <c:v>3</c:v>
                        </c:pt>
                      </c15:dlblFieldTableCache>
                    </c15:dlblFTEntry>
                  </c15:dlblFieldTable>
                  <c15:showDataLabelsRange val="0"/>
                </c:ext>
                <c:ext xmlns:c16="http://schemas.microsoft.com/office/drawing/2014/chart" uri="{C3380CC4-5D6E-409C-BE32-E72D297353CC}">
                  <c16:uniqueId val="{000000B2-FF8B-5F4C-8BBF-ED4DE736661E}"/>
                </c:ext>
              </c:extLst>
            </c:dLbl>
            <c:dLbl>
              <c:idx val="179"/>
              <c:tx>
                <c:strRef>
                  <c:f>'/Users/el1goluj/Documents/ZURICH/PROJECTS/UPMEM/upmem-workloads/Microbenchmarks/AI/[ai_output.xlsx]ai_output (4)'!$J$181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{3145BBCF-CA55-1D4F-B6B0-DCF202E74C19}</c15:txfldGUID>
                      <c15:f>'/Users/el1goluj/Documents/ZURICH/PROJECTS/UPMEM/upmem-workloads/Microbenchmarks/AI/[ai_output.xlsx]ai_output (4)'!$J$181</c15:f>
                      <c15:dlblFieldTableCache>
                        <c:ptCount val="1"/>
                        <c:pt idx="0">
                          <c:v>4</c:v>
                        </c:pt>
                      </c15:dlblFieldTableCache>
                    </c15:dlblFTEntry>
                  </c15:dlblFieldTable>
                  <c15:showDataLabelsRange val="0"/>
                </c:ext>
                <c:ext xmlns:c16="http://schemas.microsoft.com/office/drawing/2014/chart" uri="{C3380CC4-5D6E-409C-BE32-E72D297353CC}">
                  <c16:uniqueId val="{000000B3-FF8B-5F4C-8BBF-ED4DE736661E}"/>
                </c:ext>
              </c:extLst>
            </c:dLbl>
            <c:dLbl>
              <c:idx val="180"/>
              <c:tx>
                <c:strRef>
                  <c:f>'/Users/el1goluj/Documents/ZURICH/PROJECTS/UPMEM/upmem-workloads/Microbenchmarks/AI/[ai_output.xlsx]ai_output (4)'!$J$182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{ECDB2FC0-8F4A-6F4B-83E0-66AFF3427A4F}</c15:txfldGUID>
                      <c15:f>'/Users/el1goluj/Documents/ZURICH/PROJECTS/UPMEM/upmem-workloads/Microbenchmarks/AI/[ai_output.xlsx]ai_output (4)'!$J$182</c15:f>
                      <c15:dlblFieldTableCache>
                        <c:ptCount val="1"/>
                        <c:pt idx="0">
                          <c:v>5</c:v>
                        </c:pt>
                      </c15:dlblFieldTableCache>
                    </c15:dlblFTEntry>
                  </c15:dlblFieldTable>
                  <c15:showDataLabelsRange val="0"/>
                </c:ext>
                <c:ext xmlns:c16="http://schemas.microsoft.com/office/drawing/2014/chart" uri="{C3380CC4-5D6E-409C-BE32-E72D297353CC}">
                  <c16:uniqueId val="{000000B4-FF8B-5F4C-8BBF-ED4DE736661E}"/>
                </c:ext>
              </c:extLst>
            </c:dLbl>
            <c:dLbl>
              <c:idx val="181"/>
              <c:tx>
                <c:strRef>
                  <c:f>'/Users/el1goluj/Documents/ZURICH/PROJECTS/UPMEM/upmem-workloads/Microbenchmarks/AI/[ai_output.xlsx]ai_output (4)'!$J$183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{2113EB7F-E94E-B94D-9F5B-4975E195171B}</c15:txfldGUID>
                      <c15:f>'/Users/el1goluj/Documents/ZURICH/PROJECTS/UPMEM/upmem-workloads/Microbenchmarks/AI/[ai_output.xlsx]ai_output (4)'!$J$183</c15:f>
                      <c15:dlblFieldTableCache>
                        <c:ptCount val="1"/>
                        <c:pt idx="0">
                          <c:v>6</c:v>
                        </c:pt>
                      </c15:dlblFieldTableCache>
                    </c15:dlblFTEntry>
                  </c15:dlblFieldTable>
                  <c15:showDataLabelsRange val="0"/>
                </c:ext>
                <c:ext xmlns:c16="http://schemas.microsoft.com/office/drawing/2014/chart" uri="{C3380CC4-5D6E-409C-BE32-E72D297353CC}">
                  <c16:uniqueId val="{000000B5-FF8B-5F4C-8BBF-ED4DE736661E}"/>
                </c:ext>
              </c:extLst>
            </c:dLbl>
            <c:dLbl>
              <c:idx val="182"/>
              <c:tx>
                <c:strRef>
                  <c:f>'/Users/el1goluj/Documents/ZURICH/PROJECTS/UPMEM/upmem-workloads/Microbenchmarks/AI/[ai_output.xlsx]ai_output (4)'!$J$184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{844221EF-A977-CF4F-83BB-2C3E813E93B7}</c15:txfldGUID>
                      <c15:f>'/Users/el1goluj/Documents/ZURICH/PROJECTS/UPMEM/upmem-workloads/Microbenchmarks/AI/[ai_output.xlsx]ai_output (4)'!$J$184</c15:f>
                      <c15:dlblFieldTableCache>
                        <c:ptCount val="1"/>
                        <c:pt idx="0">
                          <c:v>7</c:v>
                        </c:pt>
                      </c15:dlblFieldTableCache>
                    </c15:dlblFTEntry>
                  </c15:dlblFieldTable>
                  <c15:showDataLabelsRange val="0"/>
                </c:ext>
                <c:ext xmlns:c16="http://schemas.microsoft.com/office/drawing/2014/chart" uri="{C3380CC4-5D6E-409C-BE32-E72D297353CC}">
                  <c16:uniqueId val="{000000B6-FF8B-5F4C-8BBF-ED4DE736661E}"/>
                </c:ext>
              </c:extLst>
            </c:dLbl>
            <c:dLbl>
              <c:idx val="183"/>
              <c:tx>
                <c:strRef>
                  <c:f>'/Users/el1goluj/Documents/ZURICH/PROJECTS/UPMEM/upmem-workloads/Microbenchmarks/AI/[ai_output.xlsx]ai_output (4)'!$J$185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{332C0F39-2F3F-3245-97D3-596E82724688}</c15:txfldGUID>
                      <c15:f>'/Users/el1goluj/Documents/ZURICH/PROJECTS/UPMEM/upmem-workloads/Microbenchmarks/AI/[ai_output.xlsx]ai_output (4)'!$J$185</c15:f>
                      <c15:dlblFieldTableCache>
                        <c:ptCount val="1"/>
                        <c:pt idx="0">
                          <c:v>8</c:v>
                        </c:pt>
                      </c15:dlblFieldTableCache>
                    </c15:dlblFTEntry>
                  </c15:dlblFieldTable>
                  <c15:showDataLabelsRange val="0"/>
                </c:ext>
                <c:ext xmlns:c16="http://schemas.microsoft.com/office/drawing/2014/chart" uri="{C3380CC4-5D6E-409C-BE32-E72D297353CC}">
                  <c16:uniqueId val="{000000B7-FF8B-5F4C-8BBF-ED4DE736661E}"/>
                </c:ext>
              </c:extLst>
            </c:dLbl>
            <c:dLbl>
              <c:idx val="184"/>
              <c:tx>
                <c:strRef>
                  <c:f>'/Users/el1goluj/Documents/ZURICH/PROJECTS/UPMEM/upmem-workloads/Microbenchmarks/AI/[ai_output.xlsx]ai_output (4)'!$J$186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{B773396A-49EC-C247-9665-14AB75D3DD0B}</c15:txfldGUID>
                      <c15:f>'/Users/el1goluj/Documents/ZURICH/PROJECTS/UPMEM/upmem-workloads/Microbenchmarks/AI/[ai_output.xlsx]ai_output (4)'!$J$186</c15:f>
                      <c15:dlblFieldTableCache>
                        <c:ptCount val="1"/>
                        <c:pt idx="0">
                          <c:v>9</c:v>
                        </c:pt>
                      </c15:dlblFieldTableCache>
                    </c15:dlblFTEntry>
                  </c15:dlblFieldTable>
                  <c15:showDataLabelsRange val="0"/>
                </c:ext>
                <c:ext xmlns:c16="http://schemas.microsoft.com/office/drawing/2014/chart" uri="{C3380CC4-5D6E-409C-BE32-E72D297353CC}">
                  <c16:uniqueId val="{000000B8-FF8B-5F4C-8BBF-ED4DE736661E}"/>
                </c:ext>
              </c:extLst>
            </c:dLbl>
            <c:dLbl>
              <c:idx val="185"/>
              <c:tx>
                <c:strRef>
                  <c:f>'/Users/el1goluj/Documents/ZURICH/PROJECTS/UPMEM/upmem-workloads/Microbenchmarks/AI/[ai_output.xlsx]ai_output (4)'!$J$187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{204F0D93-23AD-C042-A928-34DCAAF5EBED}</c15:txfldGUID>
                      <c15:f>'/Users/el1goluj/Documents/ZURICH/PROJECTS/UPMEM/upmem-workloads/Microbenchmarks/AI/[ai_output.xlsx]ai_output (4)'!$J$187</c15:f>
                      <c15:dlblFieldTableCache>
                        <c:ptCount val="1"/>
                        <c:pt idx="0">
                          <c:v>10</c:v>
                        </c:pt>
                      </c15:dlblFieldTableCache>
                    </c15:dlblFTEntry>
                  </c15:dlblFieldTable>
                  <c15:showDataLabelsRange val="0"/>
                </c:ext>
                <c:ext xmlns:c16="http://schemas.microsoft.com/office/drawing/2014/chart" uri="{C3380CC4-5D6E-409C-BE32-E72D297353CC}">
                  <c16:uniqueId val="{000000B9-FF8B-5F4C-8BBF-ED4DE736661E}"/>
                </c:ext>
              </c:extLst>
            </c:dLbl>
            <c:dLbl>
              <c:idx val="186"/>
              <c:tx>
                <c:strRef>
                  <c:f>'/Users/el1goluj/Documents/ZURICH/PROJECTS/UPMEM/upmem-workloads/Microbenchmarks/AI/[ai_output.xlsx]ai_output (4)'!$J$188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{A868E080-FF48-BD4C-9FDB-98AFC207B31B}</c15:txfldGUID>
                      <c15:f>'/Users/el1goluj/Documents/ZURICH/PROJECTS/UPMEM/upmem-workloads/Microbenchmarks/AI/[ai_output.xlsx]ai_output (4)'!$J$188</c15:f>
                      <c15:dlblFieldTableCache>
                        <c:ptCount val="1"/>
                        <c:pt idx="0">
                          <c:v>11</c:v>
                        </c:pt>
                      </c15:dlblFieldTableCache>
                    </c15:dlblFTEntry>
                  </c15:dlblFieldTable>
                  <c15:showDataLabelsRange val="0"/>
                </c:ext>
                <c:ext xmlns:c16="http://schemas.microsoft.com/office/drawing/2014/chart" uri="{C3380CC4-5D6E-409C-BE32-E72D297353CC}">
                  <c16:uniqueId val="{000000BA-FF8B-5F4C-8BBF-ED4DE736661E}"/>
                </c:ext>
              </c:extLst>
            </c:dLbl>
            <c:dLbl>
              <c:idx val="187"/>
              <c:tx>
                <c:strRef>
                  <c:f>'/Users/el1goluj/Documents/ZURICH/PROJECTS/UPMEM/upmem-workloads/Microbenchmarks/AI/[ai_output.xlsx]ai_output (4)'!$J$189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{B49E2F31-5801-3B4A-AF3F-1CF162A5CD61}</c15:txfldGUID>
                      <c15:f>'/Users/el1goluj/Documents/ZURICH/PROJECTS/UPMEM/upmem-workloads/Microbenchmarks/AI/[ai_output.xlsx]ai_output (4)'!$J$189</c15:f>
                      <c15:dlblFieldTableCache>
                        <c:ptCount val="1"/>
                        <c:pt idx="0">
                          <c:v>12</c:v>
                        </c:pt>
                      </c15:dlblFieldTableCache>
                    </c15:dlblFTEntry>
                  </c15:dlblFieldTable>
                  <c15:showDataLabelsRange val="0"/>
                </c:ext>
                <c:ext xmlns:c16="http://schemas.microsoft.com/office/drawing/2014/chart" uri="{C3380CC4-5D6E-409C-BE32-E72D297353CC}">
                  <c16:uniqueId val="{000000BB-FF8B-5F4C-8BBF-ED4DE736661E}"/>
                </c:ext>
              </c:extLst>
            </c:dLbl>
            <c:dLbl>
              <c:idx val="188"/>
              <c:tx>
                <c:strRef>
                  <c:f>'/Users/el1goluj/Documents/ZURICH/PROJECTS/UPMEM/upmem-workloads/Microbenchmarks/AI/[ai_output.xlsx]ai_output (4)'!$J$190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{73BBA8C8-DD56-0048-8AA2-598CBD9A90EA}</c15:txfldGUID>
                      <c15:f>'/Users/el1goluj/Documents/ZURICH/PROJECTS/UPMEM/upmem-workloads/Microbenchmarks/AI/[ai_output.xlsx]ai_output (4)'!$J$190</c15:f>
                      <c15:dlblFieldTableCache>
                        <c:ptCount val="1"/>
                        <c:pt idx="0">
                          <c:v>13</c:v>
                        </c:pt>
                      </c15:dlblFieldTableCache>
                    </c15:dlblFTEntry>
                  </c15:dlblFieldTable>
                  <c15:showDataLabelsRange val="0"/>
                </c:ext>
                <c:ext xmlns:c16="http://schemas.microsoft.com/office/drawing/2014/chart" uri="{C3380CC4-5D6E-409C-BE32-E72D297353CC}">
                  <c16:uniqueId val="{000000BC-FF8B-5F4C-8BBF-ED4DE736661E}"/>
                </c:ext>
              </c:extLst>
            </c:dLbl>
            <c:dLbl>
              <c:idx val="189"/>
              <c:tx>
                <c:strRef>
                  <c:f>'/Users/el1goluj/Documents/ZURICH/PROJECTS/UPMEM/upmem-workloads/Microbenchmarks/AI/[ai_output.xlsx]ai_output (4)'!$J$191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{036943A8-F6A6-A24B-A55A-86580FD12B98}</c15:txfldGUID>
                      <c15:f>'/Users/el1goluj/Documents/ZURICH/PROJECTS/UPMEM/upmem-workloads/Microbenchmarks/AI/[ai_output.xlsx]ai_output (4)'!$J$191</c15:f>
                      <c15:dlblFieldTableCache>
                        <c:ptCount val="1"/>
                        <c:pt idx="0">
                          <c:v>14</c:v>
                        </c:pt>
                      </c15:dlblFieldTableCache>
                    </c15:dlblFTEntry>
                  </c15:dlblFieldTable>
                  <c15:showDataLabelsRange val="0"/>
                </c:ext>
                <c:ext xmlns:c16="http://schemas.microsoft.com/office/drawing/2014/chart" uri="{C3380CC4-5D6E-409C-BE32-E72D297353CC}">
                  <c16:uniqueId val="{000000BD-FF8B-5F4C-8BBF-ED4DE736661E}"/>
                </c:ext>
              </c:extLst>
            </c:dLbl>
            <c:dLbl>
              <c:idx val="190"/>
              <c:tx>
                <c:strRef>
                  <c:f>'/Users/el1goluj/Documents/ZURICH/PROJECTS/UPMEM/upmem-workloads/Microbenchmarks/AI/[ai_output.xlsx]ai_output (4)'!$J$192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{A6681D1A-CF84-A746-9881-44823E2ADBAC}</c15:txfldGUID>
                      <c15:f>'/Users/el1goluj/Documents/ZURICH/PROJECTS/UPMEM/upmem-workloads/Microbenchmarks/AI/[ai_output.xlsx]ai_output (4)'!$J$192</c15:f>
                      <c15:dlblFieldTableCache>
                        <c:ptCount val="1"/>
                        <c:pt idx="0">
                          <c:v>15</c:v>
                        </c:pt>
                      </c15:dlblFieldTableCache>
                    </c15:dlblFTEntry>
                  </c15:dlblFieldTable>
                  <c15:showDataLabelsRange val="0"/>
                </c:ext>
                <c:ext xmlns:c16="http://schemas.microsoft.com/office/drawing/2014/chart" uri="{C3380CC4-5D6E-409C-BE32-E72D297353CC}">
                  <c16:uniqueId val="{000000BE-FF8B-5F4C-8BBF-ED4DE736661E}"/>
                </c:ext>
              </c:extLst>
            </c:dLbl>
            <c:dLbl>
              <c:idx val="191"/>
              <c:tx>
                <c:strRef>
                  <c:f>'/Users/el1goluj/Documents/ZURICH/PROJECTS/UPMEM/upmem-workloads/Microbenchmarks/AI/[ai_output.xlsx]ai_output (4)'!$J$193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{B310D0EA-7D06-9C4E-99E5-96EEBAAD596A}</c15:txfldGUID>
                      <c15:f>'/Users/el1goluj/Documents/ZURICH/PROJECTS/UPMEM/upmem-workloads/Microbenchmarks/AI/[ai_output.xlsx]ai_output (4)'!$J$193</c15:f>
                      <c15:dlblFieldTableCache>
                        <c:ptCount val="1"/>
                        <c:pt idx="0">
                          <c:v>16</c:v>
                        </c:pt>
                      </c15:dlblFieldTableCache>
                    </c15:dlblFTEntry>
                  </c15:dlblFieldTable>
                  <c15:showDataLabelsRange val="0"/>
                </c:ext>
                <c:ext xmlns:c16="http://schemas.microsoft.com/office/drawing/2014/chart" uri="{C3380CC4-5D6E-409C-BE32-E72D297353CC}">
                  <c16:uniqueId val="{000000BF-FF8B-5F4C-8BBF-ED4DE736661E}"/>
                </c:ext>
              </c:extLst>
            </c:dLbl>
            <c:dLbl>
              <c:idx val="192"/>
              <c:tx>
                <c:strRef>
                  <c:f>'/Users/el1goluj/Documents/ZURICH/PROJECTS/UPMEM/upmem-workloads/Microbenchmarks/AI/[ai_output.xlsx]ai_output (4)'!$J$194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{820E6429-1AA1-4D42-A0E0-175E4923348D}</c15:txfldGUID>
                      <c15:f>'/Users/el1goluj/Documents/ZURICH/PROJECTS/UPMEM/upmem-workloads/Microbenchmarks/AI/[ai_output.xlsx]ai_output (4)'!$J$194</c15:f>
                      <c15:dlblFieldTableCache>
                        <c:ptCount val="1"/>
                        <c:pt idx="0">
                          <c:v>1</c:v>
                        </c:pt>
                      </c15:dlblFieldTableCache>
                    </c15:dlblFTEntry>
                  </c15:dlblFieldTable>
                  <c15:showDataLabelsRange val="0"/>
                </c:ext>
                <c:ext xmlns:c16="http://schemas.microsoft.com/office/drawing/2014/chart" uri="{C3380CC4-5D6E-409C-BE32-E72D297353CC}">
                  <c16:uniqueId val="{000000C0-FF8B-5F4C-8BBF-ED4DE736661E}"/>
                </c:ext>
              </c:extLst>
            </c:dLbl>
            <c:dLbl>
              <c:idx val="193"/>
              <c:tx>
                <c:strRef>
                  <c:f>'/Users/el1goluj/Documents/ZURICH/PROJECTS/UPMEM/upmem-workloads/Microbenchmarks/AI/[ai_output.xlsx]ai_output (4)'!$J$195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{FAFD123A-F276-4D40-B40F-86DC18A18C98}</c15:txfldGUID>
                      <c15:f>'/Users/el1goluj/Documents/ZURICH/PROJECTS/UPMEM/upmem-workloads/Microbenchmarks/AI/[ai_output.xlsx]ai_output (4)'!$J$195</c15:f>
                      <c15:dlblFieldTableCache>
                        <c:ptCount val="1"/>
                        <c:pt idx="0">
                          <c:v>2</c:v>
                        </c:pt>
                      </c15:dlblFieldTableCache>
                    </c15:dlblFTEntry>
                  </c15:dlblFieldTable>
                  <c15:showDataLabelsRange val="0"/>
                </c:ext>
                <c:ext xmlns:c16="http://schemas.microsoft.com/office/drawing/2014/chart" uri="{C3380CC4-5D6E-409C-BE32-E72D297353CC}">
                  <c16:uniqueId val="{000000C1-FF8B-5F4C-8BBF-ED4DE736661E}"/>
                </c:ext>
              </c:extLst>
            </c:dLbl>
            <c:dLbl>
              <c:idx val="194"/>
              <c:tx>
                <c:strRef>
                  <c:f>'/Users/el1goluj/Documents/ZURICH/PROJECTS/UPMEM/upmem-workloads/Microbenchmarks/AI/[ai_output.xlsx]ai_output (4)'!$J$196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{45C2351B-F06A-834F-862C-7E9EB66B44BC}</c15:txfldGUID>
                      <c15:f>'/Users/el1goluj/Documents/ZURICH/PROJECTS/UPMEM/upmem-workloads/Microbenchmarks/AI/[ai_output.xlsx]ai_output (4)'!$J$196</c15:f>
                      <c15:dlblFieldTableCache>
                        <c:ptCount val="1"/>
                        <c:pt idx="0">
                          <c:v>3</c:v>
                        </c:pt>
                      </c15:dlblFieldTableCache>
                    </c15:dlblFTEntry>
                  </c15:dlblFieldTable>
                  <c15:showDataLabelsRange val="0"/>
                </c:ext>
                <c:ext xmlns:c16="http://schemas.microsoft.com/office/drawing/2014/chart" uri="{C3380CC4-5D6E-409C-BE32-E72D297353CC}">
                  <c16:uniqueId val="{000000C2-FF8B-5F4C-8BBF-ED4DE736661E}"/>
                </c:ext>
              </c:extLst>
            </c:dLbl>
            <c:dLbl>
              <c:idx val="195"/>
              <c:tx>
                <c:strRef>
                  <c:f>'/Users/el1goluj/Documents/ZURICH/PROJECTS/UPMEM/upmem-workloads/Microbenchmarks/AI/[ai_output.xlsx]ai_output (4)'!$J$197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{65A1D7DF-8195-6F43-BDCE-01EC894EEE99}</c15:txfldGUID>
                      <c15:f>'/Users/el1goluj/Documents/ZURICH/PROJECTS/UPMEM/upmem-workloads/Microbenchmarks/AI/[ai_output.xlsx]ai_output (4)'!$J$197</c15:f>
                      <c15:dlblFieldTableCache>
                        <c:ptCount val="1"/>
                        <c:pt idx="0">
                          <c:v>4</c:v>
                        </c:pt>
                      </c15:dlblFieldTableCache>
                    </c15:dlblFTEntry>
                  </c15:dlblFieldTable>
                  <c15:showDataLabelsRange val="0"/>
                </c:ext>
                <c:ext xmlns:c16="http://schemas.microsoft.com/office/drawing/2014/chart" uri="{C3380CC4-5D6E-409C-BE32-E72D297353CC}">
                  <c16:uniqueId val="{000000C3-FF8B-5F4C-8BBF-ED4DE736661E}"/>
                </c:ext>
              </c:extLst>
            </c:dLbl>
            <c:dLbl>
              <c:idx val="196"/>
              <c:tx>
                <c:strRef>
                  <c:f>'/Users/el1goluj/Documents/ZURICH/PROJECTS/UPMEM/upmem-workloads/Microbenchmarks/AI/[ai_output.xlsx]ai_output (4)'!$J$198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{53134FC2-DEAB-674A-9131-0A77C0255FEA}</c15:txfldGUID>
                      <c15:f>'/Users/el1goluj/Documents/ZURICH/PROJECTS/UPMEM/upmem-workloads/Microbenchmarks/AI/[ai_output.xlsx]ai_output (4)'!$J$198</c15:f>
                      <c15:dlblFieldTableCache>
                        <c:ptCount val="1"/>
                        <c:pt idx="0">
                          <c:v>5</c:v>
                        </c:pt>
                      </c15:dlblFieldTableCache>
                    </c15:dlblFTEntry>
                  </c15:dlblFieldTable>
                  <c15:showDataLabelsRange val="0"/>
                </c:ext>
                <c:ext xmlns:c16="http://schemas.microsoft.com/office/drawing/2014/chart" uri="{C3380CC4-5D6E-409C-BE32-E72D297353CC}">
                  <c16:uniqueId val="{000000C4-FF8B-5F4C-8BBF-ED4DE736661E}"/>
                </c:ext>
              </c:extLst>
            </c:dLbl>
            <c:dLbl>
              <c:idx val="197"/>
              <c:tx>
                <c:strRef>
                  <c:f>'/Users/el1goluj/Documents/ZURICH/PROJECTS/UPMEM/upmem-workloads/Microbenchmarks/AI/[ai_output.xlsx]ai_output (4)'!$J$199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{AD0F6701-2993-B640-91EA-516BF79517C4}</c15:txfldGUID>
                      <c15:f>'/Users/el1goluj/Documents/ZURICH/PROJECTS/UPMEM/upmem-workloads/Microbenchmarks/AI/[ai_output.xlsx]ai_output (4)'!$J$199</c15:f>
                      <c15:dlblFieldTableCache>
                        <c:ptCount val="1"/>
                        <c:pt idx="0">
                          <c:v>6</c:v>
                        </c:pt>
                      </c15:dlblFieldTableCache>
                    </c15:dlblFTEntry>
                  </c15:dlblFieldTable>
                  <c15:showDataLabelsRange val="0"/>
                </c:ext>
                <c:ext xmlns:c16="http://schemas.microsoft.com/office/drawing/2014/chart" uri="{C3380CC4-5D6E-409C-BE32-E72D297353CC}">
                  <c16:uniqueId val="{000000C5-FF8B-5F4C-8BBF-ED4DE736661E}"/>
                </c:ext>
              </c:extLst>
            </c:dLbl>
            <c:dLbl>
              <c:idx val="198"/>
              <c:tx>
                <c:strRef>
                  <c:f>'/Users/el1goluj/Documents/ZURICH/PROJECTS/UPMEM/upmem-workloads/Microbenchmarks/AI/[ai_output.xlsx]ai_output (4)'!$J$200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{4162215F-A327-284B-BC99-63529346F820}</c15:txfldGUID>
                      <c15:f>'/Users/el1goluj/Documents/ZURICH/PROJECTS/UPMEM/upmem-workloads/Microbenchmarks/AI/[ai_output.xlsx]ai_output (4)'!$J$200</c15:f>
                      <c15:dlblFieldTableCache>
                        <c:ptCount val="1"/>
                        <c:pt idx="0">
                          <c:v>7</c:v>
                        </c:pt>
                      </c15:dlblFieldTableCache>
                    </c15:dlblFTEntry>
                  </c15:dlblFieldTable>
                  <c15:showDataLabelsRange val="0"/>
                </c:ext>
                <c:ext xmlns:c16="http://schemas.microsoft.com/office/drawing/2014/chart" uri="{C3380CC4-5D6E-409C-BE32-E72D297353CC}">
                  <c16:uniqueId val="{000000C6-FF8B-5F4C-8BBF-ED4DE736661E}"/>
                </c:ext>
              </c:extLst>
            </c:dLbl>
            <c:dLbl>
              <c:idx val="199"/>
              <c:tx>
                <c:strRef>
                  <c:f>'/Users/el1goluj/Documents/ZURICH/PROJECTS/UPMEM/upmem-workloads/Microbenchmarks/AI/[ai_output.xlsx]ai_output (4)'!$J$201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{AD9E1DA0-AB5D-AE43-9371-DD74CC324B5E}</c15:txfldGUID>
                      <c15:f>'/Users/el1goluj/Documents/ZURICH/PROJECTS/UPMEM/upmem-workloads/Microbenchmarks/AI/[ai_output.xlsx]ai_output (4)'!$J$201</c15:f>
                      <c15:dlblFieldTableCache>
                        <c:ptCount val="1"/>
                        <c:pt idx="0">
                          <c:v>8</c:v>
                        </c:pt>
                      </c15:dlblFieldTableCache>
                    </c15:dlblFTEntry>
                  </c15:dlblFieldTable>
                  <c15:showDataLabelsRange val="0"/>
                </c:ext>
                <c:ext xmlns:c16="http://schemas.microsoft.com/office/drawing/2014/chart" uri="{C3380CC4-5D6E-409C-BE32-E72D297353CC}">
                  <c16:uniqueId val="{000000C7-FF8B-5F4C-8BBF-ED4DE736661E}"/>
                </c:ext>
              </c:extLst>
            </c:dLbl>
            <c:dLbl>
              <c:idx val="200"/>
              <c:tx>
                <c:strRef>
                  <c:f>'/Users/el1goluj/Documents/ZURICH/PROJECTS/UPMEM/upmem-workloads/Microbenchmarks/AI/[ai_output.xlsx]ai_output (4)'!$J$202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{0A14A38E-0881-7E43-8C49-8AD11EBCBE1B}</c15:txfldGUID>
                      <c15:f>'/Users/el1goluj/Documents/ZURICH/PROJECTS/UPMEM/upmem-workloads/Microbenchmarks/AI/[ai_output.xlsx]ai_output (4)'!$J$202</c15:f>
                      <c15:dlblFieldTableCache>
                        <c:ptCount val="1"/>
                        <c:pt idx="0">
                          <c:v>9</c:v>
                        </c:pt>
                      </c15:dlblFieldTableCache>
                    </c15:dlblFTEntry>
                  </c15:dlblFieldTable>
                  <c15:showDataLabelsRange val="0"/>
                </c:ext>
                <c:ext xmlns:c16="http://schemas.microsoft.com/office/drawing/2014/chart" uri="{C3380CC4-5D6E-409C-BE32-E72D297353CC}">
                  <c16:uniqueId val="{000000C8-FF8B-5F4C-8BBF-ED4DE736661E}"/>
                </c:ext>
              </c:extLst>
            </c:dLbl>
            <c:dLbl>
              <c:idx val="201"/>
              <c:tx>
                <c:strRef>
                  <c:f>'/Users/el1goluj/Documents/ZURICH/PROJECTS/UPMEM/upmem-workloads/Microbenchmarks/AI/[ai_output.xlsx]ai_output (4)'!$J$203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{7A60345F-5428-7441-983F-8AF261531E5B}</c15:txfldGUID>
                      <c15:f>'/Users/el1goluj/Documents/ZURICH/PROJECTS/UPMEM/upmem-workloads/Microbenchmarks/AI/[ai_output.xlsx]ai_output (4)'!$J$203</c15:f>
                      <c15:dlblFieldTableCache>
                        <c:ptCount val="1"/>
                        <c:pt idx="0">
                          <c:v>10</c:v>
                        </c:pt>
                      </c15:dlblFieldTableCache>
                    </c15:dlblFTEntry>
                  </c15:dlblFieldTable>
                  <c15:showDataLabelsRange val="0"/>
                </c:ext>
                <c:ext xmlns:c16="http://schemas.microsoft.com/office/drawing/2014/chart" uri="{C3380CC4-5D6E-409C-BE32-E72D297353CC}">
                  <c16:uniqueId val="{000000C9-FF8B-5F4C-8BBF-ED4DE736661E}"/>
                </c:ext>
              </c:extLst>
            </c:dLbl>
            <c:dLbl>
              <c:idx val="202"/>
              <c:tx>
                <c:strRef>
                  <c:f>'/Users/el1goluj/Documents/ZURICH/PROJECTS/UPMEM/upmem-workloads/Microbenchmarks/AI/[ai_output.xlsx]ai_output (4)'!$J$204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{D9208EA8-CF77-FF4D-8ECC-FE90B0E88855}</c15:txfldGUID>
                      <c15:f>'/Users/el1goluj/Documents/ZURICH/PROJECTS/UPMEM/upmem-workloads/Microbenchmarks/AI/[ai_output.xlsx]ai_output (4)'!$J$204</c15:f>
                      <c15:dlblFieldTableCache>
                        <c:ptCount val="1"/>
                        <c:pt idx="0">
                          <c:v>11</c:v>
                        </c:pt>
                      </c15:dlblFieldTableCache>
                    </c15:dlblFTEntry>
                  </c15:dlblFieldTable>
                  <c15:showDataLabelsRange val="0"/>
                </c:ext>
                <c:ext xmlns:c16="http://schemas.microsoft.com/office/drawing/2014/chart" uri="{C3380CC4-5D6E-409C-BE32-E72D297353CC}">
                  <c16:uniqueId val="{000000CA-FF8B-5F4C-8BBF-ED4DE736661E}"/>
                </c:ext>
              </c:extLst>
            </c:dLbl>
            <c:dLbl>
              <c:idx val="203"/>
              <c:tx>
                <c:strRef>
                  <c:f>'/Users/el1goluj/Documents/ZURICH/PROJECTS/UPMEM/upmem-workloads/Microbenchmarks/AI/[ai_output.xlsx]ai_output (4)'!$J$205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{1BA76F51-D406-7F4C-99DF-76A95F641149}</c15:txfldGUID>
                      <c15:f>'/Users/el1goluj/Documents/ZURICH/PROJECTS/UPMEM/upmem-workloads/Microbenchmarks/AI/[ai_output.xlsx]ai_output (4)'!$J$205</c15:f>
                      <c15:dlblFieldTableCache>
                        <c:ptCount val="1"/>
                        <c:pt idx="0">
                          <c:v>12</c:v>
                        </c:pt>
                      </c15:dlblFieldTableCache>
                    </c15:dlblFTEntry>
                  </c15:dlblFieldTable>
                  <c15:showDataLabelsRange val="0"/>
                </c:ext>
                <c:ext xmlns:c16="http://schemas.microsoft.com/office/drawing/2014/chart" uri="{C3380CC4-5D6E-409C-BE32-E72D297353CC}">
                  <c16:uniqueId val="{000000CB-FF8B-5F4C-8BBF-ED4DE736661E}"/>
                </c:ext>
              </c:extLst>
            </c:dLbl>
            <c:dLbl>
              <c:idx val="204"/>
              <c:tx>
                <c:strRef>
                  <c:f>'/Users/el1goluj/Documents/ZURICH/PROJECTS/UPMEM/upmem-workloads/Microbenchmarks/AI/[ai_output.xlsx]ai_output (4)'!$J$206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{99CA255B-DCFB-074A-AAC5-FF2AED0820FB}</c15:txfldGUID>
                      <c15:f>'/Users/el1goluj/Documents/ZURICH/PROJECTS/UPMEM/upmem-workloads/Microbenchmarks/AI/[ai_output.xlsx]ai_output (4)'!$J$206</c15:f>
                      <c15:dlblFieldTableCache>
                        <c:ptCount val="1"/>
                        <c:pt idx="0">
                          <c:v>13</c:v>
                        </c:pt>
                      </c15:dlblFieldTableCache>
                    </c15:dlblFTEntry>
                  </c15:dlblFieldTable>
                  <c15:showDataLabelsRange val="0"/>
                </c:ext>
                <c:ext xmlns:c16="http://schemas.microsoft.com/office/drawing/2014/chart" uri="{C3380CC4-5D6E-409C-BE32-E72D297353CC}">
                  <c16:uniqueId val="{000000CC-FF8B-5F4C-8BBF-ED4DE736661E}"/>
                </c:ext>
              </c:extLst>
            </c:dLbl>
            <c:dLbl>
              <c:idx val="205"/>
              <c:tx>
                <c:strRef>
                  <c:f>'/Users/el1goluj/Documents/ZURICH/PROJECTS/UPMEM/upmem-workloads/Microbenchmarks/AI/[ai_output.xlsx]ai_output (4)'!$J$207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{A8997C6B-3C4E-0B49-8525-92F09320E866}</c15:txfldGUID>
                      <c15:f>'/Users/el1goluj/Documents/ZURICH/PROJECTS/UPMEM/upmem-workloads/Microbenchmarks/AI/[ai_output.xlsx]ai_output (4)'!$J$207</c15:f>
                      <c15:dlblFieldTableCache>
                        <c:ptCount val="1"/>
                        <c:pt idx="0">
                          <c:v>14</c:v>
                        </c:pt>
                      </c15:dlblFieldTableCache>
                    </c15:dlblFTEntry>
                  </c15:dlblFieldTable>
                  <c15:showDataLabelsRange val="0"/>
                </c:ext>
                <c:ext xmlns:c16="http://schemas.microsoft.com/office/drawing/2014/chart" uri="{C3380CC4-5D6E-409C-BE32-E72D297353CC}">
                  <c16:uniqueId val="{000000CD-FF8B-5F4C-8BBF-ED4DE736661E}"/>
                </c:ext>
              </c:extLst>
            </c:dLbl>
            <c:dLbl>
              <c:idx val="206"/>
              <c:tx>
                <c:strRef>
                  <c:f>'/Users/el1goluj/Documents/ZURICH/PROJECTS/UPMEM/upmem-workloads/Microbenchmarks/AI/[ai_output.xlsx]ai_output (4)'!$J$208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{F331CA6D-DBC5-1E47-9A13-0DBE3183BE9D}</c15:txfldGUID>
                      <c15:f>'/Users/el1goluj/Documents/ZURICH/PROJECTS/UPMEM/upmem-workloads/Microbenchmarks/AI/[ai_output.xlsx]ai_output (4)'!$J$208</c15:f>
                      <c15:dlblFieldTableCache>
                        <c:ptCount val="1"/>
                        <c:pt idx="0">
                          <c:v>15</c:v>
                        </c:pt>
                      </c15:dlblFieldTableCache>
                    </c15:dlblFTEntry>
                  </c15:dlblFieldTable>
                  <c15:showDataLabelsRange val="0"/>
                </c:ext>
                <c:ext xmlns:c16="http://schemas.microsoft.com/office/drawing/2014/chart" uri="{C3380CC4-5D6E-409C-BE32-E72D297353CC}">
                  <c16:uniqueId val="{000000CE-FF8B-5F4C-8BBF-ED4DE736661E}"/>
                </c:ext>
              </c:extLst>
            </c:dLbl>
            <c:dLbl>
              <c:idx val="207"/>
              <c:tx>
                <c:strRef>
                  <c:f>'/Users/el1goluj/Documents/ZURICH/PROJECTS/UPMEM/upmem-workloads/Microbenchmarks/AI/[ai_output.xlsx]ai_output (4)'!$J$209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{06D12F3B-E290-8649-8200-C93E820440DB}</c15:txfldGUID>
                      <c15:f>'/Users/el1goluj/Documents/ZURICH/PROJECTS/UPMEM/upmem-workloads/Microbenchmarks/AI/[ai_output.xlsx]ai_output (4)'!$J$209</c15:f>
                      <c15:dlblFieldTableCache>
                        <c:ptCount val="1"/>
                        <c:pt idx="0">
                          <c:v>16</c:v>
                        </c:pt>
                      </c15:dlblFieldTableCache>
                    </c15:dlblFTEntry>
                  </c15:dlblFieldTable>
                  <c15:showDataLabelsRange val="0"/>
                </c:ext>
                <c:ext xmlns:c16="http://schemas.microsoft.com/office/drawing/2014/chart" uri="{C3380CC4-5D6E-409C-BE32-E72D297353CC}">
                  <c16:uniqueId val="{000000CF-FF8B-5F4C-8BBF-ED4DE736661E}"/>
                </c:ext>
              </c:extLst>
            </c:dLbl>
            <c:dLbl>
              <c:idx val="208"/>
              <c:tx>
                <c:strRef>
                  <c:f>'/Users/el1goluj/Documents/ZURICH/PROJECTS/UPMEM/upmem-workloads/Microbenchmarks/AI/[ai_output.xlsx]ai_output (4)'!$J$210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{EF1E6A2F-7EA1-F248-AAE7-EAC7F591781D}</c15:txfldGUID>
                      <c15:f>'/Users/el1goluj/Documents/ZURICH/PROJECTS/UPMEM/upmem-workloads/Microbenchmarks/AI/[ai_output.xlsx]ai_output (4)'!$J$210</c15:f>
                      <c15:dlblFieldTableCache>
                        <c:ptCount val="1"/>
                        <c:pt idx="0">
                          <c:v>1</c:v>
                        </c:pt>
                      </c15:dlblFieldTableCache>
                    </c15:dlblFTEntry>
                  </c15:dlblFieldTable>
                  <c15:showDataLabelsRange val="0"/>
                </c:ext>
                <c:ext xmlns:c16="http://schemas.microsoft.com/office/drawing/2014/chart" uri="{C3380CC4-5D6E-409C-BE32-E72D297353CC}">
                  <c16:uniqueId val="{000000D0-FF8B-5F4C-8BBF-ED4DE736661E}"/>
                </c:ext>
              </c:extLst>
            </c:dLbl>
            <c:dLbl>
              <c:idx val="209"/>
              <c:tx>
                <c:strRef>
                  <c:f>'/Users/el1goluj/Documents/ZURICH/PROJECTS/UPMEM/upmem-workloads/Microbenchmarks/AI/[ai_output.xlsx]ai_output (4)'!$J$211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{D32F717F-1CB4-C04B-95AF-77C95925383C}</c15:txfldGUID>
                      <c15:f>'/Users/el1goluj/Documents/ZURICH/PROJECTS/UPMEM/upmem-workloads/Microbenchmarks/AI/[ai_output.xlsx]ai_output (4)'!$J$211</c15:f>
                      <c15:dlblFieldTableCache>
                        <c:ptCount val="1"/>
                        <c:pt idx="0">
                          <c:v>2</c:v>
                        </c:pt>
                      </c15:dlblFieldTableCache>
                    </c15:dlblFTEntry>
                  </c15:dlblFieldTable>
                  <c15:showDataLabelsRange val="0"/>
                </c:ext>
                <c:ext xmlns:c16="http://schemas.microsoft.com/office/drawing/2014/chart" uri="{C3380CC4-5D6E-409C-BE32-E72D297353CC}">
                  <c16:uniqueId val="{000000D1-FF8B-5F4C-8BBF-ED4DE736661E}"/>
                </c:ext>
              </c:extLst>
            </c:dLbl>
            <c:dLbl>
              <c:idx val="210"/>
              <c:tx>
                <c:strRef>
                  <c:f>'/Users/el1goluj/Documents/ZURICH/PROJECTS/UPMEM/upmem-workloads/Microbenchmarks/AI/[ai_output.xlsx]ai_output (4)'!$J$212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{F83B71F1-AE08-284A-971C-E563AD674420}</c15:txfldGUID>
                      <c15:f>'/Users/el1goluj/Documents/ZURICH/PROJECTS/UPMEM/upmem-workloads/Microbenchmarks/AI/[ai_output.xlsx]ai_output (4)'!$J$212</c15:f>
                      <c15:dlblFieldTableCache>
                        <c:ptCount val="1"/>
                        <c:pt idx="0">
                          <c:v>3</c:v>
                        </c:pt>
                      </c15:dlblFieldTableCache>
                    </c15:dlblFTEntry>
                  </c15:dlblFieldTable>
                  <c15:showDataLabelsRange val="0"/>
                </c:ext>
                <c:ext xmlns:c16="http://schemas.microsoft.com/office/drawing/2014/chart" uri="{C3380CC4-5D6E-409C-BE32-E72D297353CC}">
                  <c16:uniqueId val="{000000D2-FF8B-5F4C-8BBF-ED4DE736661E}"/>
                </c:ext>
              </c:extLst>
            </c:dLbl>
            <c:dLbl>
              <c:idx val="211"/>
              <c:tx>
                <c:strRef>
                  <c:f>'/Users/el1goluj/Documents/ZURICH/PROJECTS/UPMEM/upmem-workloads/Microbenchmarks/AI/[ai_output.xlsx]ai_output (4)'!$J$213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{7C633AA6-85E0-734B-923F-749C49C6826E}</c15:txfldGUID>
                      <c15:f>'/Users/el1goluj/Documents/ZURICH/PROJECTS/UPMEM/upmem-workloads/Microbenchmarks/AI/[ai_output.xlsx]ai_output (4)'!$J$213</c15:f>
                      <c15:dlblFieldTableCache>
                        <c:ptCount val="1"/>
                        <c:pt idx="0">
                          <c:v>4</c:v>
                        </c:pt>
                      </c15:dlblFieldTableCache>
                    </c15:dlblFTEntry>
                  </c15:dlblFieldTable>
                  <c15:showDataLabelsRange val="0"/>
                </c:ext>
                <c:ext xmlns:c16="http://schemas.microsoft.com/office/drawing/2014/chart" uri="{C3380CC4-5D6E-409C-BE32-E72D297353CC}">
                  <c16:uniqueId val="{000000D3-FF8B-5F4C-8BBF-ED4DE736661E}"/>
                </c:ext>
              </c:extLst>
            </c:dLbl>
            <c:dLbl>
              <c:idx val="212"/>
              <c:tx>
                <c:strRef>
                  <c:f>'/Users/el1goluj/Documents/ZURICH/PROJECTS/UPMEM/upmem-workloads/Microbenchmarks/AI/[ai_output.xlsx]ai_output (4)'!$J$214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{31A004CD-809C-CC47-9757-18E32C159C67}</c15:txfldGUID>
                      <c15:f>'/Users/el1goluj/Documents/ZURICH/PROJECTS/UPMEM/upmem-workloads/Microbenchmarks/AI/[ai_output.xlsx]ai_output (4)'!$J$214</c15:f>
                      <c15:dlblFieldTableCache>
                        <c:ptCount val="1"/>
                        <c:pt idx="0">
                          <c:v>5</c:v>
                        </c:pt>
                      </c15:dlblFieldTableCache>
                    </c15:dlblFTEntry>
                  </c15:dlblFieldTable>
                  <c15:showDataLabelsRange val="0"/>
                </c:ext>
                <c:ext xmlns:c16="http://schemas.microsoft.com/office/drawing/2014/chart" uri="{C3380CC4-5D6E-409C-BE32-E72D297353CC}">
                  <c16:uniqueId val="{000000D4-FF8B-5F4C-8BBF-ED4DE736661E}"/>
                </c:ext>
              </c:extLst>
            </c:dLbl>
            <c:dLbl>
              <c:idx val="213"/>
              <c:tx>
                <c:strRef>
                  <c:f>'/Users/el1goluj/Documents/ZURICH/PROJECTS/UPMEM/upmem-workloads/Microbenchmarks/AI/[ai_output.xlsx]ai_output (4)'!$J$215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{E9180DF1-8135-B84C-A62E-0F5BA57E3BAF}</c15:txfldGUID>
                      <c15:f>'/Users/el1goluj/Documents/ZURICH/PROJECTS/UPMEM/upmem-workloads/Microbenchmarks/AI/[ai_output.xlsx]ai_output (4)'!$J$215</c15:f>
                      <c15:dlblFieldTableCache>
                        <c:ptCount val="1"/>
                        <c:pt idx="0">
                          <c:v>6</c:v>
                        </c:pt>
                      </c15:dlblFieldTableCache>
                    </c15:dlblFTEntry>
                  </c15:dlblFieldTable>
                  <c15:showDataLabelsRange val="0"/>
                </c:ext>
                <c:ext xmlns:c16="http://schemas.microsoft.com/office/drawing/2014/chart" uri="{C3380CC4-5D6E-409C-BE32-E72D297353CC}">
                  <c16:uniqueId val="{000000D5-FF8B-5F4C-8BBF-ED4DE736661E}"/>
                </c:ext>
              </c:extLst>
            </c:dLbl>
            <c:dLbl>
              <c:idx val="214"/>
              <c:tx>
                <c:strRef>
                  <c:f>'/Users/el1goluj/Documents/ZURICH/PROJECTS/UPMEM/upmem-workloads/Microbenchmarks/AI/[ai_output.xlsx]ai_output (4)'!$J$216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{AD54BF9F-5EA6-E740-9F37-C2B161201B2B}</c15:txfldGUID>
                      <c15:f>'/Users/el1goluj/Documents/ZURICH/PROJECTS/UPMEM/upmem-workloads/Microbenchmarks/AI/[ai_output.xlsx]ai_output (4)'!$J$216</c15:f>
                      <c15:dlblFieldTableCache>
                        <c:ptCount val="1"/>
                        <c:pt idx="0">
                          <c:v>7</c:v>
                        </c:pt>
                      </c15:dlblFieldTableCache>
                    </c15:dlblFTEntry>
                  </c15:dlblFieldTable>
                  <c15:showDataLabelsRange val="0"/>
                </c:ext>
                <c:ext xmlns:c16="http://schemas.microsoft.com/office/drawing/2014/chart" uri="{C3380CC4-5D6E-409C-BE32-E72D297353CC}">
                  <c16:uniqueId val="{000000D6-FF8B-5F4C-8BBF-ED4DE736661E}"/>
                </c:ext>
              </c:extLst>
            </c:dLbl>
            <c:dLbl>
              <c:idx val="215"/>
              <c:tx>
                <c:strRef>
                  <c:f>'/Users/el1goluj/Documents/ZURICH/PROJECTS/UPMEM/upmem-workloads/Microbenchmarks/AI/[ai_output.xlsx]ai_output (4)'!$J$217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{494E58A6-3865-AC43-B842-FB2EA02545A1}</c15:txfldGUID>
                      <c15:f>'/Users/el1goluj/Documents/ZURICH/PROJECTS/UPMEM/upmem-workloads/Microbenchmarks/AI/[ai_output.xlsx]ai_output (4)'!$J$217</c15:f>
                      <c15:dlblFieldTableCache>
                        <c:ptCount val="1"/>
                        <c:pt idx="0">
                          <c:v>8</c:v>
                        </c:pt>
                      </c15:dlblFieldTableCache>
                    </c15:dlblFTEntry>
                  </c15:dlblFieldTable>
                  <c15:showDataLabelsRange val="0"/>
                </c:ext>
                <c:ext xmlns:c16="http://schemas.microsoft.com/office/drawing/2014/chart" uri="{C3380CC4-5D6E-409C-BE32-E72D297353CC}">
                  <c16:uniqueId val="{000000D7-FF8B-5F4C-8BBF-ED4DE736661E}"/>
                </c:ext>
              </c:extLst>
            </c:dLbl>
            <c:dLbl>
              <c:idx val="216"/>
              <c:tx>
                <c:strRef>
                  <c:f>'/Users/el1goluj/Documents/ZURICH/PROJECTS/UPMEM/upmem-workloads/Microbenchmarks/AI/[ai_output.xlsx]ai_output (4)'!$J$218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{C950AC41-B464-1943-80F3-FBAE01C3D079}</c15:txfldGUID>
                      <c15:f>'/Users/el1goluj/Documents/ZURICH/PROJECTS/UPMEM/upmem-workloads/Microbenchmarks/AI/[ai_output.xlsx]ai_output (4)'!$J$218</c15:f>
                      <c15:dlblFieldTableCache>
                        <c:ptCount val="1"/>
                        <c:pt idx="0">
                          <c:v>9</c:v>
                        </c:pt>
                      </c15:dlblFieldTableCache>
                    </c15:dlblFTEntry>
                  </c15:dlblFieldTable>
                  <c15:showDataLabelsRange val="0"/>
                </c:ext>
                <c:ext xmlns:c16="http://schemas.microsoft.com/office/drawing/2014/chart" uri="{C3380CC4-5D6E-409C-BE32-E72D297353CC}">
                  <c16:uniqueId val="{000000D8-FF8B-5F4C-8BBF-ED4DE736661E}"/>
                </c:ext>
              </c:extLst>
            </c:dLbl>
            <c:dLbl>
              <c:idx val="217"/>
              <c:tx>
                <c:strRef>
                  <c:f>'/Users/el1goluj/Documents/ZURICH/PROJECTS/UPMEM/upmem-workloads/Microbenchmarks/AI/[ai_output.xlsx]ai_output (4)'!$J$219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{D0FB06F7-CF59-4242-9894-9894A88071DD}</c15:txfldGUID>
                      <c15:f>'/Users/el1goluj/Documents/ZURICH/PROJECTS/UPMEM/upmem-workloads/Microbenchmarks/AI/[ai_output.xlsx]ai_output (4)'!$J$219</c15:f>
                      <c15:dlblFieldTableCache>
                        <c:ptCount val="1"/>
                        <c:pt idx="0">
                          <c:v>10</c:v>
                        </c:pt>
                      </c15:dlblFieldTableCache>
                    </c15:dlblFTEntry>
                  </c15:dlblFieldTable>
                  <c15:showDataLabelsRange val="0"/>
                </c:ext>
                <c:ext xmlns:c16="http://schemas.microsoft.com/office/drawing/2014/chart" uri="{C3380CC4-5D6E-409C-BE32-E72D297353CC}">
                  <c16:uniqueId val="{000000D9-FF8B-5F4C-8BBF-ED4DE736661E}"/>
                </c:ext>
              </c:extLst>
            </c:dLbl>
            <c:dLbl>
              <c:idx val="218"/>
              <c:tx>
                <c:strRef>
                  <c:f>'/Users/el1goluj/Documents/ZURICH/PROJECTS/UPMEM/upmem-workloads/Microbenchmarks/AI/[ai_output.xlsx]ai_output (4)'!$J$220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{3F4C4981-47A5-6E4A-AFEC-2E5D196E58BF}</c15:txfldGUID>
                      <c15:f>'/Users/el1goluj/Documents/ZURICH/PROJECTS/UPMEM/upmem-workloads/Microbenchmarks/AI/[ai_output.xlsx]ai_output (4)'!$J$220</c15:f>
                      <c15:dlblFieldTableCache>
                        <c:ptCount val="1"/>
                        <c:pt idx="0">
                          <c:v>11</c:v>
                        </c:pt>
                      </c15:dlblFieldTableCache>
                    </c15:dlblFTEntry>
                  </c15:dlblFieldTable>
                  <c15:showDataLabelsRange val="0"/>
                </c:ext>
                <c:ext xmlns:c16="http://schemas.microsoft.com/office/drawing/2014/chart" uri="{C3380CC4-5D6E-409C-BE32-E72D297353CC}">
                  <c16:uniqueId val="{000000DA-FF8B-5F4C-8BBF-ED4DE736661E}"/>
                </c:ext>
              </c:extLst>
            </c:dLbl>
            <c:dLbl>
              <c:idx val="219"/>
              <c:tx>
                <c:strRef>
                  <c:f>'/Users/el1goluj/Documents/ZURICH/PROJECTS/UPMEM/upmem-workloads/Microbenchmarks/AI/[ai_output.xlsx]ai_output (4)'!$J$221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{8883CF90-D883-0347-AD86-6A1A0F66FCE1}</c15:txfldGUID>
                      <c15:f>'/Users/el1goluj/Documents/ZURICH/PROJECTS/UPMEM/upmem-workloads/Microbenchmarks/AI/[ai_output.xlsx]ai_output (4)'!$J$221</c15:f>
                      <c15:dlblFieldTableCache>
                        <c:ptCount val="1"/>
                        <c:pt idx="0">
                          <c:v>12</c:v>
                        </c:pt>
                      </c15:dlblFieldTableCache>
                    </c15:dlblFTEntry>
                  </c15:dlblFieldTable>
                  <c15:showDataLabelsRange val="0"/>
                </c:ext>
                <c:ext xmlns:c16="http://schemas.microsoft.com/office/drawing/2014/chart" uri="{C3380CC4-5D6E-409C-BE32-E72D297353CC}">
                  <c16:uniqueId val="{000000DB-FF8B-5F4C-8BBF-ED4DE736661E}"/>
                </c:ext>
              </c:extLst>
            </c:dLbl>
            <c:dLbl>
              <c:idx val="220"/>
              <c:tx>
                <c:strRef>
                  <c:f>'/Users/el1goluj/Documents/ZURICH/PROJECTS/UPMEM/upmem-workloads/Microbenchmarks/AI/[ai_output.xlsx]ai_output (4)'!$J$222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{4EF81B8E-E2F4-814A-90AB-50022A6986B3}</c15:txfldGUID>
                      <c15:f>'/Users/el1goluj/Documents/ZURICH/PROJECTS/UPMEM/upmem-workloads/Microbenchmarks/AI/[ai_output.xlsx]ai_output (4)'!$J$222</c15:f>
                      <c15:dlblFieldTableCache>
                        <c:ptCount val="1"/>
                        <c:pt idx="0">
                          <c:v>13</c:v>
                        </c:pt>
                      </c15:dlblFieldTableCache>
                    </c15:dlblFTEntry>
                  </c15:dlblFieldTable>
                  <c15:showDataLabelsRange val="0"/>
                </c:ext>
                <c:ext xmlns:c16="http://schemas.microsoft.com/office/drawing/2014/chart" uri="{C3380CC4-5D6E-409C-BE32-E72D297353CC}">
                  <c16:uniqueId val="{000000DC-FF8B-5F4C-8BBF-ED4DE736661E}"/>
                </c:ext>
              </c:extLst>
            </c:dLbl>
            <c:dLbl>
              <c:idx val="221"/>
              <c:tx>
                <c:strRef>
                  <c:f>'/Users/el1goluj/Documents/ZURICH/PROJECTS/UPMEM/upmem-workloads/Microbenchmarks/AI/[ai_output.xlsx]ai_output (4)'!$J$223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{13985C08-4E69-5840-8D84-360180B68E07}</c15:txfldGUID>
                      <c15:f>'/Users/el1goluj/Documents/ZURICH/PROJECTS/UPMEM/upmem-workloads/Microbenchmarks/AI/[ai_output.xlsx]ai_output (4)'!$J$223</c15:f>
                      <c15:dlblFieldTableCache>
                        <c:ptCount val="1"/>
                        <c:pt idx="0">
                          <c:v>14</c:v>
                        </c:pt>
                      </c15:dlblFieldTableCache>
                    </c15:dlblFTEntry>
                  </c15:dlblFieldTable>
                  <c15:showDataLabelsRange val="0"/>
                </c:ext>
                <c:ext xmlns:c16="http://schemas.microsoft.com/office/drawing/2014/chart" uri="{C3380CC4-5D6E-409C-BE32-E72D297353CC}">
                  <c16:uniqueId val="{000000DD-FF8B-5F4C-8BBF-ED4DE736661E}"/>
                </c:ext>
              </c:extLst>
            </c:dLbl>
            <c:dLbl>
              <c:idx val="222"/>
              <c:tx>
                <c:strRef>
                  <c:f>'/Users/el1goluj/Documents/ZURICH/PROJECTS/UPMEM/upmem-workloads/Microbenchmarks/AI/[ai_output.xlsx]ai_output (4)'!$J$224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{4A702E7D-6C9A-474F-992A-F7F90AEE7843}</c15:txfldGUID>
                      <c15:f>'/Users/el1goluj/Documents/ZURICH/PROJECTS/UPMEM/upmem-workloads/Microbenchmarks/AI/[ai_output.xlsx]ai_output (4)'!$J$224</c15:f>
                      <c15:dlblFieldTableCache>
                        <c:ptCount val="1"/>
                        <c:pt idx="0">
                          <c:v>15</c:v>
                        </c:pt>
                      </c15:dlblFieldTableCache>
                    </c15:dlblFTEntry>
                  </c15:dlblFieldTable>
                  <c15:showDataLabelsRange val="0"/>
                </c:ext>
                <c:ext xmlns:c16="http://schemas.microsoft.com/office/drawing/2014/chart" uri="{C3380CC4-5D6E-409C-BE32-E72D297353CC}">
                  <c16:uniqueId val="{000000DE-FF8B-5F4C-8BBF-ED4DE736661E}"/>
                </c:ext>
              </c:extLst>
            </c:dLbl>
            <c:dLbl>
              <c:idx val="223"/>
              <c:tx>
                <c:strRef>
                  <c:f>'/Users/el1goluj/Documents/ZURICH/PROJECTS/UPMEM/upmem-workloads/Microbenchmarks/AI/[ai_output.xlsx]ai_output (4)'!$J$225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{9EBE3B67-7960-DA4A-AF8A-C7EFB31D6B3B}</c15:txfldGUID>
                      <c15:f>'/Users/el1goluj/Documents/ZURICH/PROJECTS/UPMEM/upmem-workloads/Microbenchmarks/AI/[ai_output.xlsx]ai_output (4)'!$J$225</c15:f>
                      <c15:dlblFieldTableCache>
                        <c:ptCount val="1"/>
                        <c:pt idx="0">
                          <c:v>16</c:v>
                        </c:pt>
                      </c15:dlblFieldTableCache>
                    </c15:dlblFTEntry>
                  </c15:dlblFieldTable>
                  <c15:showDataLabelsRange val="0"/>
                </c:ext>
                <c:ext xmlns:c16="http://schemas.microsoft.com/office/drawing/2014/chart" uri="{C3380CC4-5D6E-409C-BE32-E72D297353CC}">
                  <c16:uniqueId val="{000000DF-FF8B-5F4C-8BBF-ED4DE736661E}"/>
                </c:ext>
              </c:extLst>
            </c:dLbl>
            <c:dLbl>
              <c:idx val="224"/>
              <c:tx>
                <c:strRef>
                  <c:f>'/Users/el1goluj/Documents/ZURICH/PROJECTS/UPMEM/upmem-workloads/Microbenchmarks/AI/[ai_output.xlsx]ai_output (4)'!$J$226</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{71727DB2-216A-8846-ABD5-751CFBD6F12F}</c15:txfldGUID>
                      <c15:f>'/Users/el1goluj/Documents/ZURICH/PROJECTS/UPMEM/upmem-workloads/Microbenchmarks/AI/[ai_output.xlsx]ai_output (4)'!$J$226</c15:f>
                      <c15:dlblFieldTableCache>
                        <c:ptCount val="1"/>
                        <c:pt idx="0">
                          <c:v>1</c:v>
                        </c:pt>
                      </c15:dlblFieldTableCache>
                    </c15:dlblFTEntry>
                  </c15:dlblFieldTable>
                  <c15:showDataLabelsRange val="0"/>
                </c:ext>
                <c:ext xmlns:c16="http://schemas.microsoft.com/office/drawing/2014/chart" uri="{C3380CC4-5D6E-409C-BE32-E72D297353CC}">
                  <c16:uniqueId val="{000000E0-FF8B-5F4C-8BBF-ED4DE736661E}"/>
                </c:ext>
              </c:extLst>
            </c:dLbl>
            <c:dLbl>
              <c:idx val="225"/>
              <c:tx>
                <c:strRef>
                  <c:f>'/Users/el1goluj/Documents/ZURICH/PROJECTS/UPMEM/upmem-workloads/Microbenchmarks/AI/[ai_output.xlsx]ai_output (4)'!$J$227</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{D9EC7F9D-E843-BF44-8A1A-E1DD178A53A2}</c15:txfldGUID>
                      <c15:f>'/Users/el1goluj/Documents/ZURICH/PROJECTS/UPMEM/upmem-workloads/Microbenchmarks/AI/[ai_output.xlsx]ai_output (4)'!$J$227</c15:f>
                      <c15:dlblFieldTableCache>
                        <c:ptCount val="1"/>
                        <c:pt idx="0">
                          <c:v>2</c:v>
                        </c:pt>
                      </c15:dlblFieldTableCache>
                    </c15:dlblFTEntry>
                  </c15:dlblFieldTable>
                  <c15:showDataLabelsRange val="0"/>
                </c:ext>
                <c:ext xmlns:c16="http://schemas.microsoft.com/office/drawing/2014/chart" uri="{C3380CC4-5D6E-409C-BE32-E72D297353CC}">
                  <c16:uniqueId val="{000000E1-FF8B-5F4C-8BBF-ED4DE736661E}"/>
                </c:ext>
              </c:extLst>
            </c:dLbl>
            <c:dLbl>
              <c:idx val="226"/>
              <c:tx>
                <c:strRef>
                  <c:f>'/Users/el1goluj/Documents/ZURICH/PROJECTS/UPMEM/upmem-workloads/Microbenchmarks/AI/[ai_output.xlsx]ai_output (4)'!$J$228</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{564AC171-EBFA-B644-BEBA-1DDA431F198F}</c15:txfldGUID>
                      <c15:f>'/Users/el1goluj/Documents/ZURICH/PROJECTS/UPMEM/upmem-workloads/Microbenchmarks/AI/[ai_output.xlsx]ai_output (4)'!$J$228</c15:f>
                      <c15:dlblFieldTableCache>
                        <c:ptCount val="1"/>
                        <c:pt idx="0">
                          <c:v>3</c:v>
                        </c:pt>
                      </c15:dlblFieldTableCache>
                    </c15:dlblFTEntry>
                  </c15:dlblFieldTable>
                  <c15:showDataLabelsRange val="0"/>
                </c:ext>
                <c:ext xmlns:c16="http://schemas.microsoft.com/office/drawing/2014/chart" uri="{C3380CC4-5D6E-409C-BE32-E72D297353CC}">
                  <c16:uniqueId val="{000000E2-FF8B-5F4C-8BBF-ED4DE736661E}"/>
                </c:ext>
              </c:extLst>
            </c:dLbl>
            <c:dLbl>
              <c:idx val="227"/>
              <c:tx>
                <c:strRef>
                  <c:f>'/Users/el1goluj/Documents/ZURICH/PROJECTS/UPMEM/upmem-workloads/Microbenchmarks/AI/[ai_output.xlsx]ai_output (4)'!$J$229</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{92839264-34C5-A746-8CB8-A9C7C63D0AA5}</c15:txfldGUID>
                      <c15:f>'/Users/el1goluj/Documents/ZURICH/PROJECTS/UPMEM/upmem-workloads/Microbenchmarks/AI/[ai_output.xlsx]ai_output (4)'!$J$229</c15:f>
                      <c15:dlblFieldTableCache>
                        <c:ptCount val="1"/>
                        <c:pt idx="0">
                          <c:v>4</c:v>
                        </c:pt>
                      </c15:dlblFieldTableCache>
                    </c15:dlblFTEntry>
                  </c15:dlblFieldTable>
                  <c15:showDataLabelsRange val="0"/>
                </c:ext>
                <c:ext xmlns:c16="http://schemas.microsoft.com/office/drawing/2014/chart" uri="{C3380CC4-5D6E-409C-BE32-E72D297353CC}">
                  <c16:uniqueId val="{000000E3-FF8B-5F4C-8BBF-ED4DE736661E}"/>
                </c:ext>
              </c:extLst>
            </c:dLbl>
            <c:dLbl>
              <c:idx val="228"/>
              <c:tx>
                <c:strRef>
                  <c:f>'/Users/el1goluj/Documents/ZURICH/PROJECTS/UPMEM/upmem-workloads/Microbenchmarks/AI/[ai_output.xlsx]ai_output (4)'!$J$230</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{03E089D0-B038-5B4E-9C12-FCB86D828128}</c15:txfldGUID>
                      <c15:f>'/Users/el1goluj/Documents/ZURICH/PROJECTS/UPMEM/upmem-workloads/Microbenchmarks/AI/[ai_output.xlsx]ai_output (4)'!$J$230</c15:f>
                      <c15:dlblFieldTableCache>
                        <c:ptCount val="1"/>
                        <c:pt idx="0">
                          <c:v>5</c:v>
                        </c:pt>
                      </c15:dlblFieldTableCache>
                    </c15:dlblFTEntry>
                  </c15:dlblFieldTable>
                  <c15:showDataLabelsRange val="0"/>
                </c:ext>
                <c:ext xmlns:c16="http://schemas.microsoft.com/office/drawing/2014/chart" uri="{C3380CC4-5D6E-409C-BE32-E72D297353CC}">
                  <c16:uniqueId val="{000000E4-FF8B-5F4C-8BBF-ED4DE736661E}"/>
                </c:ext>
              </c:extLst>
            </c:dLbl>
            <c:dLbl>
              <c:idx val="229"/>
              <c:tx>
                <c:strRef>
                  <c:f>'/Users/el1goluj/Documents/ZURICH/PROJECTS/UPMEM/upmem-workloads/Microbenchmarks/AI/[ai_output.xlsx]ai_output (4)'!$J$231</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{4A51A014-4FDD-124C-948E-C63E93BF85AC}</c15:txfldGUID>
                      <c15:f>'/Users/el1goluj/Documents/ZURICH/PROJECTS/UPMEM/upmem-workloads/Microbenchmarks/AI/[ai_output.xlsx]ai_output (4)'!$J$231</c15:f>
                      <c15:dlblFieldTableCache>
                        <c:ptCount val="1"/>
                        <c:pt idx="0">
                          <c:v>6</c:v>
                        </c:pt>
                      </c15:dlblFieldTableCache>
                    </c15:dlblFTEntry>
                  </c15:dlblFieldTable>
                  <c15:showDataLabelsRange val="0"/>
                </c:ext>
                <c:ext xmlns:c16="http://schemas.microsoft.com/office/drawing/2014/chart" uri="{C3380CC4-5D6E-409C-BE32-E72D297353CC}">
                  <c16:uniqueId val="{000000E5-FF8B-5F4C-8BBF-ED4DE736661E}"/>
                </c:ext>
              </c:extLst>
            </c:dLbl>
            <c:dLbl>
              <c:idx val="230"/>
              <c:tx>
                <c:strRef>
                  <c:f>'/Users/el1goluj/Documents/ZURICH/PROJECTS/UPMEM/upmem-workloads/Microbenchmarks/AI/[ai_output.xlsx]ai_output (4)'!$J$232</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{B0BC4FF3-5F0F-EB4B-8A8A-2067BA3ACDAF}</c15:txfldGUID>
                      <c15:f>'/Users/el1goluj/Documents/ZURICH/PROJECTS/UPMEM/upmem-workloads/Microbenchmarks/AI/[ai_output.xlsx]ai_output (4)'!$J$232</c15:f>
                      <c15:dlblFieldTableCache>
                        <c:ptCount val="1"/>
                        <c:pt idx="0">
                          <c:v>7</c:v>
                        </c:pt>
                      </c15:dlblFieldTableCache>
                    </c15:dlblFTEntry>
                  </c15:dlblFieldTable>
                  <c15:showDataLabelsRange val="0"/>
                </c:ext>
                <c:ext xmlns:c16="http://schemas.microsoft.com/office/drawing/2014/chart" uri="{C3380CC4-5D6E-409C-BE32-E72D297353CC}">
                  <c16:uniqueId val="{000000E6-FF8B-5F4C-8BBF-ED4DE736661E}"/>
                </c:ext>
              </c:extLst>
            </c:dLbl>
            <c:dLbl>
              <c:idx val="231"/>
              <c:tx>
                <c:strRef>
                  <c:f>'/Users/el1goluj/Documents/ZURICH/PROJECTS/UPMEM/upmem-workloads/Microbenchmarks/AI/[ai_output.xlsx]ai_output (4)'!$J$233</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{CADA9B3B-90F0-0B43-817A-244992F6561D}</c15:txfldGUID>
                      <c15:f>'/Users/el1goluj/Documents/ZURICH/PROJECTS/UPMEM/upmem-workloads/Microbenchmarks/AI/[ai_output.xlsx]ai_output (4)'!$J$233</c15:f>
                      <c15:dlblFieldTableCache>
                        <c:ptCount val="1"/>
                        <c:pt idx="0">
                          <c:v>8</c:v>
                        </c:pt>
                      </c15:dlblFieldTableCache>
                    </c15:dlblFTEntry>
                  </c15:dlblFieldTable>
                  <c15:showDataLabelsRange val="0"/>
                </c:ext>
                <c:ext xmlns:c16="http://schemas.microsoft.com/office/drawing/2014/chart" uri="{C3380CC4-5D6E-409C-BE32-E72D297353CC}">
                  <c16:uniqueId val="{000000E7-FF8B-5F4C-8BBF-ED4DE736661E}"/>
                </c:ext>
              </c:extLst>
            </c:dLbl>
            <c:dLbl>
              <c:idx val="232"/>
              <c:tx>
                <c:strRef>
                  <c:f>'/Users/el1goluj/Documents/ZURICH/PROJECTS/UPMEM/upmem-workloads/Microbenchmarks/AI/[ai_output.xlsx]ai_output (4)'!$J$234</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{A2CD9EF3-88B6-C643-89E3-FDA5C4C0C142}</c15:txfldGUID>
                      <c15:f>'/Users/el1goluj/Documents/ZURICH/PROJECTS/UPMEM/upmem-workloads/Microbenchmarks/AI/[ai_output.xlsx]ai_output (4)'!$J$234</c15:f>
                      <c15:dlblFieldTableCache>
                        <c:ptCount val="1"/>
                        <c:pt idx="0">
                          <c:v>9</c:v>
                        </c:pt>
                      </c15:dlblFieldTableCache>
                    </c15:dlblFTEntry>
                  </c15:dlblFieldTable>
                  <c15:showDataLabelsRange val="0"/>
                </c:ext>
                <c:ext xmlns:c16="http://schemas.microsoft.com/office/drawing/2014/chart" uri="{C3380CC4-5D6E-409C-BE32-E72D297353CC}">
                  <c16:uniqueId val="{000000E8-FF8B-5F4C-8BBF-ED4DE736661E}"/>
                </c:ext>
              </c:extLst>
            </c:dLbl>
            <c:dLbl>
              <c:idx val="233"/>
              <c:tx>
                <c:strRef>
                  <c:f>'/Users/el1goluj/Documents/ZURICH/PROJECTS/UPMEM/upmem-workloads/Microbenchmarks/AI/[ai_output.xlsx]ai_output (4)'!$J$235</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{2C456645-79C8-3541-AAE4-77DCF7071FC4}</c15:txfldGUID>
                      <c15:f>'/Users/el1goluj/Documents/ZURICH/PROJECTS/UPMEM/upmem-workloads/Microbenchmarks/AI/[ai_output.xlsx]ai_output (4)'!$J$235</c15:f>
                      <c15:dlblFieldTableCache>
                        <c:ptCount val="1"/>
                        <c:pt idx="0">
                          <c:v>10</c:v>
                        </c:pt>
                      </c15:dlblFieldTableCache>
                    </c15:dlblFTEntry>
                  </c15:dlblFieldTable>
                  <c15:showDataLabelsRange val="0"/>
                </c:ext>
                <c:ext xmlns:c16="http://schemas.microsoft.com/office/drawing/2014/chart" uri="{C3380CC4-5D6E-409C-BE32-E72D297353CC}">
                  <c16:uniqueId val="{000000E9-FF8B-5F4C-8BBF-ED4DE736661E}"/>
                </c:ext>
              </c:extLst>
            </c:dLbl>
            <c:dLbl>
              <c:idx val="234"/>
              <c:tx>
                <c:strRef>
                  <c:f>'/Users/el1goluj/Documents/ZURICH/PROJECTS/UPMEM/upmem-workloads/Microbenchmarks/AI/[ai_output.xlsx]ai_output (4)'!$J$236</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{19222554-671A-054C-A44C-DED1F0FD005C}</c15:txfldGUID>
                      <c15:f>'/Users/el1goluj/Documents/ZURICH/PROJECTS/UPMEM/upmem-workloads/Microbenchmarks/AI/[ai_output.xlsx]ai_output (4)'!$J$236</c15:f>
                      <c15:dlblFieldTableCache>
                        <c:ptCount val="1"/>
                        <c:pt idx="0">
                          <c:v>11</c:v>
                        </c:pt>
                      </c15:dlblFieldTableCache>
                    </c15:dlblFTEntry>
                  </c15:dlblFieldTable>
                  <c15:showDataLabelsRange val="0"/>
                </c:ext>
                <c:ext xmlns:c16="http://schemas.microsoft.com/office/drawing/2014/chart" uri="{C3380CC4-5D6E-409C-BE32-E72D297353CC}">
                  <c16:uniqueId val="{000000EA-FF8B-5F4C-8BBF-ED4DE736661E}"/>
                </c:ext>
              </c:extLst>
            </c:dLbl>
            <c:dLbl>
              <c:idx val="235"/>
              <c:tx>
                <c:strRef>
                  <c:f>'/Users/el1goluj/Documents/ZURICH/PROJECTS/UPMEM/upmem-workloads/Microbenchmarks/AI/[ai_output.xlsx]ai_output (4)'!$J$237</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{D0D28976-7A56-5848-8259-70B869138414}</c15:txfldGUID>
                      <c15:f>'/Users/el1goluj/Documents/ZURICH/PROJECTS/UPMEM/upmem-workloads/Microbenchmarks/AI/[ai_output.xlsx]ai_output (4)'!$J$237</c15:f>
                      <c15:dlblFieldTableCache>
                        <c:ptCount val="1"/>
                        <c:pt idx="0">
                          <c:v>12</c:v>
                        </c:pt>
                      </c15:dlblFieldTableCache>
                    </c15:dlblFTEntry>
                  </c15:dlblFieldTable>
                  <c15:showDataLabelsRange val="0"/>
                </c:ext>
                <c:ext xmlns:c16="http://schemas.microsoft.com/office/drawing/2014/chart" uri="{C3380CC4-5D6E-409C-BE32-E72D297353CC}">
                  <c16:uniqueId val="{000000EB-FF8B-5F4C-8BBF-ED4DE736661E}"/>
                </c:ext>
              </c:extLst>
            </c:dLbl>
            <c:dLbl>
              <c:idx val="236"/>
              <c:tx>
                <c:strRef>
                  <c:f>'/Users/el1goluj/Documents/ZURICH/PROJECTS/UPMEM/upmem-workloads/Microbenchmarks/AI/[ai_output.xlsx]ai_output (4)'!$J$238</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{36C15608-F181-8240-876F-ECFC88DA9115}</c15:txfldGUID>
                      <c15:f>'/Users/el1goluj/Documents/ZURICH/PROJECTS/UPMEM/upmem-workloads/Microbenchmarks/AI/[ai_output.xlsx]ai_output (4)'!$J$238</c15:f>
                      <c15:dlblFieldTableCache>
                        <c:ptCount val="1"/>
                        <c:pt idx="0">
                          <c:v>13</c:v>
                        </c:pt>
                      </c15:dlblFieldTableCache>
                    </c15:dlblFTEntry>
                  </c15:dlblFieldTable>
                  <c15:showDataLabelsRange val="0"/>
                </c:ext>
                <c:ext xmlns:c16="http://schemas.microsoft.com/office/drawing/2014/chart" uri="{C3380CC4-5D6E-409C-BE32-E72D297353CC}">
                  <c16:uniqueId val="{000000EC-FF8B-5F4C-8BBF-ED4DE736661E}"/>
                </c:ext>
              </c:extLst>
            </c:dLbl>
            <c:dLbl>
              <c:idx val="237"/>
              <c:tx>
                <c:strRef>
                  <c:f>'/Users/el1goluj/Documents/ZURICH/PROJECTS/UPMEM/upmem-workloads/Microbenchmarks/AI/[ai_output.xlsx]ai_output (4)'!$J$239</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{16471B0C-D6BA-1649-8ABA-F8126D208EBA}</c15:txfldGUID>
                      <c15:f>'/Users/el1goluj/Documents/ZURICH/PROJECTS/UPMEM/upmem-workloads/Microbenchmarks/AI/[ai_output.xlsx]ai_output (4)'!$J$239</c15:f>
                      <c15:dlblFieldTableCache>
                        <c:ptCount val="1"/>
                        <c:pt idx="0">
                          <c:v>14</c:v>
                        </c:pt>
                      </c15:dlblFieldTableCache>
                    </c15:dlblFTEntry>
                  </c15:dlblFieldTable>
                  <c15:showDataLabelsRange val="0"/>
                </c:ext>
                <c:ext xmlns:c16="http://schemas.microsoft.com/office/drawing/2014/chart" uri="{C3380CC4-5D6E-409C-BE32-E72D297353CC}">
                  <c16:uniqueId val="{000000ED-FF8B-5F4C-8BBF-ED4DE736661E}"/>
                </c:ext>
              </c:extLst>
            </c:dLbl>
            <c:dLbl>
              <c:idx val="238"/>
              <c:tx>
                <c:strRef>
                  <c:f>'/Users/el1goluj/Documents/ZURICH/PROJECTS/UPMEM/upmem-workloads/Microbenchmarks/AI/[ai_output.xlsx]ai_output (4)'!$J$240</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{3AC5F598-92E5-1F48-BC90-26D9DA77D601}</c15:txfldGUID>
                      <c15:f>'/Users/el1goluj/Documents/ZURICH/PROJECTS/UPMEM/upmem-workloads/Microbenchmarks/AI/[ai_output.xlsx]ai_output (4)'!$J$240</c15:f>
                      <c15:dlblFieldTableCache>
                        <c:ptCount val="1"/>
                        <c:pt idx="0">
                          <c:v>15</c:v>
                        </c:pt>
                      </c15:dlblFieldTableCache>
                    </c15:dlblFTEntry>
                  </c15:dlblFieldTable>
                  <c15:showDataLabelsRange val="0"/>
                </c:ext>
                <c:ext xmlns:c16="http://schemas.microsoft.com/office/drawing/2014/chart" uri="{C3380CC4-5D6E-409C-BE32-E72D297353CC}">
                  <c16:uniqueId val="{000000EE-FF8B-5F4C-8BBF-ED4DE736661E}"/>
                </c:ext>
              </c:extLst>
            </c:dLbl>
            <c:dLbl>
              <c:idx val="239"/>
              <c:tx>
                <c:strRef>
                  <c:f>'/Users/el1goluj/Documents/ZURICH/PROJECTS/UPMEM/upmem-workloads/Microbenchmarks/AI/[ai_output.xlsx]ai_output (4)'!$J$241</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{CBCDB2E9-F9EF-D24F-82E8-8ED7A6954A83}</c15:txfldGUID>
                      <c15:f>'/Users/el1goluj/Documents/ZURICH/PROJECTS/UPMEM/upmem-workloads/Microbenchmarks/AI/[ai_output.xlsx]ai_output (4)'!$J$241</c15:f>
                      <c15:dlblFieldTableCache>
                        <c:ptCount val="1"/>
                        <c:pt idx="0">
                          <c:v>16</c:v>
                        </c:pt>
                      </c15:dlblFieldTableCache>
                    </c15:dlblFTEntry>
                  </c15:dlblFieldTable>
                  <c15:showDataLabelsRange val="0"/>
                </c:ext>
                <c:ext xmlns:c16="http://schemas.microsoft.com/office/drawing/2014/chart" uri="{C3380CC4-5D6E-409C-BE32-E72D297353CC}">
                  <c16:uniqueId val="{000000EF-FF8B-5F4C-8BBF-ED4DE736661E}"/>
                </c:ext>
              </c:extLst>
            </c:dLbl>
            <c:dLbl>
              <c:idx val="240"/>
              <c:tx>
                <c:strRef>
                  <c:f>'/Users/el1goluj/Documents/ZURICH/PROJECTS/UPMEM/upmem-workloads/Microbenchmarks/AI/[ai_output.xlsx]ai_output (4)'!$J$242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{84AEDFAE-CCEC-B540-80FE-212EF38EDC89}</c15:txfldGUID>
                      <c15:f>'/Users/el1goluj/Documents/ZURICH/PROJECTS/UPMEM/upmem-workloads/Microbenchmarks/AI/[ai_output.xlsx]ai_output (4)'!$J$242</c15:f>
                      <c15:dlblFieldTableCache>
                        <c:ptCount val="1"/>
                        <c:pt idx="0">
                          <c:v>1</c:v>
                        </c:pt>
                      </c15:dlblFieldTableCache>
                    </c15:dlblFTEntry>
                  </c15:dlblFieldTable>
                  <c15:showDataLabelsRange val="0"/>
                </c:ext>
                <c:ext xmlns:c16="http://schemas.microsoft.com/office/drawing/2014/chart" uri="{C3380CC4-5D6E-409C-BE32-E72D297353CC}">
                  <c16:uniqueId val="{000000F0-FF8B-5F4C-8BBF-ED4DE736661E}"/>
                </c:ext>
              </c:extLst>
            </c:dLbl>
            <c:dLbl>
              <c:idx val="241"/>
              <c:tx>
                <c:strRef>
                  <c:f>'/Users/el1goluj/Documents/ZURICH/PROJECTS/UPMEM/upmem-workloads/Microbenchmarks/AI/[ai_output.xlsx]ai_output (4)'!$J$243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{A662A022-5B2B-9045-8B60-1FA59436199D}</c15:txfldGUID>
                      <c15:f>'/Users/el1goluj/Documents/ZURICH/PROJECTS/UPMEM/upmem-workloads/Microbenchmarks/AI/[ai_output.xlsx]ai_output (4)'!$J$243</c15:f>
                      <c15:dlblFieldTableCache>
                        <c:ptCount val="1"/>
                        <c:pt idx="0">
                          <c:v>2</c:v>
                        </c:pt>
                      </c15:dlblFieldTableCache>
                    </c15:dlblFTEntry>
                  </c15:dlblFieldTable>
                  <c15:showDataLabelsRange val="0"/>
                </c:ext>
                <c:ext xmlns:c16="http://schemas.microsoft.com/office/drawing/2014/chart" uri="{C3380CC4-5D6E-409C-BE32-E72D297353CC}">
                  <c16:uniqueId val="{000000F1-FF8B-5F4C-8BBF-ED4DE736661E}"/>
                </c:ext>
              </c:extLst>
            </c:dLbl>
            <c:dLbl>
              <c:idx val="242"/>
              <c:tx>
                <c:strRef>
                  <c:f>'/Users/el1goluj/Documents/ZURICH/PROJECTS/UPMEM/upmem-workloads/Microbenchmarks/AI/[ai_output.xlsx]ai_output (4)'!$J$244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{70AF4667-D8EA-354B-BD0D-897A9D91392A}</c15:txfldGUID>
                      <c15:f>'/Users/el1goluj/Documents/ZURICH/PROJECTS/UPMEM/upmem-workloads/Microbenchmarks/AI/[ai_output.xlsx]ai_output (4)'!$J$244</c15:f>
                      <c15:dlblFieldTableCache>
                        <c:ptCount val="1"/>
                        <c:pt idx="0">
                          <c:v>3</c:v>
                        </c:pt>
                      </c15:dlblFieldTableCache>
                    </c15:dlblFTEntry>
                  </c15:dlblFieldTable>
                  <c15:showDataLabelsRange val="0"/>
                </c:ext>
                <c:ext xmlns:c16="http://schemas.microsoft.com/office/drawing/2014/chart" uri="{C3380CC4-5D6E-409C-BE32-E72D297353CC}">
                  <c16:uniqueId val="{000000F2-FF8B-5F4C-8BBF-ED4DE736661E}"/>
                </c:ext>
              </c:extLst>
            </c:dLbl>
            <c:dLbl>
              <c:idx val="243"/>
              <c:tx>
                <c:strRef>
                  <c:f>'/Users/el1goluj/Documents/ZURICH/PROJECTS/UPMEM/upmem-workloads/Microbenchmarks/AI/[ai_output.xlsx]ai_output (4)'!$J$245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{E8AB08D3-03F4-2544-AB8F-C155EA37AAD6}</c15:txfldGUID>
                      <c15:f>'/Users/el1goluj/Documents/ZURICH/PROJECTS/UPMEM/upmem-workloads/Microbenchmarks/AI/[ai_output.xlsx]ai_output (4)'!$J$245</c15:f>
                      <c15:dlblFieldTableCache>
                        <c:ptCount val="1"/>
                        <c:pt idx="0">
                          <c:v>4</c:v>
                        </c:pt>
                      </c15:dlblFieldTableCache>
                    </c15:dlblFTEntry>
                  </c15:dlblFieldTable>
                  <c15:showDataLabelsRange val="0"/>
                </c:ext>
                <c:ext xmlns:c16="http://schemas.microsoft.com/office/drawing/2014/chart" uri="{C3380CC4-5D6E-409C-BE32-E72D297353CC}">
                  <c16:uniqueId val="{000000F3-FF8B-5F4C-8BBF-ED4DE736661E}"/>
                </c:ext>
              </c:extLst>
            </c:dLbl>
            <c:dLbl>
              <c:idx val="244"/>
              <c:tx>
                <c:strRef>
                  <c:f>'/Users/el1goluj/Documents/ZURICH/PROJECTS/UPMEM/upmem-workloads/Microbenchmarks/AI/[ai_output.xlsx]ai_output (4)'!$J$246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{7F4A4567-E7FC-6041-A3A3-527CE70C13FB}</c15:txfldGUID>
                      <c15:f>'/Users/el1goluj/Documents/ZURICH/PROJECTS/UPMEM/upmem-workloads/Microbenchmarks/AI/[ai_output.xlsx]ai_output (4)'!$J$246</c15:f>
                      <c15:dlblFieldTableCache>
                        <c:ptCount val="1"/>
                        <c:pt idx="0">
                          <c:v>5</c:v>
                        </c:pt>
                      </c15:dlblFieldTableCache>
                    </c15:dlblFTEntry>
                  </c15:dlblFieldTable>
                  <c15:showDataLabelsRange val="0"/>
                </c:ext>
                <c:ext xmlns:c16="http://schemas.microsoft.com/office/drawing/2014/chart" uri="{C3380CC4-5D6E-409C-BE32-E72D297353CC}">
                  <c16:uniqueId val="{000000F4-FF8B-5F4C-8BBF-ED4DE736661E}"/>
                </c:ext>
              </c:extLst>
            </c:dLbl>
            <c:dLbl>
              <c:idx val="245"/>
              <c:tx>
                <c:strRef>
                  <c:f>'/Users/el1goluj/Documents/ZURICH/PROJECTS/UPMEM/upmem-workloads/Microbenchmarks/AI/[ai_output.xlsx]ai_output (4)'!$J$247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{420DEFE0-19BD-404C-99F9-CB0742614AD0}</c15:txfldGUID>
                      <c15:f>'/Users/el1goluj/Documents/ZURICH/PROJECTS/UPMEM/upmem-workloads/Microbenchmarks/AI/[ai_output.xlsx]ai_output (4)'!$J$247</c15:f>
                      <c15:dlblFieldTableCache>
                        <c:ptCount val="1"/>
                        <c:pt idx="0">
                          <c:v>6</c:v>
                        </c:pt>
                      </c15:dlblFieldTableCache>
                    </c15:dlblFTEntry>
                  </c15:dlblFieldTable>
                  <c15:showDataLabelsRange val="0"/>
                </c:ext>
                <c:ext xmlns:c16="http://schemas.microsoft.com/office/drawing/2014/chart" uri="{C3380CC4-5D6E-409C-BE32-E72D297353CC}">
                  <c16:uniqueId val="{000000F5-FF8B-5F4C-8BBF-ED4DE736661E}"/>
                </c:ext>
              </c:extLst>
            </c:dLbl>
            <c:dLbl>
              <c:idx val="246"/>
              <c:tx>
                <c:strRef>
                  <c:f>'/Users/el1goluj/Documents/ZURICH/PROJECTS/UPMEM/upmem-workloads/Microbenchmarks/AI/[ai_output.xlsx]ai_output (4)'!$J$248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{1653EEBA-E783-254B-8E5B-86375ECDD77C}</c15:txfldGUID>
                      <c15:f>'/Users/el1goluj/Documents/ZURICH/PROJECTS/UPMEM/upmem-workloads/Microbenchmarks/AI/[ai_output.xlsx]ai_output (4)'!$J$248</c15:f>
                      <c15:dlblFieldTableCache>
                        <c:ptCount val="1"/>
                        <c:pt idx="0">
                          <c:v>7</c:v>
                        </c:pt>
                      </c15:dlblFieldTableCache>
                    </c15:dlblFTEntry>
                  </c15:dlblFieldTable>
                  <c15:showDataLabelsRange val="0"/>
                </c:ext>
                <c:ext xmlns:c16="http://schemas.microsoft.com/office/drawing/2014/chart" uri="{C3380CC4-5D6E-409C-BE32-E72D297353CC}">
                  <c16:uniqueId val="{000000F6-FF8B-5F4C-8BBF-ED4DE736661E}"/>
                </c:ext>
              </c:extLst>
            </c:dLbl>
            <c:dLbl>
              <c:idx val="247"/>
              <c:tx>
                <c:strRef>
                  <c:f>'/Users/el1goluj/Documents/ZURICH/PROJECTS/UPMEM/upmem-workloads/Microbenchmarks/AI/[ai_output.xlsx]ai_output (4)'!$J$249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{F0655614-47C2-2E41-BC48-A40E1AAA8EA1}</c15:txfldGUID>
                      <c15:f>'/Users/el1goluj/Documents/ZURICH/PROJECTS/UPMEM/upmem-workloads/Microbenchmarks/AI/[ai_output.xlsx]ai_output (4)'!$J$249</c15:f>
                      <c15:dlblFieldTableCache>
                        <c:ptCount val="1"/>
                        <c:pt idx="0">
                          <c:v>8</c:v>
                        </c:pt>
                      </c15:dlblFieldTableCache>
                    </c15:dlblFTEntry>
                  </c15:dlblFieldTable>
                  <c15:showDataLabelsRange val="0"/>
                </c:ext>
                <c:ext xmlns:c16="http://schemas.microsoft.com/office/drawing/2014/chart" uri="{C3380CC4-5D6E-409C-BE32-E72D297353CC}">
                  <c16:uniqueId val="{000000F7-FF8B-5F4C-8BBF-ED4DE736661E}"/>
                </c:ext>
              </c:extLst>
            </c:dLbl>
            <c:dLbl>
              <c:idx val="248"/>
              <c:tx>
                <c:strRef>
                  <c:f>'/Users/el1goluj/Documents/ZURICH/PROJECTS/UPMEM/upmem-workloads/Microbenchmarks/AI/[ai_output.xlsx]ai_output (4)'!$J$250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{A4FD7C6C-0450-AF4D-9815-D1C34ED52ACD}</c15:txfldGUID>
                      <c15:f>'/Users/el1goluj/Documents/ZURICH/PROJECTS/UPMEM/upmem-workloads/Microbenchmarks/AI/[ai_output.xlsx]ai_output (4)'!$J$250</c15:f>
                      <c15:dlblFieldTableCache>
                        <c:ptCount val="1"/>
                        <c:pt idx="0">
                          <c:v>9</c:v>
                        </c:pt>
                      </c15:dlblFieldTableCache>
                    </c15:dlblFTEntry>
                  </c15:dlblFieldTable>
                  <c15:showDataLabelsRange val="0"/>
                </c:ext>
                <c:ext xmlns:c16="http://schemas.microsoft.com/office/drawing/2014/chart" uri="{C3380CC4-5D6E-409C-BE32-E72D297353CC}">
                  <c16:uniqueId val="{000000F8-FF8B-5F4C-8BBF-ED4DE736661E}"/>
                </c:ext>
              </c:extLst>
            </c:dLbl>
            <c:dLbl>
              <c:idx val="249"/>
              <c:tx>
                <c:strRef>
                  <c:f>'/Users/el1goluj/Documents/ZURICH/PROJECTS/UPMEM/upmem-workloads/Microbenchmarks/AI/[ai_output.xlsx]ai_output (4)'!$J$251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{6B03BD7E-152E-AD42-A180-4846485DF2E7}</c15:txfldGUID>
                      <c15:f>'/Users/el1goluj/Documents/ZURICH/PROJECTS/UPMEM/upmem-workloads/Microbenchmarks/AI/[ai_output.xlsx]ai_output (4)'!$J$251</c15:f>
                      <c15:dlblFieldTableCache>
                        <c:ptCount val="1"/>
                        <c:pt idx="0">
                          <c:v>10</c:v>
                        </c:pt>
                      </c15:dlblFieldTableCache>
                    </c15:dlblFTEntry>
                  </c15:dlblFieldTable>
                  <c15:showDataLabelsRange val="0"/>
                </c:ext>
                <c:ext xmlns:c16="http://schemas.microsoft.com/office/drawing/2014/chart" uri="{C3380CC4-5D6E-409C-BE32-E72D297353CC}">
                  <c16:uniqueId val="{000000F9-FF8B-5F4C-8BBF-ED4DE736661E}"/>
                </c:ext>
              </c:extLst>
            </c:dLbl>
            <c:dLbl>
              <c:idx val="250"/>
              <c:tx>
                <c:strRef>
                  <c:f>'/Users/el1goluj/Documents/ZURICH/PROJECTS/UPMEM/upmem-workloads/Microbenchmarks/AI/[ai_output.xlsx]ai_output (4)'!$J$252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{76CA958B-3465-924E-9C53-61413F59DEB7}</c15:txfldGUID>
                      <c15:f>'/Users/el1goluj/Documents/ZURICH/PROJECTS/UPMEM/upmem-workloads/Microbenchmarks/AI/[ai_output.xlsx]ai_output (4)'!$J$252</c15:f>
                      <c15:dlblFieldTableCache>
                        <c:ptCount val="1"/>
                        <c:pt idx="0">
                          <c:v>11</c:v>
                        </c:pt>
                      </c15:dlblFieldTableCache>
                    </c15:dlblFTEntry>
                  </c15:dlblFieldTable>
                  <c15:showDataLabelsRange val="0"/>
                </c:ext>
                <c:ext xmlns:c16="http://schemas.microsoft.com/office/drawing/2014/chart" uri="{C3380CC4-5D6E-409C-BE32-E72D297353CC}">
                  <c16:uniqueId val="{000000FA-FF8B-5F4C-8BBF-ED4DE736661E}"/>
                </c:ext>
              </c:extLst>
            </c:dLbl>
            <c:dLbl>
              <c:idx val="251"/>
              <c:tx>
                <c:strRef>
                  <c:f>'/Users/el1goluj/Documents/ZURICH/PROJECTS/UPMEM/upmem-workloads/Microbenchmarks/AI/[ai_output.xlsx]ai_output (4)'!$J$253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{D54C1C1A-55A2-884F-9D31-0478DD90C598}</c15:txfldGUID>
                      <c15:f>'/Users/el1goluj/Documents/ZURICH/PROJECTS/UPMEM/upmem-workloads/Microbenchmarks/AI/[ai_output.xlsx]ai_output (4)'!$J$253</c15:f>
                      <c15:dlblFieldTableCache>
                        <c:ptCount val="1"/>
                        <c:pt idx="0">
                          <c:v>12</c:v>
                        </c:pt>
                      </c15:dlblFieldTableCache>
                    </c15:dlblFTEntry>
                  </c15:dlblFieldTable>
                  <c15:showDataLabelsRange val="0"/>
                </c:ext>
                <c:ext xmlns:c16="http://schemas.microsoft.com/office/drawing/2014/chart" uri="{C3380CC4-5D6E-409C-BE32-E72D297353CC}">
                  <c16:uniqueId val="{000000FB-FF8B-5F4C-8BBF-ED4DE736661E}"/>
                </c:ext>
              </c:extLst>
            </c:dLbl>
            <c:dLbl>
              <c:idx val="252"/>
              <c:tx>
                <c:strRef>
                  <c:f>'/Users/el1goluj/Documents/ZURICH/PROJECTS/UPMEM/upmem-workloads/Microbenchmarks/AI/[ai_output.xlsx]ai_output (4)'!$J$254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{20DBCD6C-3FAF-CD41-8FB9-4F3E5D2850B2}</c15:txfldGUID>
                      <c15:f>'/Users/el1goluj/Documents/ZURICH/PROJECTS/UPMEM/upmem-workloads/Microbenchmarks/AI/[ai_output.xlsx]ai_output (4)'!$J$254</c15:f>
                      <c15:dlblFieldTableCache>
                        <c:ptCount val="1"/>
                        <c:pt idx="0">
                          <c:v>13</c:v>
                        </c:pt>
                      </c15:dlblFieldTableCache>
                    </c15:dlblFTEntry>
                  </c15:dlblFieldTable>
                  <c15:showDataLabelsRange val="0"/>
                </c:ext>
                <c:ext xmlns:c16="http://schemas.microsoft.com/office/drawing/2014/chart" uri="{C3380CC4-5D6E-409C-BE32-E72D297353CC}">
                  <c16:uniqueId val="{000000FC-FF8B-5F4C-8BBF-ED4DE736661E}"/>
                </c:ext>
              </c:extLst>
            </c:dLbl>
            <c:dLbl>
              <c:idx val="253"/>
              <c:tx>
                <c:strRef>
                  <c:f>'/Users/el1goluj/Documents/ZURICH/PROJECTS/UPMEM/upmem-workloads/Microbenchmarks/AI/[ai_output.xlsx]ai_output (4)'!$J$255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{CE8C4F6D-027A-0A4B-8B8E-23D8573D8FBD}</c15:txfldGUID>
                      <c15:f>'/Users/el1goluj/Documents/ZURICH/PROJECTS/UPMEM/upmem-workloads/Microbenchmarks/AI/[ai_output.xlsx]ai_output (4)'!$J$255</c15:f>
                      <c15:dlblFieldTableCache>
                        <c:ptCount val="1"/>
                        <c:pt idx="0">
                          <c:v>14</c:v>
                        </c:pt>
                      </c15:dlblFieldTableCache>
                    </c15:dlblFTEntry>
                  </c15:dlblFieldTable>
                  <c15:showDataLabelsRange val="0"/>
                </c:ext>
                <c:ext xmlns:c16="http://schemas.microsoft.com/office/drawing/2014/chart" uri="{C3380CC4-5D6E-409C-BE32-E72D297353CC}">
                  <c16:uniqueId val="{000000FD-FF8B-5F4C-8BBF-ED4DE736661E}"/>
                </c:ext>
              </c:extLst>
            </c:dLbl>
            <c:dLbl>
              <c:idx val="254"/>
              <c:tx>
                <c:strRef>
                  <c:f>'/Users/el1goluj/Documents/ZURICH/PROJECTS/UPMEM/upmem-workloads/Microbenchmarks/AI/[ai_output.xlsx]ai_output (4)'!$J$256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{2110AFDE-CF6B-994A-B0C3-3B7549DF36D7}</c15:txfldGUID>
                      <c15:f>'/Users/el1goluj/Documents/ZURICH/PROJECTS/UPMEM/upmem-workloads/Microbenchmarks/AI/[ai_output.xlsx]ai_output (4)'!$J$256</c15:f>
                      <c15:dlblFieldTableCache>
                        <c:ptCount val="1"/>
                        <c:pt idx="0">
                          <c:v>15</c:v>
                        </c:pt>
                      </c15:dlblFieldTableCache>
                    </c15:dlblFTEntry>
                  </c15:dlblFieldTable>
                  <c15:showDataLabelsRange val="0"/>
                </c:ext>
                <c:ext xmlns:c16="http://schemas.microsoft.com/office/drawing/2014/chart" uri="{C3380CC4-5D6E-409C-BE32-E72D297353CC}">
                  <c16:uniqueId val="{000000FE-FF8B-5F4C-8BBF-ED4DE736661E}"/>
                </c:ext>
              </c:extLst>
            </c:dLbl>
            <c:dLbl>
              <c:idx val="255"/>
              <c:tx>
                <c:strRef>
                  <c:f>'/Users/el1goluj/Documents/ZURICH/PROJECTS/UPMEM/upmem-workloads/Microbenchmarks/AI/[ai_output.xlsx]ai_output (4)'!$J$257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{14AB8459-AD06-9E46-8434-C1C47A6AF3D8}</c15:txfldGUID>
                      <c15:f>'/Users/el1goluj/Documents/ZURICH/PROJECTS/UPMEM/upmem-workloads/Microbenchmarks/AI/[ai_output.xlsx]ai_output (4)'!$J$257</c15:f>
                      <c15:dlblFieldTableCache>
                        <c:ptCount val="1"/>
                        <c:pt idx="0">
                          <c:v>16</c:v>
                        </c:pt>
                      </c15:dlblFieldTableCache>
                    </c15:dlblFTEntry>
                  </c15:dlblFieldTable>
                  <c15:showDataLabelsRange val="0"/>
                </c:ext>
                <c:ext xmlns:c16="http://schemas.microsoft.com/office/drawing/2014/chart" uri="{C3380CC4-5D6E-409C-BE32-E72D297353CC}">
                  <c16:uniqueId val="{000000FF-FF8B-5F4C-8BBF-ED4DE736661E}"/>
                </c:ext>
              </c:extLst>
            </c:dLbl>
            <c:dLbl>
              <c:idx val="256"/>
              <c:tx>
                <c:strRef>
                  <c:f>'/Users/el1goluj/Documents/ZURICH/PROJECTS/UPMEM/upmem-workloads/Microbenchmarks/AI/[ai_output.xlsx]ai_output (4)'!$J$258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{A98683F7-5D15-9042-BA08-BA9FA123B2F6}</c15:txfldGUID>
                      <c15:f>'/Users/el1goluj/Documents/ZURICH/PROJECTS/UPMEM/upmem-workloads/Microbenchmarks/AI/[ai_output.xlsx]ai_output (4)'!$J$258</c15:f>
                      <c15:dlblFieldTableCache>
                        <c:ptCount val="1"/>
                        <c:pt idx="0">
                          <c:v>1</c:v>
                        </c:pt>
                      </c15:dlblFieldTableCache>
                    </c15:dlblFTEntry>
                  </c15:dlblFieldTable>
                  <c15:showDataLabelsRange val="0"/>
                </c:ext>
                <c:ext xmlns:c16="http://schemas.microsoft.com/office/drawing/2014/chart" uri="{C3380CC4-5D6E-409C-BE32-E72D297353CC}">
                  <c16:uniqueId val="{00000100-FF8B-5F4C-8BBF-ED4DE736661E}"/>
                </c:ext>
              </c:extLst>
            </c:dLbl>
            <c:dLbl>
              <c:idx val="257"/>
              <c:tx>
                <c:strRef>
                  <c:f>'/Users/el1goluj/Documents/ZURICH/PROJECTS/UPMEM/upmem-workloads/Microbenchmarks/AI/[ai_output.xlsx]ai_output (4)'!$J$259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{CD92C6C9-62F6-854E-86DF-54AC851084D3}</c15:txfldGUID>
                      <c15:f>'/Users/el1goluj/Documents/ZURICH/PROJECTS/UPMEM/upmem-workloads/Microbenchmarks/AI/[ai_output.xlsx]ai_output (4)'!$J$259</c15:f>
                      <c15:dlblFieldTableCache>
                        <c:ptCount val="1"/>
                        <c:pt idx="0">
                          <c:v>2</c:v>
                        </c:pt>
                      </c15:dlblFieldTableCache>
                    </c15:dlblFTEntry>
                  </c15:dlblFieldTable>
                  <c15:showDataLabelsRange val="0"/>
                </c:ext>
                <c:ext xmlns:c16="http://schemas.microsoft.com/office/drawing/2014/chart" uri="{C3380CC4-5D6E-409C-BE32-E72D297353CC}">
                  <c16:uniqueId val="{00000101-FF8B-5F4C-8BBF-ED4DE736661E}"/>
                </c:ext>
              </c:extLst>
            </c:dLbl>
            <c:dLbl>
              <c:idx val="258"/>
              <c:tx>
                <c:strRef>
                  <c:f>'/Users/el1goluj/Documents/ZURICH/PROJECTS/UPMEM/upmem-workloads/Microbenchmarks/AI/[ai_output.xlsx]ai_output (4)'!$J$260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{29F60FF9-6287-3241-BBDC-45E2DC9D8A0D}</c15:txfldGUID>
                      <c15:f>'/Users/el1goluj/Documents/ZURICH/PROJECTS/UPMEM/upmem-workloads/Microbenchmarks/AI/[ai_output.xlsx]ai_output (4)'!$J$260</c15:f>
                      <c15:dlblFieldTableCache>
                        <c:ptCount val="1"/>
                        <c:pt idx="0">
                          <c:v>3</c:v>
                        </c:pt>
                      </c15:dlblFieldTableCache>
                    </c15:dlblFTEntry>
                  </c15:dlblFieldTable>
                  <c15:showDataLabelsRange val="0"/>
                </c:ext>
                <c:ext xmlns:c16="http://schemas.microsoft.com/office/drawing/2014/chart" uri="{C3380CC4-5D6E-409C-BE32-E72D297353CC}">
                  <c16:uniqueId val="{00000102-FF8B-5F4C-8BBF-ED4DE736661E}"/>
                </c:ext>
              </c:extLst>
            </c:dLbl>
            <c:dLbl>
              <c:idx val="259"/>
              <c:tx>
                <c:strRef>
                  <c:f>'/Users/el1goluj/Documents/ZURICH/PROJECTS/UPMEM/upmem-workloads/Microbenchmarks/AI/[ai_output.xlsx]ai_output (4)'!$J$261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{9DEF40BC-2F7E-A849-B9C9-3F87F9524F12}</c15:txfldGUID>
                      <c15:f>'/Users/el1goluj/Documents/ZURICH/PROJECTS/UPMEM/upmem-workloads/Microbenchmarks/AI/[ai_output.xlsx]ai_output (4)'!$J$261</c15:f>
                      <c15:dlblFieldTableCache>
                        <c:ptCount val="1"/>
                        <c:pt idx="0">
                          <c:v>4</c:v>
                        </c:pt>
                      </c15:dlblFieldTableCache>
                    </c15:dlblFTEntry>
                  </c15:dlblFieldTable>
                  <c15:showDataLabelsRange val="0"/>
                </c:ext>
                <c:ext xmlns:c16="http://schemas.microsoft.com/office/drawing/2014/chart" uri="{C3380CC4-5D6E-409C-BE32-E72D297353CC}">
                  <c16:uniqueId val="{00000103-FF8B-5F4C-8BBF-ED4DE736661E}"/>
                </c:ext>
              </c:extLst>
            </c:dLbl>
            <c:dLbl>
              <c:idx val="260"/>
              <c:tx>
                <c:strRef>
                  <c:f>'/Users/el1goluj/Documents/ZURICH/PROJECTS/UPMEM/upmem-workloads/Microbenchmarks/AI/[ai_output.xlsx]ai_output (4)'!$J$262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{64DE3B5D-8BE9-1449-96C3-15549BCD002A}</c15:txfldGUID>
                      <c15:f>'/Users/el1goluj/Documents/ZURICH/PROJECTS/UPMEM/upmem-workloads/Microbenchmarks/AI/[ai_output.xlsx]ai_output (4)'!$J$262</c15:f>
                      <c15:dlblFieldTableCache>
                        <c:ptCount val="1"/>
                        <c:pt idx="0">
                          <c:v>5</c:v>
                        </c:pt>
                      </c15:dlblFieldTableCache>
                    </c15:dlblFTEntry>
                  </c15:dlblFieldTable>
                  <c15:showDataLabelsRange val="0"/>
                </c:ext>
                <c:ext xmlns:c16="http://schemas.microsoft.com/office/drawing/2014/chart" uri="{C3380CC4-5D6E-409C-BE32-E72D297353CC}">
                  <c16:uniqueId val="{00000104-FF8B-5F4C-8BBF-ED4DE736661E}"/>
                </c:ext>
              </c:extLst>
            </c:dLbl>
            <c:dLbl>
              <c:idx val="261"/>
              <c:tx>
                <c:strRef>
                  <c:f>'/Users/el1goluj/Documents/ZURICH/PROJECTS/UPMEM/upmem-workloads/Microbenchmarks/AI/[ai_output.xlsx]ai_output (4)'!$J$263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{1B59B9DC-046C-DB43-A10B-E98C71665318}</c15:txfldGUID>
                      <c15:f>'/Users/el1goluj/Documents/ZURICH/PROJECTS/UPMEM/upmem-workloads/Microbenchmarks/AI/[ai_output.xlsx]ai_output (4)'!$J$263</c15:f>
                      <c15:dlblFieldTableCache>
                        <c:ptCount val="1"/>
                        <c:pt idx="0">
                          <c:v>6</c:v>
                        </c:pt>
                      </c15:dlblFieldTableCache>
                    </c15:dlblFTEntry>
                  </c15:dlblFieldTable>
                  <c15:showDataLabelsRange val="0"/>
                </c:ext>
                <c:ext xmlns:c16="http://schemas.microsoft.com/office/drawing/2014/chart" uri="{C3380CC4-5D6E-409C-BE32-E72D297353CC}">
                  <c16:uniqueId val="{00000105-FF8B-5F4C-8BBF-ED4DE736661E}"/>
                </c:ext>
              </c:extLst>
            </c:dLbl>
            <c:dLbl>
              <c:idx val="262"/>
              <c:tx>
                <c:strRef>
                  <c:f>'/Users/el1goluj/Documents/ZURICH/PROJECTS/UPMEM/upmem-workloads/Microbenchmarks/AI/[ai_output.xlsx]ai_output (4)'!$J$264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{4B08EE83-74DC-C548-AA4F-2AA552BEF063}</c15:txfldGUID>
                      <c15:f>'/Users/el1goluj/Documents/ZURICH/PROJECTS/UPMEM/upmem-workloads/Microbenchmarks/AI/[ai_output.xlsx]ai_output (4)'!$J$264</c15:f>
                      <c15:dlblFieldTableCache>
                        <c:ptCount val="1"/>
                        <c:pt idx="0">
                          <c:v>7</c:v>
                        </c:pt>
                      </c15:dlblFieldTableCache>
                    </c15:dlblFTEntry>
                  </c15:dlblFieldTable>
                  <c15:showDataLabelsRange val="0"/>
                </c:ext>
                <c:ext xmlns:c16="http://schemas.microsoft.com/office/drawing/2014/chart" uri="{C3380CC4-5D6E-409C-BE32-E72D297353CC}">
                  <c16:uniqueId val="{00000106-FF8B-5F4C-8BBF-ED4DE736661E}"/>
                </c:ext>
              </c:extLst>
            </c:dLbl>
            <c:dLbl>
              <c:idx val="263"/>
              <c:tx>
                <c:strRef>
                  <c:f>'/Users/el1goluj/Documents/ZURICH/PROJECTS/UPMEM/upmem-workloads/Microbenchmarks/AI/[ai_output.xlsx]ai_output (4)'!$J$265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{13F5A54F-63C9-1449-81BE-39B34A3DC92C}</c15:txfldGUID>
                      <c15:f>'/Users/el1goluj/Documents/ZURICH/PROJECTS/UPMEM/upmem-workloads/Microbenchmarks/AI/[ai_output.xlsx]ai_output (4)'!$J$265</c15:f>
                      <c15:dlblFieldTableCache>
                        <c:ptCount val="1"/>
                        <c:pt idx="0">
                          <c:v>8</c:v>
                        </c:pt>
                      </c15:dlblFieldTableCache>
                    </c15:dlblFTEntry>
                  </c15:dlblFieldTable>
                  <c15:showDataLabelsRange val="0"/>
                </c:ext>
                <c:ext xmlns:c16="http://schemas.microsoft.com/office/drawing/2014/chart" uri="{C3380CC4-5D6E-409C-BE32-E72D297353CC}">
                  <c16:uniqueId val="{00000107-FF8B-5F4C-8BBF-ED4DE736661E}"/>
                </c:ext>
              </c:extLst>
            </c:dLbl>
            <c:dLbl>
              <c:idx val="264"/>
              <c:tx>
                <c:strRef>
                  <c:f>'/Users/el1goluj/Documents/ZURICH/PROJECTS/UPMEM/upmem-workloads/Microbenchmarks/AI/[ai_output.xlsx]ai_output (4)'!$J$266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{1EB755B1-F8F8-F043-9638-502A4453684C}</c15:txfldGUID>
                      <c15:f>'/Users/el1goluj/Documents/ZURICH/PROJECTS/UPMEM/upmem-workloads/Microbenchmarks/AI/[ai_output.xlsx]ai_output (4)'!$J$266</c15:f>
                      <c15:dlblFieldTableCache>
                        <c:ptCount val="1"/>
                        <c:pt idx="0">
                          <c:v>9</c:v>
                        </c:pt>
                      </c15:dlblFieldTableCache>
                    </c15:dlblFTEntry>
                  </c15:dlblFieldTable>
                  <c15:showDataLabelsRange val="0"/>
                </c:ext>
                <c:ext xmlns:c16="http://schemas.microsoft.com/office/drawing/2014/chart" uri="{C3380CC4-5D6E-409C-BE32-E72D297353CC}">
                  <c16:uniqueId val="{00000108-FF8B-5F4C-8BBF-ED4DE736661E}"/>
                </c:ext>
              </c:extLst>
            </c:dLbl>
            <c:dLbl>
              <c:idx val="265"/>
              <c:tx>
                <c:strRef>
                  <c:f>'/Users/el1goluj/Documents/ZURICH/PROJECTS/UPMEM/upmem-workloads/Microbenchmarks/AI/[ai_output.xlsx]ai_output (4)'!$J$267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{2A79E357-5231-F443-A93E-3DCD5EA0C319}</c15:txfldGUID>
                      <c15:f>'/Users/el1goluj/Documents/ZURICH/PROJECTS/UPMEM/upmem-workloads/Microbenchmarks/AI/[ai_output.xlsx]ai_output (4)'!$J$267</c15:f>
                      <c15:dlblFieldTableCache>
                        <c:ptCount val="1"/>
                        <c:pt idx="0">
                          <c:v>10</c:v>
                        </c:pt>
                      </c15:dlblFieldTableCache>
                    </c15:dlblFTEntry>
                  </c15:dlblFieldTable>
                  <c15:showDataLabelsRange val="0"/>
                </c:ext>
                <c:ext xmlns:c16="http://schemas.microsoft.com/office/drawing/2014/chart" uri="{C3380CC4-5D6E-409C-BE32-E72D297353CC}">
                  <c16:uniqueId val="{00000109-FF8B-5F4C-8BBF-ED4DE736661E}"/>
                </c:ext>
              </c:extLst>
            </c:dLbl>
            <c:dLbl>
              <c:idx val="266"/>
              <c:tx>
                <c:strRef>
                  <c:f>'/Users/el1goluj/Documents/ZURICH/PROJECTS/UPMEM/upmem-workloads/Microbenchmarks/AI/[ai_output.xlsx]ai_output (4)'!$J$268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{E3E520E3-7F7F-F740-972C-12298C26CFA2}</c15:txfldGUID>
                      <c15:f>'/Users/el1goluj/Documents/ZURICH/PROJECTS/UPMEM/upmem-workloads/Microbenchmarks/AI/[ai_output.xlsx]ai_output (4)'!$J$268</c15:f>
                      <c15:dlblFieldTableCache>
                        <c:ptCount val="1"/>
                        <c:pt idx="0">
                          <c:v>11</c:v>
                        </c:pt>
                      </c15:dlblFieldTableCache>
                    </c15:dlblFTEntry>
                  </c15:dlblFieldTable>
                  <c15:showDataLabelsRange val="0"/>
                </c:ext>
                <c:ext xmlns:c16="http://schemas.microsoft.com/office/drawing/2014/chart" uri="{C3380CC4-5D6E-409C-BE32-E72D297353CC}">
                  <c16:uniqueId val="{0000010A-FF8B-5F4C-8BBF-ED4DE736661E}"/>
                </c:ext>
              </c:extLst>
            </c:dLbl>
            <c:dLbl>
              <c:idx val="267"/>
              <c:tx>
                <c:strRef>
                  <c:f>'/Users/el1goluj/Documents/ZURICH/PROJECTS/UPMEM/upmem-workloads/Microbenchmarks/AI/[ai_output.xlsx]ai_output (4)'!$J$269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{890DF1A2-7D9F-D74D-B3DE-0BCAC47D6774}</c15:txfldGUID>
                      <c15:f>'/Users/el1goluj/Documents/ZURICH/PROJECTS/UPMEM/upmem-workloads/Microbenchmarks/AI/[ai_output.xlsx]ai_output (4)'!$J$269</c15:f>
                      <c15:dlblFieldTableCache>
                        <c:ptCount val="1"/>
                        <c:pt idx="0">
                          <c:v>12</c:v>
                        </c:pt>
                      </c15:dlblFieldTableCache>
                    </c15:dlblFTEntry>
                  </c15:dlblFieldTable>
                  <c15:showDataLabelsRange val="0"/>
                </c:ext>
                <c:ext xmlns:c16="http://schemas.microsoft.com/office/drawing/2014/chart" uri="{C3380CC4-5D6E-409C-BE32-E72D297353CC}">
                  <c16:uniqueId val="{0000010B-FF8B-5F4C-8BBF-ED4DE736661E}"/>
                </c:ext>
              </c:extLst>
            </c:dLbl>
            <c:dLbl>
              <c:idx val="268"/>
              <c:tx>
                <c:strRef>
                  <c:f>'/Users/el1goluj/Documents/ZURICH/PROJECTS/UPMEM/upmem-workloads/Microbenchmarks/AI/[ai_output.xlsx]ai_output (4)'!$J$270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{945ACE0E-4442-E54C-92A4-4D2233993433}</c15:txfldGUID>
                      <c15:f>'/Users/el1goluj/Documents/ZURICH/PROJECTS/UPMEM/upmem-workloads/Microbenchmarks/AI/[ai_output.xlsx]ai_output (4)'!$J$270</c15:f>
                      <c15:dlblFieldTableCache>
                        <c:ptCount val="1"/>
                        <c:pt idx="0">
                          <c:v>13</c:v>
                        </c:pt>
                      </c15:dlblFieldTableCache>
                    </c15:dlblFTEntry>
                  </c15:dlblFieldTable>
                  <c15:showDataLabelsRange val="0"/>
                </c:ext>
                <c:ext xmlns:c16="http://schemas.microsoft.com/office/drawing/2014/chart" uri="{C3380CC4-5D6E-409C-BE32-E72D297353CC}">
                  <c16:uniqueId val="{0000010C-FF8B-5F4C-8BBF-ED4DE736661E}"/>
                </c:ext>
              </c:extLst>
            </c:dLbl>
            <c:dLbl>
              <c:idx val="269"/>
              <c:tx>
                <c:strRef>
                  <c:f>'/Users/el1goluj/Documents/ZURICH/PROJECTS/UPMEM/upmem-workloads/Microbenchmarks/AI/[ai_output.xlsx]ai_output (4)'!$J$271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{64E67A77-7ACE-034F-85FB-FC9F020EB40C}</c15:txfldGUID>
                      <c15:f>'/Users/el1goluj/Documents/ZURICH/PROJECTS/UPMEM/upmem-workloads/Microbenchmarks/AI/[ai_output.xlsx]ai_output (4)'!$J$271</c15:f>
                      <c15:dlblFieldTableCache>
                        <c:ptCount val="1"/>
                        <c:pt idx="0">
                          <c:v>14</c:v>
                        </c:pt>
                      </c15:dlblFieldTableCache>
                    </c15:dlblFTEntry>
                  </c15:dlblFieldTable>
                  <c15:showDataLabelsRange val="0"/>
                </c:ext>
                <c:ext xmlns:c16="http://schemas.microsoft.com/office/drawing/2014/chart" uri="{C3380CC4-5D6E-409C-BE32-E72D297353CC}">
                  <c16:uniqueId val="{0000010D-FF8B-5F4C-8BBF-ED4DE736661E}"/>
                </c:ext>
              </c:extLst>
            </c:dLbl>
            <c:dLbl>
              <c:idx val="270"/>
              <c:tx>
                <c:strRef>
                  <c:f>'/Users/el1goluj/Documents/ZURICH/PROJECTS/UPMEM/upmem-workloads/Microbenchmarks/AI/[ai_output.xlsx]ai_output (4)'!$J$272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{AFA0BA14-A53A-FB40-A725-3F6DA83A21D9}</c15:txfldGUID>
                      <c15:f>'/Users/el1goluj/Documents/ZURICH/PROJECTS/UPMEM/upmem-workloads/Microbenchmarks/AI/[ai_output.xlsx]ai_output (4)'!$J$272</c15:f>
                      <c15:dlblFieldTableCache>
                        <c:ptCount val="1"/>
                        <c:pt idx="0">
                          <c:v>15</c:v>
                        </c:pt>
                      </c15:dlblFieldTableCache>
                    </c15:dlblFTEntry>
                  </c15:dlblFieldTable>
                  <c15:showDataLabelsRange val="0"/>
                </c:ext>
                <c:ext xmlns:c16="http://schemas.microsoft.com/office/drawing/2014/chart" uri="{C3380CC4-5D6E-409C-BE32-E72D297353CC}">
                  <c16:uniqueId val="{0000010E-FF8B-5F4C-8BBF-ED4DE736661E}"/>
                </c:ext>
              </c:extLst>
            </c:dLbl>
            <c:dLbl>
              <c:idx val="271"/>
              <c:tx>
                <c:strRef>
                  <c:f>'/Users/el1goluj/Documents/ZURICH/PROJECTS/UPMEM/upmem-workloads/Microbenchmarks/AI/[ai_output.xlsx]ai_output (4)'!$J$273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{79C134E6-D0C7-084E-8072-6AB9183C7127}</c15:txfldGUID>
                      <c15:f>'/Users/el1goluj/Documents/ZURICH/PROJECTS/UPMEM/upmem-workloads/Microbenchmarks/AI/[ai_output.xlsx]ai_output (4)'!$J$273</c15:f>
                      <c15:dlblFieldTableCache>
                        <c:ptCount val="1"/>
                        <c:pt idx="0">
                          <c:v>16</c:v>
                        </c:pt>
                      </c15:dlblFieldTableCache>
                    </c15:dlblFTEntry>
                  </c15:dlblFieldTable>
                  <c15:showDataLabelsRange val="0"/>
                </c:ext>
                <c:ext xmlns:c16="http://schemas.microsoft.com/office/drawing/2014/chart" uri="{C3380CC4-5D6E-409C-BE32-E72D297353CC}">
                  <c16:uniqueId val="{0000010F-FF8B-5F4C-8BBF-ED4DE736661E}"/>
                </c:ext>
              </c:extLst>
            </c:dLbl>
            <c:dLbl>
              <c:idx val="272"/>
              <c:tx>
                <c:strRef>
                  <c:f>'/Users/el1goluj/Documents/ZURICH/PROJECTS/UPMEM/upmem-workloads/Microbenchmarks/AI/[ai_output.xlsx]ai_output (4)'!$J$274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{52E1BA66-9E4F-F94A-AEEF-2C134D9FE17D}</c15:txfldGUID>
                      <c15:f>'/Users/el1goluj/Documents/ZURICH/PROJECTS/UPMEM/upmem-workloads/Microbenchmarks/AI/[ai_output.xlsx]ai_output (4)'!$J$274</c15:f>
                      <c15:dlblFieldTableCache>
                        <c:ptCount val="1"/>
                        <c:pt idx="0">
                          <c:v>1</c:v>
                        </c:pt>
                      </c15:dlblFieldTableCache>
                    </c15:dlblFTEntry>
                  </c15:dlblFieldTable>
                  <c15:showDataLabelsRange val="0"/>
                </c:ext>
                <c:ext xmlns:c16="http://schemas.microsoft.com/office/drawing/2014/chart" uri="{C3380CC4-5D6E-409C-BE32-E72D297353CC}">
                  <c16:uniqueId val="{00000110-FF8B-5F4C-8BBF-ED4DE736661E}"/>
                </c:ext>
              </c:extLst>
            </c:dLbl>
            <c:dLbl>
              <c:idx val="273"/>
              <c:tx>
                <c:strRef>
                  <c:f>'/Users/el1goluj/Documents/ZURICH/PROJECTS/UPMEM/upmem-workloads/Microbenchmarks/AI/[ai_output.xlsx]ai_output (4)'!$J$275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{17D73646-9420-F040-951C-73A6636BB51F}</c15:txfldGUID>
                      <c15:f>'/Users/el1goluj/Documents/ZURICH/PROJECTS/UPMEM/upmem-workloads/Microbenchmarks/AI/[ai_output.xlsx]ai_output (4)'!$J$275</c15:f>
                      <c15:dlblFieldTableCache>
                        <c:ptCount val="1"/>
                        <c:pt idx="0">
                          <c:v>2</c:v>
                        </c:pt>
                      </c15:dlblFieldTableCache>
                    </c15:dlblFTEntry>
                  </c15:dlblFieldTable>
                  <c15:showDataLabelsRange val="0"/>
                </c:ext>
                <c:ext xmlns:c16="http://schemas.microsoft.com/office/drawing/2014/chart" uri="{C3380CC4-5D6E-409C-BE32-E72D297353CC}">
                  <c16:uniqueId val="{00000111-FF8B-5F4C-8BBF-ED4DE736661E}"/>
                </c:ext>
              </c:extLst>
            </c:dLbl>
            <c:dLbl>
              <c:idx val="274"/>
              <c:tx>
                <c:strRef>
                  <c:f>'/Users/el1goluj/Documents/ZURICH/PROJECTS/UPMEM/upmem-workloads/Microbenchmarks/AI/[ai_output.xlsx]ai_output (4)'!$J$276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{56479AB0-7835-5646-B868-B8E9753C031E}</c15:txfldGUID>
                      <c15:f>'/Users/el1goluj/Documents/ZURICH/PROJECTS/UPMEM/upmem-workloads/Microbenchmarks/AI/[ai_output.xlsx]ai_output (4)'!$J$276</c15:f>
                      <c15:dlblFieldTableCache>
                        <c:ptCount val="1"/>
                        <c:pt idx="0">
                          <c:v>3</c:v>
                        </c:pt>
                      </c15:dlblFieldTableCache>
                    </c15:dlblFTEntry>
                  </c15:dlblFieldTable>
                  <c15:showDataLabelsRange val="0"/>
                </c:ext>
                <c:ext xmlns:c16="http://schemas.microsoft.com/office/drawing/2014/chart" uri="{C3380CC4-5D6E-409C-BE32-E72D297353CC}">
                  <c16:uniqueId val="{00000112-FF8B-5F4C-8BBF-ED4DE736661E}"/>
                </c:ext>
              </c:extLst>
            </c:dLbl>
            <c:dLbl>
              <c:idx val="275"/>
              <c:tx>
                <c:strRef>
                  <c:f>'/Users/el1goluj/Documents/ZURICH/PROJECTS/UPMEM/upmem-workloads/Microbenchmarks/AI/[ai_output.xlsx]ai_output (4)'!$J$277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{4B6A447D-5A2F-B148-B4F1-278C796F8697}</c15:txfldGUID>
                      <c15:f>'/Users/el1goluj/Documents/ZURICH/PROJECTS/UPMEM/upmem-workloads/Microbenchmarks/AI/[ai_output.xlsx]ai_output (4)'!$J$277</c15:f>
                      <c15:dlblFieldTableCache>
                        <c:ptCount val="1"/>
                        <c:pt idx="0">
                          <c:v>4</c:v>
                        </c:pt>
                      </c15:dlblFieldTableCache>
                    </c15:dlblFTEntry>
                  </c15:dlblFieldTable>
                  <c15:showDataLabelsRange val="0"/>
                </c:ext>
                <c:ext xmlns:c16="http://schemas.microsoft.com/office/drawing/2014/chart" uri="{C3380CC4-5D6E-409C-BE32-E72D297353CC}">
                  <c16:uniqueId val="{00000113-FF8B-5F4C-8BBF-ED4DE736661E}"/>
                </c:ext>
              </c:extLst>
            </c:dLbl>
            <c:dLbl>
              <c:idx val="276"/>
              <c:tx>
                <c:strRef>
                  <c:f>'/Users/el1goluj/Documents/ZURICH/PROJECTS/UPMEM/upmem-workloads/Microbenchmarks/AI/[ai_output.xlsx]ai_output (4)'!$J$278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{BBA8187A-CFE8-DB4B-871B-A64FA96076AF}</c15:txfldGUID>
                      <c15:f>'/Users/el1goluj/Documents/ZURICH/PROJECTS/UPMEM/upmem-workloads/Microbenchmarks/AI/[ai_output.xlsx]ai_output (4)'!$J$278</c15:f>
                      <c15:dlblFieldTableCache>
                        <c:ptCount val="1"/>
                        <c:pt idx="0">
                          <c:v>5</c:v>
                        </c:pt>
                      </c15:dlblFieldTableCache>
                    </c15:dlblFTEntry>
                  </c15:dlblFieldTable>
                  <c15:showDataLabelsRange val="0"/>
                </c:ext>
                <c:ext xmlns:c16="http://schemas.microsoft.com/office/drawing/2014/chart" uri="{C3380CC4-5D6E-409C-BE32-E72D297353CC}">
                  <c16:uniqueId val="{00000114-FF8B-5F4C-8BBF-ED4DE736661E}"/>
                </c:ext>
              </c:extLst>
            </c:dLbl>
            <c:dLbl>
              <c:idx val="277"/>
              <c:tx>
                <c:strRef>
                  <c:f>'/Users/el1goluj/Documents/ZURICH/PROJECTS/UPMEM/upmem-workloads/Microbenchmarks/AI/[ai_output.xlsx]ai_output (4)'!$J$279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{F036DC1E-4684-D546-B5BD-DD493780601C}</c15:txfldGUID>
                      <c15:f>'/Users/el1goluj/Documents/ZURICH/PROJECTS/UPMEM/upmem-workloads/Microbenchmarks/AI/[ai_output.xlsx]ai_output (4)'!$J$279</c15:f>
                      <c15:dlblFieldTableCache>
                        <c:ptCount val="1"/>
                        <c:pt idx="0">
                          <c:v>6</c:v>
                        </c:pt>
                      </c15:dlblFieldTableCache>
                    </c15:dlblFTEntry>
                  </c15:dlblFieldTable>
                  <c15:showDataLabelsRange val="0"/>
                </c:ext>
                <c:ext xmlns:c16="http://schemas.microsoft.com/office/drawing/2014/chart" uri="{C3380CC4-5D6E-409C-BE32-E72D297353CC}">
                  <c16:uniqueId val="{00000115-FF8B-5F4C-8BBF-ED4DE736661E}"/>
                </c:ext>
              </c:extLst>
            </c:dLbl>
            <c:dLbl>
              <c:idx val="278"/>
              <c:tx>
                <c:strRef>
                  <c:f>'/Users/el1goluj/Documents/ZURICH/PROJECTS/UPMEM/upmem-workloads/Microbenchmarks/AI/[ai_output.xlsx]ai_output (4)'!$J$280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{D0CDF5DC-B32F-A048-8466-1013357FCCBB}</c15:txfldGUID>
                      <c15:f>'/Users/el1goluj/Documents/ZURICH/PROJECTS/UPMEM/upmem-workloads/Microbenchmarks/AI/[ai_output.xlsx]ai_output (4)'!$J$280</c15:f>
                      <c15:dlblFieldTableCache>
                        <c:ptCount val="1"/>
                        <c:pt idx="0">
                          <c:v>7</c:v>
                        </c:pt>
                      </c15:dlblFieldTableCache>
                    </c15:dlblFTEntry>
                  </c15:dlblFieldTable>
                  <c15:showDataLabelsRange val="0"/>
                </c:ext>
                <c:ext xmlns:c16="http://schemas.microsoft.com/office/drawing/2014/chart" uri="{C3380CC4-5D6E-409C-BE32-E72D297353CC}">
                  <c16:uniqueId val="{00000116-FF8B-5F4C-8BBF-ED4DE736661E}"/>
                </c:ext>
              </c:extLst>
            </c:dLbl>
            <c:dLbl>
              <c:idx val="279"/>
              <c:tx>
                <c:strRef>
                  <c:f>'/Users/el1goluj/Documents/ZURICH/PROJECTS/UPMEM/upmem-workloads/Microbenchmarks/AI/[ai_output.xlsx]ai_output (4)'!$J$281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{60719651-3D6D-5D4E-942B-B961D951B02D}</c15:txfldGUID>
                      <c15:f>'/Users/el1goluj/Documents/ZURICH/PROJECTS/UPMEM/upmem-workloads/Microbenchmarks/AI/[ai_output.xlsx]ai_output (4)'!$J$281</c15:f>
                      <c15:dlblFieldTableCache>
                        <c:ptCount val="1"/>
                        <c:pt idx="0">
                          <c:v>8</c:v>
                        </c:pt>
                      </c15:dlblFieldTableCache>
                    </c15:dlblFTEntry>
                  </c15:dlblFieldTable>
                  <c15:showDataLabelsRange val="0"/>
                </c:ext>
                <c:ext xmlns:c16="http://schemas.microsoft.com/office/drawing/2014/chart" uri="{C3380CC4-5D6E-409C-BE32-E72D297353CC}">
                  <c16:uniqueId val="{00000117-FF8B-5F4C-8BBF-ED4DE736661E}"/>
                </c:ext>
              </c:extLst>
            </c:dLbl>
            <c:dLbl>
              <c:idx val="280"/>
              <c:tx>
                <c:strRef>
                  <c:f>'/Users/el1goluj/Documents/ZURICH/PROJECTS/UPMEM/upmem-workloads/Microbenchmarks/AI/[ai_output.xlsx]ai_output (4)'!$J$282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{F357F9EF-9C8E-3D4A-ABCC-038084943DC8}</c15:txfldGUID>
                      <c15:f>'/Users/el1goluj/Documents/ZURICH/PROJECTS/UPMEM/upmem-workloads/Microbenchmarks/AI/[ai_output.xlsx]ai_output (4)'!$J$282</c15:f>
                      <c15:dlblFieldTableCache>
                        <c:ptCount val="1"/>
                        <c:pt idx="0">
                          <c:v>9</c:v>
                        </c:pt>
                      </c15:dlblFieldTableCache>
                    </c15:dlblFTEntry>
                  </c15:dlblFieldTable>
                  <c15:showDataLabelsRange val="0"/>
                </c:ext>
                <c:ext xmlns:c16="http://schemas.microsoft.com/office/drawing/2014/chart" uri="{C3380CC4-5D6E-409C-BE32-E72D297353CC}">
                  <c16:uniqueId val="{00000118-FF8B-5F4C-8BBF-ED4DE736661E}"/>
                </c:ext>
              </c:extLst>
            </c:dLbl>
            <c:dLbl>
              <c:idx val="281"/>
              <c:tx>
                <c:strRef>
                  <c:f>'/Users/el1goluj/Documents/ZURICH/PROJECTS/UPMEM/upmem-workloads/Microbenchmarks/AI/[ai_output.xlsx]ai_output (4)'!$J$283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{75A57EAB-C838-5A4F-AFD8-887912537A4A}</c15:txfldGUID>
                      <c15:f>'/Users/el1goluj/Documents/ZURICH/PROJECTS/UPMEM/upmem-workloads/Microbenchmarks/AI/[ai_output.xlsx]ai_output (4)'!$J$283</c15:f>
                      <c15:dlblFieldTableCache>
                        <c:ptCount val="1"/>
                        <c:pt idx="0">
                          <c:v>10</c:v>
                        </c:pt>
                      </c15:dlblFieldTableCache>
                    </c15:dlblFTEntry>
                  </c15:dlblFieldTable>
                  <c15:showDataLabelsRange val="0"/>
                </c:ext>
                <c:ext xmlns:c16="http://schemas.microsoft.com/office/drawing/2014/chart" uri="{C3380CC4-5D6E-409C-BE32-E72D297353CC}">
                  <c16:uniqueId val="{00000119-FF8B-5F4C-8BBF-ED4DE736661E}"/>
                </c:ext>
              </c:extLst>
            </c:dLbl>
            <c:dLbl>
              <c:idx val="282"/>
              <c:tx>
                <c:strRef>
                  <c:f>'/Users/el1goluj/Documents/ZURICH/PROJECTS/UPMEM/upmem-workloads/Microbenchmarks/AI/[ai_output.xlsx]ai_output (4)'!$J$284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{810FA053-6584-DD4D-9381-C424E4CF550F}</c15:txfldGUID>
                      <c15:f>'/Users/el1goluj/Documents/ZURICH/PROJECTS/UPMEM/upmem-workloads/Microbenchmarks/AI/[ai_output.xlsx]ai_output (4)'!$J$284</c15:f>
                      <c15:dlblFieldTableCache>
                        <c:ptCount val="1"/>
                        <c:pt idx="0">
                          <c:v>11</c:v>
                        </c:pt>
                      </c15:dlblFieldTableCache>
                    </c15:dlblFTEntry>
                  </c15:dlblFieldTable>
                  <c15:showDataLabelsRange val="0"/>
                </c:ext>
                <c:ext xmlns:c16="http://schemas.microsoft.com/office/drawing/2014/chart" uri="{C3380CC4-5D6E-409C-BE32-E72D297353CC}">
                  <c16:uniqueId val="{0000011A-FF8B-5F4C-8BBF-ED4DE736661E}"/>
                </c:ext>
              </c:extLst>
            </c:dLbl>
            <c:dLbl>
              <c:idx val="283"/>
              <c:tx>
                <c:strRef>
                  <c:f>'/Users/el1goluj/Documents/ZURICH/PROJECTS/UPMEM/upmem-workloads/Microbenchmarks/AI/[ai_output.xlsx]ai_output (4)'!$J$285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{8BFAF5A0-1A7C-AE4E-84AE-FC809917F3C5}</c15:txfldGUID>
                      <c15:f>'/Users/el1goluj/Documents/ZURICH/PROJECTS/UPMEM/upmem-workloads/Microbenchmarks/AI/[ai_output.xlsx]ai_output (4)'!$J$285</c15:f>
                      <c15:dlblFieldTableCache>
                        <c:ptCount val="1"/>
                        <c:pt idx="0">
                          <c:v>12</c:v>
                        </c:pt>
                      </c15:dlblFieldTableCache>
                    </c15:dlblFTEntry>
                  </c15:dlblFieldTable>
                  <c15:showDataLabelsRange val="0"/>
                </c:ext>
                <c:ext xmlns:c16="http://schemas.microsoft.com/office/drawing/2014/chart" uri="{C3380CC4-5D6E-409C-BE32-E72D297353CC}">
                  <c16:uniqueId val="{0000011B-FF8B-5F4C-8BBF-ED4DE736661E}"/>
                </c:ext>
              </c:extLst>
            </c:dLbl>
            <c:dLbl>
              <c:idx val="284"/>
              <c:tx>
                <c:strRef>
                  <c:f>'/Users/el1goluj/Documents/ZURICH/PROJECTS/UPMEM/upmem-workloads/Microbenchmarks/AI/[ai_output.xlsx]ai_output (4)'!$J$286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{C337EAD8-791A-FB44-9ED8-F296227375A3}</c15:txfldGUID>
                      <c15:f>'/Users/el1goluj/Documents/ZURICH/PROJECTS/UPMEM/upmem-workloads/Microbenchmarks/AI/[ai_output.xlsx]ai_output (4)'!$J$286</c15:f>
                      <c15:dlblFieldTableCache>
                        <c:ptCount val="1"/>
                        <c:pt idx="0">
                          <c:v>13</c:v>
                        </c:pt>
                      </c15:dlblFieldTableCache>
                    </c15:dlblFTEntry>
                  </c15:dlblFieldTable>
                  <c15:showDataLabelsRange val="0"/>
                </c:ext>
                <c:ext xmlns:c16="http://schemas.microsoft.com/office/drawing/2014/chart" uri="{C3380CC4-5D6E-409C-BE32-E72D297353CC}">
                  <c16:uniqueId val="{0000011C-FF8B-5F4C-8BBF-ED4DE736661E}"/>
                </c:ext>
              </c:extLst>
            </c:dLbl>
            <c:dLbl>
              <c:idx val="285"/>
              <c:tx>
                <c:strRef>
                  <c:f>'/Users/el1goluj/Documents/ZURICH/PROJECTS/UPMEM/upmem-workloads/Microbenchmarks/AI/[ai_output.xlsx]ai_output (4)'!$J$287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{AA7C3A68-8527-7145-A8D0-B7CB6B1689D2}</c15:txfldGUID>
                      <c15:f>'/Users/el1goluj/Documents/ZURICH/PROJECTS/UPMEM/upmem-workloads/Microbenchmarks/AI/[ai_output.xlsx]ai_output (4)'!$J$287</c15:f>
                      <c15:dlblFieldTableCache>
                        <c:ptCount val="1"/>
                        <c:pt idx="0">
                          <c:v>14</c:v>
                        </c:pt>
                      </c15:dlblFieldTableCache>
                    </c15:dlblFTEntry>
                  </c15:dlblFieldTable>
                  <c15:showDataLabelsRange val="0"/>
                </c:ext>
                <c:ext xmlns:c16="http://schemas.microsoft.com/office/drawing/2014/chart" uri="{C3380CC4-5D6E-409C-BE32-E72D297353CC}">
                  <c16:uniqueId val="{0000011D-FF8B-5F4C-8BBF-ED4DE736661E}"/>
                </c:ext>
              </c:extLst>
            </c:dLbl>
            <c:dLbl>
              <c:idx val="286"/>
              <c:tx>
                <c:strRef>
                  <c:f>'/Users/el1goluj/Documents/ZURICH/PROJECTS/UPMEM/upmem-workloads/Microbenchmarks/AI/[ai_output.xlsx]ai_output (4)'!$J$288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{B05F06D6-75FB-DE46-B2AC-A948020F8BDA}</c15:txfldGUID>
                      <c15:f>'/Users/el1goluj/Documents/ZURICH/PROJECTS/UPMEM/upmem-workloads/Microbenchmarks/AI/[ai_output.xlsx]ai_output (4)'!$J$288</c15:f>
                      <c15:dlblFieldTableCache>
                        <c:ptCount val="1"/>
                        <c:pt idx="0">
                          <c:v>15</c:v>
                        </c:pt>
                      </c15:dlblFieldTableCache>
                    </c15:dlblFTEntry>
                  </c15:dlblFieldTable>
                  <c15:showDataLabelsRange val="0"/>
                </c:ext>
                <c:ext xmlns:c16="http://schemas.microsoft.com/office/drawing/2014/chart" uri="{C3380CC4-5D6E-409C-BE32-E72D297353CC}">
                  <c16:uniqueId val="{0000011E-FF8B-5F4C-8BBF-ED4DE736661E}"/>
                </c:ext>
              </c:extLst>
            </c:dLbl>
            <c:dLbl>
              <c:idx val="287"/>
              <c:tx>
                <c:strRef>
                  <c:f>'/Users/el1goluj/Documents/ZURICH/PROJECTS/UPMEM/upmem-workloads/Microbenchmarks/AI/[ai_output.xlsx]ai_output (4)'!$J$289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{12D9B7F7-35BC-8640-9E65-D1C9FEF751E0}</c15:txfldGUID>
                      <c15:f>'/Users/el1goluj/Documents/ZURICH/PROJECTS/UPMEM/upmem-workloads/Microbenchmarks/AI/[ai_output.xlsx]ai_output (4)'!$J$289</c15:f>
                      <c15:dlblFieldTableCache>
                        <c:ptCount val="1"/>
                        <c:pt idx="0">
                          <c:v>16</c:v>
                        </c:pt>
                      </c15:dlblFieldTableCache>
                    </c15:dlblFTEntry>
                  </c15:dlblFieldTable>
                  <c15:showDataLabelsRange val="0"/>
                </c:ext>
                <c:ext xmlns:c16="http://schemas.microsoft.com/office/drawing/2014/chart" uri="{C3380CC4-5D6E-409C-BE32-E72D297353CC}">
                  <c16:uniqueId val="{0000011F-FF8B-5F4C-8BBF-ED4DE736661E}"/>
                </c:ext>
              </c:extLst>
            </c:dLbl>
            <c:dLbl>
              <c:idx val="288"/>
              <c:tx>
                <c:strRef>
                  <c:f>'/Users/el1goluj/Documents/ZURICH/PROJECTS/UPMEM/upmem-workloads/Microbenchmarks/AI/[ai_output.xlsx]ai_output (4)'!$J$290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{06FFC1D3-5873-704F-A1AD-E4ECDC8F51CD}</c15:txfldGUID>
                      <c15:f>'/Users/el1goluj/Documents/ZURICH/PROJECTS/UPMEM/upmem-workloads/Microbenchmarks/AI/[ai_output.xlsx]ai_output (4)'!$J$290</c15:f>
                      <c15:dlblFieldTableCache>
                        <c:ptCount val="1"/>
                        <c:pt idx="0">
                          <c:v>1</c:v>
                        </c:pt>
                      </c15:dlblFieldTableCache>
                    </c15:dlblFTEntry>
                  </c15:dlblFieldTable>
                  <c15:showDataLabelsRange val="0"/>
                </c:ext>
                <c:ext xmlns:c16="http://schemas.microsoft.com/office/drawing/2014/chart" uri="{C3380CC4-5D6E-409C-BE32-E72D297353CC}">
                  <c16:uniqueId val="{00000120-FF8B-5F4C-8BBF-ED4DE736661E}"/>
                </c:ext>
              </c:extLst>
            </c:dLbl>
            <c:dLbl>
              <c:idx val="289"/>
              <c:tx>
                <c:strRef>
                  <c:f>'/Users/el1goluj/Documents/ZURICH/PROJECTS/UPMEM/upmem-workloads/Microbenchmarks/AI/[ai_output.xlsx]ai_output (4)'!$J$291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{5BDF815C-D21F-9F4A-B13A-AD27F3FE6611}</c15:txfldGUID>
                      <c15:f>'/Users/el1goluj/Documents/ZURICH/PROJECTS/UPMEM/upmem-workloads/Microbenchmarks/AI/[ai_output.xlsx]ai_output (4)'!$J$291</c15:f>
                      <c15:dlblFieldTableCache>
                        <c:ptCount val="1"/>
                        <c:pt idx="0">
                          <c:v>2</c:v>
                        </c:pt>
                      </c15:dlblFieldTableCache>
                    </c15:dlblFTEntry>
                  </c15:dlblFieldTable>
                  <c15:showDataLabelsRange val="0"/>
                </c:ext>
                <c:ext xmlns:c16="http://schemas.microsoft.com/office/drawing/2014/chart" uri="{C3380CC4-5D6E-409C-BE32-E72D297353CC}">
                  <c16:uniqueId val="{00000121-FF8B-5F4C-8BBF-ED4DE736661E}"/>
                </c:ext>
              </c:extLst>
            </c:dLbl>
            <c:dLbl>
              <c:idx val="290"/>
              <c:tx>
                <c:strRef>
                  <c:f>'/Users/el1goluj/Documents/ZURICH/PROJECTS/UPMEM/upmem-workloads/Microbenchmarks/AI/[ai_output.xlsx]ai_output (4)'!$J$292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{9AE39EDA-885E-5F4E-9DCA-765BA181A7DA}</c15:txfldGUID>
                      <c15:f>'/Users/el1goluj/Documents/ZURICH/PROJECTS/UPMEM/upmem-workloads/Microbenchmarks/AI/[ai_output.xlsx]ai_output (4)'!$J$292</c15:f>
                      <c15:dlblFieldTableCache>
                        <c:ptCount val="1"/>
                        <c:pt idx="0">
                          <c:v>3</c:v>
                        </c:pt>
                      </c15:dlblFieldTableCache>
                    </c15:dlblFTEntry>
                  </c15:dlblFieldTable>
                  <c15:showDataLabelsRange val="0"/>
                </c:ext>
                <c:ext xmlns:c16="http://schemas.microsoft.com/office/drawing/2014/chart" uri="{C3380CC4-5D6E-409C-BE32-E72D297353CC}">
                  <c16:uniqueId val="{00000122-FF8B-5F4C-8BBF-ED4DE736661E}"/>
                </c:ext>
              </c:extLst>
            </c:dLbl>
            <c:dLbl>
              <c:idx val="291"/>
              <c:tx>
                <c:strRef>
                  <c:f>'/Users/el1goluj/Documents/ZURICH/PROJECTS/UPMEM/upmem-workloads/Microbenchmarks/AI/[ai_output.xlsx]ai_output (4)'!$J$293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{3EA00B75-47EA-1C40-A090-DFFC3AE9EFB6}</c15:txfldGUID>
                      <c15:f>'/Users/el1goluj/Documents/ZURICH/PROJECTS/UPMEM/upmem-workloads/Microbenchmarks/AI/[ai_output.xlsx]ai_output (4)'!$J$293</c15:f>
                      <c15:dlblFieldTableCache>
                        <c:ptCount val="1"/>
                        <c:pt idx="0">
                          <c:v>4</c:v>
                        </c:pt>
                      </c15:dlblFieldTableCache>
                    </c15:dlblFTEntry>
                  </c15:dlblFieldTable>
                  <c15:showDataLabelsRange val="0"/>
                </c:ext>
                <c:ext xmlns:c16="http://schemas.microsoft.com/office/drawing/2014/chart" uri="{C3380CC4-5D6E-409C-BE32-E72D297353CC}">
                  <c16:uniqueId val="{00000123-FF8B-5F4C-8BBF-ED4DE736661E}"/>
                </c:ext>
              </c:extLst>
            </c:dLbl>
            <c:dLbl>
              <c:idx val="292"/>
              <c:tx>
                <c:strRef>
                  <c:f>'/Users/el1goluj/Documents/ZURICH/PROJECTS/UPMEM/upmem-workloads/Microbenchmarks/AI/[ai_output.xlsx]ai_output (4)'!$J$294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{84188823-793A-EB4F-9E98-63DDA44EB69A}</c15:txfldGUID>
                      <c15:f>'/Users/el1goluj/Documents/ZURICH/PROJECTS/UPMEM/upmem-workloads/Microbenchmarks/AI/[ai_output.xlsx]ai_output (4)'!$J$294</c15:f>
                      <c15:dlblFieldTableCache>
                        <c:ptCount val="1"/>
                        <c:pt idx="0">
                          <c:v>5</c:v>
                        </c:pt>
                      </c15:dlblFieldTableCache>
                    </c15:dlblFTEntry>
                  </c15:dlblFieldTable>
                  <c15:showDataLabelsRange val="0"/>
                </c:ext>
                <c:ext xmlns:c16="http://schemas.microsoft.com/office/drawing/2014/chart" uri="{C3380CC4-5D6E-409C-BE32-E72D297353CC}">
                  <c16:uniqueId val="{00000124-FF8B-5F4C-8BBF-ED4DE736661E}"/>
                </c:ext>
              </c:extLst>
            </c:dLbl>
            <c:dLbl>
              <c:idx val="293"/>
              <c:tx>
                <c:strRef>
                  <c:f>'/Users/el1goluj/Documents/ZURICH/PROJECTS/UPMEM/upmem-workloads/Microbenchmarks/AI/[ai_output.xlsx]ai_output (4)'!$J$295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{50ABDFD1-E554-2042-B636-400A8A534E11}</c15:txfldGUID>
                      <c15:f>'/Users/el1goluj/Documents/ZURICH/PROJECTS/UPMEM/upmem-workloads/Microbenchmarks/AI/[ai_output.xlsx]ai_output (4)'!$J$295</c15:f>
                      <c15:dlblFieldTableCache>
                        <c:ptCount val="1"/>
                        <c:pt idx="0">
                          <c:v>6</c:v>
                        </c:pt>
                      </c15:dlblFieldTableCache>
                    </c15:dlblFTEntry>
                  </c15:dlblFieldTable>
                  <c15:showDataLabelsRange val="0"/>
                </c:ext>
                <c:ext xmlns:c16="http://schemas.microsoft.com/office/drawing/2014/chart" uri="{C3380CC4-5D6E-409C-BE32-E72D297353CC}">
                  <c16:uniqueId val="{00000125-FF8B-5F4C-8BBF-ED4DE736661E}"/>
                </c:ext>
              </c:extLst>
            </c:dLbl>
            <c:dLbl>
              <c:idx val="294"/>
              <c:tx>
                <c:strRef>
                  <c:f>'/Users/el1goluj/Documents/ZURICH/PROJECTS/UPMEM/upmem-workloads/Microbenchmarks/AI/[ai_output.xlsx]ai_output (4)'!$J$296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{B294F41C-AD2C-634A-B88F-A5AFE75B06F0}</c15:txfldGUID>
                      <c15:f>'/Users/el1goluj/Documents/ZURICH/PROJECTS/UPMEM/upmem-workloads/Microbenchmarks/AI/[ai_output.xlsx]ai_output (4)'!$J$296</c15:f>
                      <c15:dlblFieldTableCache>
                        <c:ptCount val="1"/>
                        <c:pt idx="0">
                          <c:v>7</c:v>
                        </c:pt>
                      </c15:dlblFieldTableCache>
                    </c15:dlblFTEntry>
                  </c15:dlblFieldTable>
                  <c15:showDataLabelsRange val="0"/>
                </c:ext>
                <c:ext xmlns:c16="http://schemas.microsoft.com/office/drawing/2014/chart" uri="{C3380CC4-5D6E-409C-BE32-E72D297353CC}">
                  <c16:uniqueId val="{00000126-FF8B-5F4C-8BBF-ED4DE736661E}"/>
                </c:ext>
              </c:extLst>
            </c:dLbl>
            <c:dLbl>
              <c:idx val="295"/>
              <c:tx>
                <c:strRef>
                  <c:f>'/Users/el1goluj/Documents/ZURICH/PROJECTS/UPMEM/upmem-workloads/Microbenchmarks/AI/[ai_output.xlsx]ai_output (4)'!$J$297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{5131CB8D-76DD-C247-9733-5C940B8D5715}</c15:txfldGUID>
                      <c15:f>'/Users/el1goluj/Documents/ZURICH/PROJECTS/UPMEM/upmem-workloads/Microbenchmarks/AI/[ai_output.xlsx]ai_output (4)'!$J$297</c15:f>
                      <c15:dlblFieldTableCache>
                        <c:ptCount val="1"/>
                        <c:pt idx="0">
                          <c:v>8</c:v>
                        </c:pt>
                      </c15:dlblFieldTableCache>
                    </c15:dlblFTEntry>
                  </c15:dlblFieldTable>
                  <c15:showDataLabelsRange val="0"/>
                </c:ext>
                <c:ext xmlns:c16="http://schemas.microsoft.com/office/drawing/2014/chart" uri="{C3380CC4-5D6E-409C-BE32-E72D297353CC}">
                  <c16:uniqueId val="{00000127-FF8B-5F4C-8BBF-ED4DE736661E}"/>
                </c:ext>
              </c:extLst>
            </c:dLbl>
            <c:dLbl>
              <c:idx val="296"/>
              <c:tx>
                <c:strRef>
                  <c:f>'/Users/el1goluj/Documents/ZURICH/PROJECTS/UPMEM/upmem-workloads/Microbenchmarks/AI/[ai_output.xlsx]ai_output (4)'!$J$298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{4E039F06-B4B8-4942-B70F-D6CF75F0F533}</c15:txfldGUID>
                      <c15:f>'/Users/el1goluj/Documents/ZURICH/PROJECTS/UPMEM/upmem-workloads/Microbenchmarks/AI/[ai_output.xlsx]ai_output (4)'!$J$298</c15:f>
                      <c15:dlblFieldTableCache>
                        <c:ptCount val="1"/>
                        <c:pt idx="0">
                          <c:v>9</c:v>
                        </c:pt>
                      </c15:dlblFieldTableCache>
                    </c15:dlblFTEntry>
                  </c15:dlblFieldTable>
                  <c15:showDataLabelsRange val="0"/>
                </c:ext>
                <c:ext xmlns:c16="http://schemas.microsoft.com/office/drawing/2014/chart" uri="{C3380CC4-5D6E-409C-BE32-E72D297353CC}">
                  <c16:uniqueId val="{00000128-FF8B-5F4C-8BBF-ED4DE736661E}"/>
                </c:ext>
              </c:extLst>
            </c:dLbl>
            <c:dLbl>
              <c:idx val="297"/>
              <c:tx>
                <c:strRef>
                  <c:f>'/Users/el1goluj/Documents/ZURICH/PROJECTS/UPMEM/upmem-workloads/Microbenchmarks/AI/[ai_output.xlsx]ai_output (4)'!$J$299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{646C791E-A2EC-2F4B-9A32-D7C086EA658E}</c15:txfldGUID>
                      <c15:f>'/Users/el1goluj/Documents/ZURICH/PROJECTS/UPMEM/upmem-workloads/Microbenchmarks/AI/[ai_output.xlsx]ai_output (4)'!$J$299</c15:f>
                      <c15:dlblFieldTableCache>
                        <c:ptCount val="1"/>
                        <c:pt idx="0">
                          <c:v>10</c:v>
                        </c:pt>
                      </c15:dlblFieldTableCache>
                    </c15:dlblFTEntry>
                  </c15:dlblFieldTable>
                  <c15:showDataLabelsRange val="0"/>
                </c:ext>
                <c:ext xmlns:c16="http://schemas.microsoft.com/office/drawing/2014/chart" uri="{C3380CC4-5D6E-409C-BE32-E72D297353CC}">
                  <c16:uniqueId val="{00000129-FF8B-5F4C-8BBF-ED4DE736661E}"/>
                </c:ext>
              </c:extLst>
            </c:dLbl>
            <c:dLbl>
              <c:idx val="298"/>
              <c:tx>
                <c:strRef>
                  <c:f>'/Users/el1goluj/Documents/ZURICH/PROJECTS/UPMEM/upmem-workloads/Microbenchmarks/AI/[ai_output.xlsx]ai_output (4)'!$J$300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{E16C2736-C99C-E544-83AA-1DC958C8EA09}</c15:txfldGUID>
                      <c15:f>'/Users/el1goluj/Documents/ZURICH/PROJECTS/UPMEM/upmem-workloads/Microbenchmarks/AI/[ai_output.xlsx]ai_output (4)'!$J$300</c15:f>
                      <c15:dlblFieldTableCache>
                        <c:ptCount val="1"/>
                        <c:pt idx="0">
                          <c:v>11</c:v>
                        </c:pt>
                      </c15:dlblFieldTableCache>
                    </c15:dlblFTEntry>
                  </c15:dlblFieldTable>
                  <c15:showDataLabelsRange val="0"/>
                </c:ext>
                <c:ext xmlns:c16="http://schemas.microsoft.com/office/drawing/2014/chart" uri="{C3380CC4-5D6E-409C-BE32-E72D297353CC}">
                  <c16:uniqueId val="{0000012A-FF8B-5F4C-8BBF-ED4DE736661E}"/>
                </c:ext>
              </c:extLst>
            </c:dLbl>
            <c:dLbl>
              <c:idx val="299"/>
              <c:tx>
                <c:strRef>
                  <c:f>'/Users/el1goluj/Documents/ZURICH/PROJECTS/UPMEM/upmem-workloads/Microbenchmarks/AI/[ai_output.xlsx]ai_output (4)'!$J$301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{680CF3AF-6999-E043-ADEF-1346F1846ADC}</c15:txfldGUID>
                      <c15:f>'/Users/el1goluj/Documents/ZURICH/PROJECTS/UPMEM/upmem-workloads/Microbenchmarks/AI/[ai_output.xlsx]ai_output (4)'!$J$301</c15:f>
                      <c15:dlblFieldTableCache>
                        <c:ptCount val="1"/>
                        <c:pt idx="0">
                          <c:v>12</c:v>
                        </c:pt>
                      </c15:dlblFieldTableCache>
                    </c15:dlblFTEntry>
                  </c15:dlblFieldTable>
                  <c15:showDataLabelsRange val="0"/>
                </c:ext>
                <c:ext xmlns:c16="http://schemas.microsoft.com/office/drawing/2014/chart" uri="{C3380CC4-5D6E-409C-BE32-E72D297353CC}">
                  <c16:uniqueId val="{0000012B-FF8B-5F4C-8BBF-ED4DE736661E}"/>
                </c:ext>
              </c:extLst>
            </c:dLbl>
            <c:dLbl>
              <c:idx val="300"/>
              <c:tx>
                <c:strRef>
                  <c:f>'/Users/el1goluj/Documents/ZURICH/PROJECTS/UPMEM/upmem-workloads/Microbenchmarks/AI/[ai_output.xlsx]ai_output (4)'!$J$302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{C22CA972-1FB8-2941-92C1-99E77F856B2B}</c15:txfldGUID>
                      <c15:f>'/Users/el1goluj/Documents/ZURICH/PROJECTS/UPMEM/upmem-workloads/Microbenchmarks/AI/[ai_output.xlsx]ai_output (4)'!$J$302</c15:f>
                      <c15:dlblFieldTableCache>
                        <c:ptCount val="1"/>
                        <c:pt idx="0">
                          <c:v>13</c:v>
                        </c:pt>
                      </c15:dlblFieldTableCache>
                    </c15:dlblFTEntry>
                  </c15:dlblFieldTable>
                  <c15:showDataLabelsRange val="0"/>
                </c:ext>
                <c:ext xmlns:c16="http://schemas.microsoft.com/office/drawing/2014/chart" uri="{C3380CC4-5D6E-409C-BE32-E72D297353CC}">
                  <c16:uniqueId val="{0000012C-FF8B-5F4C-8BBF-ED4DE736661E}"/>
                </c:ext>
              </c:extLst>
            </c:dLbl>
            <c:dLbl>
              <c:idx val="301"/>
              <c:tx>
                <c:strRef>
                  <c:f>'/Users/el1goluj/Documents/ZURICH/PROJECTS/UPMEM/upmem-workloads/Microbenchmarks/AI/[ai_output.xlsx]ai_output (4)'!$J$303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{8E4A8DEF-A397-3A4A-9EC6-3617D51285CF}</c15:txfldGUID>
                      <c15:f>'/Users/el1goluj/Documents/ZURICH/PROJECTS/UPMEM/upmem-workloads/Microbenchmarks/AI/[ai_output.xlsx]ai_output (4)'!$J$303</c15:f>
                      <c15:dlblFieldTableCache>
                        <c:ptCount val="1"/>
                        <c:pt idx="0">
                          <c:v>14</c:v>
                        </c:pt>
                      </c15:dlblFieldTableCache>
                    </c15:dlblFTEntry>
                  </c15:dlblFieldTable>
                  <c15:showDataLabelsRange val="0"/>
                </c:ext>
                <c:ext xmlns:c16="http://schemas.microsoft.com/office/drawing/2014/chart" uri="{C3380CC4-5D6E-409C-BE32-E72D297353CC}">
                  <c16:uniqueId val="{0000012D-FF8B-5F4C-8BBF-ED4DE736661E}"/>
                </c:ext>
              </c:extLst>
            </c:dLbl>
            <c:dLbl>
              <c:idx val="302"/>
              <c:tx>
                <c:strRef>
                  <c:f>'/Users/el1goluj/Documents/ZURICH/PROJECTS/UPMEM/upmem-workloads/Microbenchmarks/AI/[ai_output.xlsx]ai_output (4)'!$J$304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{3761399C-3A7D-5C46-AA2D-88B40BAACFA8}</c15:txfldGUID>
                      <c15:f>'/Users/el1goluj/Documents/ZURICH/PROJECTS/UPMEM/upmem-workloads/Microbenchmarks/AI/[ai_output.xlsx]ai_output (4)'!$J$304</c15:f>
                      <c15:dlblFieldTableCache>
                        <c:ptCount val="1"/>
                        <c:pt idx="0">
                          <c:v>15</c:v>
                        </c:pt>
                      </c15:dlblFieldTableCache>
                    </c15:dlblFTEntry>
                  </c15:dlblFieldTable>
                  <c15:showDataLabelsRange val="0"/>
                </c:ext>
                <c:ext xmlns:c16="http://schemas.microsoft.com/office/drawing/2014/chart" uri="{C3380CC4-5D6E-409C-BE32-E72D297353CC}">
                  <c16:uniqueId val="{0000012E-FF8B-5F4C-8BBF-ED4DE736661E}"/>
                </c:ext>
              </c:extLst>
            </c:dLbl>
            <c:dLbl>
              <c:idx val="303"/>
              <c:tx>
                <c:strRef>
                  <c:f>'/Users/el1goluj/Documents/ZURICH/PROJECTS/UPMEM/upmem-workloads/Microbenchmarks/AI/[ai_output.xlsx]ai_output (4)'!$J$305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{A2976598-5BB9-534F-BB07-6EAE7B708895}</c15:txfldGUID>
                      <c15:f>'/Users/el1goluj/Documents/ZURICH/PROJECTS/UPMEM/upmem-workloads/Microbenchmarks/AI/[ai_output.xlsx]ai_output (4)'!$J$305</c15:f>
                      <c15:dlblFieldTableCache>
                        <c:ptCount val="1"/>
                        <c:pt idx="0">
                          <c:v>16</c:v>
                        </c:pt>
                      </c15:dlblFieldTableCache>
                    </c15:dlblFTEntry>
                  </c15:dlblFieldTable>
                  <c15:showDataLabelsRange val="0"/>
                </c:ext>
                <c:ext xmlns:c16="http://schemas.microsoft.com/office/drawing/2014/chart" uri="{C3380CC4-5D6E-409C-BE32-E72D297353CC}">
                  <c16:uniqueId val="{0000012F-FF8B-5F4C-8BBF-ED4DE736661E}"/>
                </c:ext>
              </c:extLst>
            </c:dLbl>
            <c:spPr>
              <a:noFill/>
              <a:ln>
                <a:noFill/>
              </a:ln>
              <a:effectLst/>
            </c:spPr>
            <c:txPr>
              <a:bodyPr rot="0" vert="horz"/>
              <a:lstStyle/>
              <a:p>
                <a:pPr>
                  <a:defRPr/>
                </a:pPr>
                <a:endParaRPr lang="en-US"/>
              </a:p>
            </c:txPr>
            <c:dLblPos val="ct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xVal>
            <c:numRef>
              <c:f>'ai_output-frac'!$K$610:$K$849</c:f>
              <c:numCache>
                <c:formatCode>#\ ????/????</c:formatCode>
                <c:ptCount val="240"/>
                <c:pt idx="0">
                  <c:v>4.8825000000000002E-4</c:v>
                </c:pt>
                <c:pt idx="1">
                  <c:v>4.8825000000000002E-4</c:v>
                </c:pt>
                <c:pt idx="2">
                  <c:v>4.8825000000000002E-4</c:v>
                </c:pt>
                <c:pt idx="3">
                  <c:v>4.8825000000000002E-4</c:v>
                </c:pt>
                <c:pt idx="4">
                  <c:v>4.8825000000000002E-4</c:v>
                </c:pt>
                <c:pt idx="5">
                  <c:v>4.8825000000000002E-4</c:v>
                </c:pt>
                <c:pt idx="6">
                  <c:v>4.8825000000000002E-4</c:v>
                </c:pt>
                <c:pt idx="7">
                  <c:v>4.8825000000000002E-4</c:v>
                </c:pt>
                <c:pt idx="8">
                  <c:v>4.8825000000000002E-4</c:v>
                </c:pt>
                <c:pt idx="9">
                  <c:v>4.8825000000000002E-4</c:v>
                </c:pt>
                <c:pt idx="10">
                  <c:v>4.8825000000000002E-4</c:v>
                </c:pt>
                <c:pt idx="11">
                  <c:v>4.8825000000000002E-4</c:v>
                </c:pt>
                <c:pt idx="12">
                  <c:v>4.8825000000000002E-4</c:v>
                </c:pt>
                <c:pt idx="13">
                  <c:v>4.8825000000000002E-4</c:v>
                </c:pt>
                <c:pt idx="14">
                  <c:v>4.8825000000000002E-4</c:v>
                </c:pt>
                <c:pt idx="15">
                  <c:v>4.8825000000000002E-4</c:v>
                </c:pt>
                <c:pt idx="16">
                  <c:v>9.7650000000000005E-4</c:v>
                </c:pt>
                <c:pt idx="17">
                  <c:v>9.7650000000000005E-4</c:v>
                </c:pt>
                <c:pt idx="18">
                  <c:v>9.7650000000000005E-4</c:v>
                </c:pt>
                <c:pt idx="19">
                  <c:v>9.7650000000000005E-4</c:v>
                </c:pt>
                <c:pt idx="20">
                  <c:v>9.7650000000000005E-4</c:v>
                </c:pt>
                <c:pt idx="21">
                  <c:v>9.7650000000000005E-4</c:v>
                </c:pt>
                <c:pt idx="22">
                  <c:v>9.7650000000000005E-4</c:v>
                </c:pt>
                <c:pt idx="23">
                  <c:v>9.7650000000000005E-4</c:v>
                </c:pt>
                <c:pt idx="24">
                  <c:v>9.7650000000000005E-4</c:v>
                </c:pt>
                <c:pt idx="25">
                  <c:v>9.7650000000000005E-4</c:v>
                </c:pt>
                <c:pt idx="26">
                  <c:v>9.7650000000000005E-4</c:v>
                </c:pt>
                <c:pt idx="27">
                  <c:v>9.7650000000000005E-4</c:v>
                </c:pt>
                <c:pt idx="28">
                  <c:v>9.7650000000000005E-4</c:v>
                </c:pt>
                <c:pt idx="29">
                  <c:v>9.7650000000000005E-4</c:v>
                </c:pt>
                <c:pt idx="30">
                  <c:v>9.7650000000000005E-4</c:v>
                </c:pt>
                <c:pt idx="31">
                  <c:v>9.7650000000000005E-4</c:v>
                </c:pt>
                <c:pt idx="32">
                  <c:v>1.9530000000000001E-3</c:v>
                </c:pt>
                <c:pt idx="33">
                  <c:v>1.9530000000000001E-3</c:v>
                </c:pt>
                <c:pt idx="34">
                  <c:v>1.9530000000000001E-3</c:v>
                </c:pt>
                <c:pt idx="35">
                  <c:v>1.9530000000000001E-3</c:v>
                </c:pt>
                <c:pt idx="36">
                  <c:v>1.9530000000000001E-3</c:v>
                </c:pt>
                <c:pt idx="37">
                  <c:v>1.9530000000000001E-3</c:v>
                </c:pt>
                <c:pt idx="38">
                  <c:v>1.9530000000000001E-3</c:v>
                </c:pt>
                <c:pt idx="39">
                  <c:v>1.9530000000000001E-3</c:v>
                </c:pt>
                <c:pt idx="40">
                  <c:v>1.9530000000000001E-3</c:v>
                </c:pt>
                <c:pt idx="41">
                  <c:v>1.9530000000000001E-3</c:v>
                </c:pt>
                <c:pt idx="42">
                  <c:v>1.9530000000000001E-3</c:v>
                </c:pt>
                <c:pt idx="43">
                  <c:v>1.9530000000000001E-3</c:v>
                </c:pt>
                <c:pt idx="44">
                  <c:v>1.9530000000000001E-3</c:v>
                </c:pt>
                <c:pt idx="45">
                  <c:v>1.9530000000000001E-3</c:v>
                </c:pt>
                <c:pt idx="46">
                  <c:v>1.9530000000000001E-3</c:v>
                </c:pt>
                <c:pt idx="47">
                  <c:v>1.9530000000000001E-3</c:v>
                </c:pt>
                <c:pt idx="48">
                  <c:v>3.90625E-3</c:v>
                </c:pt>
                <c:pt idx="49">
                  <c:v>3.90625E-3</c:v>
                </c:pt>
                <c:pt idx="50">
                  <c:v>3.90625E-3</c:v>
                </c:pt>
                <c:pt idx="51">
                  <c:v>3.90625E-3</c:v>
                </c:pt>
                <c:pt idx="52">
                  <c:v>3.90625E-3</c:v>
                </c:pt>
                <c:pt idx="53">
                  <c:v>3.90625E-3</c:v>
                </c:pt>
                <c:pt idx="54">
                  <c:v>3.90625E-3</c:v>
                </c:pt>
                <c:pt idx="55">
                  <c:v>3.90625E-3</c:v>
                </c:pt>
                <c:pt idx="56">
                  <c:v>3.90625E-3</c:v>
                </c:pt>
                <c:pt idx="57">
                  <c:v>3.90625E-3</c:v>
                </c:pt>
                <c:pt idx="58">
                  <c:v>3.90625E-3</c:v>
                </c:pt>
                <c:pt idx="59">
                  <c:v>3.90625E-3</c:v>
                </c:pt>
                <c:pt idx="60">
                  <c:v>3.90625E-3</c:v>
                </c:pt>
                <c:pt idx="61">
                  <c:v>3.90625E-3</c:v>
                </c:pt>
                <c:pt idx="62">
                  <c:v>3.90625E-3</c:v>
                </c:pt>
                <c:pt idx="63">
                  <c:v>3.90625E-3</c:v>
                </c:pt>
                <c:pt idx="64">
                  <c:v>7.8125E-3</c:v>
                </c:pt>
                <c:pt idx="65">
                  <c:v>7.8125E-3</c:v>
                </c:pt>
                <c:pt idx="66">
                  <c:v>7.8125E-3</c:v>
                </c:pt>
                <c:pt idx="67">
                  <c:v>7.8125E-3</c:v>
                </c:pt>
                <c:pt idx="68">
                  <c:v>7.8125E-3</c:v>
                </c:pt>
                <c:pt idx="69">
                  <c:v>7.8125E-3</c:v>
                </c:pt>
                <c:pt idx="70">
                  <c:v>7.8125E-3</c:v>
                </c:pt>
                <c:pt idx="71">
                  <c:v>7.8125E-3</c:v>
                </c:pt>
                <c:pt idx="72">
                  <c:v>7.8125E-3</c:v>
                </c:pt>
                <c:pt idx="73">
                  <c:v>7.8125E-3</c:v>
                </c:pt>
                <c:pt idx="74">
                  <c:v>7.8125E-3</c:v>
                </c:pt>
                <c:pt idx="75">
                  <c:v>7.8125E-3</c:v>
                </c:pt>
                <c:pt idx="76">
                  <c:v>7.8125E-3</c:v>
                </c:pt>
                <c:pt idx="77">
                  <c:v>7.8125E-3</c:v>
                </c:pt>
                <c:pt idx="78">
                  <c:v>7.8125E-3</c:v>
                </c:pt>
                <c:pt idx="79">
                  <c:v>7.8125E-3</c:v>
                </c:pt>
                <c:pt idx="80">
                  <c:v>1.5625E-2</c:v>
                </c:pt>
                <c:pt idx="81">
                  <c:v>1.5625E-2</c:v>
                </c:pt>
                <c:pt idx="82">
                  <c:v>1.5625E-2</c:v>
                </c:pt>
                <c:pt idx="83">
                  <c:v>1.5625E-2</c:v>
                </c:pt>
                <c:pt idx="84">
                  <c:v>1.5625E-2</c:v>
                </c:pt>
                <c:pt idx="85">
                  <c:v>1.5625E-2</c:v>
                </c:pt>
                <c:pt idx="86">
                  <c:v>1.5625E-2</c:v>
                </c:pt>
                <c:pt idx="87">
                  <c:v>1.5625E-2</c:v>
                </c:pt>
                <c:pt idx="88">
                  <c:v>1.5625E-2</c:v>
                </c:pt>
                <c:pt idx="89">
                  <c:v>1.5625E-2</c:v>
                </c:pt>
                <c:pt idx="90">
                  <c:v>1.5625E-2</c:v>
                </c:pt>
                <c:pt idx="91">
                  <c:v>1.5625E-2</c:v>
                </c:pt>
                <c:pt idx="92">
                  <c:v>1.5625E-2</c:v>
                </c:pt>
                <c:pt idx="93">
                  <c:v>1.5625E-2</c:v>
                </c:pt>
                <c:pt idx="94">
                  <c:v>1.5625E-2</c:v>
                </c:pt>
                <c:pt idx="95">
                  <c:v>1.5625E-2</c:v>
                </c:pt>
                <c:pt idx="96">
                  <c:v>3.125E-2</c:v>
                </c:pt>
                <c:pt idx="97">
                  <c:v>3.125E-2</c:v>
                </c:pt>
                <c:pt idx="98">
                  <c:v>3.125E-2</c:v>
                </c:pt>
                <c:pt idx="99">
                  <c:v>3.125E-2</c:v>
                </c:pt>
                <c:pt idx="100">
                  <c:v>3.125E-2</c:v>
                </c:pt>
                <c:pt idx="101">
                  <c:v>3.125E-2</c:v>
                </c:pt>
                <c:pt idx="102">
                  <c:v>3.125E-2</c:v>
                </c:pt>
                <c:pt idx="103">
                  <c:v>3.125E-2</c:v>
                </c:pt>
                <c:pt idx="104">
                  <c:v>3.125E-2</c:v>
                </c:pt>
                <c:pt idx="105">
                  <c:v>3.125E-2</c:v>
                </c:pt>
                <c:pt idx="106">
                  <c:v>3.125E-2</c:v>
                </c:pt>
                <c:pt idx="107">
                  <c:v>3.125E-2</c:v>
                </c:pt>
                <c:pt idx="108">
                  <c:v>3.125E-2</c:v>
                </c:pt>
                <c:pt idx="109">
                  <c:v>3.125E-2</c:v>
                </c:pt>
                <c:pt idx="110">
                  <c:v>3.125E-2</c:v>
                </c:pt>
                <c:pt idx="111">
                  <c:v>3.125E-2</c:v>
                </c:pt>
                <c:pt idx="112">
                  <c:v>6.25E-2</c:v>
                </c:pt>
                <c:pt idx="113">
                  <c:v>6.25E-2</c:v>
                </c:pt>
                <c:pt idx="114">
                  <c:v>6.25E-2</c:v>
                </c:pt>
                <c:pt idx="115">
                  <c:v>6.25E-2</c:v>
                </c:pt>
                <c:pt idx="116">
                  <c:v>6.25E-2</c:v>
                </c:pt>
                <c:pt idx="117">
                  <c:v>6.25E-2</c:v>
                </c:pt>
                <c:pt idx="118">
                  <c:v>6.25E-2</c:v>
                </c:pt>
                <c:pt idx="119">
                  <c:v>6.25E-2</c:v>
                </c:pt>
                <c:pt idx="120">
                  <c:v>6.25E-2</c:v>
                </c:pt>
                <c:pt idx="121">
                  <c:v>6.25E-2</c:v>
                </c:pt>
                <c:pt idx="122">
                  <c:v>6.25E-2</c:v>
                </c:pt>
                <c:pt idx="123">
                  <c:v>6.25E-2</c:v>
                </c:pt>
                <c:pt idx="124">
                  <c:v>6.25E-2</c:v>
                </c:pt>
                <c:pt idx="125">
                  <c:v>6.25E-2</c:v>
                </c:pt>
                <c:pt idx="126">
                  <c:v>6.25E-2</c:v>
                </c:pt>
                <c:pt idx="127">
                  <c:v>6.25E-2</c:v>
                </c:pt>
                <c:pt idx="128">
                  <c:v>0.125</c:v>
                </c:pt>
                <c:pt idx="129">
                  <c:v>0.125</c:v>
                </c:pt>
                <c:pt idx="130">
                  <c:v>0.125</c:v>
                </c:pt>
                <c:pt idx="131">
                  <c:v>0.125</c:v>
                </c:pt>
                <c:pt idx="132">
                  <c:v>0.125</c:v>
                </c:pt>
                <c:pt idx="133">
                  <c:v>0.125</c:v>
                </c:pt>
                <c:pt idx="134">
                  <c:v>0.125</c:v>
                </c:pt>
                <c:pt idx="135">
                  <c:v>0.125</c:v>
                </c:pt>
                <c:pt idx="136">
                  <c:v>0.125</c:v>
                </c:pt>
                <c:pt idx="137">
                  <c:v>0.125</c:v>
                </c:pt>
                <c:pt idx="138">
                  <c:v>0.125</c:v>
                </c:pt>
                <c:pt idx="139">
                  <c:v>0.125</c:v>
                </c:pt>
                <c:pt idx="140">
                  <c:v>0.125</c:v>
                </c:pt>
                <c:pt idx="141">
                  <c:v>0.125</c:v>
                </c:pt>
                <c:pt idx="142">
                  <c:v>0.125</c:v>
                </c:pt>
                <c:pt idx="143">
                  <c:v>0.125</c:v>
                </c:pt>
                <c:pt idx="144">
                  <c:v>0.25</c:v>
                </c:pt>
                <c:pt idx="145">
                  <c:v>0.25</c:v>
                </c:pt>
                <c:pt idx="146">
                  <c:v>0.25</c:v>
                </c:pt>
                <c:pt idx="147">
                  <c:v>0.25</c:v>
                </c:pt>
                <c:pt idx="148">
                  <c:v>0.25</c:v>
                </c:pt>
                <c:pt idx="149">
                  <c:v>0.25</c:v>
                </c:pt>
                <c:pt idx="150">
                  <c:v>0.25</c:v>
                </c:pt>
                <c:pt idx="151">
                  <c:v>0.25</c:v>
                </c:pt>
                <c:pt idx="152">
                  <c:v>0.25</c:v>
                </c:pt>
                <c:pt idx="153">
                  <c:v>0.25</c:v>
                </c:pt>
                <c:pt idx="154">
                  <c:v>0.25</c:v>
                </c:pt>
                <c:pt idx="155">
                  <c:v>0.25</c:v>
                </c:pt>
                <c:pt idx="156">
                  <c:v>0.25</c:v>
                </c:pt>
                <c:pt idx="157">
                  <c:v>0.25</c:v>
                </c:pt>
                <c:pt idx="158">
                  <c:v>0.25</c:v>
                </c:pt>
                <c:pt idx="159">
                  <c:v>0.25</c:v>
                </c:pt>
                <c:pt idx="160">
                  <c:v>0.5</c:v>
                </c:pt>
                <c:pt idx="161">
                  <c:v>0.5</c:v>
                </c:pt>
                <c:pt idx="162">
                  <c:v>0.5</c:v>
                </c:pt>
                <c:pt idx="163">
                  <c:v>0.5</c:v>
                </c:pt>
                <c:pt idx="164">
                  <c:v>0.5</c:v>
                </c:pt>
                <c:pt idx="165">
                  <c:v>0.5</c:v>
                </c:pt>
                <c:pt idx="166">
                  <c:v>0.5</c:v>
                </c:pt>
                <c:pt idx="167">
                  <c:v>0.5</c:v>
                </c:pt>
                <c:pt idx="168">
                  <c:v>0.5</c:v>
                </c:pt>
                <c:pt idx="169">
                  <c:v>0.5</c:v>
                </c:pt>
                <c:pt idx="170">
                  <c:v>0.5</c:v>
                </c:pt>
                <c:pt idx="171">
                  <c:v>0.5</c:v>
                </c:pt>
                <c:pt idx="172">
                  <c:v>0.5</c:v>
                </c:pt>
                <c:pt idx="173">
                  <c:v>0.5</c:v>
                </c:pt>
                <c:pt idx="174">
                  <c:v>0.5</c:v>
                </c:pt>
                <c:pt idx="175">
                  <c:v>0.5</c:v>
                </c:pt>
                <c:pt idx="176">
                  <c:v>1</c:v>
                </c:pt>
                <c:pt idx="177">
                  <c:v>1</c:v>
                </c:pt>
                <c:pt idx="178">
                  <c:v>1</c:v>
                </c:pt>
                <c:pt idx="179">
                  <c:v>1</c:v>
                </c:pt>
                <c:pt idx="180">
                  <c:v>1</c:v>
                </c:pt>
                <c:pt idx="181">
                  <c:v>1</c:v>
                </c:pt>
                <c:pt idx="182">
                  <c:v>1</c:v>
                </c:pt>
                <c:pt idx="183">
                  <c:v>1</c:v>
                </c:pt>
                <c:pt idx="184">
                  <c:v>1</c:v>
                </c:pt>
                <c:pt idx="185">
                  <c:v>1</c:v>
                </c:pt>
                <c:pt idx="186">
                  <c:v>1</c:v>
                </c:pt>
                <c:pt idx="187">
                  <c:v>1</c:v>
                </c:pt>
                <c:pt idx="188">
                  <c:v>1</c:v>
                </c:pt>
                <c:pt idx="189">
                  <c:v>1</c:v>
                </c:pt>
                <c:pt idx="190">
                  <c:v>1</c:v>
                </c:pt>
                <c:pt idx="191">
                  <c:v>1</c:v>
                </c:pt>
                <c:pt idx="192">
                  <c:v>2</c:v>
                </c:pt>
                <c:pt idx="193">
                  <c:v>2</c:v>
                </c:pt>
                <c:pt idx="194">
                  <c:v>2</c:v>
                </c:pt>
                <c:pt idx="195">
                  <c:v>2</c:v>
                </c:pt>
                <c:pt idx="196">
                  <c:v>2</c:v>
                </c:pt>
                <c:pt idx="197">
                  <c:v>2</c:v>
                </c:pt>
                <c:pt idx="198">
                  <c:v>2</c:v>
                </c:pt>
                <c:pt idx="199">
                  <c:v>2</c:v>
                </c:pt>
                <c:pt idx="200">
                  <c:v>2</c:v>
                </c:pt>
                <c:pt idx="201">
                  <c:v>2</c:v>
                </c:pt>
                <c:pt idx="202">
                  <c:v>2</c:v>
                </c:pt>
                <c:pt idx="203">
                  <c:v>2</c:v>
                </c:pt>
                <c:pt idx="204">
                  <c:v>2</c:v>
                </c:pt>
                <c:pt idx="205">
                  <c:v>2</c:v>
                </c:pt>
                <c:pt idx="206">
                  <c:v>2</c:v>
                </c:pt>
                <c:pt idx="207">
                  <c:v>2</c:v>
                </c:pt>
                <c:pt idx="208">
                  <c:v>4</c:v>
                </c:pt>
                <c:pt idx="209">
                  <c:v>4</c:v>
                </c:pt>
                <c:pt idx="210">
                  <c:v>4</c:v>
                </c:pt>
                <c:pt idx="211">
                  <c:v>4</c:v>
                </c:pt>
                <c:pt idx="212">
                  <c:v>4</c:v>
                </c:pt>
                <c:pt idx="213">
                  <c:v>4</c:v>
                </c:pt>
                <c:pt idx="214">
                  <c:v>4</c:v>
                </c:pt>
                <c:pt idx="215">
                  <c:v>4</c:v>
                </c:pt>
                <c:pt idx="216">
                  <c:v>4</c:v>
                </c:pt>
                <c:pt idx="217">
                  <c:v>4</c:v>
                </c:pt>
                <c:pt idx="218">
                  <c:v>4</c:v>
                </c:pt>
                <c:pt idx="219">
                  <c:v>4</c:v>
                </c:pt>
                <c:pt idx="220">
                  <c:v>4</c:v>
                </c:pt>
                <c:pt idx="221">
                  <c:v>4</c:v>
                </c:pt>
                <c:pt idx="222">
                  <c:v>4</c:v>
                </c:pt>
                <c:pt idx="223">
                  <c:v>4</c:v>
                </c:pt>
                <c:pt idx="224">
                  <c:v>8</c:v>
                </c:pt>
                <c:pt idx="225">
                  <c:v>8</c:v>
                </c:pt>
                <c:pt idx="226">
                  <c:v>8</c:v>
                </c:pt>
                <c:pt idx="227">
                  <c:v>8</c:v>
                </c:pt>
                <c:pt idx="228">
                  <c:v>8</c:v>
                </c:pt>
                <c:pt idx="229">
                  <c:v>8</c:v>
                </c:pt>
                <c:pt idx="230">
                  <c:v>8</c:v>
                </c:pt>
                <c:pt idx="231">
                  <c:v>8</c:v>
                </c:pt>
                <c:pt idx="232">
                  <c:v>8</c:v>
                </c:pt>
                <c:pt idx="233">
                  <c:v>8</c:v>
                </c:pt>
                <c:pt idx="234">
                  <c:v>8</c:v>
                </c:pt>
                <c:pt idx="235">
                  <c:v>8</c:v>
                </c:pt>
                <c:pt idx="236">
                  <c:v>8</c:v>
                </c:pt>
                <c:pt idx="237">
                  <c:v>8</c:v>
                </c:pt>
                <c:pt idx="238">
                  <c:v>8</c:v>
                </c:pt>
                <c:pt idx="239">
                  <c:v>8</c:v>
                </c:pt>
              </c:numCache>
            </c:numRef>
          </c:xVal>
          <c:yVal>
            <c:numRef>
              <c:f>'ai_output-frac'!$L$610:$L$849</c:f>
              <c:numCache>
                <c:formatCode>0.0000</c:formatCode>
                <c:ptCount val="240"/>
                <c:pt idx="0">
                  <c:v>0.129720096644761</c:v>
                </c:pt>
                <c:pt idx="1">
                  <c:v>0.15234270051520901</c:v>
                </c:pt>
                <c:pt idx="2">
                  <c:v>0.15231421168950299</c:v>
                </c:pt>
                <c:pt idx="3">
                  <c:v>0.15245416825483199</c:v>
                </c:pt>
                <c:pt idx="4">
                  <c:v>0.15226696963388101</c:v>
                </c:pt>
                <c:pt idx="5">
                  <c:v>0.152366665277819</c:v>
                </c:pt>
                <c:pt idx="6">
                  <c:v>0.152222666403318</c:v>
                </c:pt>
                <c:pt idx="7">
                  <c:v>0.152499904213377</c:v>
                </c:pt>
                <c:pt idx="8">
                  <c:v>0.15219002140309101</c:v>
                </c:pt>
                <c:pt idx="9">
                  <c:v>0.15237832653738001</c:v>
                </c:pt>
                <c:pt idx="10">
                  <c:v>0.15225629569521301</c:v>
                </c:pt>
                <c:pt idx="11">
                  <c:v>0.15219616147245599</c:v>
                </c:pt>
                <c:pt idx="12">
                  <c:v>0.15208507056239801</c:v>
                </c:pt>
                <c:pt idx="13">
                  <c:v>0.152284762857816</c:v>
                </c:pt>
                <c:pt idx="14">
                  <c:v>0.15203087578189101</c:v>
                </c:pt>
                <c:pt idx="15">
                  <c:v>0.15252846255173799</c:v>
                </c:pt>
                <c:pt idx="16">
                  <c:v>0.25947917111950902</c:v>
                </c:pt>
                <c:pt idx="17">
                  <c:v>0.30461936071739698</c:v>
                </c:pt>
                <c:pt idx="18">
                  <c:v>0.30461159315089997</c:v>
                </c:pt>
                <c:pt idx="19">
                  <c:v>0.30490833650966498</c:v>
                </c:pt>
                <c:pt idx="20">
                  <c:v>0.30464072356802602</c:v>
                </c:pt>
                <c:pt idx="21">
                  <c:v>0.30484479259615199</c:v>
                </c:pt>
                <c:pt idx="22">
                  <c:v>0.30444533280663599</c:v>
                </c:pt>
                <c:pt idx="23">
                  <c:v>0.30501927761807501</c:v>
                </c:pt>
                <c:pt idx="24">
                  <c:v>0.30450030154596402</c:v>
                </c:pt>
                <c:pt idx="25">
                  <c:v>0.30483895825846102</c:v>
                </c:pt>
                <c:pt idx="26">
                  <c:v>0.304579879698545</c:v>
                </c:pt>
                <c:pt idx="27">
                  <c:v>0.30443175535168099</c:v>
                </c:pt>
                <c:pt idx="28">
                  <c:v>0.304089486773721</c:v>
                </c:pt>
                <c:pt idx="29">
                  <c:v>0.30475665307476102</c:v>
                </c:pt>
                <c:pt idx="30">
                  <c:v>0.30410432396311299</c:v>
                </c:pt>
                <c:pt idx="31">
                  <c:v>0.30501408559069398</c:v>
                </c:pt>
                <c:pt idx="32">
                  <c:v>0.50430006986635301</c:v>
                </c:pt>
                <c:pt idx="33">
                  <c:v>0.60915717082436505</c:v>
                </c:pt>
                <c:pt idx="34">
                  <c:v>0.60943686385212004</c:v>
                </c:pt>
                <c:pt idx="35">
                  <c:v>0.60953663134620295</c:v>
                </c:pt>
                <c:pt idx="36">
                  <c:v>0.60918694073900903</c:v>
                </c:pt>
                <c:pt idx="37">
                  <c:v>0.60988672364866303</c:v>
                </c:pt>
                <c:pt idx="38">
                  <c:v>0.60904200160597499</c:v>
                </c:pt>
                <c:pt idx="39">
                  <c:v>0.60989191322438796</c:v>
                </c:pt>
                <c:pt idx="40">
                  <c:v>0.60895921020547705</c:v>
                </c:pt>
                <c:pt idx="41">
                  <c:v>0.60982315851269497</c:v>
                </c:pt>
                <c:pt idx="42">
                  <c:v>0.60925425736009697</c:v>
                </c:pt>
                <c:pt idx="43">
                  <c:v>0.60892170276211399</c:v>
                </c:pt>
                <c:pt idx="44">
                  <c:v>0.60829510718832203</c:v>
                </c:pt>
                <c:pt idx="45">
                  <c:v>0.60965328411338104</c:v>
                </c:pt>
                <c:pt idx="46">
                  <c:v>0.60812608292272097</c:v>
                </c:pt>
                <c:pt idx="47">
                  <c:v>0.61032555459050697</c:v>
                </c:pt>
                <c:pt idx="48">
                  <c:v>0.913094847599909</c:v>
                </c:pt>
                <c:pt idx="49">
                  <c:v>1.2192627525690101</c:v>
                </c:pt>
                <c:pt idx="50">
                  <c:v>1.2192627525690101</c:v>
                </c:pt>
                <c:pt idx="51">
                  <c:v>1.22086958002801</c:v>
                </c:pt>
                <c:pt idx="52">
                  <c:v>1.2177222071214999</c:v>
                </c:pt>
                <c:pt idx="53">
                  <c:v>1.21933793760419</c:v>
                </c:pt>
                <c:pt idx="54">
                  <c:v>1.21834313492198</c:v>
                </c:pt>
                <c:pt idx="55">
                  <c:v>1.2204382544736301</c:v>
                </c:pt>
                <c:pt idx="56">
                  <c:v>1.2178308237942499</c:v>
                </c:pt>
                <c:pt idx="57">
                  <c:v>1.21871599564744</c:v>
                </c:pt>
                <c:pt idx="58">
                  <c:v>1.21833795790717</c:v>
                </c:pt>
                <c:pt idx="59">
                  <c:v>1.2181024502671101</c:v>
                </c:pt>
                <c:pt idx="60">
                  <c:v>1.2164899902203901</c:v>
                </c:pt>
                <c:pt idx="61">
                  <c:v>1.2188118369958101</c:v>
                </c:pt>
                <c:pt idx="62">
                  <c:v>1.2161442814030199</c:v>
                </c:pt>
                <c:pt idx="63">
                  <c:v>1.2202356886594501</c:v>
                </c:pt>
                <c:pt idx="64">
                  <c:v>1.5570634539199399</c:v>
                </c:pt>
                <c:pt idx="65">
                  <c:v>2.4137778628990598</c:v>
                </c:pt>
                <c:pt idx="66">
                  <c:v>2.4344621759194398</c:v>
                </c:pt>
                <c:pt idx="67">
                  <c:v>2.4338163984661301</c:v>
                </c:pt>
                <c:pt idx="68">
                  <c:v>2.4362618267715099</c:v>
                </c:pt>
                <c:pt idx="69">
                  <c:v>2.43545992962546</c:v>
                </c:pt>
                <c:pt idx="70">
                  <c:v>2.4341779916248698</c:v>
                </c:pt>
                <c:pt idx="71">
                  <c:v>2.4380537745956699</c:v>
                </c:pt>
                <c:pt idx="72">
                  <c:v>2.4352892712903</c:v>
                </c:pt>
                <c:pt idx="73">
                  <c:v>2.4358685725208602</c:v>
                </c:pt>
                <c:pt idx="74">
                  <c:v>2.4347826086956501</c:v>
                </c:pt>
                <c:pt idx="75">
                  <c:v>2.4337492572786599</c:v>
                </c:pt>
                <c:pt idx="76">
                  <c:v>2.4335013834428199</c:v>
                </c:pt>
                <c:pt idx="77">
                  <c:v>2.4362152505613199</c:v>
                </c:pt>
                <c:pt idx="78">
                  <c:v>2.4324845965407098</c:v>
                </c:pt>
                <c:pt idx="79">
                  <c:v>2.4413597263347402</c:v>
                </c:pt>
                <c:pt idx="80">
                  <c:v>2.4077678055949101</c:v>
                </c:pt>
                <c:pt idx="81">
                  <c:v>4.7512184815637903</c:v>
                </c:pt>
                <c:pt idx="82">
                  <c:v>4.8611234735873898</c:v>
                </c:pt>
                <c:pt idx="83">
                  <c:v>4.8647215641694999</c:v>
                </c:pt>
                <c:pt idx="84">
                  <c:v>4.8658154487773704</c:v>
                </c:pt>
                <c:pt idx="85">
                  <c:v>4.8669821129241004</c:v>
                </c:pt>
                <c:pt idx="86">
                  <c:v>4.8645771256121098</c:v>
                </c:pt>
                <c:pt idx="87">
                  <c:v>4.8673642395910397</c:v>
                </c:pt>
                <c:pt idx="88">
                  <c:v>4.8568312953258097</c:v>
                </c:pt>
                <c:pt idx="89">
                  <c:v>4.8646080760094996</c:v>
                </c:pt>
                <c:pt idx="90">
                  <c:v>4.8616180242046498</c:v>
                </c:pt>
                <c:pt idx="91">
                  <c:v>4.8616386326641301</c:v>
                </c:pt>
                <c:pt idx="92">
                  <c:v>4.85429249855033</c:v>
                </c:pt>
                <c:pt idx="93">
                  <c:v>4.8612883126131203</c:v>
                </c:pt>
                <c:pt idx="94">
                  <c:v>4.8528341485706497</c:v>
                </c:pt>
                <c:pt idx="95">
                  <c:v>4.86849031294041</c:v>
                </c:pt>
                <c:pt idx="96">
                  <c:v>3.3092304584932299</c:v>
                </c:pt>
                <c:pt idx="97">
                  <c:v>6.6138235879277802</c:v>
                </c:pt>
                <c:pt idx="98">
                  <c:v>9.5714911640134304</c:v>
                </c:pt>
                <c:pt idx="99">
                  <c:v>9.7467864958463402</c:v>
                </c:pt>
                <c:pt idx="100">
                  <c:v>9.7215876581406597</c:v>
                </c:pt>
                <c:pt idx="101">
                  <c:v>9.7362780095844794</c:v>
                </c:pt>
                <c:pt idx="102">
                  <c:v>9.7188278562106998</c:v>
                </c:pt>
                <c:pt idx="103">
                  <c:v>9.74720067991076</c:v>
                </c:pt>
                <c:pt idx="104">
                  <c:v>9.7144442303334895</c:v>
                </c:pt>
                <c:pt idx="105">
                  <c:v>9.7321883167577408</c:v>
                </c:pt>
                <c:pt idx="106">
                  <c:v>9.7176132163200108</c:v>
                </c:pt>
                <c:pt idx="107">
                  <c:v>9.7309084121347809</c:v>
                </c:pt>
                <c:pt idx="108">
                  <c:v>9.7075372482134998</c:v>
                </c:pt>
                <c:pt idx="109">
                  <c:v>9.7269675952920593</c:v>
                </c:pt>
                <c:pt idx="110">
                  <c:v>9.7138271359209902</c:v>
                </c:pt>
                <c:pt idx="111">
                  <c:v>9.74595823330713</c:v>
                </c:pt>
                <c:pt idx="112">
                  <c:v>4.0847123351096704</c:v>
                </c:pt>
                <c:pt idx="113">
                  <c:v>8.1625564926515004</c:v>
                </c:pt>
                <c:pt idx="114">
                  <c:v>12.2315274744905</c:v>
                </c:pt>
                <c:pt idx="115">
                  <c:v>16.305790440849702</c:v>
                </c:pt>
                <c:pt idx="116">
                  <c:v>19.191030977431002</c:v>
                </c:pt>
                <c:pt idx="117">
                  <c:v>19.466358883834602</c:v>
                </c:pt>
                <c:pt idx="118">
                  <c:v>19.430205101597799</c:v>
                </c:pt>
                <c:pt idx="119">
                  <c:v>19.476689635262101</c:v>
                </c:pt>
                <c:pt idx="120">
                  <c:v>19.422924666900901</c:v>
                </c:pt>
                <c:pt idx="121">
                  <c:v>19.4533989763422</c:v>
                </c:pt>
                <c:pt idx="122">
                  <c:v>19.431851153728001</c:v>
                </c:pt>
                <c:pt idx="123">
                  <c:v>19.453357730317201</c:v>
                </c:pt>
                <c:pt idx="124">
                  <c:v>19.4368733356918</c:v>
                </c:pt>
                <c:pt idx="125">
                  <c:v>19.447214026520101</c:v>
                </c:pt>
                <c:pt idx="126">
                  <c:v>19.416594714476702</c:v>
                </c:pt>
                <c:pt idx="127">
                  <c:v>19.4604958958152</c:v>
                </c:pt>
                <c:pt idx="128">
                  <c:v>4.6042564722767203</c:v>
                </c:pt>
                <c:pt idx="129">
                  <c:v>9.2057873296811294</c:v>
                </c:pt>
                <c:pt idx="130">
                  <c:v>13.798297590760001</c:v>
                </c:pt>
                <c:pt idx="131">
                  <c:v>18.402896312416601</c:v>
                </c:pt>
                <c:pt idx="132">
                  <c:v>22.969383884950801</c:v>
                </c:pt>
                <c:pt idx="133">
                  <c:v>27.566497312466002</c:v>
                </c:pt>
                <c:pt idx="134">
                  <c:v>32.110199624828503</c:v>
                </c:pt>
                <c:pt idx="135">
                  <c:v>36.681012511469</c:v>
                </c:pt>
                <c:pt idx="136">
                  <c:v>38.758794617303401</c:v>
                </c:pt>
                <c:pt idx="137">
                  <c:v>38.869217831890801</c:v>
                </c:pt>
                <c:pt idx="138">
                  <c:v>38.862138488385803</c:v>
                </c:pt>
                <c:pt idx="139">
                  <c:v>38.839764972822799</c:v>
                </c:pt>
                <c:pt idx="140">
                  <c:v>38.818977425858101</c:v>
                </c:pt>
                <c:pt idx="141">
                  <c:v>38.905643095815499</c:v>
                </c:pt>
                <c:pt idx="142">
                  <c:v>38.803627013127603</c:v>
                </c:pt>
                <c:pt idx="143">
                  <c:v>38.946847865997903</c:v>
                </c:pt>
                <c:pt idx="144">
                  <c:v>4.9238497091989704</c:v>
                </c:pt>
                <c:pt idx="145">
                  <c:v>9.8477126305084504</c:v>
                </c:pt>
                <c:pt idx="146">
                  <c:v>14.7608946591535</c:v>
                </c:pt>
                <c:pt idx="147">
                  <c:v>19.685230777482701</c:v>
                </c:pt>
                <c:pt idx="148">
                  <c:v>24.577536096006</c:v>
                </c:pt>
                <c:pt idx="149">
                  <c:v>29.4981794799662</c:v>
                </c:pt>
                <c:pt idx="150">
                  <c:v>34.377608752669602</c:v>
                </c:pt>
                <c:pt idx="151">
                  <c:v>39.336660321380101</c:v>
                </c:pt>
                <c:pt idx="152">
                  <c:v>44.149081294103702</c:v>
                </c:pt>
                <c:pt idx="153">
                  <c:v>49.0764573103544</c:v>
                </c:pt>
                <c:pt idx="154">
                  <c:v>53.912312813446498</c:v>
                </c:pt>
                <c:pt idx="155">
                  <c:v>57.367484814095697</c:v>
                </c:pt>
                <c:pt idx="156">
                  <c:v>57.3523340110359</c:v>
                </c:pt>
                <c:pt idx="157">
                  <c:v>57.435627774934702</c:v>
                </c:pt>
                <c:pt idx="158">
                  <c:v>57.340684991648899</c:v>
                </c:pt>
                <c:pt idx="159">
                  <c:v>57.539634758177797</c:v>
                </c:pt>
                <c:pt idx="160">
                  <c:v>5.0965012046854197</c:v>
                </c:pt>
                <c:pt idx="161">
                  <c:v>10.193441229651301</c:v>
                </c:pt>
                <c:pt idx="162">
                  <c:v>15.2808139183874</c:v>
                </c:pt>
                <c:pt idx="163">
                  <c:v>20.3819007289135</c:v>
                </c:pt>
                <c:pt idx="164">
                  <c:v>25.451756302229601</c:v>
                </c:pt>
                <c:pt idx="165">
                  <c:v>30.549480369755301</c:v>
                </c:pt>
                <c:pt idx="166">
                  <c:v>35.602706569980299</c:v>
                </c:pt>
                <c:pt idx="167">
                  <c:v>40.743097572077197</c:v>
                </c:pt>
                <c:pt idx="168">
                  <c:v>45.7359910771589</c:v>
                </c:pt>
                <c:pt idx="169">
                  <c:v>50.853433284604698</c:v>
                </c:pt>
                <c:pt idx="170">
                  <c:v>55.8840297234742</c:v>
                </c:pt>
                <c:pt idx="171">
                  <c:v>57.685153603734499</c:v>
                </c:pt>
                <c:pt idx="172">
                  <c:v>57.638949310927003</c:v>
                </c:pt>
                <c:pt idx="173">
                  <c:v>57.723713804872602</c:v>
                </c:pt>
                <c:pt idx="174">
                  <c:v>57.616327171396001</c:v>
                </c:pt>
                <c:pt idx="175">
                  <c:v>57.819201562844597</c:v>
                </c:pt>
                <c:pt idx="176">
                  <c:v>5.1878883831387297</c:v>
                </c:pt>
                <c:pt idx="177">
                  <c:v>10.3751167902299</c:v>
                </c:pt>
                <c:pt idx="178">
                  <c:v>15.5547874735765</c:v>
                </c:pt>
                <c:pt idx="179">
                  <c:v>20.747506211504898</c:v>
                </c:pt>
                <c:pt idx="180">
                  <c:v>25.909180599261902</c:v>
                </c:pt>
                <c:pt idx="181">
                  <c:v>31.1044005754712</c:v>
                </c:pt>
                <c:pt idx="182">
                  <c:v>36.252084238808301</c:v>
                </c:pt>
                <c:pt idx="183">
                  <c:v>41.488679687875297</c:v>
                </c:pt>
                <c:pt idx="184">
                  <c:v>46.579127057658802</c:v>
                </c:pt>
                <c:pt idx="185">
                  <c:v>51.797609134405</c:v>
                </c:pt>
                <c:pt idx="186">
                  <c:v>56.926170801034502</c:v>
                </c:pt>
                <c:pt idx="187">
                  <c:v>57.835146911663898</c:v>
                </c:pt>
                <c:pt idx="188">
                  <c:v>57.789157100792004</c:v>
                </c:pt>
                <c:pt idx="189">
                  <c:v>57.8604497172023</c:v>
                </c:pt>
                <c:pt idx="190">
                  <c:v>57.765962302758403</c:v>
                </c:pt>
                <c:pt idx="191">
                  <c:v>57.963255878230299</c:v>
                </c:pt>
                <c:pt idx="192">
                  <c:v>5.23494345180253</c:v>
                </c:pt>
                <c:pt idx="193">
                  <c:v>10.4696068922234</c:v>
                </c:pt>
                <c:pt idx="194">
                  <c:v>15.696490224486601</c:v>
                </c:pt>
                <c:pt idx="195">
                  <c:v>20.9395124595261</c:v>
                </c:pt>
                <c:pt idx="196">
                  <c:v>26.147863027118401</c:v>
                </c:pt>
                <c:pt idx="197">
                  <c:v>31.388650956729599</c:v>
                </c:pt>
                <c:pt idx="198">
                  <c:v>36.584689573533502</c:v>
                </c:pt>
                <c:pt idx="199">
                  <c:v>41.8739479858233</c:v>
                </c:pt>
                <c:pt idx="200">
                  <c:v>47.013213601747204</c:v>
                </c:pt>
                <c:pt idx="201">
                  <c:v>52.280826589029203</c:v>
                </c:pt>
                <c:pt idx="202">
                  <c:v>57.463641096501703</c:v>
                </c:pt>
                <c:pt idx="203">
                  <c:v>57.921289729471603</c:v>
                </c:pt>
                <c:pt idx="204">
                  <c:v>57.859993614933103</c:v>
                </c:pt>
                <c:pt idx="205">
                  <c:v>57.936033845862397</c:v>
                </c:pt>
                <c:pt idx="206">
                  <c:v>57.840274070294498</c:v>
                </c:pt>
                <c:pt idx="207">
                  <c:v>58.026032546612299</c:v>
                </c:pt>
                <c:pt idx="208">
                  <c:v>5.2584676003868598</c:v>
                </c:pt>
                <c:pt idx="209">
                  <c:v>10.516841021232301</c:v>
                </c:pt>
                <c:pt idx="210">
                  <c:v>15.7676790840178</c:v>
                </c:pt>
                <c:pt idx="211">
                  <c:v>21.035528106954001</c:v>
                </c:pt>
                <c:pt idx="212">
                  <c:v>26.2645841160789</c:v>
                </c:pt>
                <c:pt idx="213">
                  <c:v>31.528162064355399</c:v>
                </c:pt>
                <c:pt idx="214">
                  <c:v>36.756673385329897</c:v>
                </c:pt>
                <c:pt idx="215">
                  <c:v>42.0580989421059</c:v>
                </c:pt>
                <c:pt idx="216">
                  <c:v>47.222517451024501</c:v>
                </c:pt>
                <c:pt idx="217">
                  <c:v>52.528698328070298</c:v>
                </c:pt>
                <c:pt idx="218">
                  <c:v>57.738698131760003</c:v>
                </c:pt>
                <c:pt idx="219">
                  <c:v>57.943808959936803</c:v>
                </c:pt>
                <c:pt idx="220">
                  <c:v>57.898102938276402</c:v>
                </c:pt>
                <c:pt idx="221">
                  <c:v>57.965544609188299</c:v>
                </c:pt>
                <c:pt idx="222">
                  <c:v>57.872424974128997</c:v>
                </c:pt>
                <c:pt idx="223">
                  <c:v>58.074467916765499</c:v>
                </c:pt>
                <c:pt idx="224">
                  <c:v>5.2708579019886797</c:v>
                </c:pt>
                <c:pt idx="225">
                  <c:v>10.5414792474508</c:v>
                </c:pt>
                <c:pt idx="226">
                  <c:v>15.804303101096499</c:v>
                </c:pt>
                <c:pt idx="227">
                  <c:v>21.0829206467746</c:v>
                </c:pt>
                <c:pt idx="228">
                  <c:v>26.3262277038401</c:v>
                </c:pt>
                <c:pt idx="229">
                  <c:v>31.6063944538339</c:v>
                </c:pt>
                <c:pt idx="230">
                  <c:v>36.836685967366499</c:v>
                </c:pt>
                <c:pt idx="231">
                  <c:v>42.1612243359384</c:v>
                </c:pt>
                <c:pt idx="232">
                  <c:v>47.337484481563202</c:v>
                </c:pt>
                <c:pt idx="233">
                  <c:v>52.648560733418499</c:v>
                </c:pt>
                <c:pt idx="234">
                  <c:v>57.861590004335604</c:v>
                </c:pt>
                <c:pt idx="235">
                  <c:v>57.973842774281103</c:v>
                </c:pt>
                <c:pt idx="236">
                  <c:v>57.917233556735802</c:v>
                </c:pt>
                <c:pt idx="237">
                  <c:v>57.990446234143299</c:v>
                </c:pt>
                <c:pt idx="238">
                  <c:v>57.8898264397221</c:v>
                </c:pt>
                <c:pt idx="239">
                  <c:v>58.087681152251903</c:v>
                </c:pt>
              </c:numCache>
            </c:numRef>
          </c:yVal>
          <c:smooth val="0"/>
          <c:extLst>
            <c:ext xmlns:c16="http://schemas.microsoft.com/office/drawing/2014/chart" uri="{C3380CC4-5D6E-409C-BE32-E72D297353CC}">
              <c16:uniqueId val="{00000130-FF8B-5F4C-8BBF-ED4DE736661E}"/>
            </c:ext>
          </c:extLst>
        </c:ser>
        <c:dLbls>
          <c:showLegendKey val="0"/>
          <c:showVal val="0"/>
          <c:showCatName val="0"/>
          <c:showSerName val="0"/>
          <c:showPercent val="0"/>
          <c:showBubbleSize val="0"/>
        </c:dLbls>
        <c:axId val="123850848"/>
        <c:axId val="119669536"/>
      </c:scatterChart>
      <c:valAx>
        <c:axId val="123850848"/>
        <c:scaling>
          <c:logBase val="2"/>
          <c:orientation val="minMax"/>
        </c:scaling>
        <c:delete val="0"/>
        <c:axPos val="b"/>
        <c:majorGridlines>
          <c:spPr>
            <a:ln w="9525" cap="flat" cmpd="sng" algn="ctr">
              <a:solidFill>
                <a:schemeClr val="tx1">
                  <a:lumMod val="15000"/>
                  <a:lumOff val="85000"/>
                </a:schemeClr>
              </a:solidFill>
              <a:round/>
            </a:ln>
            <a:effectLst/>
          </c:spPr>
        </c:majorGridlines>
        <c:title>
          <c:tx>
            <c:rich>
              <a:bodyPr rot="0" vert="horz"/>
              <a:lstStyle/>
              <a:p>
                <a:pPr>
                  <a:defRPr sz="1200" b="0"/>
                </a:pPr>
                <a:r>
                  <a:rPr lang="en-US" sz="1200" b="0"/>
                  <a:t>Operational Intensity (OP/B)</a:t>
                </a:r>
              </a:p>
            </c:rich>
          </c:tx>
          <c:layout>
            <c:manualLayout>
              <c:xMode val="edge"/>
              <c:yMode val="edge"/>
              <c:x val="0.36643746180033554"/>
              <c:y val="0.93376597222222224"/>
            </c:manualLayout>
          </c:layout>
          <c:overlay val="0"/>
          <c:spPr>
            <a:noFill/>
            <a:ln>
              <a:noFill/>
            </a:ln>
            <a:effectLst/>
          </c:spPr>
        </c:title>
        <c:numFmt formatCode="#\ ????/????" sourceLinked="1"/>
        <c:majorTickMark val="out"/>
        <c:minorTickMark val="none"/>
        <c:tickLblPos val="nextTo"/>
        <c:spPr>
          <a:noFill/>
          <a:ln w="9525" cap="flat" cmpd="sng" algn="ctr">
            <a:solidFill>
              <a:schemeClr val="tx1"/>
            </a:solidFill>
            <a:round/>
          </a:ln>
          <a:effectLst/>
        </c:spPr>
        <c:txPr>
          <a:bodyPr rot="-2700000"/>
          <a:lstStyle/>
          <a:p>
            <a:pPr>
              <a:defRPr/>
            </a:pPr>
            <a:endParaRPr lang="en-US"/>
          </a:p>
        </c:txPr>
        <c:crossAx val="119669536"/>
        <c:crossesAt val="1.0000000000000002E-3"/>
        <c:crossBetween val="midCat"/>
        <c:majorUnit val="2"/>
        <c:minorUnit val="2"/>
      </c:valAx>
      <c:valAx>
        <c:axId val="119669536"/>
        <c:scaling>
          <c:logBase val="2"/>
          <c:orientation val="minMax"/>
          <c:max val="64"/>
          <c:min val="3.1250000000000007E-2"/>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sz="1000" b="0"/>
                </a:pPr>
                <a:r>
                  <a:rPr lang="en-US" sz="1000" b="0"/>
                  <a:t>Arithmetic Throughput (MOPS, log scale)</a:t>
                </a:r>
              </a:p>
            </c:rich>
          </c:tx>
          <c:overlay val="0"/>
          <c:spPr>
            <a:noFill/>
            <a:ln>
              <a:noFill/>
            </a:ln>
            <a:effectLst/>
          </c:spPr>
        </c:title>
        <c:numFmt formatCode="0.00" sourceLinked="0"/>
        <c:majorTickMark val="out"/>
        <c:minorTickMark val="none"/>
        <c:tickLblPos val="nextTo"/>
        <c:spPr>
          <a:noFill/>
          <a:ln w="9525" cap="flat" cmpd="sng" algn="ctr">
            <a:solidFill>
              <a:schemeClr val="tx1"/>
            </a:solidFill>
            <a:round/>
          </a:ln>
          <a:effectLst/>
        </c:spPr>
        <c:txPr>
          <a:bodyPr rot="-60000000" vert="horz"/>
          <a:lstStyle/>
          <a:p>
            <a:pPr>
              <a:defRPr/>
            </a:pPr>
            <a:endParaRPr lang="en-US"/>
          </a:p>
        </c:txPr>
        <c:crossAx val="123850848"/>
        <c:crossesAt val="4.8830000000000019E-5"/>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00">
          <a:solidFill>
            <a:schemeClr val="tx1"/>
          </a:solidFill>
        </a:defRPr>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49567901234568"/>
          <c:y val="7.2466666666666665E-2"/>
          <c:w val="0.84894567901234563"/>
          <c:h val="0.58538282828282828"/>
        </c:manualLayout>
      </c:layout>
      <c:barChart>
        <c:barDir val="col"/>
        <c:grouping val="clustered"/>
        <c:varyColors val="0"/>
        <c:ser>
          <c:idx val="3"/>
          <c:order val="0"/>
          <c:tx>
            <c:strRef>
              <c:f>'2021-06-09'!$F$2</c:f>
              <c:strCache>
                <c:ptCount val="1"/>
                <c:pt idx="0">
                  <c:v>CPU</c:v>
                </c:pt>
              </c:strCache>
            </c:strRef>
          </c:tx>
          <c:spPr>
            <a:solidFill>
              <a:schemeClr val="accent1">
                <a:lumMod val="40000"/>
                <a:lumOff val="60000"/>
              </a:schemeClr>
            </a:solidFill>
            <a:ln>
              <a:solidFill>
                <a:schemeClr val="accent1"/>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'2021-06-09'!$F$3:$F$23</c:f>
              <c:numCache>
                <c:formatCode>0.00</c:formatCode>
                <c:ptCount val="21"/>
                <c:pt idx="0">
                  <c:v>1</c:v>
                </c:pt>
                <c:pt idx="1">
                  <c:v>1</c:v>
                </c:pt>
                <c:pt idx="2">
                  <c:v>1</c:v>
                </c:pt>
                <c:pt idx="3">
                  <c:v>1</c:v>
                </c:pt>
                <c:pt idx="4" formatCode="0.0">
                  <c:v>1</c:v>
                </c:pt>
                <c:pt idx="5" formatCode="0.0">
                  <c:v>1</c:v>
                </c:pt>
                <c:pt idx="6">
                  <c:v>1</c:v>
                </c:pt>
                <c:pt idx="7" formatCode="0.0">
                  <c:v>1</c:v>
                </c:pt>
                <c:pt idx="8" formatCode="0.0">
                  <c:v>1</c:v>
                </c:pt>
                <c:pt idx="9">
                  <c:v>1</c:v>
                </c:pt>
                <c:pt idx="11">
                  <c:v>1</c:v>
                </c:pt>
                <c:pt idx="12">
                  <c:v>1</c:v>
                </c:pt>
                <c:pt idx="13">
                  <c:v>1</c:v>
                </c:pt>
                <c:pt idx="14">
                  <c:v>1</c:v>
                </c:pt>
                <c:pt idx="15">
                  <c:v>1</c:v>
                </c:pt>
                <c:pt idx="16">
                  <c:v>1</c:v>
                </c:pt>
                <c:pt idx="18" formatCode="0.0">
                  <c:v>1</c:v>
                </c:pt>
                <c:pt idx="19" formatCode="0.0">
                  <c:v>1</c:v>
                </c:pt>
                <c:pt idx="20" formatCode="0.0">
                  <c:v>1</c:v>
                </c:pt>
              </c:numCache>
            </c:numRef>
          </c:val>
          <c:extLst>
            <c:ext xmlns:c16="http://schemas.microsoft.com/office/drawing/2014/chart" uri="{C3380CC4-5D6E-409C-BE32-E72D297353CC}">
              <c16:uniqueId val="{00000000-FE00-6B41-8A32-3EE0779DB6AB}"/>
            </c:ext>
          </c:extLst>
        </c:ser>
        <c:ser>
          <c:idx val="0"/>
          <c:order val="1"/>
          <c:tx>
            <c:strRef>
              <c:f>'2021-06-09'!$E$2</c:f>
              <c:strCache>
                <c:ptCount val="1"/>
                <c:pt idx="0">
                  <c:v>GPU</c:v>
                </c:pt>
              </c:strCache>
            </c:strRef>
          </c:tx>
          <c:spPr>
            <a:pattFill prst="wdUpDiag">
              <a:fgClr>
                <a:schemeClr val="accent6">
                  <a:lumMod val="60000"/>
                  <a:lumOff val="40000"/>
                </a:schemeClr>
              </a:fgClr>
              <a:bgClr>
                <a:schemeClr val="accent6">
                  <a:lumMod val="20000"/>
                  <a:lumOff val="80000"/>
                </a:schemeClr>
              </a:bgClr>
            </a:pattFill>
            <a:ln>
              <a:solidFill>
                <a:schemeClr val="accent6"/>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'2021-06-09'!$E$3:$E$23</c:f>
              <c:numCache>
                <c:formatCode>0.0</c:formatCode>
                <c:ptCount val="21"/>
                <c:pt idx="0">
                  <c:v>93.4</c:v>
                </c:pt>
                <c:pt idx="1">
                  <c:v>410.1</c:v>
                </c:pt>
                <c:pt idx="2">
                  <c:v>439.4</c:v>
                </c:pt>
                <c:pt idx="3">
                  <c:v>0.4</c:v>
                </c:pt>
                <c:pt idx="4">
                  <c:v>71.099999999999994</c:v>
                </c:pt>
                <c:pt idx="5">
                  <c:v>71.099999999999994</c:v>
                </c:pt>
                <c:pt idx="6">
                  <c:v>26.1</c:v>
                </c:pt>
                <c:pt idx="7">
                  <c:v>57.6</c:v>
                </c:pt>
                <c:pt idx="8">
                  <c:v>57.6</c:v>
                </c:pt>
                <c:pt idx="9">
                  <c:v>51.3</c:v>
                </c:pt>
                <c:pt idx="11">
                  <c:v>447.2</c:v>
                </c:pt>
                <c:pt idx="12">
                  <c:v>30.7</c:v>
                </c:pt>
                <c:pt idx="13">
                  <c:v>1552.7</c:v>
                </c:pt>
                <c:pt idx="14">
                  <c:v>1.6</c:v>
                </c:pt>
                <c:pt idx="15">
                  <c:v>305</c:v>
                </c:pt>
                <c:pt idx="16">
                  <c:v>68.8</c:v>
                </c:pt>
                <c:pt idx="18">
                  <c:v>52.233589665378666</c:v>
                </c:pt>
                <c:pt idx="19">
                  <c:v>94.577826795981181</c:v>
                </c:pt>
                <c:pt idx="20">
                  <c:v>65.638241188110143</c:v>
                </c:pt>
              </c:numCache>
            </c:numRef>
          </c:val>
          <c:extLst>
            <c:ext xmlns:c16="http://schemas.microsoft.com/office/drawing/2014/chart" uri="{C3380CC4-5D6E-409C-BE32-E72D297353CC}">
              <c16:uniqueId val="{00000001-FE00-6B41-8A32-3EE0779DB6AB}"/>
            </c:ext>
          </c:extLst>
        </c:ser>
        <c:ser>
          <c:idx val="2"/>
          <c:order val="2"/>
          <c:tx>
            <c:strRef>
              <c:f>'2021-06-09'!$C$2</c:f>
              <c:strCache>
                <c:ptCount val="1"/>
                <c:pt idx="0">
                  <c:v>640 DPUs</c:v>
                </c:pt>
              </c:strCache>
            </c:strRef>
          </c:tx>
          <c:spPr>
            <a:solidFill>
              <a:srgbClr val="FFFD78"/>
            </a:solidFill>
            <a:ln>
              <a:solidFill>
                <a:schemeClr val="accent4"/>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'2021-06-09'!$C$3:$C$23</c:f>
              <c:numCache>
                <c:formatCode>0.0</c:formatCode>
                <c:ptCount val="21"/>
                <c:pt idx="0">
                  <c:v>38.6</c:v>
                </c:pt>
                <c:pt idx="1">
                  <c:v>167</c:v>
                </c:pt>
                <c:pt idx="2">
                  <c:v>234.4</c:v>
                </c:pt>
                <c:pt idx="3">
                  <c:v>4.4000000000000004</c:v>
                </c:pt>
                <c:pt idx="4">
                  <c:v>134.4</c:v>
                </c:pt>
                <c:pt idx="5">
                  <c:v>33.6</c:v>
                </c:pt>
                <c:pt idx="6">
                  <c:v>9.1</c:v>
                </c:pt>
                <c:pt idx="7">
                  <c:v>13.5</c:v>
                </c:pt>
                <c:pt idx="8">
                  <c:v>16</c:v>
                </c:pt>
                <c:pt idx="9">
                  <c:v>36.6</c:v>
                </c:pt>
                <c:pt idx="11">
                  <c:v>25.2</c:v>
                </c:pt>
                <c:pt idx="12">
                  <c:v>0.4</c:v>
                </c:pt>
                <c:pt idx="13">
                  <c:v>20.100000000000001</c:v>
                </c:pt>
                <c:pt idx="14" formatCode="0.0000">
                  <c:v>3.6799999999999999E-2</c:v>
                </c:pt>
                <c:pt idx="15">
                  <c:v>5.6</c:v>
                </c:pt>
                <c:pt idx="16">
                  <c:v>0.1</c:v>
                </c:pt>
                <c:pt idx="18">
                  <c:v>34.154102972882662</c:v>
                </c:pt>
                <c:pt idx="19">
                  <c:v>1.2689623569961614</c:v>
                </c:pt>
                <c:pt idx="20">
                  <c:v>10.100450522505204</c:v>
                </c:pt>
              </c:numCache>
            </c:numRef>
          </c:val>
          <c:extLst>
            <c:ext xmlns:c16="http://schemas.microsoft.com/office/drawing/2014/chart" uri="{C3380CC4-5D6E-409C-BE32-E72D297353CC}">
              <c16:uniqueId val="{00000002-FE00-6B41-8A32-3EE0779DB6AB}"/>
            </c:ext>
          </c:extLst>
        </c:ser>
        <c:ser>
          <c:idx val="1"/>
          <c:order val="3"/>
          <c:tx>
            <c:strRef>
              <c:f>'2021-06-09'!$D$2</c:f>
              <c:strCache>
                <c:ptCount val="1"/>
                <c:pt idx="0">
                  <c:v>2556 DPUs</c:v>
                </c:pt>
              </c:strCache>
            </c:strRef>
          </c:tx>
          <c:spPr>
            <a:pattFill prst="wdDnDiag">
              <a:fgClr>
                <a:schemeClr val="accent2"/>
              </a:fgClr>
              <a:bgClr>
                <a:schemeClr val="accent2">
                  <a:lumMod val="40000"/>
                  <a:lumOff val="60000"/>
                </a:schemeClr>
              </a:bgClr>
            </a:pattFill>
            <a:ln>
              <a:solidFill>
                <a:schemeClr val="accent2"/>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'2021-06-09'!$D$3:$D$23</c:f>
              <c:numCache>
                <c:formatCode>0.0</c:formatCode>
                <c:ptCount val="21"/>
                <c:pt idx="0">
                  <c:v>149.1</c:v>
                </c:pt>
                <c:pt idx="1">
                  <c:v>498.2</c:v>
                </c:pt>
                <c:pt idx="2">
                  <c:v>629.5</c:v>
                </c:pt>
                <c:pt idx="3">
                  <c:v>23</c:v>
                </c:pt>
                <c:pt idx="4">
                  <c:v>496.6</c:v>
                </c:pt>
                <c:pt idx="5">
                  <c:v>167.1</c:v>
                </c:pt>
                <c:pt idx="6">
                  <c:v>45.3</c:v>
                </c:pt>
                <c:pt idx="7">
                  <c:v>61.3</c:v>
                </c:pt>
                <c:pt idx="8">
                  <c:v>70.2</c:v>
                </c:pt>
                <c:pt idx="9">
                  <c:v>96.3</c:v>
                </c:pt>
                <c:pt idx="11">
                  <c:v>46.3</c:v>
                </c:pt>
                <c:pt idx="12">
                  <c:v>0.9</c:v>
                </c:pt>
                <c:pt idx="13">
                  <c:v>86.6</c:v>
                </c:pt>
                <c:pt idx="14" formatCode="0.0000">
                  <c:v>1.9E-3</c:v>
                </c:pt>
                <c:pt idx="15">
                  <c:v>5.8</c:v>
                </c:pt>
                <c:pt idx="16">
                  <c:v>0.1</c:v>
                </c:pt>
                <c:pt idx="18">
                  <c:v>132.55954898885241</c:v>
                </c:pt>
                <c:pt idx="19">
                  <c:v>1.2586949733620922</c:v>
                </c:pt>
                <c:pt idx="20">
                  <c:v>23.226702722854029</c:v>
                </c:pt>
              </c:numCache>
            </c:numRef>
          </c:val>
          <c:extLst>
            <c:ext xmlns:c16="http://schemas.microsoft.com/office/drawing/2014/chart" uri="{C3380CC4-5D6E-409C-BE32-E72D297353CC}">
              <c16:uniqueId val="{00000003-FE00-6B41-8A32-3EE0779DB6AB}"/>
            </c:ext>
          </c:extLst>
        </c:ser>
        <c:dLbls>
          <c:showLegendKey val="0"/>
          <c:showVal val="0"/>
          <c:showCatName val="0"/>
          <c:showSerName val="0"/>
          <c:showPercent val="0"/>
          <c:showBubbleSize val="0"/>
        </c:dLbls>
        <c:gapWidth val="219"/>
        <c:overlap val="-27"/>
        <c:axId val="41925439"/>
        <c:axId val="41607039"/>
      </c:barChart>
      <c:catAx>
        <c:axId val="41925439"/>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607039"/>
        <c:crossesAt val="1.0000000000000003E-4"/>
        <c:auto val="1"/>
        <c:lblAlgn val="ctr"/>
        <c:lblOffset val="100"/>
        <c:noMultiLvlLbl val="0"/>
      </c:catAx>
      <c:valAx>
        <c:axId val="41607039"/>
        <c:scaling>
          <c:logBase val="2"/>
          <c:orientation val="minMax"/>
          <c:max val="204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a:t>Speedup over CPU (log scale)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0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925439"/>
        <c:crosses val="autoZero"/>
        <c:crossBetween val="between"/>
        <c:majorUnit val="4"/>
        <c:minorUnit val="4"/>
      </c:valAx>
      <c:spPr>
        <a:noFill/>
        <a:ln>
          <a:solidFill>
            <a:schemeClr val="tx1"/>
          </a:solidFill>
        </a:ln>
        <a:effectLst/>
      </c:spPr>
    </c:plotArea>
    <c:legend>
      <c:legendPos val="t"/>
      <c:layout>
        <c:manualLayout>
          <c:xMode val="edge"/>
          <c:yMode val="edge"/>
          <c:x val="0.12842992551563362"/>
          <c:y val="9.4994949494949521E-3"/>
          <c:w val="0.52368132716049387"/>
          <c:h val="6.4185101010101012E-2"/>
        </c:manualLayout>
      </c:layout>
      <c:overlay val="1"/>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49567901234568"/>
          <c:y val="7.2466666666666665E-2"/>
          <c:w val="0.84894567901234563"/>
          <c:h val="0.58538282828282828"/>
        </c:manualLayout>
      </c:layout>
      <c:barChart>
        <c:barDir val="col"/>
        <c:grouping val="clustered"/>
        <c:varyColors val="0"/>
        <c:ser>
          <c:idx val="3"/>
          <c:order val="0"/>
          <c:tx>
            <c:strRef>
              <c:f>'2021-06-09'!$F$2</c:f>
              <c:strCache>
                <c:ptCount val="1"/>
                <c:pt idx="0">
                  <c:v>CPU</c:v>
                </c:pt>
              </c:strCache>
            </c:strRef>
          </c:tx>
          <c:spPr>
            <a:solidFill>
              <a:schemeClr val="accent1">
                <a:lumMod val="40000"/>
                <a:lumOff val="60000"/>
              </a:schemeClr>
            </a:solidFill>
            <a:ln>
              <a:solidFill>
                <a:schemeClr val="accent1"/>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'2021-06-09'!$F$3:$F$23</c:f>
              <c:numCache>
                <c:formatCode>0.00</c:formatCode>
                <c:ptCount val="21"/>
                <c:pt idx="0">
                  <c:v>1</c:v>
                </c:pt>
                <c:pt idx="1">
                  <c:v>1</c:v>
                </c:pt>
                <c:pt idx="2">
                  <c:v>1</c:v>
                </c:pt>
                <c:pt idx="3">
                  <c:v>1</c:v>
                </c:pt>
                <c:pt idx="4" formatCode="0.0">
                  <c:v>1</c:v>
                </c:pt>
                <c:pt idx="5" formatCode="0.0">
                  <c:v>1</c:v>
                </c:pt>
                <c:pt idx="6">
                  <c:v>1</c:v>
                </c:pt>
                <c:pt idx="7" formatCode="0.0">
                  <c:v>1</c:v>
                </c:pt>
                <c:pt idx="8" formatCode="0.0">
                  <c:v>1</c:v>
                </c:pt>
                <c:pt idx="9">
                  <c:v>1</c:v>
                </c:pt>
                <c:pt idx="11">
                  <c:v>1</c:v>
                </c:pt>
                <c:pt idx="12">
                  <c:v>1</c:v>
                </c:pt>
                <c:pt idx="13">
                  <c:v>1</c:v>
                </c:pt>
                <c:pt idx="14">
                  <c:v>1</c:v>
                </c:pt>
                <c:pt idx="15">
                  <c:v>1</c:v>
                </c:pt>
                <c:pt idx="16">
                  <c:v>1</c:v>
                </c:pt>
                <c:pt idx="18" formatCode="0.0">
                  <c:v>1</c:v>
                </c:pt>
                <c:pt idx="19" formatCode="0.0">
                  <c:v>1</c:v>
                </c:pt>
                <c:pt idx="20" formatCode="0.0">
                  <c:v>1</c:v>
                </c:pt>
              </c:numCache>
            </c:numRef>
          </c:val>
          <c:extLst>
            <c:ext xmlns:c16="http://schemas.microsoft.com/office/drawing/2014/chart" uri="{C3380CC4-5D6E-409C-BE32-E72D297353CC}">
              <c16:uniqueId val="{00000000-FE00-6B41-8A32-3EE0779DB6AB}"/>
            </c:ext>
          </c:extLst>
        </c:ser>
        <c:ser>
          <c:idx val="0"/>
          <c:order val="1"/>
          <c:tx>
            <c:strRef>
              <c:f>'2021-06-09'!$E$2</c:f>
              <c:strCache>
                <c:ptCount val="1"/>
                <c:pt idx="0">
                  <c:v>GPU</c:v>
                </c:pt>
              </c:strCache>
            </c:strRef>
          </c:tx>
          <c:spPr>
            <a:pattFill prst="wdUpDiag">
              <a:fgClr>
                <a:schemeClr val="accent6">
                  <a:lumMod val="60000"/>
                  <a:lumOff val="40000"/>
                </a:schemeClr>
              </a:fgClr>
              <a:bgClr>
                <a:schemeClr val="accent6">
                  <a:lumMod val="20000"/>
                  <a:lumOff val="80000"/>
                </a:schemeClr>
              </a:bgClr>
            </a:pattFill>
            <a:ln>
              <a:solidFill>
                <a:schemeClr val="accent6"/>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'2021-06-09'!$E$3:$E$23</c:f>
              <c:numCache>
                <c:formatCode>0.0</c:formatCode>
                <c:ptCount val="21"/>
                <c:pt idx="0">
                  <c:v>93.4</c:v>
                </c:pt>
                <c:pt idx="1">
                  <c:v>410.1</c:v>
                </c:pt>
                <c:pt idx="2">
                  <c:v>439.4</c:v>
                </c:pt>
                <c:pt idx="3">
                  <c:v>0.4</c:v>
                </c:pt>
                <c:pt idx="4">
                  <c:v>71.099999999999994</c:v>
                </c:pt>
                <c:pt idx="5">
                  <c:v>71.099999999999994</c:v>
                </c:pt>
                <c:pt idx="6">
                  <c:v>26.1</c:v>
                </c:pt>
                <c:pt idx="7">
                  <c:v>57.6</c:v>
                </c:pt>
                <c:pt idx="8">
                  <c:v>57.6</c:v>
                </c:pt>
                <c:pt idx="9">
                  <c:v>51.3</c:v>
                </c:pt>
                <c:pt idx="11">
                  <c:v>447.2</c:v>
                </c:pt>
                <c:pt idx="12">
                  <c:v>30.7</c:v>
                </c:pt>
                <c:pt idx="13">
                  <c:v>1552.7</c:v>
                </c:pt>
                <c:pt idx="14">
                  <c:v>1.6</c:v>
                </c:pt>
                <c:pt idx="15">
                  <c:v>305</c:v>
                </c:pt>
                <c:pt idx="16">
                  <c:v>68.8</c:v>
                </c:pt>
                <c:pt idx="18">
                  <c:v>52.233589665378666</c:v>
                </c:pt>
                <c:pt idx="19">
                  <c:v>94.577826795981181</c:v>
                </c:pt>
                <c:pt idx="20">
                  <c:v>65.638241188110143</c:v>
                </c:pt>
              </c:numCache>
            </c:numRef>
          </c:val>
          <c:extLst>
            <c:ext xmlns:c16="http://schemas.microsoft.com/office/drawing/2014/chart" uri="{C3380CC4-5D6E-409C-BE32-E72D297353CC}">
              <c16:uniqueId val="{00000001-FE00-6B41-8A32-3EE0779DB6AB}"/>
            </c:ext>
          </c:extLst>
        </c:ser>
        <c:ser>
          <c:idx val="2"/>
          <c:order val="2"/>
          <c:tx>
            <c:strRef>
              <c:f>'2021-06-09'!$C$2</c:f>
              <c:strCache>
                <c:ptCount val="1"/>
                <c:pt idx="0">
                  <c:v>640 DPUs</c:v>
                </c:pt>
              </c:strCache>
            </c:strRef>
          </c:tx>
          <c:spPr>
            <a:solidFill>
              <a:srgbClr val="FFFD78"/>
            </a:solidFill>
            <a:ln>
              <a:solidFill>
                <a:schemeClr val="accent4"/>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'2021-06-09'!$C$3:$C$23</c:f>
              <c:numCache>
                <c:formatCode>0.0</c:formatCode>
                <c:ptCount val="21"/>
                <c:pt idx="0">
                  <c:v>38.6</c:v>
                </c:pt>
                <c:pt idx="1">
                  <c:v>167</c:v>
                </c:pt>
                <c:pt idx="2">
                  <c:v>234.4</c:v>
                </c:pt>
                <c:pt idx="3">
                  <c:v>4.4000000000000004</c:v>
                </c:pt>
                <c:pt idx="4">
                  <c:v>134.4</c:v>
                </c:pt>
                <c:pt idx="5">
                  <c:v>33.6</c:v>
                </c:pt>
                <c:pt idx="6">
                  <c:v>9.1</c:v>
                </c:pt>
                <c:pt idx="7">
                  <c:v>13.5</c:v>
                </c:pt>
                <c:pt idx="8">
                  <c:v>16</c:v>
                </c:pt>
                <c:pt idx="9">
                  <c:v>36.6</c:v>
                </c:pt>
                <c:pt idx="11">
                  <c:v>25.2</c:v>
                </c:pt>
                <c:pt idx="12">
                  <c:v>0.4</c:v>
                </c:pt>
                <c:pt idx="13">
                  <c:v>20.100000000000001</c:v>
                </c:pt>
                <c:pt idx="14" formatCode="0.0000">
                  <c:v>3.6799999999999999E-2</c:v>
                </c:pt>
                <c:pt idx="15">
                  <c:v>5.6</c:v>
                </c:pt>
                <c:pt idx="16">
                  <c:v>0.1</c:v>
                </c:pt>
                <c:pt idx="18">
                  <c:v>34.154102972882662</c:v>
                </c:pt>
                <c:pt idx="19">
                  <c:v>1.2689623569961614</c:v>
                </c:pt>
                <c:pt idx="20">
                  <c:v>10.100450522505204</c:v>
                </c:pt>
              </c:numCache>
            </c:numRef>
          </c:val>
          <c:extLst>
            <c:ext xmlns:c16="http://schemas.microsoft.com/office/drawing/2014/chart" uri="{C3380CC4-5D6E-409C-BE32-E72D297353CC}">
              <c16:uniqueId val="{00000002-FE00-6B41-8A32-3EE0779DB6AB}"/>
            </c:ext>
          </c:extLst>
        </c:ser>
        <c:ser>
          <c:idx val="1"/>
          <c:order val="3"/>
          <c:tx>
            <c:strRef>
              <c:f>'2021-06-09'!$D$2</c:f>
              <c:strCache>
                <c:ptCount val="1"/>
                <c:pt idx="0">
                  <c:v>2556 DPUs</c:v>
                </c:pt>
              </c:strCache>
            </c:strRef>
          </c:tx>
          <c:spPr>
            <a:pattFill prst="wdDnDiag">
              <a:fgClr>
                <a:schemeClr val="accent2"/>
              </a:fgClr>
              <a:bgClr>
                <a:schemeClr val="accent2">
                  <a:lumMod val="40000"/>
                  <a:lumOff val="60000"/>
                </a:schemeClr>
              </a:bgClr>
            </a:pattFill>
            <a:ln>
              <a:solidFill>
                <a:schemeClr val="accent2"/>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'2021-06-09'!$D$3:$D$23</c:f>
              <c:numCache>
                <c:formatCode>0.0</c:formatCode>
                <c:ptCount val="21"/>
                <c:pt idx="0">
                  <c:v>149.1</c:v>
                </c:pt>
                <c:pt idx="1">
                  <c:v>498.2</c:v>
                </c:pt>
                <c:pt idx="2">
                  <c:v>629.5</c:v>
                </c:pt>
                <c:pt idx="3">
                  <c:v>23</c:v>
                </c:pt>
                <c:pt idx="4">
                  <c:v>496.6</c:v>
                </c:pt>
                <c:pt idx="5">
                  <c:v>167.1</c:v>
                </c:pt>
                <c:pt idx="6">
                  <c:v>45.3</c:v>
                </c:pt>
                <c:pt idx="7">
                  <c:v>61.3</c:v>
                </c:pt>
                <c:pt idx="8">
                  <c:v>70.2</c:v>
                </c:pt>
                <c:pt idx="9">
                  <c:v>96.3</c:v>
                </c:pt>
                <c:pt idx="11">
                  <c:v>46.3</c:v>
                </c:pt>
                <c:pt idx="12">
                  <c:v>0.9</c:v>
                </c:pt>
                <c:pt idx="13">
                  <c:v>86.6</c:v>
                </c:pt>
                <c:pt idx="14" formatCode="0.0000">
                  <c:v>1.9E-3</c:v>
                </c:pt>
                <c:pt idx="15">
                  <c:v>5.8</c:v>
                </c:pt>
                <c:pt idx="16">
                  <c:v>0.1</c:v>
                </c:pt>
                <c:pt idx="18">
                  <c:v>132.55954898885241</c:v>
                </c:pt>
                <c:pt idx="19">
                  <c:v>1.2586949733620922</c:v>
                </c:pt>
                <c:pt idx="20">
                  <c:v>23.226702722854029</c:v>
                </c:pt>
              </c:numCache>
            </c:numRef>
          </c:val>
          <c:extLst>
            <c:ext xmlns:c16="http://schemas.microsoft.com/office/drawing/2014/chart" uri="{C3380CC4-5D6E-409C-BE32-E72D297353CC}">
              <c16:uniqueId val="{00000003-FE00-6B41-8A32-3EE0779DB6AB}"/>
            </c:ext>
          </c:extLst>
        </c:ser>
        <c:dLbls>
          <c:showLegendKey val="0"/>
          <c:showVal val="0"/>
          <c:showCatName val="0"/>
          <c:showSerName val="0"/>
          <c:showPercent val="0"/>
          <c:showBubbleSize val="0"/>
        </c:dLbls>
        <c:gapWidth val="219"/>
        <c:overlap val="-27"/>
        <c:axId val="41925439"/>
        <c:axId val="41607039"/>
      </c:barChart>
      <c:catAx>
        <c:axId val="41925439"/>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607039"/>
        <c:crossesAt val="1.0000000000000003E-4"/>
        <c:auto val="1"/>
        <c:lblAlgn val="ctr"/>
        <c:lblOffset val="100"/>
        <c:noMultiLvlLbl val="0"/>
      </c:catAx>
      <c:valAx>
        <c:axId val="41607039"/>
        <c:scaling>
          <c:logBase val="2"/>
          <c:orientation val="minMax"/>
          <c:max val="204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a:t>Speedup over CPU (log scale)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0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925439"/>
        <c:crosses val="autoZero"/>
        <c:crossBetween val="between"/>
        <c:majorUnit val="4"/>
        <c:minorUnit val="4"/>
      </c:valAx>
      <c:spPr>
        <a:noFill/>
        <a:ln>
          <a:solidFill>
            <a:schemeClr val="tx1"/>
          </a:solidFill>
        </a:ln>
        <a:effectLst/>
      </c:spPr>
    </c:plotArea>
    <c:legend>
      <c:legendPos val="t"/>
      <c:layout>
        <c:manualLayout>
          <c:xMode val="edge"/>
          <c:yMode val="edge"/>
          <c:x val="0.12842992551563362"/>
          <c:y val="9.4994949494949521E-3"/>
          <c:w val="0.52368132716049387"/>
          <c:h val="6.4185101010101012E-2"/>
        </c:manualLayout>
      </c:layout>
      <c:overlay val="1"/>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084044952127501"/>
          <c:y val="4.8163342415169001E-2"/>
          <c:w val="0.66774204280802896"/>
          <c:h val="0.72859345553019905"/>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51B4-C44C-8F3D-B7C8805431AA}"/>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51B4-C44C-8F3D-B7C8805431AA}"/>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51B4-C44C-8F3D-B7C8805431AA}"/>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51B4-C44C-8F3D-B7C8805431AA}"/>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51B4-C44C-8F3D-B7C8805431AA}"/>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51B4-C44C-8F3D-B7C8805431AA}"/>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51B4-C44C-8F3D-B7C8805431AA}"/>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51B4-C44C-8F3D-B7C8805431AA}"/>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51B4-C44C-8F3D-B7C8805431AA}"/>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51B4-C44C-8F3D-B7C8805431AA}"/>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51B4-C44C-8F3D-B7C8805431AA}"/>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51B4-C44C-8F3D-B7C8805431AA}"/>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51B4-C44C-8F3D-B7C8805431AA}"/>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51B4-C44C-8F3D-B7C8805431AA}"/>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51B4-C44C-8F3D-B7C8805431AA}"/>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51B4-C44C-8F3D-B7C8805431AA}"/>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51B4-C44C-8F3D-B7C8805431AA}"/>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51B4-C44C-8F3D-B7C8805431AA}"/>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51B4-C44C-8F3D-B7C8805431AA}"/>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51B4-C44C-8F3D-B7C8805431AA}"/>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51B4-C44C-8F3D-B7C8805431AA}"/>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51B4-C44C-8F3D-B7C8805431AA}"/>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51B4-C44C-8F3D-B7C8805431AA}"/>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51B4-C44C-8F3D-B7C8805431AA}"/>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51B4-C44C-8F3D-B7C8805431AA}"/>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51B4-C44C-8F3D-B7C8805431AA}"/>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51B4-C44C-8F3D-B7C8805431AA}"/>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51B4-C44C-8F3D-B7C8805431AA}"/>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51B4-C44C-8F3D-B7C8805431AA}"/>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51B4-C44C-8F3D-B7C8805431AA}"/>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51B4-C44C-8F3D-B7C8805431AA}"/>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51B4-C44C-8F3D-B7C8805431AA}"/>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51B4-C44C-8F3D-B7C8805431AA}"/>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51B4-C44C-8F3D-B7C8805431AA}"/>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51B4-C44C-8F3D-B7C8805431AA}"/>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51B4-C44C-8F3D-B7C8805431AA}"/>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51B4-C44C-8F3D-B7C8805431AA}"/>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51B4-C44C-8F3D-B7C8805431AA}"/>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51B4-C44C-8F3D-B7C8805431AA}"/>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51B4-C44C-8F3D-B7C8805431AA}"/>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51B4-C44C-8F3D-B7C8805431AA}"/>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51B4-C44C-8F3D-B7C8805431AA}"/>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51B4-C44C-8F3D-B7C8805431AA}"/>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51B4-C44C-8F3D-B7C8805431AA}"/>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51B4-C44C-8F3D-B7C8805431AA}"/>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51B4-C44C-8F3D-B7C8805431AA}"/>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51B4-C44C-8F3D-B7C8805431AA}"/>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51B4-C44C-8F3D-B7C8805431AA}"/>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51B4-C44C-8F3D-B7C8805431AA}"/>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51B4-C44C-8F3D-B7C8805431AA}"/>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51B4-C44C-8F3D-B7C8805431AA}"/>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51B4-C44C-8F3D-B7C8805431AA}"/>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51B4-C44C-8F3D-B7C8805431AA}"/>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51B4-C44C-8F3D-B7C8805431AA}"/>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51B4-C44C-8F3D-B7C8805431AA}"/>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51B4-C44C-8F3D-B7C8805431AA}"/>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51B4-C44C-8F3D-B7C8805431AA}"/>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51B4-C44C-8F3D-B7C8805431AA}"/>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51B4-C44C-8F3D-B7C8805431AA}"/>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51B4-C44C-8F3D-B7C8805431AA}"/>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51B4-C44C-8F3D-B7C8805431AA}"/>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51B4-C44C-8F3D-B7C8805431AA}"/>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51B4-C44C-8F3D-B7C8805431AA}"/>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51B4-C44C-8F3D-B7C8805431AA}"/>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51B4-C44C-8F3D-B7C8805431AA}"/>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51B4-C44C-8F3D-B7C8805431AA}"/>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strRef>
              <c:f>Clustering!$G$13</c:f>
              <c:strCache>
                <c:ptCount val="1"/>
                <c:pt idx="0">
                  <c:v>6,45</c:v>
                </c:pt>
              </c:strCache>
            </c:strRef>
          </c:xVal>
          <c:yVal>
            <c:numRef>
              <c:f>Clustering!$H$13</c:f>
              <c:numCache>
                <c:formatCode>General</c:formatCode>
                <c:ptCount val="1"/>
                <c:pt idx="0">
                  <c:v>1</c:v>
                </c:pt>
              </c:numCache>
            </c:numRef>
          </c:yVal>
          <c:smooth val="0"/>
          <c:extLst>
            <c:ext xmlns:c16="http://schemas.microsoft.com/office/drawing/2014/chart" uri="{C3380CC4-5D6E-409C-BE32-E72D297353CC}">
              <c16:uniqueId val="{00000044-51B4-C44C-8F3D-B7C8805431AA}"/>
            </c:ext>
          </c:extLst>
        </c:ser>
        <c:dLbls>
          <c:showLegendKey val="0"/>
          <c:showVal val="0"/>
          <c:showCatName val="0"/>
          <c:showSerName val="0"/>
          <c:showPercent val="0"/>
          <c:showBubbleSize val="0"/>
        </c:dLbls>
        <c:axId val="1813915176"/>
        <c:axId val="1813932104"/>
      </c:scatterChart>
      <c:valAx>
        <c:axId val="1813915176"/>
        <c:scaling>
          <c:logBase val="10"/>
          <c:orientation val="minMax"/>
          <c:max val="100"/>
        </c:scaling>
        <c:delete val="0"/>
        <c:axPos val="b"/>
        <c:title>
          <c:tx>
            <c:rich>
              <a:bodyPr/>
              <a:lstStyle/>
              <a:p>
                <a:pPr>
                  <a:defRPr sz="1800"/>
                </a:pPr>
                <a:r>
                  <a:rPr lang="en-US" sz="1800"/>
                  <a:t>Parameter Footprint</a:t>
                </a:r>
              </a:p>
            </c:rich>
          </c:tx>
          <c:overlay val="0"/>
        </c:title>
        <c:numFmt formatCode="General" sourceLinked="1"/>
        <c:majorTickMark val="out"/>
        <c:minorTickMark val="none"/>
        <c:tickLblPos val="nextTo"/>
        <c:txPr>
          <a:bodyPr/>
          <a:lstStyle/>
          <a:p>
            <a:pPr>
              <a:defRPr sz="1800"/>
            </a:pPr>
            <a:endParaRPr lang="en-US"/>
          </a:p>
        </c:txPr>
        <c:crossAx val="1813932104"/>
        <c:crosses val="autoZero"/>
        <c:crossBetween val="midCat"/>
      </c:valAx>
      <c:valAx>
        <c:axId val="1813932104"/>
        <c:scaling>
          <c:logBase val="10"/>
          <c:orientation val="minMax"/>
        </c:scaling>
        <c:delete val="0"/>
        <c:axPos val="l"/>
        <c:majorGridlines/>
        <c:title>
          <c:tx>
            <c:rich>
              <a:bodyPr rot="-5400000" vert="horz"/>
              <a:lstStyle/>
              <a:p>
                <a:pPr>
                  <a:defRPr sz="2000"/>
                </a:pPr>
                <a:r>
                  <a:rPr lang="en-US" sz="2000" dirty="0"/>
                  <a:t>FLOP/Byte</a:t>
                </a:r>
              </a:p>
            </c:rich>
          </c:tx>
          <c:layout>
            <c:manualLayout>
              <c:xMode val="edge"/>
              <c:yMode val="edge"/>
              <c:x val="7.3143692578788201E-3"/>
              <c:y val="0.29904287645326399"/>
            </c:manualLayout>
          </c:layout>
          <c:overlay val="0"/>
        </c:title>
        <c:numFmt formatCode="General" sourceLinked="1"/>
        <c:majorTickMark val="out"/>
        <c:minorTickMark val="none"/>
        <c:tickLblPos val="nextTo"/>
        <c:txPr>
          <a:bodyPr/>
          <a:lstStyle/>
          <a:p>
            <a:pPr>
              <a:defRPr sz="1800"/>
            </a:pPr>
            <a:endParaRPr lang="en-US"/>
          </a:p>
        </c:txPr>
        <c:crossAx val="1813915176"/>
        <c:crossesAt val="1E-3"/>
        <c:crossBetween val="midCat"/>
      </c:valAx>
      <c:spPr>
        <a:ln>
          <a:solidFill>
            <a:schemeClr val="tx1"/>
          </a:solidFill>
        </a:ln>
      </c:spPr>
    </c:plotArea>
    <c:plotVisOnly val="1"/>
    <c:dispBlanksAs val="gap"/>
    <c:showDLblsOverMax val="0"/>
  </c:chart>
  <c:spPr>
    <a:ln>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4301160032946402"/>
          <c:y val="0.18821682063256823"/>
          <c:w val="0.49599666649754498"/>
          <c:h val="0.62204744984080818"/>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Clustering!$I$23</c:f>
              <c:numCache>
                <c:formatCode>General</c:formatCode>
                <c:ptCount val="1"/>
                <c:pt idx="0">
                  <c:v>24.3907470703125</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D850-5246-86C2-272D0437813F}"/>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Clustering!$I$24</c:f>
              <c:numCache>
                <c:formatCode>General</c:formatCode>
                <c:ptCount val="1"/>
                <c:pt idx="0">
                  <c:v>189.9228515625</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D850-5246-86C2-272D0437813F}"/>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Clustering!$I$28</c:f>
              <c:numCache>
                <c:formatCode>General</c:formatCode>
                <c:ptCount val="1"/>
                <c:pt idx="0">
                  <c:v>193.798828125</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D850-5246-86C2-272D0437813F}"/>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Clustering!$I$30</c:f>
              <c:numCache>
                <c:formatCode>General</c:formatCode>
                <c:ptCount val="1"/>
                <c:pt idx="0">
                  <c:v>89.7216796875</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D850-5246-86C2-272D0437813F}"/>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D850-5246-86C2-272D0437813F}"/>
              </c:ext>
            </c:extLst>
          </c:dPt>
          <c:xVal>
            <c:numRef>
              <c:f>Clustering!$I$47</c:f>
              <c:numCache>
                <c:formatCode>General</c:formatCode>
                <c:ptCount val="1"/>
                <c:pt idx="0">
                  <c:v>52.041015625</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D850-5246-86C2-272D0437813F}"/>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Clustering!$I$48</c:f>
              <c:numCache>
                <c:formatCode>General</c:formatCode>
                <c:ptCount val="1"/>
                <c:pt idx="0">
                  <c:v>265.833984375</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D850-5246-86C2-272D0437813F}"/>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Clustering!$I$49</c:f>
              <c:numCache>
                <c:formatCode>General</c:formatCode>
                <c:ptCount val="1"/>
                <c:pt idx="0">
                  <c:v>145.71484375</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D850-5246-86C2-272D0437813F}"/>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Clustering!$I$51</c:f>
              <c:numCache>
                <c:formatCode>General</c:formatCode>
                <c:ptCount val="1"/>
                <c:pt idx="0">
                  <c:v>138.5859375</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D850-5246-86C2-272D0437813F}"/>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D850-5246-86C2-272D0437813F}"/>
              </c:ext>
            </c:extLst>
          </c:dPt>
          <c:xVal>
            <c:numRef>
              <c:f>Clustering!$I$39</c:f>
              <c:numCache>
                <c:formatCode>General</c:formatCode>
                <c:ptCount val="1"/>
                <c:pt idx="0">
                  <c:v>49</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D850-5246-86C2-272D0437813F}"/>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Clustering!$I$34</c:f>
              <c:numCache>
                <c:formatCode>General</c:formatCode>
                <c:ptCount val="1"/>
                <c:pt idx="0">
                  <c:v>24.5</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D850-5246-86C2-272D0437813F}"/>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D850-5246-86C2-272D0437813F}"/>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D850-5246-86C2-272D0437813F}"/>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Clustering!$I$90</c:f>
              <c:numCache>
                <c:formatCode>General</c:formatCode>
                <c:ptCount val="1"/>
                <c:pt idx="0">
                  <c:v>47.414062499999993</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D850-5246-86C2-272D0437813F}"/>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Clustering!$I$88</c:f>
              <c:numCache>
                <c:formatCode>General</c:formatCode>
                <c:ptCount val="1"/>
                <c:pt idx="0">
                  <c:v>40.640625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D850-5246-86C2-272D0437813F}"/>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Clustering!$I$98</c:f>
              <c:numCache>
                <c:formatCode>General</c:formatCode>
                <c:ptCount val="1"/>
                <c:pt idx="0">
                  <c:v>142.2421875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D850-5246-86C2-272D0437813F}"/>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Clustering!$I$99</c:f>
              <c:numCache>
                <c:formatCode>General</c:formatCode>
                <c:ptCount val="1"/>
                <c:pt idx="0">
                  <c:v>108.375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D850-5246-86C2-272D0437813F}"/>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Clustering!$I$100</c:f>
              <c:numCache>
                <c:formatCode>General</c:formatCode>
                <c:ptCount val="1"/>
                <c:pt idx="0">
                  <c:v>54.1875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D850-5246-86C2-272D0437813F}"/>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Clustering!$I$101</c:f>
              <c:numCache>
                <c:formatCode>General</c:formatCode>
                <c:ptCount val="1"/>
                <c:pt idx="0">
                  <c:v>82.974609375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D850-5246-86C2-272D0437813F}"/>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Clustering!$I$95</c:f>
              <c:numCache>
                <c:formatCode>General</c:formatCode>
                <c:ptCount val="1"/>
                <c:pt idx="0">
                  <c:v>45.125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D850-5246-86C2-272D0437813F}"/>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Clustering!$I$96</c:f>
              <c:numCache>
                <c:formatCode>General</c:formatCode>
                <c:ptCount val="1"/>
                <c:pt idx="0">
                  <c:v>90.25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D850-5246-86C2-272D0437813F}"/>
            </c:ext>
          </c:extLst>
        </c:ser>
        <c:ser>
          <c:idx val="20"/>
          <c:order val="20"/>
          <c:tx>
            <c:strRef>
              <c:f>Clustering!$F$59</c:f>
              <c:strCache>
                <c:ptCount val="1"/>
                <c:pt idx="0">
                  <c:v>CNN3</c:v>
                </c:pt>
              </c:strCache>
            </c:strRef>
          </c:tx>
          <c:spPr>
            <a:ln>
              <a:solidFill>
                <a:srgbClr val="000000"/>
              </a:solidFill>
            </a:ln>
          </c:spPr>
          <c:marker>
            <c:symbol val="diamond"/>
            <c:size val="10"/>
            <c:spPr>
              <a:solidFill>
                <a:srgbClr val="34A853"/>
              </a:solidFill>
              <a:ln>
                <a:solidFill>
                  <a:srgbClr val="000000"/>
                </a:solidFill>
              </a:ln>
            </c:spPr>
          </c:marker>
          <c:xVal>
            <c:numRef>
              <c:f>Clustering!$I$59</c:f>
              <c:numCache>
                <c:formatCode>General</c:formatCode>
                <c:ptCount val="1"/>
                <c:pt idx="0">
                  <c:v>48</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8-D850-5246-86C2-272D0437813F}"/>
            </c:ext>
          </c:extLst>
        </c:ser>
        <c:ser>
          <c:idx val="21"/>
          <c:order val="21"/>
          <c:tx>
            <c:strRef>
              <c:f>Clustering!$F$60</c:f>
              <c:strCache>
                <c:ptCount val="1"/>
                <c:pt idx="0">
                  <c:v>CNN3</c:v>
                </c:pt>
              </c:strCache>
            </c:strRef>
          </c:tx>
          <c:xVal>
            <c:numRef>
              <c:f>Clustering!$I$60</c:f>
              <c:numCache>
                <c:formatCode>General</c:formatCode>
                <c:ptCount val="1"/>
                <c:pt idx="0">
                  <c:v>56</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9-D850-5246-86C2-272D0437813F}"/>
            </c:ext>
          </c:extLst>
        </c:ser>
        <c:ser>
          <c:idx val="22"/>
          <c:order val="22"/>
          <c:tx>
            <c:strRef>
              <c:f>Clustering!$F$72</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Clustering!$I$72</c:f>
              <c:numCache>
                <c:formatCode>General</c:formatCode>
                <c:ptCount val="1"/>
                <c:pt idx="0">
                  <c:v>56.25</c:v>
                </c:pt>
              </c:numCache>
            </c:numRef>
          </c:xVal>
          <c:yVal>
            <c:numRef>
              <c:f>Clustering!$H$72</c:f>
              <c:numCache>
                <c:formatCode>General</c:formatCode>
                <c:ptCount val="1"/>
                <c:pt idx="0">
                  <c:v>64</c:v>
                </c:pt>
              </c:numCache>
            </c:numRef>
          </c:yVal>
          <c:smooth val="0"/>
          <c:extLst>
            <c:ext xmlns:c16="http://schemas.microsoft.com/office/drawing/2014/chart" uri="{C3380CC4-5D6E-409C-BE32-E72D297353CC}">
              <c16:uniqueId val="{0000001A-D850-5246-86C2-272D0437813F}"/>
            </c:ext>
          </c:extLst>
        </c:ser>
        <c:ser>
          <c:idx val="23"/>
          <c:order val="23"/>
          <c:tx>
            <c:strRef>
              <c:f>Clustering!$F$73</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Clustering!$I$73</c:f>
              <c:numCache>
                <c:formatCode>General</c:formatCode>
                <c:ptCount val="1"/>
                <c:pt idx="0">
                  <c:v>42</c:v>
                </c:pt>
              </c:numCache>
            </c:numRef>
          </c:xVal>
          <c:yVal>
            <c:numRef>
              <c:f>Clustering!$H$73</c:f>
              <c:numCache>
                <c:formatCode>General</c:formatCode>
                <c:ptCount val="1"/>
                <c:pt idx="0">
                  <c:v>64</c:v>
                </c:pt>
              </c:numCache>
            </c:numRef>
          </c:yVal>
          <c:smooth val="0"/>
          <c:extLst>
            <c:ext xmlns:c16="http://schemas.microsoft.com/office/drawing/2014/chart" uri="{C3380CC4-5D6E-409C-BE32-E72D297353CC}">
              <c16:uniqueId val="{0000001B-D850-5246-86C2-272D0437813F}"/>
            </c:ext>
          </c:extLst>
        </c:ser>
        <c:ser>
          <c:idx val="24"/>
          <c:order val="24"/>
          <c:tx>
            <c:strRef>
              <c:f>Clustering!$F$74</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Clustering!$I$74</c:f>
              <c:numCache>
                <c:formatCode>General</c:formatCode>
                <c:ptCount val="1"/>
                <c:pt idx="0">
                  <c:v>26.25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C-D850-5246-86C2-272D0437813F}"/>
            </c:ext>
          </c:extLst>
        </c:ser>
        <c:ser>
          <c:idx val="25"/>
          <c:order val="25"/>
          <c:tx>
            <c:strRef>
              <c:f>Clustering!$F$75</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Clustering!$I$75</c:f>
              <c:numCache>
                <c:formatCode>General</c:formatCode>
                <c:ptCount val="1"/>
                <c:pt idx="0">
                  <c:v>36</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D-D850-5246-86C2-272D0437813F}"/>
            </c:ext>
          </c:extLst>
        </c:ser>
        <c:ser>
          <c:idx val="26"/>
          <c:order val="26"/>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Clustering!$I$76</c:f>
              <c:numCache>
                <c:formatCode>General</c:formatCode>
                <c:ptCount val="1"/>
                <c:pt idx="0">
                  <c:v>23.625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E-D850-5246-86C2-272D0437813F}"/>
            </c:ext>
          </c:extLst>
        </c:ser>
        <c:ser>
          <c:idx val="27"/>
          <c:order val="27"/>
          <c:tx>
            <c:strRef>
              <c:f>Clustering!$F$59</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Clustering!$I$59</c:f>
              <c:numCache>
                <c:formatCode>General</c:formatCode>
                <c:ptCount val="1"/>
                <c:pt idx="0">
                  <c:v>48</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F-D850-5246-86C2-272D0437813F}"/>
            </c:ext>
          </c:extLst>
        </c:ser>
        <c:ser>
          <c:idx val="28"/>
          <c:order val="28"/>
          <c:tx>
            <c:strRef>
              <c:f>Clustering!$F$60</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Clustering!$I$60</c:f>
              <c:numCache>
                <c:formatCode>General</c:formatCode>
                <c:ptCount val="1"/>
                <c:pt idx="0">
                  <c:v>56</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20-D850-5246-86C2-272D0437813F}"/>
            </c:ext>
          </c:extLst>
        </c:ser>
        <c:ser>
          <c:idx val="29"/>
          <c:order val="29"/>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Clustering!$H$69</c:f>
              <c:numCache>
                <c:formatCode>General</c:formatCode>
                <c:ptCount val="1"/>
                <c:pt idx="0">
                  <c:v>49</c:v>
                </c:pt>
              </c:numCache>
            </c:numRef>
          </c:xVal>
          <c:yVal>
            <c:numRef>
              <c:f>Clustering!$I$69</c:f>
              <c:numCache>
                <c:formatCode>General</c:formatCode>
                <c:ptCount val="1"/>
                <c:pt idx="0">
                  <c:v>49</c:v>
                </c:pt>
              </c:numCache>
            </c:numRef>
          </c:yVal>
          <c:smooth val="0"/>
          <c:extLst>
            <c:ext xmlns:c16="http://schemas.microsoft.com/office/drawing/2014/chart" uri="{C3380CC4-5D6E-409C-BE32-E72D297353CC}">
              <c16:uniqueId val="{00000021-D850-5246-86C2-272D0437813F}"/>
            </c:ext>
          </c:extLst>
        </c:ser>
        <c:ser>
          <c:idx val="30"/>
          <c:order val="30"/>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Clustering!$I$102</c:f>
              <c:numCache>
                <c:formatCode>General</c:formatCode>
                <c:ptCount val="1"/>
                <c:pt idx="0">
                  <c:v>49</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22-D850-5246-86C2-272D0437813F}"/>
            </c:ext>
          </c:extLst>
        </c:ser>
        <c:ser>
          <c:idx val="31"/>
          <c:order val="31"/>
          <c:tx>
            <c:strRef>
              <c:f>Clustering!$F$77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Clustering!$I$77</c:f>
              <c:numCache>
                <c:formatCode>General</c:formatCode>
                <c:ptCount val="1"/>
                <c:pt idx="0">
                  <c:v>24.5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3-D850-5246-86C2-272D0437813F}"/>
            </c:ext>
          </c:extLst>
        </c:ser>
        <c:ser>
          <c:idx val="32"/>
          <c:order val="32"/>
          <c:tx>
            <c:strRef>
              <c:f>Clustering!$F$78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Clustering!$I$78</c:f>
              <c:numCache>
                <c:formatCode>General</c:formatCode>
                <c:ptCount val="1"/>
                <c:pt idx="0">
                  <c:v>49</c:v>
                </c:pt>
              </c:numCache>
            </c:numRef>
          </c:xVal>
          <c:yVal>
            <c:numRef>
              <c:f>Clustering!$H$78</c:f>
              <c:numCache>
                <c:formatCode>General</c:formatCode>
                <c:ptCount val="1"/>
                <c:pt idx="0">
                  <c:v>49</c:v>
                </c:pt>
              </c:numCache>
            </c:numRef>
          </c:yVal>
          <c:smooth val="0"/>
          <c:extLst>
            <c:ext xmlns:c16="http://schemas.microsoft.com/office/drawing/2014/chart" uri="{C3380CC4-5D6E-409C-BE32-E72D297353CC}">
              <c16:uniqueId val="{00000024-D850-5246-86C2-272D0437813F}"/>
            </c:ext>
          </c:extLst>
        </c:ser>
        <c:ser>
          <c:idx val="33"/>
          <c:order val="33"/>
          <c:tx>
            <c:strRef>
              <c:f>Clustering!$F$79</c:f>
              <c:strCache>
                <c:ptCount val="1"/>
                <c:pt idx="0">
                  <c:v>CNN9</c:v>
                </c:pt>
              </c:strCache>
            </c:strRef>
          </c:tx>
          <c:spPr>
            <a:ln>
              <a:solidFill>
                <a:srgbClr val="000000"/>
              </a:solidFill>
            </a:ln>
          </c:spPr>
          <c:marker>
            <c:symbol val="diamond"/>
            <c:size val="11"/>
            <c:spPr>
              <a:solidFill>
                <a:srgbClr val="4285F4"/>
              </a:solidFill>
              <a:ln>
                <a:solidFill>
                  <a:srgbClr val="000000"/>
                </a:solidFill>
              </a:ln>
            </c:spPr>
          </c:marker>
          <c:xVal>
            <c:numRef>
              <c:f>Clustering!$I$79</c:f>
              <c:numCache>
                <c:formatCode>General</c:formatCode>
                <c:ptCount val="1"/>
                <c:pt idx="0">
                  <c:v>34.166015629999997</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5-D850-5246-86C2-272D0437813F}"/>
            </c:ext>
          </c:extLst>
        </c:ser>
        <c:ser>
          <c:idx val="34"/>
          <c:order val="34"/>
          <c:tx>
            <c:strRef>
              <c:f>Clustering!$F$80</c:f>
              <c:strCache>
                <c:ptCount val="1"/>
                <c:pt idx="0">
                  <c:v>CNN9</c:v>
                </c:pt>
              </c:strCache>
            </c:strRef>
          </c:tx>
          <c:spPr>
            <a:ln>
              <a:solidFill>
                <a:srgbClr val="000000"/>
              </a:solidFill>
            </a:ln>
          </c:spPr>
          <c:marker>
            <c:symbol val="diamond"/>
            <c:size val="10"/>
            <c:spPr>
              <a:solidFill>
                <a:schemeClr val="accent1"/>
              </a:solidFill>
              <a:ln>
                <a:solidFill>
                  <a:srgbClr val="000000"/>
                </a:solidFill>
              </a:ln>
            </c:spPr>
          </c:marker>
          <c:xVal>
            <c:numRef>
              <c:f>Clustering!$I$80</c:f>
              <c:numCache>
                <c:formatCode>General</c:formatCode>
                <c:ptCount val="1"/>
                <c:pt idx="0">
                  <c:v>26.796875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6-D850-5246-86C2-272D0437813F}"/>
            </c:ext>
          </c:extLst>
        </c:ser>
        <c:ser>
          <c:idx val="35"/>
          <c:order val="35"/>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Clustering!$I$114</c:f>
              <c:numCache>
                <c:formatCode>General</c:formatCode>
                <c:ptCount val="1"/>
                <c:pt idx="0">
                  <c:v>0.95329284667968694</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7-D850-5246-86C2-272D0437813F}"/>
            </c:ext>
          </c:extLst>
        </c:ser>
        <c:ser>
          <c:idx val="36"/>
          <c:order val="36"/>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Clustering!$I$122</c:f>
              <c:numCache>
                <c:formatCode>General</c:formatCode>
                <c:ptCount val="1"/>
                <c:pt idx="0">
                  <c:v>1.04974365234375</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8-D850-5246-86C2-272D0437813F}"/>
            </c:ext>
          </c:extLst>
        </c:ser>
        <c:ser>
          <c:idx val="37"/>
          <c:order val="37"/>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Clustering!$I$123</c:f>
              <c:numCache>
                <c:formatCode>General</c:formatCode>
                <c:ptCount val="1"/>
                <c:pt idx="0">
                  <c:v>1.37274169921875</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9-D850-5246-86C2-272D0437813F}"/>
            </c:ext>
          </c:extLst>
        </c:ser>
        <c:ser>
          <c:idx val="38"/>
          <c:order val="38"/>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Clustering!$I$110</c:f>
              <c:numCache>
                <c:formatCode>General</c:formatCode>
                <c:ptCount val="1"/>
                <c:pt idx="0">
                  <c:v>0.4306640625</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A-D850-5246-86C2-272D0437813F}"/>
            </c:ext>
          </c:extLst>
        </c:ser>
        <c:ser>
          <c:idx val="39"/>
          <c:order val="39"/>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Clustering!$I$111</c:f>
              <c:numCache>
                <c:formatCode>General</c:formatCode>
                <c:ptCount val="1"/>
                <c:pt idx="0">
                  <c:v>0.861328125</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B-D850-5246-86C2-272D0437813F}"/>
            </c:ext>
          </c:extLst>
        </c:ser>
        <c:ser>
          <c:idx val="40"/>
          <c:order val="40"/>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Clustering!$I$112</c:f>
              <c:numCache>
                <c:formatCode>General</c:formatCode>
                <c:ptCount val="1"/>
                <c:pt idx="0">
                  <c:v>0.21533203125</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C-D850-5246-86C2-272D0437813F}"/>
            </c:ext>
          </c:extLst>
        </c:ser>
        <c:ser>
          <c:idx val="41"/>
          <c:order val="41"/>
          <c:tx>
            <c:strRef>
              <c:f>Clustering!$F$113</c:f>
              <c:strCache>
                <c:ptCount val="1"/>
                <c:pt idx="0">
                  <c:v>CNN11</c:v>
                </c:pt>
              </c:strCache>
            </c:strRef>
          </c:tx>
          <c:spPr>
            <a:ln>
              <a:solidFill>
                <a:srgbClr val="4285F4"/>
              </a:solidFill>
            </a:ln>
          </c:spPr>
          <c:marker>
            <c:spPr>
              <a:solidFill>
                <a:srgbClr val="EA4335"/>
              </a:solidFill>
              <a:ln>
                <a:solidFill>
                  <a:srgbClr val="4285F4"/>
                </a:solidFill>
              </a:ln>
            </c:spPr>
          </c:marker>
          <c:dPt>
            <c:idx val="0"/>
            <c:marker>
              <c:symbol val="diamond"/>
              <c:size val="10"/>
              <c:spPr>
                <a:solidFill>
                  <a:srgbClr val="660066"/>
                </a:solidFill>
                <a:ln>
                  <a:solidFill>
                    <a:schemeClr val="tx2"/>
                  </a:solidFill>
                </a:ln>
              </c:spPr>
            </c:marker>
            <c:bubble3D val="0"/>
            <c:spPr>
              <a:ln>
                <a:solidFill>
                  <a:schemeClr val="tx2"/>
                </a:solidFill>
              </a:ln>
            </c:spPr>
            <c:extLst>
              <c:ext xmlns:c16="http://schemas.microsoft.com/office/drawing/2014/chart" uri="{C3380CC4-5D6E-409C-BE32-E72D297353CC}">
                <c16:uniqueId val="{0000002E-D850-5246-86C2-272D0437813F}"/>
              </c:ext>
            </c:extLst>
          </c:dPt>
          <c:xVal>
            <c:numRef>
              <c:f>Clustering!$I$113</c:f>
              <c:numCache>
                <c:formatCode>General</c:formatCode>
                <c:ptCount val="1"/>
                <c:pt idx="0">
                  <c:v>0.4306640625</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F-D850-5246-86C2-272D0437813F}"/>
            </c:ext>
          </c:extLst>
        </c:ser>
        <c:ser>
          <c:idx val="42"/>
          <c:order val="42"/>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Clustering!$I$115</c:f>
              <c:numCache>
                <c:formatCode>General</c:formatCode>
                <c:ptCount val="1"/>
                <c:pt idx="0">
                  <c:v>0.87890625</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30-D850-5246-86C2-272D0437813F}"/>
            </c:ext>
          </c:extLst>
        </c:ser>
        <c:ser>
          <c:idx val="43"/>
          <c:order val="43"/>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Clustering!$I$116</c:f>
              <c:numCache>
                <c:formatCode>General</c:formatCode>
                <c:ptCount val="1"/>
                <c:pt idx="0">
                  <c:v>0.439453125</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31-D850-5246-86C2-272D0437813F}"/>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Clustering!$I$117</c:f>
              <c:numCache>
                <c:formatCode>General</c:formatCode>
                <c:ptCount val="1"/>
                <c:pt idx="0">
                  <c:v>0.158203125</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2-D850-5246-86C2-272D0437813F}"/>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Clustering!$I$118</c:f>
              <c:numCache>
                <c:formatCode>General</c:formatCode>
                <c:ptCount val="1"/>
                <c:pt idx="0">
                  <c:v>0.263671875</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3-D850-5246-86C2-272D0437813F}"/>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Clustering!$I$119</c:f>
              <c:numCache>
                <c:formatCode>General</c:formatCode>
                <c:ptCount val="1"/>
                <c:pt idx="0">
                  <c:v>0.2109375</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4-D850-5246-86C2-272D0437813F}"/>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Clustering!$I$120</c:f>
              <c:numCache>
                <c:formatCode>General</c:formatCode>
                <c:ptCount val="1"/>
                <c:pt idx="0">
                  <c:v>0.421875</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5-D850-5246-86C2-272D0437813F}"/>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Clustering!$I$121</c:f>
              <c:numCache>
                <c:formatCode>General</c:formatCode>
                <c:ptCount val="1"/>
                <c:pt idx="0">
                  <c:v>0.6328125</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6-D850-5246-86C2-272D0437813F}"/>
            </c:ext>
          </c:extLst>
        </c:ser>
        <c:ser>
          <c:idx val="49"/>
          <c:order val="49"/>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7-D850-5246-86C2-272D0437813F}"/>
            </c:ext>
          </c:extLst>
        </c:ser>
        <c:ser>
          <c:idx val="50"/>
          <c:order val="50"/>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8-D850-5246-86C2-272D0437813F}"/>
            </c:ext>
          </c:extLst>
        </c:ser>
        <c:ser>
          <c:idx val="51"/>
          <c:order val="51"/>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Clustering!$I$36</c:f>
              <c:numCache>
                <c:formatCode>General</c:formatCode>
                <c:ptCount val="1"/>
                <c:pt idx="0">
                  <c:v>87.890625</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9-D850-5246-86C2-272D0437813F}"/>
            </c:ext>
          </c:extLst>
        </c:ser>
        <c:ser>
          <c:idx val="52"/>
          <c:order val="52"/>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Clustering!$I$37</c:f>
              <c:numCache>
                <c:formatCode>General</c:formatCode>
                <c:ptCount val="1"/>
                <c:pt idx="0">
                  <c:v>45.125</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A-D850-5246-86C2-272D0437813F}"/>
            </c:ext>
          </c:extLst>
        </c:ser>
        <c:ser>
          <c:idx val="53"/>
          <c:order val="53"/>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Clustering!$I$38</c:f>
              <c:numCache>
                <c:formatCode>General</c:formatCode>
                <c:ptCount val="1"/>
                <c:pt idx="0">
                  <c:v>90.25</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B-D850-5246-86C2-272D0437813F}"/>
            </c:ext>
          </c:extLst>
        </c:ser>
        <c:ser>
          <c:idx val="54"/>
          <c:order val="54"/>
          <c:tx>
            <c:strRef>
              <c:f>Clustering!$F$39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Clustering!$I$39</c:f>
              <c:numCache>
                <c:formatCode>General</c:formatCode>
                <c:ptCount val="1"/>
                <c:pt idx="0">
                  <c:v>49</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3C-D850-5246-86C2-272D0437813F}"/>
            </c:ext>
          </c:extLst>
        </c:ser>
        <c:ser>
          <c:idx val="55"/>
          <c:order val="55"/>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Clustering!$I$55</c:f>
              <c:numCache>
                <c:formatCode>General</c:formatCode>
                <c:ptCount val="1"/>
                <c:pt idx="0">
                  <c:v>24</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D-D850-5246-86C2-272D0437813F}"/>
            </c:ext>
          </c:extLst>
        </c:ser>
        <c:ser>
          <c:idx val="56"/>
          <c:order val="56"/>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Clustering!$I$71</c:f>
              <c:numCache>
                <c:formatCode>General</c:formatCode>
                <c:ptCount val="1"/>
                <c:pt idx="0">
                  <c:v>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E-D850-5246-86C2-272D0437813F}"/>
            </c:ext>
          </c:extLst>
        </c:ser>
        <c:ser>
          <c:idx val="57"/>
          <c:order val="57"/>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Clustering!$I$70</c:f>
              <c:numCache>
                <c:formatCode>General</c:formatCode>
                <c:ptCount val="1"/>
                <c:pt idx="0">
                  <c:v>13</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F-D850-5246-86C2-272D0437813F}"/>
            </c:ext>
          </c:extLst>
        </c:ser>
        <c:ser>
          <c:idx val="58"/>
          <c:order val="58"/>
          <c:tx>
            <c:strRef>
              <c:f>Clustering!$F$87</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Clustering!$I$87</c:f>
              <c:numCache>
                <c:formatCode>General</c:formatCode>
                <c:ptCount val="1"/>
                <c:pt idx="0">
                  <c:v>59.267578125</c:v>
                </c:pt>
              </c:numCache>
            </c:numRef>
          </c:xVal>
          <c:yVal>
            <c:numRef>
              <c:f>Clustering!$H$87</c:f>
              <c:numCache>
                <c:formatCode>General</c:formatCode>
                <c:ptCount val="1"/>
                <c:pt idx="0">
                  <c:v>289</c:v>
                </c:pt>
              </c:numCache>
            </c:numRef>
          </c:yVal>
          <c:smooth val="0"/>
          <c:extLst>
            <c:ext xmlns:c16="http://schemas.microsoft.com/office/drawing/2014/chart" uri="{C3380CC4-5D6E-409C-BE32-E72D297353CC}">
              <c16:uniqueId val="{00000040-D850-5246-86C2-272D0437813F}"/>
            </c:ext>
          </c:extLst>
        </c:ser>
        <c:ser>
          <c:idx val="60"/>
          <c:order val="59"/>
          <c:tx>
            <c:strRef>
              <c:f>Clustering!$F$26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Clustering!$I$26</c:f>
              <c:numCache>
                <c:formatCode>General</c:formatCode>
                <c:ptCount val="1"/>
                <c:pt idx="0">
                  <c:v>26.0205078125</c:v>
                </c:pt>
              </c:numCache>
            </c:numRef>
          </c:xVal>
          <c:yVal>
            <c:numRef>
              <c:f>Clustering!$H$26</c:f>
              <c:numCache>
                <c:formatCode>General</c:formatCode>
                <c:ptCount val="1"/>
                <c:pt idx="0">
                  <c:v>5329</c:v>
                </c:pt>
              </c:numCache>
            </c:numRef>
          </c:yVal>
          <c:smooth val="0"/>
          <c:extLst>
            <c:ext xmlns:c16="http://schemas.microsoft.com/office/drawing/2014/chart" uri="{C3380CC4-5D6E-409C-BE32-E72D297353CC}">
              <c16:uniqueId val="{00000041-D850-5246-86C2-272D0437813F}"/>
            </c:ext>
          </c:extLst>
        </c:ser>
        <c:ser>
          <c:idx val="61"/>
          <c:order val="60"/>
          <c:tx>
            <c:strRef>
              <c:f>Clustering!$F$32</c:f>
              <c:strCache>
                <c:ptCount val="1"/>
                <c:pt idx="0">
                  <c:v>CNN3</c:v>
                </c:pt>
              </c:strCache>
            </c:strRef>
          </c:tx>
          <c:spPr>
            <a:ln>
              <a:solidFill>
                <a:srgbClr val="000000"/>
              </a:solidFill>
            </a:ln>
          </c:spPr>
          <c:marker>
            <c:symbol val="diamond"/>
            <c:size val="9"/>
            <c:spPr>
              <a:solidFill>
                <a:srgbClr val="B5E5E8"/>
              </a:solidFill>
              <a:ln>
                <a:solidFill>
                  <a:srgbClr val="000000"/>
                </a:solidFill>
              </a:ln>
            </c:spPr>
          </c:marker>
          <c:xVal>
            <c:numRef>
              <c:f>Clustering!$I$32</c:f>
              <c:numCache>
                <c:formatCode>General</c:formatCode>
                <c:ptCount val="1"/>
                <c:pt idx="0">
                  <c:v>188.630859375</c:v>
                </c:pt>
              </c:numCache>
            </c:numRef>
          </c:xVal>
          <c:yVal>
            <c:numRef>
              <c:f>Clustering!$H$32</c:f>
              <c:numCache>
                <c:formatCode>General</c:formatCode>
                <c:ptCount val="1"/>
                <c:pt idx="0">
                  <c:v>9731</c:v>
                </c:pt>
              </c:numCache>
            </c:numRef>
          </c:yVal>
          <c:smooth val="0"/>
          <c:extLst>
            <c:ext xmlns:c16="http://schemas.microsoft.com/office/drawing/2014/chart" uri="{C3380CC4-5D6E-409C-BE32-E72D297353CC}">
              <c16:uniqueId val="{00000042-D850-5246-86C2-272D0437813F}"/>
            </c:ext>
          </c:extLst>
        </c:ser>
        <c:ser>
          <c:idx val="59"/>
          <c:order val="61"/>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Clustering!$I$7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43-D850-5246-86C2-272D0437813F}"/>
            </c:ext>
          </c:extLst>
        </c:ser>
        <c:ser>
          <c:idx val="63"/>
          <c:order val="62"/>
          <c:tx>
            <c:strRef>
              <c:f>Clustering!$F$9</c:f>
              <c:strCache>
                <c:ptCount val="1"/>
                <c:pt idx="0">
                  <c:v>LSTM2</c:v>
                </c:pt>
              </c:strCache>
            </c:strRef>
          </c:tx>
          <c:spPr>
            <a:ln>
              <a:solidFill>
                <a:srgbClr val="000000"/>
              </a:solidFill>
            </a:ln>
          </c:spPr>
          <c:marker>
            <c:symbol val="square"/>
            <c:size val="10"/>
            <c:spPr>
              <a:solidFill>
                <a:schemeClr val="accent1"/>
              </a:solidFill>
              <a:ln>
                <a:solidFill>
                  <a:srgbClr val="000000"/>
                </a:solidFill>
              </a:ln>
            </c:spPr>
          </c:marker>
          <c:xVal>
            <c:numRef>
              <c:f>Clustering!$I$9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4-D850-5246-86C2-272D0437813F}"/>
            </c:ext>
          </c:extLst>
        </c:ser>
        <c:ser>
          <c:idx val="64"/>
          <c:order val="63"/>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Clustering!$I$10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5-D850-5246-86C2-272D0437813F}"/>
            </c:ext>
          </c:extLst>
        </c:ser>
        <c:ser>
          <c:idx val="65"/>
          <c:order val="64"/>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Clustering!$I$11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6-D850-5246-86C2-272D0437813F}"/>
            </c:ext>
          </c:extLst>
        </c:ser>
        <c:ser>
          <c:idx val="67"/>
          <c:order val="65"/>
          <c:tx>
            <c:strRef>
              <c:f>Clustering!$F$13</c:f>
              <c:strCache>
                <c:ptCount val="1"/>
                <c:pt idx="0">
                  <c:v>Transd.3</c:v>
                </c:pt>
              </c:strCache>
            </c:strRef>
          </c:tx>
          <c:spPr>
            <a:ln>
              <a:solidFill>
                <a:srgbClr val="000000"/>
              </a:solidFill>
            </a:ln>
          </c:spPr>
          <c:marker>
            <c:symbol val="triangle"/>
            <c:size val="10"/>
            <c:spPr>
              <a:solidFill>
                <a:schemeClr val="accent4"/>
              </a:solidFill>
              <a:ln>
                <a:solidFill>
                  <a:srgbClr val="000000"/>
                </a:solidFill>
              </a:ln>
            </c:spPr>
          </c:marker>
          <c:xVal>
            <c:strRef>
              <c:f>Clustering!$I$13</c:f>
              <c:strCache>
                <c:ptCount val="1"/>
                <c:pt idx="0">
                  <c:v>6,45</c:v>
                </c:pt>
              </c:strCache>
            </c:strRef>
          </c:xVal>
          <c:yVal>
            <c:numRef>
              <c:f>Clustering!$H$13</c:f>
              <c:numCache>
                <c:formatCode>General</c:formatCode>
                <c:ptCount val="1"/>
                <c:pt idx="0">
                  <c:v>1</c:v>
                </c:pt>
              </c:numCache>
            </c:numRef>
          </c:yVal>
          <c:smooth val="0"/>
          <c:extLst>
            <c:ext xmlns:c16="http://schemas.microsoft.com/office/drawing/2014/chart" uri="{C3380CC4-5D6E-409C-BE32-E72D297353CC}">
              <c16:uniqueId val="{00000047-D850-5246-86C2-272D0437813F}"/>
            </c:ext>
          </c:extLst>
        </c:ser>
        <c:ser>
          <c:idx val="62"/>
          <c:order val="66"/>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Clustering!$I$12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8-D850-5246-86C2-272D0437813F}"/>
            </c:ext>
          </c:extLst>
        </c:ser>
        <c:dLbls>
          <c:showLegendKey val="0"/>
          <c:showVal val="0"/>
          <c:showCatName val="0"/>
          <c:showSerName val="0"/>
          <c:showPercent val="0"/>
          <c:showBubbleSize val="0"/>
        </c:dLbls>
        <c:axId val="-2003947240"/>
        <c:axId val="-2003939688"/>
      </c:scatterChart>
      <c:valAx>
        <c:axId val="-2003947240"/>
        <c:scaling>
          <c:logBase val="10"/>
          <c:orientation val="minMax"/>
          <c:max val="1000"/>
        </c:scaling>
        <c:delete val="0"/>
        <c:axPos val="b"/>
        <c:title>
          <c:tx>
            <c:rich>
              <a:bodyPr/>
              <a:lstStyle/>
              <a:p>
                <a:pPr>
                  <a:defRPr sz="1800"/>
                </a:pPr>
                <a:r>
                  <a:rPr lang="en-US" sz="1800" dirty="0">
                    <a:latin typeface="Gill Sans MT" panose="020B0502020104020203" pitchFamily="34" charset="77"/>
                  </a:rPr>
                  <a:t>MAC (Millions)</a:t>
                </a:r>
              </a:p>
            </c:rich>
          </c:tx>
          <c:layout>
            <c:manualLayout>
              <c:xMode val="edge"/>
              <c:yMode val="edge"/>
              <c:x val="0.60974767681741004"/>
              <c:y val="0.8987199475065617"/>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03939688"/>
        <c:crosses val="autoZero"/>
        <c:crossBetween val="midCat"/>
      </c:valAx>
      <c:valAx>
        <c:axId val="-2003939688"/>
        <c:scaling>
          <c:logBase val="10"/>
          <c:orientation val="minMax"/>
        </c:scaling>
        <c:delete val="0"/>
        <c:axPos val="l"/>
        <c:majorGridlines/>
        <c:title>
          <c:tx>
            <c:rich>
              <a:bodyPr rot="-5400000" vert="horz"/>
              <a:lstStyle/>
              <a:p>
                <a:pPr>
                  <a:defRPr sz="2000"/>
                </a:pPr>
                <a:r>
                  <a:rPr lang="en-US" sz="2000" dirty="0">
                    <a:latin typeface="Gill Sans MT" panose="020B0502020104020203" pitchFamily="34" charset="77"/>
                  </a:rPr>
                  <a:t>FLOP/Byte</a:t>
                </a:r>
              </a:p>
            </c:rich>
          </c:tx>
          <c:layout>
            <c:manualLayout>
              <c:xMode val="edge"/>
              <c:yMode val="edge"/>
              <c:x val="0.3031805097345821"/>
              <c:y val="0.415927034120734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03947240"/>
        <c:crossesAt val="1E-3"/>
        <c:crossBetween val="midCat"/>
      </c:valAx>
      <c:spPr>
        <a:ln>
          <a:solidFill>
            <a:schemeClr val="tx1"/>
          </a:solidFill>
        </a:ln>
      </c:spPr>
    </c:plotArea>
    <c:legend>
      <c:legendPos val="t"/>
      <c:legendEntry>
        <c:idx val="1"/>
        <c:delete val="1"/>
      </c:legendEntry>
      <c:legendEntry>
        <c:idx val="2"/>
        <c:delete val="1"/>
      </c:legendEntry>
      <c:legendEntry>
        <c:idx val="3"/>
        <c:delete val="1"/>
      </c:legendEntry>
      <c:legendEntry>
        <c:idx val="4"/>
        <c:delete val="1"/>
      </c:legendEntry>
      <c:legendEntry>
        <c:idx val="5"/>
        <c:delete val="1"/>
      </c:legendEntry>
      <c:legendEntry>
        <c:idx val="6"/>
        <c:txPr>
          <a:bodyPr/>
          <a:lstStyle/>
          <a:p>
            <a:pPr>
              <a:defRPr sz="1800">
                <a:latin typeface="+mn-lt"/>
              </a:defRPr>
            </a:pPr>
            <a:endParaRPr lang="en-US"/>
          </a:p>
        </c:txPr>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39"/>
        <c:delete val="1"/>
      </c:legendEntry>
      <c:legendEntry>
        <c:idx val="40"/>
        <c:delete val="1"/>
      </c:legendEntry>
      <c:legendEntry>
        <c:idx val="41"/>
        <c:delete val="1"/>
      </c:legendEntry>
      <c:legendEntry>
        <c:idx val="42"/>
        <c:delete val="1"/>
      </c:legendEntry>
      <c:legendEntry>
        <c:idx val="43"/>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5"/>
        <c:delete val="1"/>
      </c:legendEntry>
      <c:legendEntry>
        <c:idx val="56"/>
        <c:delete val="1"/>
      </c:legendEntry>
      <c:legendEntry>
        <c:idx val="57"/>
        <c:delete val="1"/>
      </c:legendEntry>
      <c:legendEntry>
        <c:idx val="58"/>
        <c:delete val="1"/>
      </c:legendEntry>
      <c:legendEntry>
        <c:idx val="59"/>
        <c:delete val="1"/>
      </c:legendEntry>
      <c:legendEntry>
        <c:idx val="60"/>
        <c:delete val="1"/>
      </c:legendEntry>
      <c:legendEntry>
        <c:idx val="62"/>
        <c:delete val="1"/>
      </c:legendEntry>
      <c:legendEntry>
        <c:idx val="64"/>
        <c:delete val="1"/>
      </c:legendEntry>
      <c:legendEntry>
        <c:idx val="65"/>
        <c:delete val="1"/>
      </c:legendEntry>
      <c:layout>
        <c:manualLayout>
          <c:xMode val="edge"/>
          <c:yMode val="edge"/>
          <c:x val="0"/>
          <c:y val="1.8925955266426948E-2"/>
          <c:w val="0.73669184535534205"/>
          <c:h val="0.170952816316532"/>
        </c:manualLayout>
      </c:layout>
      <c:overlay val="0"/>
      <c:txPr>
        <a:bodyPr/>
        <a:lstStyle/>
        <a:p>
          <a:pPr>
            <a:defRPr sz="1800"/>
          </a:pPr>
          <a:endParaRPr lang="en-US"/>
        </a:p>
      </c:txPr>
    </c:legend>
    <c:plotVisOnly val="1"/>
    <c:dispBlanksAs val="gap"/>
    <c:showDLblsOverMax val="0"/>
  </c:chart>
  <c:spPr>
    <a:ln>
      <a:noFill/>
    </a:ln>
  </c:sp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2375865926595"/>
          <c:y val="0.12945946535953601"/>
          <c:w val="0.86863689170001301"/>
          <c:h val="0.478239404335495"/>
        </c:manualLayout>
      </c:layout>
      <c:barChart>
        <c:barDir val="col"/>
        <c:grouping val="stacked"/>
        <c:varyColors val="0"/>
        <c:ser>
          <c:idx val="0"/>
          <c:order val="0"/>
          <c:tx>
            <c:strRef>
              <c:f>'Noronha-Proposal-Result'!$T$116</c:f>
              <c:strCache>
                <c:ptCount val="1"/>
                <c:pt idx="0">
                  <c:v>Total Static</c:v>
                </c:pt>
              </c:strCache>
            </c:strRef>
          </c:tx>
          <c:spPr>
            <a:solidFill>
              <a:schemeClr val="tx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'Noronha-Proposal-Result'!$T$117:$T$146</c:f>
              <c:numCache>
                <c:formatCode>General</c:formatCode>
                <c:ptCount val="30"/>
                <c:pt idx="0">
                  <c:v>0.18336898082999201</c:v>
                </c:pt>
                <c:pt idx="1">
                  <c:v>2.8807456200452601E-2</c:v>
                </c:pt>
                <c:pt idx="2">
                  <c:v>1.6648405087365599E-3</c:v>
                </c:pt>
                <c:pt idx="3">
                  <c:v>0.182605477659394</c:v>
                </c:pt>
                <c:pt idx="4">
                  <c:v>5.0529269869651901E-2</c:v>
                </c:pt>
                <c:pt idx="5">
                  <c:v>2.9201875643069201E-3</c:v>
                </c:pt>
                <c:pt idx="6">
                  <c:v>0.18196233170166501</c:v>
                </c:pt>
                <c:pt idx="7">
                  <c:v>4.9264944264114E-2</c:v>
                </c:pt>
                <c:pt idx="8">
                  <c:v>2.8471196589116799E-3</c:v>
                </c:pt>
                <c:pt idx="9">
                  <c:v>0.181601258270706</c:v>
                </c:pt>
                <c:pt idx="10">
                  <c:v>0.17418796532873601</c:v>
                </c:pt>
                <c:pt idx="11">
                  <c:v>4.5879366886306699E-2</c:v>
                </c:pt>
                <c:pt idx="12">
                  <c:v>0.22843217304160399</c:v>
                </c:pt>
                <c:pt idx="13">
                  <c:v>0.21229569166946</c:v>
                </c:pt>
                <c:pt idx="14">
                  <c:v>3.3444521070352798E-2</c:v>
                </c:pt>
                <c:pt idx="15">
                  <c:v>0.104250085428801</c:v>
                </c:pt>
                <c:pt idx="16">
                  <c:v>7.1166821286420004E-2</c:v>
                </c:pt>
                <c:pt idx="17">
                  <c:v>1.3518392297138899E-2</c:v>
                </c:pt>
                <c:pt idx="18">
                  <c:v>0.23801422149787699</c:v>
                </c:pt>
                <c:pt idx="19">
                  <c:v>0.21306709112519201</c:v>
                </c:pt>
                <c:pt idx="20">
                  <c:v>3.72371671329675E-2</c:v>
                </c:pt>
                <c:pt idx="21">
                  <c:v>0.18269874330908201</c:v>
                </c:pt>
                <c:pt idx="22">
                  <c:v>8.3928929598445196E-2</c:v>
                </c:pt>
                <c:pt idx="23">
                  <c:v>1.8428916065629301E-2</c:v>
                </c:pt>
                <c:pt idx="24">
                  <c:v>0.13761116944635801</c:v>
                </c:pt>
                <c:pt idx="25">
                  <c:v>5.9898695965186703E-2</c:v>
                </c:pt>
                <c:pt idx="26">
                  <c:v>3.06159912286584E-2</c:v>
                </c:pt>
                <c:pt idx="27">
                  <c:v>0.16493306137688599</c:v>
                </c:pt>
                <c:pt idx="28">
                  <c:v>8.6827059138931101E-2</c:v>
                </c:pt>
                <c:pt idx="29">
                  <c:v>2.41168260877586E-2</c:v>
                </c:pt>
              </c:numCache>
            </c:numRef>
          </c:val>
          <c:extLst>
            <c:ext xmlns:c16="http://schemas.microsoft.com/office/drawing/2014/chart" uri="{C3380CC4-5D6E-409C-BE32-E72D297353CC}">
              <c16:uniqueId val="{00000000-17DC-2444-9296-EB85C77333E5}"/>
            </c:ext>
          </c:extLst>
        </c:ser>
        <c:ser>
          <c:idx val="1"/>
          <c:order val="1"/>
          <c:tx>
            <c:strRef>
              <c:f>'Noronha-Proposal-Result'!$U$116</c:f>
              <c:strCache>
                <c:ptCount val="1"/>
                <c:pt idx="0">
                  <c:v>PE</c:v>
                </c:pt>
              </c:strCache>
            </c:strRef>
          </c:tx>
          <c:spPr>
            <a:solidFill>
              <a:schemeClr val="accent2"/>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'Noronha-Proposal-Result'!$U$117:$U$146</c:f>
              <c:numCache>
                <c:formatCode>General</c:formatCode>
                <c:ptCount val="30"/>
                <c:pt idx="0">
                  <c:v>9.0239276490578692E-3</c:v>
                </c:pt>
                <c:pt idx="1">
                  <c:v>9.0239276490578692E-3</c:v>
                </c:pt>
                <c:pt idx="2">
                  <c:v>9.0239276490578692E-3</c:v>
                </c:pt>
                <c:pt idx="3">
                  <c:v>8.9025020670481202E-3</c:v>
                </c:pt>
                <c:pt idx="4">
                  <c:v>8.9025020670481202E-3</c:v>
                </c:pt>
                <c:pt idx="5">
                  <c:v>8.9025020670481202E-3</c:v>
                </c:pt>
                <c:pt idx="6">
                  <c:v>8.9121432902873107E-3</c:v>
                </c:pt>
                <c:pt idx="7">
                  <c:v>8.9121432902873107E-3</c:v>
                </c:pt>
                <c:pt idx="8">
                  <c:v>8.9121432902873107E-3</c:v>
                </c:pt>
                <c:pt idx="9">
                  <c:v>0.30264670529030102</c:v>
                </c:pt>
                <c:pt idx="10">
                  <c:v>0.30264670529030102</c:v>
                </c:pt>
                <c:pt idx="11">
                  <c:v>0.30264670529030102</c:v>
                </c:pt>
                <c:pt idx="12">
                  <c:v>0.211107476403575</c:v>
                </c:pt>
                <c:pt idx="13">
                  <c:v>0.211107476403575</c:v>
                </c:pt>
                <c:pt idx="14">
                  <c:v>0.211107476403575</c:v>
                </c:pt>
                <c:pt idx="15">
                  <c:v>7.8692141780799404E-2</c:v>
                </c:pt>
                <c:pt idx="16">
                  <c:v>7.8692141780799404E-2</c:v>
                </c:pt>
                <c:pt idx="17">
                  <c:v>7.8692141780799404E-2</c:v>
                </c:pt>
                <c:pt idx="18">
                  <c:v>0.19984411775074201</c:v>
                </c:pt>
                <c:pt idx="19">
                  <c:v>0.19984411775074201</c:v>
                </c:pt>
                <c:pt idx="20">
                  <c:v>0.19984411775074201</c:v>
                </c:pt>
                <c:pt idx="21">
                  <c:v>0.12035191944</c:v>
                </c:pt>
                <c:pt idx="22">
                  <c:v>0.12035191944</c:v>
                </c:pt>
                <c:pt idx="23">
                  <c:v>0.12035191944</c:v>
                </c:pt>
                <c:pt idx="24">
                  <c:v>0.24015212256121099</c:v>
                </c:pt>
                <c:pt idx="25">
                  <c:v>0.24015212256121099</c:v>
                </c:pt>
                <c:pt idx="26">
                  <c:v>0.24015212256121099</c:v>
                </c:pt>
                <c:pt idx="27">
                  <c:v>0.198221753537866</c:v>
                </c:pt>
                <c:pt idx="28">
                  <c:v>0.198221753537866</c:v>
                </c:pt>
                <c:pt idx="29">
                  <c:v>0.198221753537866</c:v>
                </c:pt>
              </c:numCache>
            </c:numRef>
          </c:val>
          <c:extLst>
            <c:ext xmlns:c16="http://schemas.microsoft.com/office/drawing/2014/chart" uri="{C3380CC4-5D6E-409C-BE32-E72D297353CC}">
              <c16:uniqueId val="{00000001-17DC-2444-9296-EB85C77333E5}"/>
            </c:ext>
          </c:extLst>
        </c:ser>
        <c:ser>
          <c:idx val="2"/>
          <c:order val="2"/>
          <c:tx>
            <c:strRef>
              <c:f>'Noronha-Proposal-Result'!$V$116</c:f>
              <c:strCache>
                <c:ptCount val="1"/>
                <c:pt idx="0">
                  <c:v>Param Buffer+NoC</c:v>
                </c:pt>
              </c:strCache>
            </c:strRef>
          </c:tx>
          <c:spPr>
            <a:solidFill>
              <a:schemeClr val="bg2">
                <a:lumMod val="65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'Noronha-Proposal-Result'!$V$117:$V$146</c:f>
              <c:numCache>
                <c:formatCode>General</c:formatCode>
                <c:ptCount val="30"/>
                <c:pt idx="0">
                  <c:v>1.17319578794446E-2</c:v>
                </c:pt>
                <c:pt idx="1">
                  <c:v>1.17319578794446E-2</c:v>
                </c:pt>
                <c:pt idx="2">
                  <c:v>0</c:v>
                </c:pt>
                <c:pt idx="3">
                  <c:v>1.26463384742045E-2</c:v>
                </c:pt>
                <c:pt idx="4">
                  <c:v>1.26463384742045E-2</c:v>
                </c:pt>
                <c:pt idx="5">
                  <c:v>0</c:v>
                </c:pt>
                <c:pt idx="6">
                  <c:v>1.22304942107313E-2</c:v>
                </c:pt>
                <c:pt idx="7">
                  <c:v>1.22304942107313E-2</c:v>
                </c:pt>
                <c:pt idx="8">
                  <c:v>0</c:v>
                </c:pt>
                <c:pt idx="9">
                  <c:v>0.35616827105794402</c:v>
                </c:pt>
                <c:pt idx="10">
                  <c:v>0.35616827105794402</c:v>
                </c:pt>
                <c:pt idx="11">
                  <c:v>6.6223757251329196E-3</c:v>
                </c:pt>
                <c:pt idx="12">
                  <c:v>0.364500915103388</c:v>
                </c:pt>
                <c:pt idx="13">
                  <c:v>0.364500915103388</c:v>
                </c:pt>
                <c:pt idx="14">
                  <c:v>8.6009506674301801E-3</c:v>
                </c:pt>
                <c:pt idx="15">
                  <c:v>0.62156848757749905</c:v>
                </c:pt>
                <c:pt idx="16">
                  <c:v>0.62156848757749905</c:v>
                </c:pt>
                <c:pt idx="17">
                  <c:v>1.14344534757841E-2</c:v>
                </c:pt>
                <c:pt idx="18">
                  <c:v>0.35461763122291701</c:v>
                </c:pt>
                <c:pt idx="19">
                  <c:v>0.35461763122291701</c:v>
                </c:pt>
                <c:pt idx="20">
                  <c:v>8.1578121744225098E-3</c:v>
                </c:pt>
                <c:pt idx="21">
                  <c:v>0.14232606012886101</c:v>
                </c:pt>
                <c:pt idx="22">
                  <c:v>0.14232606012886101</c:v>
                </c:pt>
                <c:pt idx="23">
                  <c:v>2.5231355232569201E-3</c:v>
                </c:pt>
                <c:pt idx="24">
                  <c:v>0.157034360792177</c:v>
                </c:pt>
                <c:pt idx="25">
                  <c:v>0.157034360792177</c:v>
                </c:pt>
                <c:pt idx="26">
                  <c:v>2.5904245573330799E-3</c:v>
                </c:pt>
                <c:pt idx="27">
                  <c:v>0.191725325515018</c:v>
                </c:pt>
                <c:pt idx="28">
                  <c:v>0.191725325515018</c:v>
                </c:pt>
                <c:pt idx="29">
                  <c:v>3.8424508294236498E-3</c:v>
                </c:pt>
              </c:numCache>
            </c:numRef>
          </c:val>
          <c:extLst>
            <c:ext xmlns:c16="http://schemas.microsoft.com/office/drawing/2014/chart" uri="{C3380CC4-5D6E-409C-BE32-E72D297353CC}">
              <c16:uniqueId val="{00000002-17DC-2444-9296-EB85C77333E5}"/>
            </c:ext>
          </c:extLst>
        </c:ser>
        <c:ser>
          <c:idx val="3"/>
          <c:order val="3"/>
          <c:tx>
            <c:strRef>
              <c:f>'Noronha-Proposal-Result'!$W$116</c:f>
              <c:strCache>
                <c:ptCount val="1"/>
                <c:pt idx="0">
                  <c:v>Act Buffer+NoC </c:v>
                </c:pt>
              </c:strCache>
            </c:strRef>
          </c:tx>
          <c:spPr>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'Noronha-Proposal-Result'!$W$117:$W$146</c:f>
              <c:numCache>
                <c:formatCode>General</c:formatCode>
                <c:ptCount val="30"/>
                <c:pt idx="0">
                  <c:v>2.9555537094047102E-4</c:v>
                </c:pt>
                <c:pt idx="1">
                  <c:v>2.9555537094047102E-4</c:v>
                </c:pt>
                <c:pt idx="2">
                  <c:v>9.2361053418897092E-6</c:v>
                </c:pt>
                <c:pt idx="3">
                  <c:v>5.0107283867161596E-4</c:v>
                </c:pt>
                <c:pt idx="4">
                  <c:v>5.0107283867161596E-4</c:v>
                </c:pt>
                <c:pt idx="5">
                  <c:v>1.5658526208487999E-5</c:v>
                </c:pt>
                <c:pt idx="6">
                  <c:v>4.7681475228888098E-4</c:v>
                </c:pt>
                <c:pt idx="7">
                  <c:v>4.7681475228888098E-4</c:v>
                </c:pt>
                <c:pt idx="8">
                  <c:v>1.49004610090275E-5</c:v>
                </c:pt>
                <c:pt idx="9">
                  <c:v>1.1177727163700701E-2</c:v>
                </c:pt>
                <c:pt idx="10">
                  <c:v>1.1177727163700701E-2</c:v>
                </c:pt>
                <c:pt idx="11">
                  <c:v>2.0783184535549999E-4</c:v>
                </c:pt>
                <c:pt idx="12">
                  <c:v>1.3213716411052699E-2</c:v>
                </c:pt>
                <c:pt idx="13">
                  <c:v>1.3213716411052699E-2</c:v>
                </c:pt>
                <c:pt idx="14">
                  <c:v>3.1179763417779101E-4</c:v>
                </c:pt>
                <c:pt idx="15">
                  <c:v>2.4600990708866101E-2</c:v>
                </c:pt>
                <c:pt idx="16">
                  <c:v>2.4600990708866101E-2</c:v>
                </c:pt>
                <c:pt idx="17">
                  <c:v>4.6662127278753298E-4</c:v>
                </c:pt>
                <c:pt idx="18">
                  <c:v>1.3074099229801499E-2</c:v>
                </c:pt>
                <c:pt idx="19">
                  <c:v>1.3074099229801499E-2</c:v>
                </c:pt>
                <c:pt idx="20">
                  <c:v>3.0237853406216598E-4</c:v>
                </c:pt>
                <c:pt idx="21">
                  <c:v>4.4215647416857599E-3</c:v>
                </c:pt>
                <c:pt idx="22">
                  <c:v>4.4215647416857599E-3</c:v>
                </c:pt>
                <c:pt idx="23">
                  <c:v>8.4816955952810505E-5</c:v>
                </c:pt>
                <c:pt idx="24">
                  <c:v>5.4670362156908703E-3</c:v>
                </c:pt>
                <c:pt idx="25">
                  <c:v>5.4670362156908703E-3</c:v>
                </c:pt>
                <c:pt idx="26">
                  <c:v>9.32644896359156E-5</c:v>
                </c:pt>
                <c:pt idx="27">
                  <c:v>6.4590966926953404E-3</c:v>
                </c:pt>
                <c:pt idx="28">
                  <c:v>6.4590966926953404E-3</c:v>
                </c:pt>
                <c:pt idx="29">
                  <c:v>1.3406096723522499E-4</c:v>
                </c:pt>
              </c:numCache>
            </c:numRef>
          </c:val>
          <c:extLst>
            <c:ext xmlns:c16="http://schemas.microsoft.com/office/drawing/2014/chart" uri="{C3380CC4-5D6E-409C-BE32-E72D297353CC}">
              <c16:uniqueId val="{00000003-17DC-2444-9296-EB85C77333E5}"/>
            </c:ext>
          </c:extLst>
        </c:ser>
        <c:ser>
          <c:idx val="4"/>
          <c:order val="4"/>
          <c:tx>
            <c:strRef>
              <c:f>'Noronha-Proposal-Result'!$X$116</c:f>
              <c:strCache>
                <c:ptCount val="1"/>
                <c:pt idx="0">
                  <c:v>Off-chip Interconnect </c:v>
                </c:pt>
              </c:strCache>
            </c:strRef>
          </c:tx>
          <c:spPr>
            <a:solidFill>
              <a:srgbClr val="2661B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'Noronha-Proposal-Result'!$X$117:$X$146</c:f>
              <c:numCache>
                <c:formatCode>General</c:formatCode>
                <c:ptCount val="30"/>
                <c:pt idx="0">
                  <c:v>0.31791391739083502</c:v>
                </c:pt>
                <c:pt idx="1">
                  <c:v>0.31791391739083502</c:v>
                </c:pt>
                <c:pt idx="2">
                  <c:v>0</c:v>
                </c:pt>
                <c:pt idx="3">
                  <c:v>0.31782002356071198</c:v>
                </c:pt>
                <c:pt idx="4">
                  <c:v>0.31782002356071198</c:v>
                </c:pt>
                <c:pt idx="5">
                  <c:v>0</c:v>
                </c:pt>
                <c:pt idx="6">
                  <c:v>0.31824903738062998</c:v>
                </c:pt>
                <c:pt idx="7">
                  <c:v>0.31824903738062998</c:v>
                </c:pt>
                <c:pt idx="8">
                  <c:v>0</c:v>
                </c:pt>
                <c:pt idx="9">
                  <c:v>5.9303112174764402E-2</c:v>
                </c:pt>
                <c:pt idx="10">
                  <c:v>5.9303112174764402E-2</c:v>
                </c:pt>
                <c:pt idx="11">
                  <c:v>2.8786138858653401E-2</c:v>
                </c:pt>
                <c:pt idx="12">
                  <c:v>7.3025262353798304E-2</c:v>
                </c:pt>
                <c:pt idx="13">
                  <c:v>7.3025262353798304E-2</c:v>
                </c:pt>
                <c:pt idx="14">
                  <c:v>1.08559513443764E-2</c:v>
                </c:pt>
                <c:pt idx="15">
                  <c:v>6.8287030770842597E-2</c:v>
                </c:pt>
                <c:pt idx="16">
                  <c:v>6.8287030770842597E-2</c:v>
                </c:pt>
                <c:pt idx="17">
                  <c:v>6.8711290198049096E-3</c:v>
                </c:pt>
                <c:pt idx="18">
                  <c:v>7.7702269849615493E-2</c:v>
                </c:pt>
                <c:pt idx="19">
                  <c:v>7.7702269849615493E-2</c:v>
                </c:pt>
                <c:pt idx="20">
                  <c:v>8.00304014363434E-3</c:v>
                </c:pt>
                <c:pt idx="21">
                  <c:v>0.21986082412801999</c:v>
                </c:pt>
                <c:pt idx="22">
                  <c:v>0.21986082412801999</c:v>
                </c:pt>
                <c:pt idx="23">
                  <c:v>1.09143543164239E-2</c:v>
                </c:pt>
                <c:pt idx="24">
                  <c:v>0.183710413979845</c:v>
                </c:pt>
                <c:pt idx="25">
                  <c:v>0.183710413979845</c:v>
                </c:pt>
                <c:pt idx="26">
                  <c:v>1.8102743050721699E-2</c:v>
                </c:pt>
                <c:pt idx="27">
                  <c:v>0.192662946552287</c:v>
                </c:pt>
                <c:pt idx="28">
                  <c:v>0.192662946552287</c:v>
                </c:pt>
                <c:pt idx="29">
                  <c:v>1.25364080315724E-2</c:v>
                </c:pt>
              </c:numCache>
            </c:numRef>
          </c:val>
          <c:extLst>
            <c:ext xmlns:c16="http://schemas.microsoft.com/office/drawing/2014/chart" uri="{C3380CC4-5D6E-409C-BE32-E72D297353CC}">
              <c16:uniqueId val="{00000004-17DC-2444-9296-EB85C77333E5}"/>
            </c:ext>
          </c:extLst>
        </c:ser>
        <c:ser>
          <c:idx val="5"/>
          <c:order val="5"/>
          <c:tx>
            <c:strRef>
              <c:f>'Noronha-Proposal-Result'!$Y$116</c:f>
              <c:strCache>
                <c:ptCount val="1"/>
                <c:pt idx="0">
                  <c:v>DRAM </c:v>
                </c:pt>
              </c:strCache>
            </c:strRef>
          </c:tx>
          <c:spPr>
            <a:solidFill>
              <a:schemeClr val="accent3">
                <a:lumMod val="60000"/>
                <a:lumOff val="40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'Noronha-Proposal-Result'!$Y$117:$Y$146</c:f>
              <c:numCache>
                <c:formatCode>General</c:formatCode>
                <c:ptCount val="30"/>
                <c:pt idx="0">
                  <c:v>0.47766566087973</c:v>
                </c:pt>
                <c:pt idx="1">
                  <c:v>0.47766566087973</c:v>
                </c:pt>
                <c:pt idx="2">
                  <c:v>0.166110021836711</c:v>
                </c:pt>
                <c:pt idx="3">
                  <c:v>0.47752458539997</c:v>
                </c:pt>
                <c:pt idx="4">
                  <c:v>0.47752458539997</c:v>
                </c:pt>
                <c:pt idx="5">
                  <c:v>0.16606096231047199</c:v>
                </c:pt>
                <c:pt idx="6">
                  <c:v>0.47816917866439701</c:v>
                </c:pt>
                <c:pt idx="7">
                  <c:v>0.47816917866439701</c:v>
                </c:pt>
                <c:pt idx="8">
                  <c:v>0.16628512203137899</c:v>
                </c:pt>
                <c:pt idx="9">
                  <c:v>8.9102926042583602E-2</c:v>
                </c:pt>
                <c:pt idx="10">
                  <c:v>8.9102926042583602E-2</c:v>
                </c:pt>
                <c:pt idx="11">
                  <c:v>3.0985876111314401E-2</c:v>
                </c:pt>
                <c:pt idx="12">
                  <c:v>0.10972045668658199</c:v>
                </c:pt>
                <c:pt idx="13">
                  <c:v>0.10972045668658199</c:v>
                </c:pt>
                <c:pt idx="14">
                  <c:v>3.8155699579859599E-2</c:v>
                </c:pt>
                <c:pt idx="15">
                  <c:v>0.10260126373319101</c:v>
                </c:pt>
                <c:pt idx="16">
                  <c:v>0.10260126373319101</c:v>
                </c:pt>
                <c:pt idx="17">
                  <c:v>3.5679973577765298E-2</c:v>
                </c:pt>
                <c:pt idx="18">
                  <c:v>0.116747660449047</c:v>
                </c:pt>
                <c:pt idx="19">
                  <c:v>0.116747660449047</c:v>
                </c:pt>
                <c:pt idx="20">
                  <c:v>4.0599435996424099E-2</c:v>
                </c:pt>
                <c:pt idx="21">
                  <c:v>0.33034088825234997</c:v>
                </c:pt>
                <c:pt idx="22">
                  <c:v>0.33034088825234997</c:v>
                </c:pt>
                <c:pt idx="23">
                  <c:v>0.11487728060688999</c:v>
                </c:pt>
                <c:pt idx="24">
                  <c:v>0.276024897004718</c:v>
                </c:pt>
                <c:pt idx="25">
                  <c:v>0.276024897004718</c:v>
                </c:pt>
                <c:pt idx="26">
                  <c:v>9.5988691304469201E-2</c:v>
                </c:pt>
                <c:pt idx="27">
                  <c:v>0.289476077194812</c:v>
                </c:pt>
                <c:pt idx="28">
                  <c:v>0.289476077194812</c:v>
                </c:pt>
                <c:pt idx="29">
                  <c:v>0.101005795165806</c:v>
                </c:pt>
              </c:numCache>
            </c:numRef>
          </c:val>
          <c:extLst>
            <c:ext xmlns:c16="http://schemas.microsoft.com/office/drawing/2014/chart" uri="{C3380CC4-5D6E-409C-BE32-E72D297353CC}">
              <c16:uniqueId val="{00000005-17DC-2444-9296-EB85C77333E5}"/>
            </c:ext>
          </c:extLst>
        </c:ser>
        <c:dLbls>
          <c:showLegendKey val="0"/>
          <c:showVal val="0"/>
          <c:showCatName val="0"/>
          <c:showSerName val="0"/>
          <c:showPercent val="0"/>
          <c:showBubbleSize val="0"/>
        </c:dLbls>
        <c:gapWidth val="150"/>
        <c:overlap val="100"/>
        <c:axId val="1822949240"/>
        <c:axId val="1822952264"/>
      </c:barChart>
      <c:catAx>
        <c:axId val="1822949240"/>
        <c:scaling>
          <c:orientation val="minMax"/>
        </c:scaling>
        <c:delete val="0"/>
        <c:axPos val="b"/>
        <c:numFmt formatCode="General" sourceLinked="0"/>
        <c:majorTickMark val="out"/>
        <c:minorTickMark val="none"/>
        <c:tickLblPos val="nextTo"/>
        <c:txPr>
          <a:bodyPr/>
          <a:lstStyle/>
          <a:p>
            <a:pPr>
              <a:defRPr sz="1700" b="0">
                <a:latin typeface="Gill Sans MT" panose="020B0502020104020203" pitchFamily="34" charset="77"/>
              </a:defRPr>
            </a:pPr>
            <a:endParaRPr lang="en-US"/>
          </a:p>
        </c:txPr>
        <c:crossAx val="1822952264"/>
        <c:crosses val="autoZero"/>
        <c:auto val="1"/>
        <c:lblAlgn val="ctr"/>
        <c:lblOffset val="100"/>
        <c:noMultiLvlLbl val="0"/>
      </c:catAx>
      <c:valAx>
        <c:axId val="1822952264"/>
        <c:scaling>
          <c:orientation val="minMax"/>
          <c:max val="1"/>
        </c:scaling>
        <c:delete val="0"/>
        <c:axPos val="l"/>
        <c:majorGridlines/>
        <c:title>
          <c:tx>
            <c:rich>
              <a:bodyPr rot="-5400000" vert="horz"/>
              <a:lstStyle/>
              <a:p>
                <a:pPr>
                  <a:defRPr sz="2000">
                    <a:latin typeface="Gill Sans MT" panose="020B0502020104020203" pitchFamily="34" charset="77"/>
                  </a:defRPr>
                </a:pPr>
                <a:r>
                  <a:rPr lang="en-US" sz="2000">
                    <a:latin typeface="Gill Sans MT" panose="020B0502020104020203" pitchFamily="34" charset="77"/>
                  </a:rPr>
                  <a:t>Normalized Energy</a:t>
                </a:r>
              </a:p>
            </c:rich>
          </c:tx>
          <c:layout>
            <c:manualLayout>
              <c:xMode val="edge"/>
              <c:yMode val="edge"/>
              <c:x val="1.0928961748633901E-2"/>
              <c:y val="0.13647727215479999"/>
            </c:manualLayout>
          </c:layout>
          <c:overlay val="0"/>
        </c:title>
        <c:numFmt formatCode="General" sourceLinked="0"/>
        <c:majorTickMark val="out"/>
        <c:minorTickMark val="none"/>
        <c:tickLblPos val="nextTo"/>
        <c:txPr>
          <a:bodyPr/>
          <a:lstStyle/>
          <a:p>
            <a:pPr>
              <a:defRPr sz="2000">
                <a:latin typeface="Gill Sans MT" panose="020B0502020104020203" pitchFamily="34" charset="77"/>
              </a:defRPr>
            </a:pPr>
            <a:endParaRPr lang="en-US"/>
          </a:p>
        </c:txPr>
        <c:crossAx val="1822949240"/>
        <c:crosses val="autoZero"/>
        <c:crossBetween val="between"/>
        <c:majorUnit val="0.25"/>
      </c:valAx>
      <c:spPr>
        <a:ln>
          <a:solidFill>
            <a:schemeClr val="tx1"/>
          </a:solidFill>
        </a:ln>
      </c:spPr>
    </c:plotArea>
    <c:legend>
      <c:legendPos val="t"/>
      <c:layout>
        <c:manualLayout>
          <c:xMode val="edge"/>
          <c:yMode val="edge"/>
          <c:x val="0"/>
          <c:y val="0"/>
          <c:w val="1"/>
          <c:h val="0.107947399089509"/>
        </c:manualLayout>
      </c:layout>
      <c:overlay val="0"/>
      <c:txPr>
        <a:bodyPr/>
        <a:lstStyle/>
        <a:p>
          <a:pPr>
            <a:defRPr sz="20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148997956945996E-2"/>
          <c:y val="0.20808248162278836"/>
          <c:w val="0.88223132274709237"/>
          <c:h val="0.66291298035022728"/>
        </c:manualLayout>
      </c:layout>
      <c:barChart>
        <c:barDir val="col"/>
        <c:grouping val="clustered"/>
        <c:varyColors val="0"/>
        <c:ser>
          <c:idx val="0"/>
          <c:order val="0"/>
          <c:tx>
            <c:strRef>
              <c:f>'Utilization (2)'!$AR$97</c:f>
              <c:strCache>
                <c:ptCount val="1"/>
                <c:pt idx="0">
                  <c:v>Base</c:v>
                </c:pt>
              </c:strCache>
            </c:strRef>
          </c:tx>
          <c:spPr>
            <a:solidFill>
              <a:schemeClr val="tx1">
                <a:lumMod val="65000"/>
                <a:lumOff val="35000"/>
              </a:schemeClr>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(2)'!$AR$98:$AR$107</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00-DB45-1C4E-993A-F14DA9316A2A}"/>
            </c:ext>
          </c:extLst>
        </c:ser>
        <c:ser>
          <c:idx val="2"/>
          <c:order val="1"/>
          <c:tx>
            <c:strRef>
              <c:f>'Utilization (2)'!$AT$97</c:f>
              <c:strCache>
                <c:ptCount val="1"/>
                <c:pt idx="0">
                  <c:v>Base+HB</c:v>
                </c:pt>
              </c:strCache>
            </c:strRef>
          </c:tx>
          <c:spPr>
            <a:solidFill>
              <a:schemeClr val="accent3">
                <a:lumMod val="40000"/>
                <a:lumOff val="60000"/>
              </a:schemeClr>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(2)'!$AT$98:$AT$107</c:f>
              <c:numCache>
                <c:formatCode>General</c:formatCode>
                <c:ptCount val="10"/>
                <c:pt idx="0">
                  <c:v>6.3653305433858636</c:v>
                </c:pt>
                <c:pt idx="1">
                  <c:v>3.6138554570539538</c:v>
                </c:pt>
                <c:pt idx="2">
                  <c:v>3.6935458756666288</c:v>
                </c:pt>
                <c:pt idx="3">
                  <c:v>1.6198442345668389</c:v>
                </c:pt>
                <c:pt idx="4">
                  <c:v>1.7640153705117436</c:v>
                </c:pt>
                <c:pt idx="5">
                  <c:v>1.4648692121463933</c:v>
                </c:pt>
                <c:pt idx="6">
                  <c:v>1.6460024597759921</c:v>
                </c:pt>
                <c:pt idx="7">
                  <c:v>2.1768268007610452</c:v>
                </c:pt>
                <c:pt idx="8">
                  <c:v>2.2973984195972852</c:v>
                </c:pt>
                <c:pt idx="9">
                  <c:v>2.5183276782952482</c:v>
                </c:pt>
              </c:numCache>
            </c:numRef>
          </c:val>
          <c:extLst>
            <c:ext xmlns:c16="http://schemas.microsoft.com/office/drawing/2014/chart" uri="{C3380CC4-5D6E-409C-BE32-E72D297353CC}">
              <c16:uniqueId val="{00000001-DB45-1C4E-993A-F14DA9316A2A}"/>
            </c:ext>
          </c:extLst>
        </c:ser>
        <c:ser>
          <c:idx val="4"/>
          <c:order val="2"/>
          <c:tx>
            <c:strRef>
              <c:f>'Utilization (2)'!$AX$97</c:f>
              <c:strCache>
                <c:ptCount val="1"/>
                <c:pt idx="0">
                  <c:v>Mensa</c:v>
                </c:pt>
              </c:strCache>
            </c:strRef>
          </c:tx>
          <c:spPr>
            <a:solidFill>
              <a:srgbClr val="EA4335"/>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(2)'!$AX$98:$AX$107</c:f>
              <c:numCache>
                <c:formatCode>General</c:formatCode>
                <c:ptCount val="10"/>
                <c:pt idx="0">
                  <c:v>8.0451599385564503</c:v>
                </c:pt>
                <c:pt idx="1">
                  <c:v>4.567562508915513</c:v>
                </c:pt>
                <c:pt idx="2">
                  <c:v>4.6682834626726848</c:v>
                </c:pt>
                <c:pt idx="3">
                  <c:v>1.9823671287224456</c:v>
                </c:pt>
                <c:pt idx="4">
                  <c:v>2.1830123417667449</c:v>
                </c:pt>
                <c:pt idx="5">
                  <c:v>1.7926281653712199</c:v>
                </c:pt>
                <c:pt idx="6">
                  <c:v>2.0494360756990289</c:v>
                </c:pt>
                <c:pt idx="7">
                  <c:v>2.7569560320811219</c:v>
                </c:pt>
                <c:pt idx="8">
                  <c:v>2.6132375968995327</c:v>
                </c:pt>
                <c:pt idx="9">
                  <c:v>3.1173452494995408</c:v>
                </c:pt>
              </c:numCache>
            </c:numRef>
          </c:val>
          <c:extLst>
            <c:ext xmlns:c16="http://schemas.microsoft.com/office/drawing/2014/chart" uri="{C3380CC4-5D6E-409C-BE32-E72D297353CC}">
              <c16:uniqueId val="{00000002-DB45-1C4E-993A-F14DA9316A2A}"/>
            </c:ext>
          </c:extLst>
        </c:ser>
        <c:dLbls>
          <c:showLegendKey val="0"/>
          <c:showVal val="0"/>
          <c:showCatName val="0"/>
          <c:showSerName val="0"/>
          <c:showPercent val="0"/>
          <c:showBubbleSize val="0"/>
        </c:dLbls>
        <c:gapWidth val="150"/>
        <c:axId val="2138830856"/>
        <c:axId val="2138835688"/>
      </c:barChart>
      <c:catAx>
        <c:axId val="2138830856"/>
        <c:scaling>
          <c:orientation val="minMax"/>
        </c:scaling>
        <c:delete val="0"/>
        <c:axPos val="b"/>
        <c:numFmt formatCode="General" sourceLinked="0"/>
        <c:majorTickMark val="out"/>
        <c:minorTickMark val="none"/>
        <c:tickLblPos val="nextTo"/>
        <c:crossAx val="2138835688"/>
        <c:crosses val="autoZero"/>
        <c:auto val="1"/>
        <c:lblAlgn val="ctr"/>
        <c:lblOffset val="100"/>
        <c:noMultiLvlLbl val="0"/>
      </c:catAx>
      <c:valAx>
        <c:axId val="2138835688"/>
        <c:scaling>
          <c:orientation val="minMax"/>
          <c:max val="8"/>
          <c:min val="0"/>
        </c:scaling>
        <c:delete val="0"/>
        <c:axPos val="l"/>
        <c:majorGridlines/>
        <c:title>
          <c:tx>
            <c:rich>
              <a:bodyPr rot="-5400000" vert="horz"/>
              <a:lstStyle/>
              <a:p>
                <a:pPr>
                  <a:defRPr/>
                </a:pPr>
                <a:r>
                  <a:rPr lang="en-US" dirty="0"/>
                  <a:t>Normalized</a:t>
                </a:r>
                <a:r>
                  <a:rPr lang="en-US" baseline="0" dirty="0"/>
                  <a:t> </a:t>
                </a:r>
                <a:r>
                  <a:rPr lang="en-US" dirty="0"/>
                  <a:t> Throughput</a:t>
                </a:r>
              </a:p>
            </c:rich>
          </c:tx>
          <c:layout>
            <c:manualLayout>
              <c:xMode val="edge"/>
              <c:yMode val="edge"/>
              <c:x val="2.6809939432353512E-2"/>
              <c:y val="0.18160605580839495"/>
            </c:manualLayout>
          </c:layout>
          <c:overlay val="0"/>
        </c:title>
        <c:numFmt formatCode="General" sourceLinked="0"/>
        <c:majorTickMark val="out"/>
        <c:minorTickMark val="none"/>
        <c:tickLblPos val="nextTo"/>
        <c:crossAx val="2138830856"/>
        <c:crosses val="autoZero"/>
        <c:crossBetween val="between"/>
        <c:majorUnit val="2"/>
      </c:valAx>
      <c:spPr>
        <a:noFill/>
        <a:ln>
          <a:solidFill>
            <a:schemeClr val="tx1"/>
          </a:solidFill>
        </a:ln>
      </c:spPr>
    </c:plotArea>
    <c:legend>
      <c:legendPos val="t"/>
      <c:layout>
        <c:manualLayout>
          <c:xMode val="edge"/>
          <c:yMode val="edge"/>
          <c:x val="0.23272073726119308"/>
          <c:y val="3.9382161898601803E-2"/>
          <c:w val="0.59480202713623009"/>
          <c:h val="0.15992154552220292"/>
        </c:manualLayout>
      </c:layout>
      <c:overlay val="0"/>
      <c:txPr>
        <a:bodyPr/>
        <a:lstStyle/>
        <a:p>
          <a:pPr>
            <a:defRPr sz="2000"/>
          </a:pPr>
          <a:endParaRPr lang="en-US"/>
        </a:p>
      </c:txPr>
    </c:legend>
    <c:plotVisOnly val="1"/>
    <c:dispBlanksAs val="gap"/>
    <c:showDLblsOverMax val="0"/>
  </c:chart>
  <c:spPr>
    <a:ln>
      <a:noFill/>
    </a:ln>
  </c:spPr>
  <c:txPr>
    <a:bodyPr/>
    <a:lstStyle/>
    <a:p>
      <a:pPr>
        <a:defRPr sz="1600">
          <a:latin typeface="Gill Sans MT" panose="020B0502020104020203" pitchFamily="34" charset="77"/>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0.14141</cdr:x>
      <cdr:y>0.03248</cdr:y>
    </cdr:from>
    <cdr:to>
      <cdr:x>0.42698</cdr:x>
      <cdr:y>0.14518</cdr:y>
    </cdr:to>
    <cdr:sp macro="" textlink="">
      <cdr:nvSpPr>
        <cdr:cNvPr id="2" name="TextBox 1">
          <a:extLst xmlns:a="http://schemas.openxmlformats.org/drawingml/2006/main">
            <a:ext uri="{FF2B5EF4-FFF2-40B4-BE49-F238E27FC236}">
              <a16:creationId xmlns:a16="http://schemas.microsoft.com/office/drawing/2014/main" id="{DF0EF052-1488-F14F-93AC-9A50A084E40B}"/>
            </a:ext>
          </a:extLst>
        </cdr:cNvPr>
        <cdr:cNvSpPr txBox="1"/>
      </cdr:nvSpPr>
      <cdr:spPr>
        <a:xfrm xmlns:a="http://schemas.openxmlformats.org/drawingml/2006/main">
          <a:off x="661793" y="90793"/>
          <a:ext cx="1336465" cy="31498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b="1"/>
            <a:t>(a)</a:t>
          </a:r>
          <a:r>
            <a:rPr lang="en-US" sz="1000" b="1" baseline="0"/>
            <a:t> </a:t>
          </a:r>
          <a:r>
            <a:rPr lang="en-US" sz="1000" b="1"/>
            <a:t>INT32, ADD</a:t>
          </a:r>
          <a:r>
            <a:rPr lang="en-US" sz="1000" b="0"/>
            <a:t> (1 DPU)</a:t>
          </a:r>
        </a:p>
      </cdr:txBody>
    </cdr:sp>
  </cdr:relSizeAnchor>
  <cdr:relSizeAnchor xmlns:cdr="http://schemas.openxmlformats.org/drawingml/2006/chartDrawing">
    <cdr:from>
      <cdr:x>0.03118</cdr:x>
      <cdr:y>0.82039</cdr:y>
    </cdr:from>
    <cdr:to>
      <cdr:x>0.16175</cdr:x>
      <cdr:y>0.88401</cdr:y>
    </cdr:to>
    <cdr:sp macro="" textlink="">
      <cdr:nvSpPr>
        <cdr:cNvPr id="3" name="Rectangle 2">
          <a:extLst xmlns:a="http://schemas.openxmlformats.org/drawingml/2006/main">
            <a:ext uri="{FF2B5EF4-FFF2-40B4-BE49-F238E27FC236}">
              <a16:creationId xmlns:a16="http://schemas.microsoft.com/office/drawing/2014/main" id="{E119D161-B698-C34F-A096-FAD6AC5487BA}"/>
            </a:ext>
          </a:extLst>
        </cdr:cNvPr>
        <cdr:cNvSpPr/>
      </cdr:nvSpPr>
      <cdr:spPr>
        <a:xfrm xmlns:a="http://schemas.openxmlformats.org/drawingml/2006/main" rot="18950358" flipV="1">
          <a:off x="145901" y="2292982"/>
          <a:ext cx="611068" cy="177803"/>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dr:relSizeAnchor xmlns:cdr="http://schemas.openxmlformats.org/drawingml/2006/chartDrawing">
    <cdr:from>
      <cdr:x>0.77363</cdr:x>
      <cdr:y>0.81068</cdr:y>
    </cdr:from>
    <cdr:to>
      <cdr:x>0.86405</cdr:x>
      <cdr:y>0.91162</cdr:y>
    </cdr:to>
    <cdr:sp macro="" textlink="">
      <cdr:nvSpPr>
        <cdr:cNvPr id="4" name="Rectangle 3">
          <a:extLst xmlns:a="http://schemas.openxmlformats.org/drawingml/2006/main">
            <a:ext uri="{FF2B5EF4-FFF2-40B4-BE49-F238E27FC236}">
              <a16:creationId xmlns:a16="http://schemas.microsoft.com/office/drawing/2014/main" id="{6F144DA0-F221-484F-BAE9-E0442D4EF9F4}"/>
            </a:ext>
          </a:extLst>
        </cdr:cNvPr>
        <cdr:cNvSpPr/>
      </cdr:nvSpPr>
      <cdr:spPr>
        <a:xfrm xmlns:a="http://schemas.openxmlformats.org/drawingml/2006/main" rot="18950358">
          <a:off x="3620572" y="2265822"/>
          <a:ext cx="423190" cy="282127"/>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2</a:t>
          </a:r>
        </a:p>
      </cdr:txBody>
    </cdr:sp>
  </cdr:relSizeAnchor>
  <cdr:relSizeAnchor xmlns:cdr="http://schemas.openxmlformats.org/drawingml/2006/chartDrawing">
    <cdr:from>
      <cdr:x>0.7382</cdr:x>
      <cdr:y>0.79928</cdr:y>
    </cdr:from>
    <cdr:to>
      <cdr:x>0.80682</cdr:x>
      <cdr:y>0.89976</cdr:y>
    </cdr:to>
    <cdr:sp macro="" textlink="">
      <cdr:nvSpPr>
        <cdr:cNvPr id="5" name="Rectangle 4">
          <a:extLst xmlns:a="http://schemas.openxmlformats.org/drawingml/2006/main">
            <a:ext uri="{FF2B5EF4-FFF2-40B4-BE49-F238E27FC236}">
              <a16:creationId xmlns:a16="http://schemas.microsoft.com/office/drawing/2014/main" id="{90539433-DDEC-FA4F-A51B-B0E6DAA77E86}"/>
            </a:ext>
          </a:extLst>
        </cdr:cNvPr>
        <cdr:cNvSpPr/>
      </cdr:nvSpPr>
      <cdr:spPr>
        <a:xfrm xmlns:a="http://schemas.openxmlformats.org/drawingml/2006/main" rot="18950358">
          <a:off x="3454760" y="2233983"/>
          <a:ext cx="321176" cy="280832"/>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1</a:t>
          </a:r>
        </a:p>
      </cdr:txBody>
    </cdr:sp>
  </cdr:relSizeAnchor>
  <cdr:relSizeAnchor xmlns:cdr="http://schemas.openxmlformats.org/drawingml/2006/chartDrawing">
    <cdr:from>
      <cdr:x>0.85818</cdr:x>
      <cdr:y>0.81973</cdr:y>
    </cdr:from>
    <cdr:to>
      <cdr:x>0.9687</cdr:x>
      <cdr:y>0.92067</cdr:y>
    </cdr:to>
    <cdr:sp macro="" textlink="">
      <cdr:nvSpPr>
        <cdr:cNvPr id="6" name="Rectangle 5">
          <a:extLst xmlns:a="http://schemas.openxmlformats.org/drawingml/2006/main">
            <a:ext uri="{FF2B5EF4-FFF2-40B4-BE49-F238E27FC236}">
              <a16:creationId xmlns:a16="http://schemas.microsoft.com/office/drawing/2014/main" id="{AFC48ECF-5AC6-D24C-BB45-70F0790CED2B}"/>
            </a:ext>
          </a:extLst>
        </cdr:cNvPr>
        <cdr:cNvSpPr/>
      </cdr:nvSpPr>
      <cdr:spPr>
        <a:xfrm xmlns:a="http://schemas.openxmlformats.org/drawingml/2006/main" rot="18950358">
          <a:off x="4016261" y="2291120"/>
          <a:ext cx="517233" cy="282128"/>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8</a:t>
          </a:r>
        </a:p>
      </cdr:txBody>
    </cdr:sp>
  </cdr:relSizeAnchor>
  <cdr:relSizeAnchor xmlns:cdr="http://schemas.openxmlformats.org/drawingml/2006/chartDrawing">
    <cdr:from>
      <cdr:x>0.83298</cdr:x>
      <cdr:y>0.80474</cdr:y>
    </cdr:from>
    <cdr:to>
      <cdr:x>0.91336</cdr:x>
      <cdr:y>0.90568</cdr:y>
    </cdr:to>
    <cdr:sp macro="" textlink="">
      <cdr:nvSpPr>
        <cdr:cNvPr id="7" name="Rectangle 6">
          <a:extLst xmlns:a="http://schemas.openxmlformats.org/drawingml/2006/main">
            <a:ext uri="{FF2B5EF4-FFF2-40B4-BE49-F238E27FC236}">
              <a16:creationId xmlns:a16="http://schemas.microsoft.com/office/drawing/2014/main" id="{73F0D319-4AF1-664C-8CC7-33ABFD5DB396}"/>
            </a:ext>
          </a:extLst>
        </cdr:cNvPr>
        <cdr:cNvSpPr/>
      </cdr:nvSpPr>
      <cdr:spPr>
        <a:xfrm xmlns:a="http://schemas.openxmlformats.org/drawingml/2006/main" rot="18950358">
          <a:off x="3898357" y="2249224"/>
          <a:ext cx="376169" cy="282127"/>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4</a:t>
          </a:r>
        </a:p>
      </cdr:txBody>
    </cdr:sp>
  </cdr:relSizeAnchor>
</c:userShapes>
</file>

<file path=ppt/drawings/drawing2.xml><?xml version="1.0" encoding="utf-8"?>
<c:userShapes xmlns:c="http://schemas.openxmlformats.org/drawingml/2006/chart">
  <cdr:relSizeAnchor xmlns:cdr="http://schemas.openxmlformats.org/drawingml/2006/chartDrawing">
    <cdr:from>
      <cdr:x>0.85682</cdr:x>
      <cdr:y>0.06781</cdr:y>
    </cdr:from>
    <cdr:to>
      <cdr:x>0.85682</cdr:x>
      <cdr:y>0.65872</cdr:y>
    </cdr:to>
    <cdr:cxnSp macro="">
      <cdr:nvCxnSpPr>
        <cdr:cNvPr id="2" name="Straight Connector 1">
          <a:extLst xmlns:a="http://schemas.openxmlformats.org/drawingml/2006/main">
            <a:ext uri="{FF2B5EF4-FFF2-40B4-BE49-F238E27FC236}">
              <a16:creationId xmlns:a16="http://schemas.microsoft.com/office/drawing/2014/main" id="{00F891FD-3D50-6D40-9596-4076114A2B91}"/>
            </a:ext>
          </a:extLst>
        </cdr:cNvPr>
        <cdr:cNvCxnSpPr/>
      </cdr:nvCxnSpPr>
      <cdr:spPr>
        <a:xfrm xmlns:a="http://schemas.openxmlformats.org/drawingml/2006/main" flipV="1">
          <a:off x="7439172" y="268543"/>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0.12309</cdr:x>
      <cdr:y>0.37843</cdr:y>
    </cdr:from>
    <cdr:to>
      <cdr:x>0.97907</cdr:x>
      <cdr:y>0.37843</cdr:y>
    </cdr:to>
    <cdr:cxnSp macro="">
      <cdr:nvCxnSpPr>
        <cdr:cNvPr id="4" name="Straight Connector 3">
          <a:extLst xmlns:a="http://schemas.openxmlformats.org/drawingml/2006/main">
            <a:ext uri="{FF2B5EF4-FFF2-40B4-BE49-F238E27FC236}">
              <a16:creationId xmlns:a16="http://schemas.microsoft.com/office/drawing/2014/main" id="{98DB0197-3862-8946-9922-BE04C1B1B1F6}"/>
            </a:ext>
          </a:extLst>
        </cdr:cNvPr>
        <cdr:cNvCxnSpPr/>
      </cdr:nvCxnSpPr>
      <cdr:spPr>
        <a:xfrm xmlns:a="http://schemas.openxmlformats.org/drawingml/2006/main">
          <a:off x="1068751" y="1498596"/>
          <a:ext cx="7431903" cy="0"/>
        </a:xfrm>
        <a:prstGeom xmlns:a="http://schemas.openxmlformats.org/drawingml/2006/main" prst="line">
          <a:avLst/>
        </a:prstGeom>
        <a:ln xmlns:a="http://schemas.openxmlformats.org/drawingml/2006/main" w="25400">
          <a:solidFill>
            <a:schemeClr val="accent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0.57408</cdr:x>
      <cdr:y>0.06834</cdr:y>
    </cdr:from>
    <cdr:to>
      <cdr:x>0.57408</cdr:x>
      <cdr:y>0.65925</cdr:y>
    </cdr:to>
    <cdr:cxnSp macro="">
      <cdr:nvCxnSpPr>
        <cdr:cNvPr id="7" name="Straight Connector 6">
          <a:extLst xmlns:a="http://schemas.openxmlformats.org/drawingml/2006/main">
            <a:ext uri="{FF2B5EF4-FFF2-40B4-BE49-F238E27FC236}">
              <a16:creationId xmlns:a16="http://schemas.microsoft.com/office/drawing/2014/main" id="{A4C5590F-F1DC-E649-BD5E-160ACE05BF26}"/>
            </a:ext>
          </a:extLst>
        </cdr:cNvPr>
        <cdr:cNvCxnSpPr/>
      </cdr:nvCxnSpPr>
      <cdr:spPr>
        <a:xfrm xmlns:a="http://schemas.openxmlformats.org/drawingml/2006/main" flipV="1">
          <a:off x="4984350" y="270642"/>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0.86628</cdr:x>
      <cdr:y>0.68505</cdr:y>
    </cdr:from>
    <cdr:to>
      <cdr:x>0.89022</cdr:x>
      <cdr:y>0.90751</cdr:y>
    </cdr:to>
    <cdr:sp macro="" textlink="">
      <cdr:nvSpPr>
        <cdr:cNvPr id="5" name="TextBox 2">
          <a:extLst xmlns:a="http://schemas.openxmlformats.org/drawingml/2006/main">
            <a:ext uri="{FF2B5EF4-FFF2-40B4-BE49-F238E27FC236}">
              <a16:creationId xmlns:a16="http://schemas.microsoft.com/office/drawing/2014/main" id="{EB943F8D-E402-6A4C-A99D-66736CC995CA}"/>
            </a:ext>
          </a:extLst>
        </cdr:cNvPr>
        <cdr:cNvSpPr txBox="1"/>
      </cdr:nvSpPr>
      <cdr:spPr>
        <a:xfrm xmlns:a="http://schemas.openxmlformats.org/drawingml/2006/main" rot="16200000">
          <a:off x="7480727" y="2924259"/>
          <a:ext cx="847045"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(1)</a:t>
          </a:r>
          <a:endParaRPr lang="en-US" sz="1400" b="1" dirty="0"/>
        </a:p>
      </cdr:txBody>
    </cdr:sp>
  </cdr:relSizeAnchor>
  <cdr:relSizeAnchor xmlns:cdr="http://schemas.openxmlformats.org/drawingml/2006/chartDrawing">
    <cdr:from>
      <cdr:x>0.90658</cdr:x>
      <cdr:y>0.67933</cdr:y>
    </cdr:from>
    <cdr:to>
      <cdr:x>0.93051</cdr:x>
      <cdr:y>0.90508</cdr:y>
    </cdr:to>
    <cdr:sp macro="" textlink="">
      <cdr:nvSpPr>
        <cdr:cNvPr id="6"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7837108" y="2908747"/>
          <a:ext cx="859594"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(2)</a:t>
          </a:r>
          <a:endParaRPr lang="en-US" sz="1400" b="1" dirty="0"/>
        </a:p>
      </cdr:txBody>
    </cdr:sp>
  </cdr:relSizeAnchor>
  <cdr:relSizeAnchor xmlns:cdr="http://schemas.openxmlformats.org/drawingml/2006/chartDrawing">
    <cdr:from>
      <cdr:x>0.94666</cdr:x>
      <cdr:y>0.68284</cdr:y>
    </cdr:from>
    <cdr:to>
      <cdr:x>0.9706</cdr:x>
      <cdr:y>0.84686</cdr:y>
    </cdr:to>
    <cdr:sp macro="" textlink="">
      <cdr:nvSpPr>
        <cdr:cNvPr id="8"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8315417" y="2804597"/>
          <a:ext cx="624552"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p>
      </cdr:txBody>
    </cdr:sp>
  </cdr:relSizeAnchor>
  <cdr:relSizeAnchor xmlns:cdr="http://schemas.openxmlformats.org/drawingml/2006/chartDrawing">
    <cdr:from>
      <cdr:x>0.21822</cdr:x>
      <cdr:y>0.93382</cdr:y>
    </cdr:from>
    <cdr:to>
      <cdr:x>0.48622</cdr:x>
      <cdr:y>1</cdr:y>
    </cdr:to>
    <cdr:sp macro="" textlink="">
      <cdr:nvSpPr>
        <cdr:cNvPr id="9" name="TextBox 2">
          <a:extLst xmlns:a="http://schemas.openxmlformats.org/drawingml/2006/main">
            <a:ext uri="{FF2B5EF4-FFF2-40B4-BE49-F238E27FC236}">
              <a16:creationId xmlns:a16="http://schemas.microsoft.com/office/drawing/2014/main" id="{FEB5A6DD-9CB5-3547-8E28-885598E7524D}"/>
            </a:ext>
          </a:extLst>
        </cdr:cNvPr>
        <cdr:cNvSpPr txBox="1"/>
      </cdr:nvSpPr>
      <cdr:spPr>
        <a:xfrm xmlns:a="http://schemas.openxmlformats.org/drawingml/2006/main">
          <a:off x="1963996" y="3555690"/>
          <a:ext cx="2412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More PIM-suitable workloads (1)</a:t>
          </a:r>
        </a:p>
      </cdr:txBody>
    </cdr:sp>
  </cdr:relSizeAnchor>
  <cdr:relSizeAnchor xmlns:cdr="http://schemas.openxmlformats.org/drawingml/2006/chartDrawing">
    <cdr:from>
      <cdr:x>0.58832</cdr:x>
      <cdr:y>0.93382</cdr:y>
    </cdr:from>
    <cdr:to>
      <cdr:x>0.84832</cdr:x>
      <cdr:y>1</cdr:y>
    </cdr:to>
    <cdr:sp macro="" textlink="">
      <cdr:nvSpPr>
        <cdr:cNvPr id="10" name="TextBox 2">
          <a:extLst xmlns:a="http://schemas.openxmlformats.org/drawingml/2006/main">
            <a:ext uri="{FF2B5EF4-FFF2-40B4-BE49-F238E27FC236}">
              <a16:creationId xmlns:a16="http://schemas.microsoft.com/office/drawing/2014/main" id="{056654C3-77F1-084E-B3E8-E9FA3F33CD62}"/>
            </a:ext>
          </a:extLst>
        </cdr:cNvPr>
        <cdr:cNvSpPr txBox="1"/>
      </cdr:nvSpPr>
      <cdr:spPr>
        <a:xfrm xmlns:a="http://schemas.openxmlformats.org/drawingml/2006/main">
          <a:off x="5294896" y="3555690"/>
          <a:ext cx="2340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Less PIM-suitable workloads (2)</a:t>
          </a:r>
        </a:p>
      </cdr:txBody>
    </cdr:sp>
  </cdr:relSizeAnchor>
</c:userShapes>
</file>

<file path=ppt/drawings/drawing3.xml><?xml version="1.0" encoding="utf-8"?>
<c:userShapes xmlns:c="http://schemas.openxmlformats.org/drawingml/2006/chart">
  <cdr:relSizeAnchor xmlns:cdr="http://schemas.openxmlformats.org/drawingml/2006/chartDrawing">
    <cdr:from>
      <cdr:x>0.85682</cdr:x>
      <cdr:y>0.06781</cdr:y>
    </cdr:from>
    <cdr:to>
      <cdr:x>0.85682</cdr:x>
      <cdr:y>0.65872</cdr:y>
    </cdr:to>
    <cdr:cxnSp macro="">
      <cdr:nvCxnSpPr>
        <cdr:cNvPr id="2" name="Straight Connector 1">
          <a:extLst xmlns:a="http://schemas.openxmlformats.org/drawingml/2006/main">
            <a:ext uri="{FF2B5EF4-FFF2-40B4-BE49-F238E27FC236}">
              <a16:creationId xmlns:a16="http://schemas.microsoft.com/office/drawing/2014/main" id="{00F891FD-3D50-6D40-9596-4076114A2B91}"/>
            </a:ext>
          </a:extLst>
        </cdr:cNvPr>
        <cdr:cNvCxnSpPr/>
      </cdr:nvCxnSpPr>
      <cdr:spPr>
        <a:xfrm xmlns:a="http://schemas.openxmlformats.org/drawingml/2006/main" flipV="1">
          <a:off x="7439172" y="268543"/>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0.12309</cdr:x>
      <cdr:y>0.37843</cdr:y>
    </cdr:from>
    <cdr:to>
      <cdr:x>0.97907</cdr:x>
      <cdr:y>0.37843</cdr:y>
    </cdr:to>
    <cdr:cxnSp macro="">
      <cdr:nvCxnSpPr>
        <cdr:cNvPr id="4" name="Straight Connector 3">
          <a:extLst xmlns:a="http://schemas.openxmlformats.org/drawingml/2006/main">
            <a:ext uri="{FF2B5EF4-FFF2-40B4-BE49-F238E27FC236}">
              <a16:creationId xmlns:a16="http://schemas.microsoft.com/office/drawing/2014/main" id="{98DB0197-3862-8946-9922-BE04C1B1B1F6}"/>
            </a:ext>
          </a:extLst>
        </cdr:cNvPr>
        <cdr:cNvCxnSpPr/>
      </cdr:nvCxnSpPr>
      <cdr:spPr>
        <a:xfrm xmlns:a="http://schemas.openxmlformats.org/drawingml/2006/main">
          <a:off x="1068751" y="1498596"/>
          <a:ext cx="7431903" cy="0"/>
        </a:xfrm>
        <a:prstGeom xmlns:a="http://schemas.openxmlformats.org/drawingml/2006/main" prst="line">
          <a:avLst/>
        </a:prstGeom>
        <a:ln xmlns:a="http://schemas.openxmlformats.org/drawingml/2006/main" w="25400">
          <a:solidFill>
            <a:schemeClr val="accent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0.57408</cdr:x>
      <cdr:y>0.06834</cdr:y>
    </cdr:from>
    <cdr:to>
      <cdr:x>0.57408</cdr:x>
      <cdr:y>0.65925</cdr:y>
    </cdr:to>
    <cdr:cxnSp macro="">
      <cdr:nvCxnSpPr>
        <cdr:cNvPr id="7" name="Straight Connector 6">
          <a:extLst xmlns:a="http://schemas.openxmlformats.org/drawingml/2006/main">
            <a:ext uri="{FF2B5EF4-FFF2-40B4-BE49-F238E27FC236}">
              <a16:creationId xmlns:a16="http://schemas.microsoft.com/office/drawing/2014/main" id="{A4C5590F-F1DC-E649-BD5E-160ACE05BF26}"/>
            </a:ext>
          </a:extLst>
        </cdr:cNvPr>
        <cdr:cNvCxnSpPr/>
      </cdr:nvCxnSpPr>
      <cdr:spPr>
        <a:xfrm xmlns:a="http://schemas.openxmlformats.org/drawingml/2006/main" flipV="1">
          <a:off x="4984350" y="270642"/>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0.86628</cdr:x>
      <cdr:y>0.68505</cdr:y>
    </cdr:from>
    <cdr:to>
      <cdr:x>0.89022</cdr:x>
      <cdr:y>0.90751</cdr:y>
    </cdr:to>
    <cdr:sp macro="" textlink="">
      <cdr:nvSpPr>
        <cdr:cNvPr id="5" name="TextBox 2">
          <a:extLst xmlns:a="http://schemas.openxmlformats.org/drawingml/2006/main">
            <a:ext uri="{FF2B5EF4-FFF2-40B4-BE49-F238E27FC236}">
              <a16:creationId xmlns:a16="http://schemas.microsoft.com/office/drawing/2014/main" id="{EB943F8D-E402-6A4C-A99D-66736CC995CA}"/>
            </a:ext>
          </a:extLst>
        </cdr:cNvPr>
        <cdr:cNvSpPr txBox="1"/>
      </cdr:nvSpPr>
      <cdr:spPr>
        <a:xfrm xmlns:a="http://schemas.openxmlformats.org/drawingml/2006/main" rot="16200000">
          <a:off x="7480727" y="2924259"/>
          <a:ext cx="847045"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(1)</a:t>
          </a:r>
          <a:endParaRPr lang="en-US" sz="1400" b="1" dirty="0"/>
        </a:p>
      </cdr:txBody>
    </cdr:sp>
  </cdr:relSizeAnchor>
  <cdr:relSizeAnchor xmlns:cdr="http://schemas.openxmlformats.org/drawingml/2006/chartDrawing">
    <cdr:from>
      <cdr:x>0.90658</cdr:x>
      <cdr:y>0.67933</cdr:y>
    </cdr:from>
    <cdr:to>
      <cdr:x>0.93051</cdr:x>
      <cdr:y>0.90508</cdr:y>
    </cdr:to>
    <cdr:sp macro="" textlink="">
      <cdr:nvSpPr>
        <cdr:cNvPr id="6"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7837108" y="2908747"/>
          <a:ext cx="859594"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(2)</a:t>
          </a:r>
          <a:endParaRPr lang="en-US" sz="1400" b="1" dirty="0"/>
        </a:p>
      </cdr:txBody>
    </cdr:sp>
  </cdr:relSizeAnchor>
  <cdr:relSizeAnchor xmlns:cdr="http://schemas.openxmlformats.org/drawingml/2006/chartDrawing">
    <cdr:from>
      <cdr:x>0.94666</cdr:x>
      <cdr:y>0.68284</cdr:y>
    </cdr:from>
    <cdr:to>
      <cdr:x>0.9706</cdr:x>
      <cdr:y>0.84686</cdr:y>
    </cdr:to>
    <cdr:sp macro="" textlink="">
      <cdr:nvSpPr>
        <cdr:cNvPr id="8"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8315417" y="2804597"/>
          <a:ext cx="624552"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p>
      </cdr:txBody>
    </cdr:sp>
  </cdr:relSizeAnchor>
  <cdr:relSizeAnchor xmlns:cdr="http://schemas.openxmlformats.org/drawingml/2006/chartDrawing">
    <cdr:from>
      <cdr:x>0.21822</cdr:x>
      <cdr:y>0.93382</cdr:y>
    </cdr:from>
    <cdr:to>
      <cdr:x>0.48622</cdr:x>
      <cdr:y>1</cdr:y>
    </cdr:to>
    <cdr:sp macro="" textlink="">
      <cdr:nvSpPr>
        <cdr:cNvPr id="9" name="TextBox 2">
          <a:extLst xmlns:a="http://schemas.openxmlformats.org/drawingml/2006/main">
            <a:ext uri="{FF2B5EF4-FFF2-40B4-BE49-F238E27FC236}">
              <a16:creationId xmlns:a16="http://schemas.microsoft.com/office/drawing/2014/main" id="{FEB5A6DD-9CB5-3547-8E28-885598E7524D}"/>
            </a:ext>
          </a:extLst>
        </cdr:cNvPr>
        <cdr:cNvSpPr txBox="1"/>
      </cdr:nvSpPr>
      <cdr:spPr>
        <a:xfrm xmlns:a="http://schemas.openxmlformats.org/drawingml/2006/main">
          <a:off x="1963996" y="3555690"/>
          <a:ext cx="2412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More PIM-suitable workloads (1)</a:t>
          </a:r>
        </a:p>
      </cdr:txBody>
    </cdr:sp>
  </cdr:relSizeAnchor>
  <cdr:relSizeAnchor xmlns:cdr="http://schemas.openxmlformats.org/drawingml/2006/chartDrawing">
    <cdr:from>
      <cdr:x>0.58832</cdr:x>
      <cdr:y>0.93382</cdr:y>
    </cdr:from>
    <cdr:to>
      <cdr:x>0.84832</cdr:x>
      <cdr:y>1</cdr:y>
    </cdr:to>
    <cdr:sp macro="" textlink="">
      <cdr:nvSpPr>
        <cdr:cNvPr id="10" name="TextBox 2">
          <a:extLst xmlns:a="http://schemas.openxmlformats.org/drawingml/2006/main">
            <a:ext uri="{FF2B5EF4-FFF2-40B4-BE49-F238E27FC236}">
              <a16:creationId xmlns:a16="http://schemas.microsoft.com/office/drawing/2014/main" id="{056654C3-77F1-084E-B3E8-E9FA3F33CD62}"/>
            </a:ext>
          </a:extLst>
        </cdr:cNvPr>
        <cdr:cNvSpPr txBox="1"/>
      </cdr:nvSpPr>
      <cdr:spPr>
        <a:xfrm xmlns:a="http://schemas.openxmlformats.org/drawingml/2006/main">
          <a:off x="5294896" y="3555690"/>
          <a:ext cx="2340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Less PIM-suitable workloads (2)</a:t>
          </a:r>
        </a:p>
      </cdr:txBody>
    </cdr:sp>
  </cdr:relSizeAnchor>
</c:userShapes>
</file>

<file path=ppt/drawings/drawing4.xml><?xml version="1.0" encoding="utf-8"?>
<c:userShapes xmlns:c="http://schemas.openxmlformats.org/drawingml/2006/chart">
  <cdr:relSizeAnchor xmlns:cdr="http://schemas.openxmlformats.org/drawingml/2006/chartDrawing">
    <cdr:from>
      <cdr:x>0.90288</cdr:x>
      <cdr:y>0.12877</cdr:y>
    </cdr:from>
    <cdr:to>
      <cdr:x>0.90288</cdr:x>
      <cdr:y>0.59181</cdr:y>
    </cdr:to>
    <cdr:cxnSp macro="">
      <cdr:nvCxnSpPr>
        <cdr:cNvPr id="3" name="Straight Connector 2">
          <a:extLst xmlns:a="http://schemas.openxmlformats.org/drawingml/2006/main">
            <a:ext uri="{FF2B5EF4-FFF2-40B4-BE49-F238E27FC236}">
              <a16:creationId xmlns:a16="http://schemas.microsoft.com/office/drawing/2014/main" id="{098D1079-4621-DC4F-9D9C-ECCF83AB901A}"/>
            </a:ext>
          </a:extLst>
        </cdr:cNvPr>
        <cdr:cNvCxnSpPr/>
      </cdr:nvCxnSpPr>
      <cdr:spPr>
        <a:xfrm xmlns:a="http://schemas.openxmlformats.org/drawingml/2006/main" flipV="1">
          <a:off x="8393575" y="613458"/>
          <a:ext cx="0" cy="2205942"/>
        </a:xfrm>
        <a:prstGeom xmlns:a="http://schemas.openxmlformats.org/drawingml/2006/main" prst="line">
          <a:avLst/>
        </a:prstGeom>
        <a:ln xmlns:a="http://schemas.openxmlformats.org/drawingml/2006/main" w="28575">
          <a:solidFill>
            <a:schemeClr val="tx1">
              <a:lumMod val="75000"/>
              <a:lumOff val="25000"/>
            </a:schemeClr>
          </a:solidFill>
          <a:prstDash val="dash"/>
          <a:headEnd type="none" w="med" len="med"/>
          <a:tailEnd type="non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9/27/22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9/27/22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584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CCD = Core </a:t>
            </a:r>
            <a:r>
              <a:rPr lang="en-US" dirty="0" err="1">
                <a:latin typeface="medium-content-sans-serif-font"/>
              </a:rPr>
              <a:t>Chiplet</a:t>
            </a:r>
            <a:r>
              <a:rPr lang="en-US" dirty="0">
                <a:latin typeface="medium-content-sans-serif-font"/>
              </a:rPr>
              <a:t> Die</a:t>
            </a:r>
            <a:endParaRPr lang="en-US" dirty="0"/>
          </a:p>
          <a:p>
            <a:r>
              <a:rPr lang="en-US" dirty="0"/>
              <a:t>Structural silicon is used to equalize the height and facilitate heat dissipation from the cores.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3532741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4680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088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106</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8554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107</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5778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3533158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 shows the throughput improvement provided by in-DRAM copy operations for bulk data initialization and copy over CPU-based copy and initialization using LOAD and STORE instructions. We do not execute any CLFLUSH instructions and assume that the data is up to date in DRAM and there are no cached copies.</a:t>
            </a:r>
          </a:p>
          <a:p>
            <a:endParaRPr lang="en-US" dirty="0"/>
          </a:p>
          <a:p>
            <a:r>
              <a:rPr lang="en-US" dirty="0"/>
              <a:t>The x-axis shows the size of the arrays that we copy or initialize. The dark gray bar shows the improvement for initialization operations, and the bright gray bar shows the improvement for copy operations.</a:t>
            </a:r>
          </a:p>
          <a:p>
            <a:endParaRPr lang="en-US" dirty="0"/>
          </a:p>
          <a:p>
            <a:r>
              <a:rPr lang="en-US" b="1" dirty="0"/>
              <a:t>[CLICK] </a:t>
            </a:r>
            <a:r>
              <a:rPr lang="en-US" b="0" dirty="0"/>
              <a:t>We observe that in-DRAM copy and initialization operations improve copy and initialization throughput by 119x and 89x including the overheads of system support required for </a:t>
            </a:r>
            <a:r>
              <a:rPr lang="en-US" b="0" dirty="0" err="1"/>
              <a:t>RowClone</a:t>
            </a:r>
            <a:r>
              <a:rPr lang="en-US" b="0" dirty="0"/>
              <a:t> operations</a:t>
            </a:r>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3847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PiDRAM</a:t>
            </a:r>
            <a:r>
              <a:rPr lang="en-US" dirty="0"/>
              <a:t> is openly and freely available on </a:t>
            </a:r>
            <a:r>
              <a:rPr lang="en-US" dirty="0" err="1"/>
              <a:t>Github</a:t>
            </a:r>
            <a:r>
              <a:rPr lang="en-US" dirty="0"/>
              <a:t>. If you are interested in </a:t>
            </a:r>
            <a:r>
              <a:rPr lang="en-US" dirty="0" err="1"/>
              <a:t>PiDRAM</a:t>
            </a:r>
            <a:r>
              <a:rPr lang="en-US" dirty="0"/>
              <a:t>, please use it and feel free to contribute to it.</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131</a:t>
            </a:fld>
            <a:endParaRPr lang="tr-TR"/>
          </a:p>
        </p:txBody>
      </p:sp>
    </p:spTree>
    <p:extLst>
      <p:ext uri="{BB962C8B-B14F-4D97-AF65-F5344CB8AC3E}">
        <p14:creationId xmlns:p14="http://schemas.microsoft.com/office/powerpoint/2010/main" val="25361319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extended version of our conference paper is available on </a:t>
            </a:r>
            <a:r>
              <a:rPr lang="en-US" dirty="0" err="1"/>
              <a:t>arXiv</a:t>
            </a:r>
            <a:r>
              <a:rPr lang="en-US" dirty="0"/>
              <a:t> on this link where we discuss our framework in more detail.</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132</a:t>
            </a:fld>
            <a:endParaRPr lang="tr-TR"/>
          </a:p>
        </p:txBody>
      </p:sp>
    </p:spTree>
    <p:extLst>
      <p:ext uri="{BB962C8B-B14F-4D97-AF65-F5344CB8AC3E}">
        <p14:creationId xmlns:p14="http://schemas.microsoft.com/office/powerpoint/2010/main" val="4094590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also describe </a:t>
            </a:r>
            <a:r>
              <a:rPr lang="en-US" dirty="0" err="1"/>
              <a:t>PiDRAM</a:t>
            </a:r>
            <a:r>
              <a:rPr lang="en-US" dirty="0"/>
              <a:t> in more detail and give a tutorial on how to use our framework in this SAFARI live seminar talk.</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133</a:t>
            </a:fld>
            <a:endParaRPr lang="tr-TR"/>
          </a:p>
        </p:txBody>
      </p:sp>
    </p:spTree>
    <p:extLst>
      <p:ext uri="{BB962C8B-B14F-4D97-AF65-F5344CB8AC3E}">
        <p14:creationId xmlns:p14="http://schemas.microsoft.com/office/powerpoint/2010/main" val="20393957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22996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5705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6726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38410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590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6833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217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1035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23431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5466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73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75613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71862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9504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97846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63300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16977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93836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36967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need to decide how many accelerators we need based on the key characteristics of our NN models.</a:t>
            </a:r>
          </a:p>
          <a:p>
            <a:endParaRPr lang="en-US" dirty="0"/>
          </a:p>
          <a:p>
            <a:r>
              <a:rPr lang="en-US" dirty="0"/>
              <a:t>[CLICK] We make a key observation that the majority of the layers we target fall into five major families in terms key characteristics that impact hardware design</a:t>
            </a:r>
            <a:br>
              <a:rPr lang="en-US" dirty="0"/>
            </a:br>
            <a:endParaRPr lang="en-US" dirty="0"/>
          </a:p>
          <a:p>
            <a:r>
              <a:rPr lang="en-US" dirty="0"/>
              <a:t>[CLICK] First, we find two Families of layers (families 1 and 2) that have low parameter footprint and high data reuse and MAC intensity.  We call such layers compute-centric layers. </a:t>
            </a:r>
          </a:p>
          <a:p>
            <a:endParaRPr lang="en-US" dirty="0"/>
          </a:p>
          <a:p>
            <a:r>
              <a:rPr lang="en-US" dirty="0"/>
              <a:t>[CLICK] Second, we find three families of layers (families, 3, 4 and 5) that have high parameter footprint , low data reuse and MAC intensity. We call such layers data-centric layers.</a:t>
            </a:r>
          </a:p>
          <a:p>
            <a:endParaRPr lang="en-US" dirty="0"/>
          </a:p>
          <a:p>
            <a:endParaRPr lang="en-US" dirty="0"/>
          </a:p>
          <a:p>
            <a:r>
              <a:rPr lang="en-US" dirty="0"/>
              <a:t>[NEXT]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15662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[CLICK] Fist, Mensa-G placement of accelerators and careful dataflow design enables to reduce the energy consumed by  on-chip and off-chip parameter traffic by 15.3x on average compared to the baseline.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Second, Mensa-G reduces the dynamic energy of on-chip buffers and </a:t>
            </a:r>
            <a:r>
              <a:rPr lang="en-US" sz="1200" kern="1200" dirty="0" err="1">
                <a:solidFill>
                  <a:schemeClr val="tx1"/>
                </a:solidFill>
                <a:latin typeface="+mn-lt"/>
                <a:ea typeface="+mn-ea"/>
                <a:cs typeface="+mn-cs"/>
              </a:rPr>
              <a:t>Noc</a:t>
            </a:r>
            <a:r>
              <a:rPr lang="en-US" sz="1200" kern="1200" dirty="0">
                <a:solidFill>
                  <a:schemeClr val="tx1"/>
                </a:solidFill>
                <a:latin typeface="+mn-lt"/>
                <a:ea typeface="+mn-ea"/>
                <a:cs typeface="+mn-cs"/>
              </a:rPr>
              <a:t> by almost 50x compared to the Baseline system with high </a:t>
            </a:r>
            <a:r>
              <a:rPr lang="en-US" sz="1200" kern="1200" dirty="0" err="1">
                <a:solidFill>
                  <a:schemeClr val="tx1"/>
                </a:solidFill>
                <a:latin typeface="+mn-lt"/>
                <a:ea typeface="+mn-ea"/>
                <a:cs typeface="+mn-cs"/>
              </a:rPr>
              <a:t>bw</a:t>
            </a:r>
            <a:r>
              <a:rPr lang="en-US" sz="1200" kern="1200" dirty="0">
                <a:solidFill>
                  <a:schemeClr val="tx1"/>
                </a:solidFill>
                <a:latin typeface="+mn-lt"/>
                <a:ea typeface="+mn-ea"/>
                <a:cs typeface="+mn-cs"/>
              </a:rPr>
              <a:t> memory.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We conclude that Mensa-G  reduces energy by 66% and improves inference energy efficiency by 3.0x compared to the baseline edge TPU.</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30864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also analyze Mensa-G’s throughput compared to the Baseline edge TPU and  Baseline edge TPU  with the high bandwidth off-chip memory </a:t>
            </a:r>
          </a:p>
          <a:p>
            <a:endParaRPr lang="en-US" dirty="0"/>
          </a:p>
          <a:p>
            <a:r>
              <a:rPr lang="en-US" dirty="0"/>
              <a:t>[CLICK] We observe that Mensa-G’s improve throughput compared to the baseline edge TPU by 3.1X on average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1AF155A-3E34-6345-A372-944A02B4D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145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68935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39830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9.xml"/></Relationships>
</file>

<file path=ppt/slideLayouts/_rels/slideLayout7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Master" Target="../slideMasters/slideMaster76.xml"/><Relationship Id="rId4" Type="http://schemas.openxmlformats.org/officeDocument/2006/relationships/image" Target="../media/image12.jpeg"/></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9.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0.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9/27/22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2022. 9. 27.</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2022. 9. 27.</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2022. 9. 27.</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2022. 9. 27.</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9/27/22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9/27/22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9/27/22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9/27/22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9/27/22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9/27/22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9/27/22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9/27/22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9/27/22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9/27/22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9/27/22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9/27/22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9/27/22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9/27/22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9/27/22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9/27/22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9/27/22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9/27/22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9/27/22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9/27/22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9/27/22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9/27/22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9/27/22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9/27/22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9/27/22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9/27/22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9/27/22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9/27/22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9/27/22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9/27/22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9/27/22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9/27/22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9/27/22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9/27/22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9/27/22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4494551"/>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64722346"/>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951266905"/>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049135"/>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912208044"/>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185326197"/>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79488599"/>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669865"/>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69677468"/>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33227"/>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22553654"/>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7863980"/>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90EDC1BF-D507-7F45-A7C4-0B906829077C}"/>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1992A2FD-3614-2F4F-8D8D-1968A4FCD5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88F423D4-7D62-A046-9486-902C5E64323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93B21A48-4278-2847-949C-8F4EE04798A4}"/>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665F9C1-6ECF-784D-8FE7-AA1307BE8426}"/>
              </a:ext>
            </a:extLst>
          </p:cNvPr>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a:extLst>
              <a:ext uri="{FF2B5EF4-FFF2-40B4-BE49-F238E27FC236}">
                <a16:creationId xmlns:a16="http://schemas.microsoft.com/office/drawing/2014/main" id="{11459B8B-977C-BF46-961F-BB3F0DCA34CC}"/>
              </a:ext>
            </a:extLst>
          </p:cNvPr>
          <p:cNvSpPr>
            <a:spLocks noGrp="1" noChangeArrowheads="1"/>
          </p:cNvSpPr>
          <p:nvPr>
            <p:ph type="sldNum" sz="quarter" idx="12"/>
          </p:nvPr>
        </p:nvSpPr>
        <p:spPr/>
        <p:txBody>
          <a:bodyPr/>
          <a:lstStyle>
            <a:lvl1pPr eaLnBrk="0" hangingPunct="0">
              <a:defRPr sz="1200"/>
            </a:lvl1pPr>
          </a:lstStyle>
          <a:p>
            <a:pPr>
              <a:defRPr/>
            </a:pPr>
            <a:fld id="{FE9E5A73-BAFF-F548-9E2E-21289D47583D}" type="slidenum">
              <a:rPr lang="en-US" altLang="en-US"/>
              <a:pPr>
                <a:defRPr/>
              </a:pPr>
              <a:t>‹#›</a:t>
            </a:fld>
            <a:endParaRPr lang="en-US" altLang="en-US"/>
          </a:p>
        </p:txBody>
      </p:sp>
    </p:spTree>
    <p:extLst>
      <p:ext uri="{BB962C8B-B14F-4D97-AF65-F5344CB8AC3E}">
        <p14:creationId xmlns:p14="http://schemas.microsoft.com/office/powerpoint/2010/main" val="285576032"/>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F827B9E-D107-FE47-BCBA-A0F54423FF28}"/>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AE25E78-7811-3E45-9C3F-3AE96402681A}"/>
              </a:ext>
            </a:extLst>
          </p:cNvPr>
          <p:cNvSpPr>
            <a:spLocks noGrp="1" noChangeArrowheads="1"/>
          </p:cNvSpPr>
          <p:nvPr>
            <p:ph type="sldNum" sz="quarter" idx="11"/>
          </p:nvPr>
        </p:nvSpPr>
        <p:spPr/>
        <p:txBody>
          <a:bodyPr/>
          <a:lstStyle>
            <a:lvl1pPr eaLnBrk="0" hangingPunct="0">
              <a:defRPr/>
            </a:lvl1pPr>
          </a:lstStyle>
          <a:p>
            <a:pPr>
              <a:defRPr/>
            </a:pPr>
            <a:fld id="{9CD3246B-4504-6A44-A3C6-3AD1B220008A}" type="slidenum">
              <a:rPr lang="en-US" altLang="en-US"/>
              <a:pPr>
                <a:defRPr/>
              </a:pPr>
              <a:t>‹#›</a:t>
            </a:fld>
            <a:endParaRPr lang="en-US" altLang="en-US"/>
          </a:p>
        </p:txBody>
      </p:sp>
    </p:spTree>
    <p:extLst>
      <p:ext uri="{BB962C8B-B14F-4D97-AF65-F5344CB8AC3E}">
        <p14:creationId xmlns:p14="http://schemas.microsoft.com/office/powerpoint/2010/main" val="411795746"/>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94D63735-01BA-B944-9CAC-1B9C54BD73C2}"/>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7C670B12-B340-A643-9F4E-E46E2789DC7F}"/>
              </a:ext>
            </a:extLst>
          </p:cNvPr>
          <p:cNvSpPr>
            <a:spLocks noGrp="1" noChangeArrowheads="1"/>
          </p:cNvSpPr>
          <p:nvPr>
            <p:ph type="sldNum" sz="quarter" idx="11"/>
          </p:nvPr>
        </p:nvSpPr>
        <p:spPr/>
        <p:txBody>
          <a:bodyPr/>
          <a:lstStyle>
            <a:lvl1pPr eaLnBrk="0" hangingPunct="0">
              <a:defRPr/>
            </a:lvl1pPr>
          </a:lstStyle>
          <a:p>
            <a:pPr>
              <a:defRPr/>
            </a:pPr>
            <a:fld id="{CB2591BB-F593-DC41-9202-A6281FB4FDB6}" type="slidenum">
              <a:rPr lang="en-US" altLang="en-US"/>
              <a:pPr>
                <a:defRPr/>
              </a:pPr>
              <a:t>‹#›</a:t>
            </a:fld>
            <a:endParaRPr lang="en-US" altLang="en-US"/>
          </a:p>
        </p:txBody>
      </p:sp>
    </p:spTree>
    <p:extLst>
      <p:ext uri="{BB962C8B-B14F-4D97-AF65-F5344CB8AC3E}">
        <p14:creationId xmlns:p14="http://schemas.microsoft.com/office/powerpoint/2010/main" val="2624071484"/>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D1CFE7F-38BF-7E4F-8084-41548CC6EB39}"/>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0B09D385-5ADD-F044-A1E9-12910F637D9B}"/>
              </a:ext>
            </a:extLst>
          </p:cNvPr>
          <p:cNvSpPr>
            <a:spLocks noGrp="1" noChangeArrowheads="1"/>
          </p:cNvSpPr>
          <p:nvPr>
            <p:ph type="sldNum" sz="quarter" idx="11"/>
          </p:nvPr>
        </p:nvSpPr>
        <p:spPr/>
        <p:txBody>
          <a:bodyPr/>
          <a:lstStyle>
            <a:lvl1pPr eaLnBrk="0" hangingPunct="0">
              <a:defRPr/>
            </a:lvl1pPr>
          </a:lstStyle>
          <a:p>
            <a:pPr>
              <a:defRPr/>
            </a:pPr>
            <a:fld id="{A850AAB8-6D13-F74D-82DE-01543047371E}" type="slidenum">
              <a:rPr lang="en-US" altLang="en-US"/>
              <a:pPr>
                <a:defRPr/>
              </a:pPr>
              <a:t>‹#›</a:t>
            </a:fld>
            <a:endParaRPr lang="en-US" altLang="en-US"/>
          </a:p>
        </p:txBody>
      </p:sp>
    </p:spTree>
    <p:extLst>
      <p:ext uri="{BB962C8B-B14F-4D97-AF65-F5344CB8AC3E}">
        <p14:creationId xmlns:p14="http://schemas.microsoft.com/office/powerpoint/2010/main" val="265187473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62CE1-D7B9-2B48-AABD-520F279FD19B}"/>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a:extLst>
              <a:ext uri="{FF2B5EF4-FFF2-40B4-BE49-F238E27FC236}">
                <a16:creationId xmlns:a16="http://schemas.microsoft.com/office/drawing/2014/main" id="{48A76E69-B5F0-BF4B-B407-6D552D390EF3}"/>
              </a:ext>
            </a:extLst>
          </p:cNvPr>
          <p:cNvSpPr>
            <a:spLocks noGrp="1" noChangeArrowheads="1"/>
          </p:cNvSpPr>
          <p:nvPr>
            <p:ph type="sldNum" sz="quarter" idx="11"/>
          </p:nvPr>
        </p:nvSpPr>
        <p:spPr/>
        <p:txBody>
          <a:bodyPr/>
          <a:lstStyle>
            <a:lvl1pPr eaLnBrk="0" hangingPunct="0">
              <a:defRPr/>
            </a:lvl1pPr>
          </a:lstStyle>
          <a:p>
            <a:pPr>
              <a:defRPr/>
            </a:pPr>
            <a:fld id="{7DCC7F1B-7885-0949-97FC-084E8A56F43B}" type="slidenum">
              <a:rPr lang="en-US" altLang="en-US"/>
              <a:pPr>
                <a:defRPr/>
              </a:pPr>
              <a:t>‹#›</a:t>
            </a:fld>
            <a:endParaRPr lang="en-US" altLang="en-US"/>
          </a:p>
        </p:txBody>
      </p:sp>
    </p:spTree>
    <p:extLst>
      <p:ext uri="{BB962C8B-B14F-4D97-AF65-F5344CB8AC3E}">
        <p14:creationId xmlns:p14="http://schemas.microsoft.com/office/powerpoint/2010/main" val="1691528761"/>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35DD151-C820-B34A-B26B-2D2F1D3E1F83}"/>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a:extLst>
              <a:ext uri="{FF2B5EF4-FFF2-40B4-BE49-F238E27FC236}">
                <a16:creationId xmlns:a16="http://schemas.microsoft.com/office/drawing/2014/main" id="{CCFDF57E-6974-814A-893F-5B3EC8AC9CA0}"/>
              </a:ext>
            </a:extLst>
          </p:cNvPr>
          <p:cNvSpPr>
            <a:spLocks noGrp="1" noChangeArrowheads="1"/>
          </p:cNvSpPr>
          <p:nvPr>
            <p:ph type="sldNum" sz="quarter" idx="11"/>
          </p:nvPr>
        </p:nvSpPr>
        <p:spPr/>
        <p:txBody>
          <a:bodyPr/>
          <a:lstStyle>
            <a:lvl1pPr eaLnBrk="0" hangingPunct="0">
              <a:defRPr/>
            </a:lvl1pPr>
          </a:lstStyle>
          <a:p>
            <a:pPr>
              <a:defRPr/>
            </a:pPr>
            <a:fld id="{BDA969E1-C8A6-544B-920A-17EB75C6EE01}" type="slidenum">
              <a:rPr lang="en-US" altLang="en-US"/>
              <a:pPr>
                <a:defRPr/>
              </a:pPr>
              <a:t>‹#›</a:t>
            </a:fld>
            <a:endParaRPr lang="en-US" altLang="en-US"/>
          </a:p>
        </p:txBody>
      </p:sp>
    </p:spTree>
    <p:extLst>
      <p:ext uri="{BB962C8B-B14F-4D97-AF65-F5344CB8AC3E}">
        <p14:creationId xmlns:p14="http://schemas.microsoft.com/office/powerpoint/2010/main" val="1078949230"/>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53C2F28A-A914-FE46-A024-DF13262B8C5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a:extLst>
              <a:ext uri="{FF2B5EF4-FFF2-40B4-BE49-F238E27FC236}">
                <a16:creationId xmlns:a16="http://schemas.microsoft.com/office/drawing/2014/main" id="{19100917-C7B6-434C-99E9-E987DCCAA5D8}"/>
              </a:ext>
            </a:extLst>
          </p:cNvPr>
          <p:cNvSpPr>
            <a:spLocks noGrp="1" noChangeArrowheads="1"/>
          </p:cNvSpPr>
          <p:nvPr>
            <p:ph type="sldNum" sz="quarter" idx="11"/>
          </p:nvPr>
        </p:nvSpPr>
        <p:spPr/>
        <p:txBody>
          <a:bodyPr/>
          <a:lstStyle>
            <a:lvl1pPr eaLnBrk="0" hangingPunct="0">
              <a:defRPr/>
            </a:lvl1pPr>
          </a:lstStyle>
          <a:p>
            <a:pPr>
              <a:defRPr/>
            </a:pPr>
            <a:fld id="{6585CF00-0E48-FA45-8634-07059AC75E63}" type="slidenum">
              <a:rPr lang="en-US" altLang="en-US"/>
              <a:pPr>
                <a:defRPr/>
              </a:pPr>
              <a:t>‹#›</a:t>
            </a:fld>
            <a:endParaRPr lang="en-US" altLang="en-US"/>
          </a:p>
        </p:txBody>
      </p:sp>
    </p:spTree>
    <p:extLst>
      <p:ext uri="{BB962C8B-B14F-4D97-AF65-F5344CB8AC3E}">
        <p14:creationId xmlns:p14="http://schemas.microsoft.com/office/powerpoint/2010/main" val="1621676667"/>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552A2B8-84EB-424B-AB45-BF86C41D24AC}"/>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A2D8C86B-640E-DD49-A5A7-2807F5B6B58F}"/>
              </a:ext>
            </a:extLst>
          </p:cNvPr>
          <p:cNvSpPr>
            <a:spLocks noGrp="1" noChangeArrowheads="1"/>
          </p:cNvSpPr>
          <p:nvPr>
            <p:ph type="sldNum" sz="quarter" idx="11"/>
          </p:nvPr>
        </p:nvSpPr>
        <p:spPr/>
        <p:txBody>
          <a:bodyPr/>
          <a:lstStyle>
            <a:lvl1pPr eaLnBrk="0" hangingPunct="0">
              <a:defRPr/>
            </a:lvl1pPr>
          </a:lstStyle>
          <a:p>
            <a:pPr>
              <a:defRPr/>
            </a:pPr>
            <a:fld id="{2C344135-9420-D548-BD7C-79317C91434F}" type="slidenum">
              <a:rPr lang="en-US" altLang="en-US"/>
              <a:pPr>
                <a:defRPr/>
              </a:pPr>
              <a:t>‹#›</a:t>
            </a:fld>
            <a:endParaRPr lang="en-US" altLang="en-US"/>
          </a:p>
        </p:txBody>
      </p:sp>
    </p:spTree>
    <p:extLst>
      <p:ext uri="{BB962C8B-B14F-4D97-AF65-F5344CB8AC3E}">
        <p14:creationId xmlns:p14="http://schemas.microsoft.com/office/powerpoint/2010/main" val="287502072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EBB0C76-64C6-2942-B4EB-EE86FC1D051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2E47F2FC-584D-BF4D-AF6A-AD9133707603}"/>
              </a:ext>
            </a:extLst>
          </p:cNvPr>
          <p:cNvSpPr>
            <a:spLocks noGrp="1" noChangeArrowheads="1"/>
          </p:cNvSpPr>
          <p:nvPr>
            <p:ph type="sldNum" sz="quarter" idx="11"/>
          </p:nvPr>
        </p:nvSpPr>
        <p:spPr/>
        <p:txBody>
          <a:bodyPr/>
          <a:lstStyle>
            <a:lvl1pPr eaLnBrk="0" hangingPunct="0">
              <a:defRPr/>
            </a:lvl1pPr>
          </a:lstStyle>
          <a:p>
            <a:pPr>
              <a:defRPr/>
            </a:pPr>
            <a:fld id="{F1DB68E5-2868-6D4F-A89F-4CC0EFD4A2B9}" type="slidenum">
              <a:rPr lang="en-US" altLang="en-US"/>
              <a:pPr>
                <a:defRPr/>
              </a:pPr>
              <a:t>‹#›</a:t>
            </a:fld>
            <a:endParaRPr lang="en-US" altLang="en-US"/>
          </a:p>
        </p:txBody>
      </p:sp>
    </p:spTree>
    <p:extLst>
      <p:ext uri="{BB962C8B-B14F-4D97-AF65-F5344CB8AC3E}">
        <p14:creationId xmlns:p14="http://schemas.microsoft.com/office/powerpoint/2010/main" val="102242176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631792A-AD76-664C-A1F8-67622FD12195}"/>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D1CFAAE-D710-B945-880C-4838C9E27A0A}"/>
              </a:ext>
            </a:extLst>
          </p:cNvPr>
          <p:cNvSpPr>
            <a:spLocks noGrp="1" noChangeArrowheads="1"/>
          </p:cNvSpPr>
          <p:nvPr>
            <p:ph type="sldNum" sz="quarter" idx="11"/>
          </p:nvPr>
        </p:nvSpPr>
        <p:spPr/>
        <p:txBody>
          <a:bodyPr/>
          <a:lstStyle>
            <a:lvl1pPr eaLnBrk="0" hangingPunct="0">
              <a:defRPr/>
            </a:lvl1pPr>
          </a:lstStyle>
          <a:p>
            <a:pPr>
              <a:defRPr/>
            </a:pPr>
            <a:fld id="{B99F8390-5E7B-F84D-BB5A-F0643481A975}" type="slidenum">
              <a:rPr lang="en-US" altLang="en-US"/>
              <a:pPr>
                <a:defRPr/>
              </a:pPr>
              <a:t>‹#›</a:t>
            </a:fld>
            <a:endParaRPr lang="en-US" altLang="en-US"/>
          </a:p>
        </p:txBody>
      </p:sp>
    </p:spTree>
    <p:extLst>
      <p:ext uri="{BB962C8B-B14F-4D97-AF65-F5344CB8AC3E}">
        <p14:creationId xmlns:p14="http://schemas.microsoft.com/office/powerpoint/2010/main" val="1893274077"/>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50158EE-260B-B548-928C-E911F37962D7}"/>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D3577B43-A5DC-1B40-946C-9AFCCF79B3B1}"/>
              </a:ext>
            </a:extLst>
          </p:cNvPr>
          <p:cNvSpPr>
            <a:spLocks noGrp="1" noChangeArrowheads="1"/>
          </p:cNvSpPr>
          <p:nvPr>
            <p:ph type="sldNum" sz="quarter" idx="11"/>
          </p:nvPr>
        </p:nvSpPr>
        <p:spPr/>
        <p:txBody>
          <a:bodyPr/>
          <a:lstStyle>
            <a:lvl1pPr eaLnBrk="0" hangingPunct="0">
              <a:defRPr/>
            </a:lvl1pPr>
          </a:lstStyle>
          <a:p>
            <a:pPr>
              <a:defRPr/>
            </a:pPr>
            <a:fld id="{954DE8F5-A1D7-DB49-969C-EAC86A464DD7}" type="slidenum">
              <a:rPr lang="en-US" altLang="en-US"/>
              <a:pPr>
                <a:defRPr/>
              </a:pPr>
              <a:t>‹#›</a:t>
            </a:fld>
            <a:endParaRPr lang="en-US" altLang="en-US"/>
          </a:p>
        </p:txBody>
      </p:sp>
    </p:spTree>
    <p:extLst>
      <p:ext uri="{BB962C8B-B14F-4D97-AF65-F5344CB8AC3E}">
        <p14:creationId xmlns:p14="http://schemas.microsoft.com/office/powerpoint/2010/main" val="339567122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6F2D48B-DA98-9943-BC1C-A3EA9EB5DCED}"/>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D1997EEF-E597-CB49-82CE-E15B3C1E8B73}"/>
              </a:ext>
            </a:extLst>
          </p:cNvPr>
          <p:cNvSpPr>
            <a:spLocks noGrp="1" noChangeArrowheads="1"/>
          </p:cNvSpPr>
          <p:nvPr>
            <p:ph type="sldNum" sz="quarter" idx="11"/>
          </p:nvPr>
        </p:nvSpPr>
        <p:spPr/>
        <p:txBody>
          <a:bodyPr/>
          <a:lstStyle>
            <a:lvl1pPr eaLnBrk="0" hangingPunct="0">
              <a:defRPr/>
            </a:lvl1pPr>
          </a:lstStyle>
          <a:p>
            <a:pPr>
              <a:defRPr/>
            </a:pPr>
            <a:fld id="{C61C15F8-46C5-1E47-A52A-D0FDBA87F580}" type="slidenum">
              <a:rPr lang="en-US" altLang="en-US"/>
              <a:pPr>
                <a:defRPr/>
              </a:pPr>
              <a:t>‹#›</a:t>
            </a:fld>
            <a:endParaRPr lang="en-US" altLang="en-US"/>
          </a:p>
        </p:txBody>
      </p:sp>
    </p:spTree>
    <p:extLst>
      <p:ext uri="{BB962C8B-B14F-4D97-AF65-F5344CB8AC3E}">
        <p14:creationId xmlns:p14="http://schemas.microsoft.com/office/powerpoint/2010/main" val="273338151"/>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519692779"/>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146301177"/>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065118346"/>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83246772"/>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885478953"/>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25386422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76989733"/>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082505316"/>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90171636"/>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06189548"/>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536914815"/>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05265272"/>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858051"/>
      </p:ext>
    </p:extLst>
  </p:cSld>
  <p:clrMapOvr>
    <a:masterClrMapping/>
  </p:clrMapOvr>
</p:sldLayout>
</file>

<file path=ppt/slideLayouts/slideLayout77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95697"/>
            <a:ext cx="8798061" cy="770467"/>
          </a:xfrm>
          <a:prstGeom prst="rect">
            <a:avLst/>
          </a:prstGeom>
        </p:spPr>
        <p:txBody>
          <a:bodyPr anchor="ctr"/>
          <a:lstStyle>
            <a:lvl1pPr>
              <a:lnSpc>
                <a:spcPct val="100000"/>
              </a:lnSpc>
              <a:spcAft>
                <a:spcPts val="600"/>
              </a:spcAft>
              <a:defRPr sz="3600" b="1">
                <a:solidFill>
                  <a:srgbClr val="0062A0"/>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7819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025077291"/>
      </p:ext>
    </p:extLst>
  </p:cSld>
  <p:clrMapOvr>
    <a:masterClrMapping/>
  </p:clrMapOvr>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a:extLst>
              <a:ext uri="{FF2B5EF4-FFF2-40B4-BE49-F238E27FC236}">
                <a16:creationId xmlns:a16="http://schemas.microsoft.com/office/drawing/2014/main" id="{9CD35D2D-5E91-46D5-981B-E75BA6DA71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a:extLst>
              <a:ext uri="{FF2B5EF4-FFF2-40B4-BE49-F238E27FC236}">
                <a16:creationId xmlns:a16="http://schemas.microsoft.com/office/drawing/2014/main" id="{7A21EAFC-4035-4857-807A-CB62B3BF44F4}"/>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C888C28F-145F-424D-84CC-5AE9AF6843AB}"/>
              </a:ext>
            </a:extLst>
          </p:cNvPr>
          <p:cNvSpPr>
            <a:spLocks noGrp="1" noChangeArrowheads="1"/>
          </p:cNvSpPr>
          <p:nvPr>
            <p:ph type="sldNum" sz="quarter" idx="11"/>
          </p:nvPr>
        </p:nvSpPr>
        <p:spPr/>
        <p:txBody>
          <a:bodyPr/>
          <a:lstStyle>
            <a:lvl1pPr>
              <a:defRPr/>
            </a:lvl1pPr>
          </a:lstStyle>
          <a:p>
            <a:pPr>
              <a:defRPr/>
            </a:pPr>
            <a:fld id="{43826BB2-7A42-4BD5-B790-DBCEF432F448}" type="slidenum">
              <a:rPr lang="en-US" altLang="en-US"/>
              <a:pPr>
                <a:defRPr/>
              </a:pPr>
              <a:t>‹#›</a:t>
            </a:fld>
            <a:endParaRPr lang="en-US" altLang="en-US"/>
          </a:p>
        </p:txBody>
      </p:sp>
    </p:spTree>
    <p:extLst>
      <p:ext uri="{BB962C8B-B14F-4D97-AF65-F5344CB8AC3E}">
        <p14:creationId xmlns:p14="http://schemas.microsoft.com/office/powerpoint/2010/main" val="920010822"/>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09AC565-7350-4525-9420-2EB7757D306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4AA7F312-6BE9-48B6-AA7B-A6D10D628BA6}"/>
              </a:ext>
            </a:extLst>
          </p:cNvPr>
          <p:cNvSpPr>
            <a:spLocks noGrp="1" noChangeArrowheads="1"/>
          </p:cNvSpPr>
          <p:nvPr>
            <p:ph type="sldNum" sz="quarter" idx="11"/>
          </p:nvPr>
        </p:nvSpPr>
        <p:spPr>
          <a:ln/>
        </p:spPr>
        <p:txBody>
          <a:bodyPr/>
          <a:lstStyle>
            <a:lvl1pPr>
              <a:defRPr/>
            </a:lvl1pPr>
          </a:lstStyle>
          <a:p>
            <a:pPr>
              <a:defRPr/>
            </a:pPr>
            <a:fld id="{8B19D7DF-598B-483B-A6D0-8553CDFAE631}" type="slidenum">
              <a:rPr lang="en-US" altLang="en-US"/>
              <a:pPr>
                <a:defRPr/>
              </a:pPr>
              <a:t>‹#›</a:t>
            </a:fld>
            <a:endParaRPr lang="en-US" altLang="en-US"/>
          </a:p>
        </p:txBody>
      </p:sp>
    </p:spTree>
    <p:extLst>
      <p:ext uri="{BB962C8B-B14F-4D97-AF65-F5344CB8AC3E}">
        <p14:creationId xmlns:p14="http://schemas.microsoft.com/office/powerpoint/2010/main" val="410399807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08787426-EFB2-4064-9F82-5B1B136B39E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038527-DAED-4D79-A54B-129F6A20F670}"/>
              </a:ext>
            </a:extLst>
          </p:cNvPr>
          <p:cNvSpPr>
            <a:spLocks noGrp="1" noChangeArrowheads="1"/>
          </p:cNvSpPr>
          <p:nvPr>
            <p:ph type="sldNum" sz="quarter" idx="11"/>
          </p:nvPr>
        </p:nvSpPr>
        <p:spPr>
          <a:ln/>
        </p:spPr>
        <p:txBody>
          <a:bodyPr/>
          <a:lstStyle>
            <a:lvl1pPr>
              <a:defRPr/>
            </a:lvl1pPr>
          </a:lstStyle>
          <a:p>
            <a:pPr>
              <a:defRPr/>
            </a:pPr>
            <a:fld id="{63D67C19-8364-4600-B88B-828769DCBD4B}" type="slidenum">
              <a:rPr lang="en-US" altLang="en-US"/>
              <a:pPr>
                <a:defRPr/>
              </a:pPr>
              <a:t>‹#›</a:t>
            </a:fld>
            <a:endParaRPr lang="en-US" altLang="en-US"/>
          </a:p>
        </p:txBody>
      </p:sp>
    </p:spTree>
    <p:extLst>
      <p:ext uri="{BB962C8B-B14F-4D97-AF65-F5344CB8AC3E}">
        <p14:creationId xmlns:p14="http://schemas.microsoft.com/office/powerpoint/2010/main" val="2749112868"/>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B333F77-5829-459B-B71C-A401B0AC83F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DC357D67-E160-41BD-A8F4-591D3B61CA44}"/>
              </a:ext>
            </a:extLst>
          </p:cNvPr>
          <p:cNvSpPr>
            <a:spLocks noGrp="1" noChangeArrowheads="1"/>
          </p:cNvSpPr>
          <p:nvPr>
            <p:ph type="sldNum" sz="quarter" idx="11"/>
          </p:nvPr>
        </p:nvSpPr>
        <p:spPr>
          <a:ln/>
        </p:spPr>
        <p:txBody>
          <a:bodyPr/>
          <a:lstStyle>
            <a:lvl1pPr>
              <a:defRPr/>
            </a:lvl1pPr>
          </a:lstStyle>
          <a:p>
            <a:pPr>
              <a:defRPr/>
            </a:pPr>
            <a:fld id="{A9E1BDAC-3FCE-4406-AD14-A59ECE86B20E}" type="slidenum">
              <a:rPr lang="en-US" altLang="en-US"/>
              <a:pPr>
                <a:defRPr/>
              </a:pPr>
              <a:t>‹#›</a:t>
            </a:fld>
            <a:endParaRPr lang="en-US" altLang="en-US"/>
          </a:p>
        </p:txBody>
      </p:sp>
    </p:spTree>
    <p:extLst>
      <p:ext uri="{BB962C8B-B14F-4D97-AF65-F5344CB8AC3E}">
        <p14:creationId xmlns:p14="http://schemas.microsoft.com/office/powerpoint/2010/main" val="2135372309"/>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D26DBB79-5AEF-450D-8A69-9E473A6D46FD}"/>
              </a:ext>
            </a:extLst>
          </p:cNvPr>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a:extLst>
              <a:ext uri="{FF2B5EF4-FFF2-40B4-BE49-F238E27FC236}">
                <a16:creationId xmlns:a16="http://schemas.microsoft.com/office/drawing/2014/main" id="{5613F326-A967-4A16-9691-5994EAA77F81}"/>
              </a:ext>
            </a:extLst>
          </p:cNvPr>
          <p:cNvSpPr>
            <a:spLocks noGrp="1" noChangeArrowheads="1"/>
          </p:cNvSpPr>
          <p:nvPr>
            <p:ph type="sldNum" sz="quarter" idx="11"/>
          </p:nvPr>
        </p:nvSpPr>
        <p:spPr>
          <a:ln/>
        </p:spPr>
        <p:txBody>
          <a:bodyPr/>
          <a:lstStyle>
            <a:lvl1pPr>
              <a:defRPr/>
            </a:lvl1pPr>
          </a:lstStyle>
          <a:p>
            <a:pPr>
              <a:defRPr/>
            </a:pPr>
            <a:fld id="{4DDDAB56-7687-49EE-9BFA-357DD2115F9B}" type="slidenum">
              <a:rPr lang="en-US" altLang="en-US"/>
              <a:pPr>
                <a:defRPr/>
              </a:pPr>
              <a:t>‹#›</a:t>
            </a:fld>
            <a:endParaRPr lang="en-US" altLang="en-US"/>
          </a:p>
        </p:txBody>
      </p:sp>
    </p:spTree>
    <p:extLst>
      <p:ext uri="{BB962C8B-B14F-4D97-AF65-F5344CB8AC3E}">
        <p14:creationId xmlns:p14="http://schemas.microsoft.com/office/powerpoint/2010/main" val="1532744262"/>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C5F115-951D-416A-8367-F27935F171CC}"/>
              </a:ext>
            </a:extLst>
          </p:cNvPr>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a:extLst>
              <a:ext uri="{FF2B5EF4-FFF2-40B4-BE49-F238E27FC236}">
                <a16:creationId xmlns:a16="http://schemas.microsoft.com/office/drawing/2014/main" id="{9FA67899-1E4C-4F33-994F-0FE9DDF922F2}"/>
              </a:ext>
            </a:extLst>
          </p:cNvPr>
          <p:cNvSpPr>
            <a:spLocks noGrp="1" noChangeArrowheads="1"/>
          </p:cNvSpPr>
          <p:nvPr>
            <p:ph type="sldNum" sz="quarter" idx="11"/>
          </p:nvPr>
        </p:nvSpPr>
        <p:spPr>
          <a:ln/>
        </p:spPr>
        <p:txBody>
          <a:bodyPr/>
          <a:lstStyle>
            <a:lvl1pPr>
              <a:defRPr/>
            </a:lvl1pPr>
          </a:lstStyle>
          <a:p>
            <a:pPr>
              <a:defRPr/>
            </a:pPr>
            <a:fld id="{EE6ABE56-5E07-4208-997F-19E78ED34494}" type="slidenum">
              <a:rPr lang="en-US" altLang="en-US"/>
              <a:pPr>
                <a:defRPr/>
              </a:pPr>
              <a:t>‹#›</a:t>
            </a:fld>
            <a:endParaRPr lang="en-US" altLang="en-US"/>
          </a:p>
        </p:txBody>
      </p:sp>
    </p:spTree>
    <p:extLst>
      <p:ext uri="{BB962C8B-B14F-4D97-AF65-F5344CB8AC3E}">
        <p14:creationId xmlns:p14="http://schemas.microsoft.com/office/powerpoint/2010/main" val="2038879376"/>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A3210EB8-01E8-436A-B41F-069A2DB8B749}"/>
              </a:ext>
            </a:extLst>
          </p:cNvPr>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a:extLst>
              <a:ext uri="{FF2B5EF4-FFF2-40B4-BE49-F238E27FC236}">
                <a16:creationId xmlns:a16="http://schemas.microsoft.com/office/drawing/2014/main" id="{88357862-E4F0-4312-AEFB-533810CEB356}"/>
              </a:ext>
            </a:extLst>
          </p:cNvPr>
          <p:cNvSpPr>
            <a:spLocks noGrp="1" noChangeArrowheads="1"/>
          </p:cNvSpPr>
          <p:nvPr>
            <p:ph type="sldNum" sz="quarter" idx="11"/>
          </p:nvPr>
        </p:nvSpPr>
        <p:spPr>
          <a:ln/>
        </p:spPr>
        <p:txBody>
          <a:bodyPr/>
          <a:lstStyle>
            <a:lvl1pPr>
              <a:defRPr/>
            </a:lvl1pPr>
          </a:lstStyle>
          <a:p>
            <a:pPr>
              <a:defRPr/>
            </a:pPr>
            <a:fld id="{63632353-6DA2-4969-8B9B-3DBC4F8425A4}" type="slidenum">
              <a:rPr lang="en-US" altLang="en-US"/>
              <a:pPr>
                <a:defRPr/>
              </a:pPr>
              <a:t>‹#›</a:t>
            </a:fld>
            <a:endParaRPr lang="en-US" altLang="en-US"/>
          </a:p>
        </p:txBody>
      </p:sp>
    </p:spTree>
    <p:extLst>
      <p:ext uri="{BB962C8B-B14F-4D97-AF65-F5344CB8AC3E}">
        <p14:creationId xmlns:p14="http://schemas.microsoft.com/office/powerpoint/2010/main" val="1102853564"/>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D8C17F0-0F2C-4BA2-ACAD-9F9DD7E1D754}"/>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01206954-09DD-443F-8138-FD04D7E91044}"/>
              </a:ext>
            </a:extLst>
          </p:cNvPr>
          <p:cNvSpPr>
            <a:spLocks noGrp="1" noChangeArrowheads="1"/>
          </p:cNvSpPr>
          <p:nvPr>
            <p:ph type="sldNum" sz="quarter" idx="11"/>
          </p:nvPr>
        </p:nvSpPr>
        <p:spPr>
          <a:ln/>
        </p:spPr>
        <p:txBody>
          <a:bodyPr/>
          <a:lstStyle>
            <a:lvl1pPr>
              <a:defRPr/>
            </a:lvl1pPr>
          </a:lstStyle>
          <a:p>
            <a:pPr>
              <a:defRPr/>
            </a:pPr>
            <a:fld id="{00E294FE-CC9E-4E10-B310-514CFBF72E7D}" type="slidenum">
              <a:rPr lang="en-US" altLang="en-US"/>
              <a:pPr>
                <a:defRPr/>
              </a:pPr>
              <a:t>‹#›</a:t>
            </a:fld>
            <a:endParaRPr lang="en-US" altLang="en-US"/>
          </a:p>
        </p:txBody>
      </p:sp>
    </p:spTree>
    <p:extLst>
      <p:ext uri="{BB962C8B-B14F-4D97-AF65-F5344CB8AC3E}">
        <p14:creationId xmlns:p14="http://schemas.microsoft.com/office/powerpoint/2010/main" val="3350566870"/>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D2B0F18-FF15-4EF6-984A-01641DEDA28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1E37D587-FAF0-4764-AD77-644AFEF7307D}"/>
              </a:ext>
            </a:extLst>
          </p:cNvPr>
          <p:cNvSpPr>
            <a:spLocks noGrp="1" noChangeArrowheads="1"/>
          </p:cNvSpPr>
          <p:nvPr>
            <p:ph type="sldNum" sz="quarter" idx="11"/>
          </p:nvPr>
        </p:nvSpPr>
        <p:spPr>
          <a:ln/>
        </p:spPr>
        <p:txBody>
          <a:bodyPr/>
          <a:lstStyle>
            <a:lvl1pPr>
              <a:defRPr/>
            </a:lvl1pPr>
          </a:lstStyle>
          <a:p>
            <a:pPr>
              <a:defRPr/>
            </a:pPr>
            <a:fld id="{EA63DEC2-A46B-4DF0-9B6D-3DA55177CC49}" type="slidenum">
              <a:rPr lang="en-US" altLang="en-US"/>
              <a:pPr>
                <a:defRPr/>
              </a:pPr>
              <a:t>‹#›</a:t>
            </a:fld>
            <a:endParaRPr lang="en-US" altLang="en-US"/>
          </a:p>
        </p:txBody>
      </p:sp>
    </p:spTree>
    <p:extLst>
      <p:ext uri="{BB962C8B-B14F-4D97-AF65-F5344CB8AC3E}">
        <p14:creationId xmlns:p14="http://schemas.microsoft.com/office/powerpoint/2010/main" val="280765019"/>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0A08B9B-687C-4AD3-8C6D-FA4C5E16A313}"/>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5BE2A02B-D63E-4DD6-9FFA-98D71570A2AD}"/>
              </a:ext>
            </a:extLst>
          </p:cNvPr>
          <p:cNvSpPr>
            <a:spLocks noGrp="1" noChangeArrowheads="1"/>
          </p:cNvSpPr>
          <p:nvPr>
            <p:ph type="sldNum" sz="quarter" idx="11"/>
          </p:nvPr>
        </p:nvSpPr>
        <p:spPr>
          <a:ln/>
        </p:spPr>
        <p:txBody>
          <a:bodyPr/>
          <a:lstStyle>
            <a:lvl1pPr>
              <a:defRPr/>
            </a:lvl1pPr>
          </a:lstStyle>
          <a:p>
            <a:pPr>
              <a:defRPr/>
            </a:pPr>
            <a:fld id="{AC4704B9-2B86-45E3-BC5C-2F3F28BAAB8B}" type="slidenum">
              <a:rPr lang="en-US" altLang="en-US"/>
              <a:pPr>
                <a:defRPr/>
              </a:pPr>
              <a:t>‹#›</a:t>
            </a:fld>
            <a:endParaRPr lang="en-US" altLang="en-US"/>
          </a:p>
        </p:txBody>
      </p:sp>
    </p:spTree>
    <p:extLst>
      <p:ext uri="{BB962C8B-B14F-4D97-AF65-F5344CB8AC3E}">
        <p14:creationId xmlns:p14="http://schemas.microsoft.com/office/powerpoint/2010/main" val="3420058119"/>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62CEBD1-E2A7-41F0-A158-62153EC297D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11B996-071A-4884-856A-6B25C3879E5F}"/>
              </a:ext>
            </a:extLst>
          </p:cNvPr>
          <p:cNvSpPr>
            <a:spLocks noGrp="1" noChangeArrowheads="1"/>
          </p:cNvSpPr>
          <p:nvPr>
            <p:ph type="sldNum" sz="quarter" idx="11"/>
          </p:nvPr>
        </p:nvSpPr>
        <p:spPr>
          <a:ln/>
        </p:spPr>
        <p:txBody>
          <a:bodyPr/>
          <a:lstStyle>
            <a:lvl1pPr>
              <a:defRPr/>
            </a:lvl1pPr>
          </a:lstStyle>
          <a:p>
            <a:pPr>
              <a:defRPr/>
            </a:pPr>
            <a:fld id="{9FC1C64C-0813-4AB1-8463-69A3B31BE146}" type="slidenum">
              <a:rPr lang="en-US" altLang="en-US"/>
              <a:pPr>
                <a:defRPr/>
              </a:pPr>
              <a:t>‹#›</a:t>
            </a:fld>
            <a:endParaRPr lang="en-US" altLang="en-US"/>
          </a:p>
        </p:txBody>
      </p:sp>
    </p:spTree>
    <p:extLst>
      <p:ext uri="{BB962C8B-B14F-4D97-AF65-F5344CB8AC3E}">
        <p14:creationId xmlns:p14="http://schemas.microsoft.com/office/powerpoint/2010/main" val="286619212"/>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a:extLst>
              <a:ext uri="{FF2B5EF4-FFF2-40B4-BE49-F238E27FC236}">
                <a16:creationId xmlns:a16="http://schemas.microsoft.com/office/drawing/2014/main" id="{B55989F0-9C2F-467D-8A2B-E760CFC57E82}"/>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B76D41D7-E031-46E6-8D53-528FF913AD9F}"/>
              </a:ext>
            </a:extLst>
          </p:cNvPr>
          <p:cNvSpPr>
            <a:spLocks noGrp="1" noChangeArrowheads="1"/>
          </p:cNvSpPr>
          <p:nvPr>
            <p:ph type="sldNum" sz="quarter" idx="11"/>
          </p:nvPr>
        </p:nvSpPr>
        <p:spPr>
          <a:ln/>
        </p:spPr>
        <p:txBody>
          <a:bodyPr/>
          <a:lstStyle>
            <a:lvl1pPr>
              <a:defRPr/>
            </a:lvl1pPr>
          </a:lstStyle>
          <a:p>
            <a:pPr>
              <a:defRPr/>
            </a:pPr>
            <a:fld id="{20C0357D-5951-4316-833F-FB5D4423D797}" type="slidenum">
              <a:rPr lang="en-US" altLang="en-US"/>
              <a:pPr>
                <a:defRPr/>
              </a:pPr>
              <a:t>‹#›</a:t>
            </a:fld>
            <a:endParaRPr lang="en-US" altLang="en-US"/>
          </a:p>
        </p:txBody>
      </p:sp>
    </p:spTree>
    <p:extLst>
      <p:ext uri="{BB962C8B-B14F-4D97-AF65-F5344CB8AC3E}">
        <p14:creationId xmlns:p14="http://schemas.microsoft.com/office/powerpoint/2010/main" val="86529162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F966C45-5116-0A45-A791-A6553C6E25ED}" type="datetime1">
              <a:rPr lang="en-US" smtClean="0"/>
              <a:t>9/27/22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3839742348"/>
      </p:ext>
    </p:extLst>
  </p:cSld>
  <p:clrMapOvr>
    <a:masterClrMapping/>
  </p:clrMapOvr>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3A244DF-D368-BA47-B6EB-EDA44C072B34}" type="datetime1">
              <a:rPr lang="en-US" smtClean="0"/>
              <a:t>9/27/22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3159865782"/>
      </p:ext>
    </p:extLst>
  </p:cSld>
  <p:clrMapOvr>
    <a:masterClrMapping/>
  </p:clrMapOvr>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547F750-DCED-674B-A358-D6F087F8B78E}" type="datetime1">
              <a:rPr lang="en-US" smtClean="0"/>
              <a:t>9/27/22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953873053"/>
      </p:ext>
    </p:extLst>
  </p:cSld>
  <p:clrMapOvr>
    <a:masterClrMapping/>
  </p:clrMapOvr>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F42767DF-ADE1-114E-BF5F-472C11C13A7E}" type="datetime1">
              <a:rPr lang="en-US" smtClean="0"/>
              <a:t>9/27/22</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484538861"/>
      </p:ext>
    </p:extLst>
  </p:cSld>
  <p:clrMapOvr>
    <a:masterClrMapping/>
  </p:clrMapOvr>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785B6E05-2989-034A-8463-96AC875A570A}" type="datetime1">
              <a:rPr lang="en-US" smtClean="0"/>
              <a:t>9/27/22</a:t>
            </a:fld>
            <a:endParaRPr lang="en-GR"/>
          </a:p>
        </p:txBody>
      </p:sp>
      <p:sp>
        <p:nvSpPr>
          <p:cNvPr id="8" name="Footer Placeholder 7"/>
          <p:cNvSpPr>
            <a:spLocks noGrp="1"/>
          </p:cNvSpPr>
          <p:nvPr>
            <p:ph type="ftr" sz="quarter" idx="11"/>
          </p:nvPr>
        </p:nvSpPr>
        <p:spPr/>
        <p:txBody>
          <a:bodyPr/>
          <a:lstStyle/>
          <a:p>
            <a:endParaRPr lang="en-GR"/>
          </a:p>
        </p:txBody>
      </p:sp>
      <p:sp>
        <p:nvSpPr>
          <p:cNvPr id="9" name="Slide Number Placeholder 8"/>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3046657493"/>
      </p:ext>
    </p:extLst>
  </p:cSld>
  <p:clrMapOvr>
    <a:masterClrMapping/>
  </p:clrMapOvr>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96F26A5-9A1E-164E-A536-C43CF41F2EA7}" type="datetime1">
              <a:rPr lang="en-US" smtClean="0"/>
              <a:t>9/27/22</a:t>
            </a:fld>
            <a:endParaRPr lang="en-GR"/>
          </a:p>
        </p:txBody>
      </p:sp>
      <p:sp>
        <p:nvSpPr>
          <p:cNvPr id="4" name="Footer Placeholder 3"/>
          <p:cNvSpPr>
            <a:spLocks noGrp="1"/>
          </p:cNvSpPr>
          <p:nvPr>
            <p:ph type="ftr" sz="quarter" idx="11"/>
          </p:nvPr>
        </p:nvSpPr>
        <p:spPr/>
        <p:txBody>
          <a:bodyPr/>
          <a:lstStyle/>
          <a:p>
            <a:endParaRPr lang="en-GR"/>
          </a:p>
        </p:txBody>
      </p:sp>
      <p:sp>
        <p:nvSpPr>
          <p:cNvPr id="5" name="Slide Number Placeholder 4"/>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20707997"/>
      </p:ext>
    </p:extLst>
  </p:cSld>
  <p:clrMapOvr>
    <a:masterClrMapping/>
  </p:clrMapOvr>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1F524B-BC97-0E4A-9813-E00CF4939917}" type="datetime1">
              <a:rPr lang="en-US" smtClean="0"/>
              <a:t>9/27/22</a:t>
            </a:fld>
            <a:endParaRPr lang="en-GR"/>
          </a:p>
        </p:txBody>
      </p:sp>
      <p:sp>
        <p:nvSpPr>
          <p:cNvPr id="3" name="Footer Placeholder 2"/>
          <p:cNvSpPr>
            <a:spLocks noGrp="1"/>
          </p:cNvSpPr>
          <p:nvPr>
            <p:ph type="ftr" sz="quarter" idx="11"/>
          </p:nvPr>
        </p:nvSpPr>
        <p:spPr/>
        <p:txBody>
          <a:bodyPr/>
          <a:lstStyle/>
          <a:p>
            <a:endParaRPr lang="en-GR"/>
          </a:p>
        </p:txBody>
      </p:sp>
      <p:sp>
        <p:nvSpPr>
          <p:cNvPr id="4" name="Slide Number Placeholder 3"/>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2398584853"/>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2A95BAC-6D1D-2546-8E5E-F4E62E7F6FDF}" type="datetime1">
              <a:rPr lang="en-US" smtClean="0"/>
              <a:t>9/27/22</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2116824936"/>
      </p:ext>
    </p:extLst>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C130CD9-5DB9-4D4C-B9F8-360C7ABF92B4}" type="datetime1">
              <a:rPr lang="en-US" smtClean="0"/>
              <a:t>9/27/22</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1833539564"/>
      </p:ext>
    </p:extLst>
  </p:cSld>
  <p:clrMapOvr>
    <a:masterClrMapping/>
  </p:clrMapOvr>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7845F38-B3BE-C747-A907-0F5D4C362283}" type="datetime1">
              <a:rPr lang="en-US" smtClean="0"/>
              <a:t>9/27/22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1009707402"/>
      </p:ext>
    </p:extLst>
  </p:cSld>
  <p:clrMapOvr>
    <a:masterClrMapping/>
  </p:clrMapOvr>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7D059B5-99C9-3B42-A953-0581646B9FF8}" type="datetime1">
              <a:rPr lang="en-US" smtClean="0"/>
              <a:t>9/27/22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1398706265"/>
      </p:ext>
    </p:extLst>
  </p:cSld>
  <p:clrMapOvr>
    <a:masterClrMapping/>
  </p:clrMapOvr>
</p:sldLayout>
</file>

<file path=ppt/slideLayouts/slideLayout79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136972"/>
      </p:ext>
    </p:extLst>
  </p:cSld>
  <p:clrMapOvr>
    <a:masterClrMapping/>
  </p:clrMapOvr>
</p:sldLayout>
</file>

<file path=ppt/slideLayouts/slideLayout79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4105809"/>
      </p:ext>
    </p:extLst>
  </p:cSld>
  <p:clrMapOvr>
    <a:masterClrMapping/>
  </p:clrMapOvr>
</p:sldLayout>
</file>

<file path=ppt/slideLayouts/slideLayout7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158891"/>
      </p:ext>
    </p:extLst>
  </p:cSld>
  <p:clrMapOvr>
    <a:masterClrMapping/>
  </p:clrMapOvr>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2387842"/>
      </p:ext>
    </p:extLst>
  </p:cSld>
  <p:clrMapOvr>
    <a:masterClrMapping/>
  </p:clrMapOvr>
</p:sldLayout>
</file>

<file path=ppt/slideLayouts/slideLayout7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9/27/22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6657422"/>
      </p:ext>
    </p:extLst>
  </p:cSld>
  <p:clrMapOvr>
    <a:masterClrMapping/>
  </p:clrMapOvr>
</p:sldLayout>
</file>

<file path=ppt/slideLayouts/slideLayout8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9/27/22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8823973"/>
      </p:ext>
    </p:extLst>
  </p:cSld>
  <p:clrMapOvr>
    <a:masterClrMapping/>
  </p:clrMapOvr>
</p:sldLayout>
</file>

<file path=ppt/slideLayouts/slideLayout8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9/27/22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198573045"/>
      </p:ext>
    </p:extLst>
  </p:cSld>
  <p:clrMapOvr>
    <a:masterClrMapping/>
  </p:clrMapOvr>
</p:sldLayout>
</file>

<file path=ppt/slideLayouts/slideLayout8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9/27/22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37313666"/>
      </p:ext>
    </p:extLst>
  </p:cSld>
  <p:clrMapOvr>
    <a:masterClrMapping/>
  </p:clrMapOvr>
</p:sldLayout>
</file>

<file path=ppt/slideLayouts/slideLayout8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9/27/22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3718008"/>
      </p:ext>
    </p:extLst>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9/27/22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48347890"/>
      </p:ext>
    </p:extLst>
  </p:cSld>
  <p:clrMapOvr>
    <a:masterClrMapping/>
  </p:clrMapOvr>
</p:sldLayout>
</file>

<file path=ppt/slideLayouts/slideLayout8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9/27/22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26017405"/>
      </p:ext>
    </p:extLst>
  </p:cSld>
  <p:clrMapOvr>
    <a:masterClrMapping/>
  </p:clrMapOvr>
</p:sldLayout>
</file>

<file path=ppt/slideLayouts/slideLayout8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9/27/22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72613284"/>
      </p:ext>
    </p:extLst>
  </p:cSld>
  <p:clrMapOvr>
    <a:masterClrMapping/>
  </p:clrMapOvr>
</p:sldLayout>
</file>

<file path=ppt/slideLayouts/slideLayout8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9/27/22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66111262"/>
      </p:ext>
    </p:extLst>
  </p:cSld>
  <p:clrMapOvr>
    <a:masterClrMapping/>
  </p:clrMapOvr>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9/27/22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38710355"/>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9/27/22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393910029"/>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9/27/22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8755955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9/27/22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52146022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9/27/22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851000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9/27/22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9513296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9/27/22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7522925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9/27/22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2154982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9/27/22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1400621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9/27/22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740088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9/27/22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62480852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9/27/22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381285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9/27/22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9783955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8277809"/>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989041758"/>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7910383"/>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585835584"/>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48490719"/>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78085268"/>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7DFBE31-050A-2941-8B76-6A2EADBBA8A1}" type="datetime1">
              <a:rPr lang="en-US" smtClean="0"/>
              <a:t>9/27/22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2182087005"/>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E705EB5-98E7-5445-8CCC-518F9D994E32}" type="datetime1">
              <a:rPr lang="en-US" smtClean="0"/>
              <a:t>9/27/22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1318678789"/>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EED593F-4265-D84C-B551-CD91FF2532D7}" type="datetime1">
              <a:rPr lang="en-US" smtClean="0"/>
              <a:t>9/27/22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2540461346"/>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B54BF0C-5607-8C47-AFF1-CCFFB2A677FB}" type="datetime1">
              <a:rPr lang="en-US" smtClean="0"/>
              <a:t>9/27/22</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415016410"/>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17F517D-B9C4-7B4E-83B8-092B95C1F753}" type="datetime1">
              <a:rPr lang="en-US" smtClean="0"/>
              <a:t>9/27/22</a:t>
            </a:fld>
            <a:endParaRPr lang="en-GR"/>
          </a:p>
        </p:txBody>
      </p:sp>
      <p:sp>
        <p:nvSpPr>
          <p:cNvPr id="8" name="Footer Placeholder 7"/>
          <p:cNvSpPr>
            <a:spLocks noGrp="1"/>
          </p:cNvSpPr>
          <p:nvPr>
            <p:ph type="ftr" sz="quarter" idx="11"/>
          </p:nvPr>
        </p:nvSpPr>
        <p:spPr/>
        <p:txBody>
          <a:bodyPr/>
          <a:lstStyle/>
          <a:p>
            <a:endParaRPr lang="en-GR"/>
          </a:p>
        </p:txBody>
      </p:sp>
      <p:sp>
        <p:nvSpPr>
          <p:cNvPr id="9" name="Slide Number Placeholder 8"/>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4107170146"/>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0501C834-04D7-E949-800C-EF01A932F9D2}" type="datetime1">
              <a:rPr lang="en-US" smtClean="0"/>
              <a:t>9/27/22</a:t>
            </a:fld>
            <a:endParaRPr lang="en-GR"/>
          </a:p>
        </p:txBody>
      </p:sp>
      <p:sp>
        <p:nvSpPr>
          <p:cNvPr id="4" name="Footer Placeholder 3"/>
          <p:cNvSpPr>
            <a:spLocks noGrp="1"/>
          </p:cNvSpPr>
          <p:nvPr>
            <p:ph type="ftr" sz="quarter" idx="11"/>
          </p:nvPr>
        </p:nvSpPr>
        <p:spPr/>
        <p:txBody>
          <a:bodyPr/>
          <a:lstStyle/>
          <a:p>
            <a:endParaRPr lang="en-GR"/>
          </a:p>
        </p:txBody>
      </p:sp>
      <p:sp>
        <p:nvSpPr>
          <p:cNvPr id="5" name="Slide Number Placeholder 4"/>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1576917113"/>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B6A80E-B6EF-3549-BA47-701E0FBC5CC2}" type="datetime1">
              <a:rPr lang="en-US" smtClean="0"/>
              <a:t>9/27/22</a:t>
            </a:fld>
            <a:endParaRPr lang="en-GR"/>
          </a:p>
        </p:txBody>
      </p:sp>
      <p:sp>
        <p:nvSpPr>
          <p:cNvPr id="3" name="Footer Placeholder 2"/>
          <p:cNvSpPr>
            <a:spLocks noGrp="1"/>
          </p:cNvSpPr>
          <p:nvPr>
            <p:ph type="ftr" sz="quarter" idx="11"/>
          </p:nvPr>
        </p:nvSpPr>
        <p:spPr/>
        <p:txBody>
          <a:bodyPr/>
          <a:lstStyle/>
          <a:p>
            <a:endParaRPr lang="en-GR"/>
          </a:p>
        </p:txBody>
      </p:sp>
      <p:sp>
        <p:nvSpPr>
          <p:cNvPr id="4" name="Slide Number Placeholder 3"/>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2940810394"/>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90507F8-32BA-574E-A10A-117D7F1BF053}" type="datetime1">
              <a:rPr lang="en-US" smtClean="0"/>
              <a:t>9/27/22</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2293361046"/>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6AD1FC4-C2A9-9C4D-8814-9647B2B6EC5E}" type="datetime1">
              <a:rPr lang="en-US" smtClean="0"/>
              <a:t>9/27/22</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2134282014"/>
      </p:ext>
    </p:extLst>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6E2C457-A765-A444-ADAE-B5BD1A64456D}" type="datetime1">
              <a:rPr lang="en-US" smtClean="0"/>
              <a:t>9/27/22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3268306128"/>
      </p:ext>
    </p:extLst>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F1BE005-91FD-9B44-A92B-96D48FC98937}" type="datetime1">
              <a:rPr lang="en-US" smtClean="0"/>
              <a:t>9/27/22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3FF51FFE-7C79-AA48-9559-09CDEF070D61}" type="slidenum">
              <a:rPr lang="en-GR" smtClean="0"/>
              <a:t>‹#›</a:t>
            </a:fld>
            <a:endParaRPr lang="en-GR"/>
          </a:p>
        </p:txBody>
      </p:sp>
    </p:spTree>
    <p:extLst>
      <p:ext uri="{BB962C8B-B14F-4D97-AF65-F5344CB8AC3E}">
        <p14:creationId xmlns:p14="http://schemas.microsoft.com/office/powerpoint/2010/main" val="3099571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theme" Target="../theme/theme39.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slideLayout" Target="../slideLayouts/slideLayout422.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image" Target="../media/image1.png"/><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theme" Target="../theme/theme4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slideLayout" Target="../slideLayouts/slideLayout511.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image" Target="../media/image1.png"/><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theme" Target="../theme/theme48.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image" Target="../media/image1.png"/><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theme" Target="../theme/theme49.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theme" Target="../theme/theme50.xml"/><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slideLayout" Target="../slideLayouts/slideLayout545.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image" Target="../media/image1.png"/><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image" Target="../media/image1.png"/><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theme" Target="../theme/theme57.xml"/><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slideLayout" Target="../slideLayouts/slideLayout624.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 Id="rId14" Type="http://schemas.openxmlformats.org/officeDocument/2006/relationships/image" Target="../media/image1.png"/></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13" Type="http://schemas.openxmlformats.org/officeDocument/2006/relationships/image" Target="../media/image1.png"/><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image" Target="../media/image1.png"/><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theme" Target="../theme/theme59.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theme" Target="../theme/theme60.xml"/><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slideLayout" Target="../slideLayouts/slideLayout658.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 Id="rId14" Type="http://schemas.openxmlformats.org/officeDocument/2006/relationships/image" Target="../media/image1.png"/></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1.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3" Type="http://schemas.openxmlformats.org/officeDocument/2006/relationships/theme" Target="../theme/theme62.xml"/><Relationship Id="rId2" Type="http://schemas.openxmlformats.org/officeDocument/2006/relationships/slideLayout" Target="../slideLayouts/slideLayout672.xml"/><Relationship Id="rId1" Type="http://schemas.openxmlformats.org/officeDocument/2006/relationships/slideLayout" Target="../slideLayouts/slideLayout671.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image" Target="../media/image1.png"/><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3.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image" Target="../media/image1.png"/><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theme" Target="../theme/theme64.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2.xml"/><Relationship Id="rId13" Type="http://schemas.openxmlformats.org/officeDocument/2006/relationships/theme" Target="../theme/theme65.xml"/><Relationship Id="rId3" Type="http://schemas.openxmlformats.org/officeDocument/2006/relationships/slideLayout" Target="../slideLayouts/slideLayout697.xml"/><Relationship Id="rId7" Type="http://schemas.openxmlformats.org/officeDocument/2006/relationships/slideLayout" Target="../slideLayouts/slideLayout701.xml"/><Relationship Id="rId12" Type="http://schemas.openxmlformats.org/officeDocument/2006/relationships/slideLayout" Target="../slideLayouts/slideLayout706.xml"/><Relationship Id="rId2" Type="http://schemas.openxmlformats.org/officeDocument/2006/relationships/slideLayout" Target="../slideLayouts/slideLayout696.xml"/><Relationship Id="rId1" Type="http://schemas.openxmlformats.org/officeDocument/2006/relationships/slideLayout" Target="../slideLayouts/slideLayout695.xml"/><Relationship Id="rId6" Type="http://schemas.openxmlformats.org/officeDocument/2006/relationships/slideLayout" Target="../slideLayouts/slideLayout700.xml"/><Relationship Id="rId11" Type="http://schemas.openxmlformats.org/officeDocument/2006/relationships/slideLayout" Target="../slideLayouts/slideLayout705.xml"/><Relationship Id="rId5" Type="http://schemas.openxmlformats.org/officeDocument/2006/relationships/slideLayout" Target="../slideLayouts/slideLayout699.xml"/><Relationship Id="rId10" Type="http://schemas.openxmlformats.org/officeDocument/2006/relationships/slideLayout" Target="../slideLayouts/slideLayout704.xml"/><Relationship Id="rId4" Type="http://schemas.openxmlformats.org/officeDocument/2006/relationships/slideLayout" Target="../slideLayouts/slideLayout698.xml"/><Relationship Id="rId9" Type="http://schemas.openxmlformats.org/officeDocument/2006/relationships/slideLayout" Target="../slideLayouts/slideLayout703.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4.xml"/><Relationship Id="rId13" Type="http://schemas.openxmlformats.org/officeDocument/2006/relationships/theme" Target="../theme/theme66.xml"/><Relationship Id="rId3" Type="http://schemas.openxmlformats.org/officeDocument/2006/relationships/slideLayout" Target="../slideLayouts/slideLayout709.xml"/><Relationship Id="rId7" Type="http://schemas.openxmlformats.org/officeDocument/2006/relationships/slideLayout" Target="../slideLayouts/slideLayout713.xml"/><Relationship Id="rId12" Type="http://schemas.openxmlformats.org/officeDocument/2006/relationships/slideLayout" Target="../slideLayouts/slideLayout718.xml"/><Relationship Id="rId2" Type="http://schemas.openxmlformats.org/officeDocument/2006/relationships/slideLayout" Target="../slideLayouts/slideLayout708.xml"/><Relationship Id="rId1" Type="http://schemas.openxmlformats.org/officeDocument/2006/relationships/slideLayout" Target="../slideLayouts/slideLayout707.xml"/><Relationship Id="rId6" Type="http://schemas.openxmlformats.org/officeDocument/2006/relationships/slideLayout" Target="../slideLayouts/slideLayout712.xml"/><Relationship Id="rId11" Type="http://schemas.openxmlformats.org/officeDocument/2006/relationships/slideLayout" Target="../slideLayouts/slideLayout717.xml"/><Relationship Id="rId5" Type="http://schemas.openxmlformats.org/officeDocument/2006/relationships/slideLayout" Target="../slideLayouts/slideLayout711.xml"/><Relationship Id="rId10" Type="http://schemas.openxmlformats.org/officeDocument/2006/relationships/slideLayout" Target="../slideLayouts/slideLayout716.xml"/><Relationship Id="rId4" Type="http://schemas.openxmlformats.org/officeDocument/2006/relationships/slideLayout" Target="../slideLayouts/slideLayout710.xml"/><Relationship Id="rId9" Type="http://schemas.openxmlformats.org/officeDocument/2006/relationships/slideLayout" Target="../slideLayouts/slideLayout715.xml"/></Relationships>
</file>

<file path=ppt/slideMasters/_rels/slideMaster67.xml.rels><?xml version="1.0" encoding="UTF-8" standalone="yes"?>
<Relationships xmlns="http://schemas.openxmlformats.org/package/2006/relationships"><Relationship Id="rId3" Type="http://schemas.openxmlformats.org/officeDocument/2006/relationships/theme" Target="../theme/theme67.xml"/><Relationship Id="rId2" Type="http://schemas.openxmlformats.org/officeDocument/2006/relationships/slideLayout" Target="../slideLayouts/slideLayout720.xml"/><Relationship Id="rId1" Type="http://schemas.openxmlformats.org/officeDocument/2006/relationships/slideLayout" Target="../slideLayouts/slideLayout719.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image" Target="../media/image1.png"/><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theme" Target="../theme/theme68.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3" Type="http://schemas.openxmlformats.org/officeDocument/2006/relationships/theme" Target="../theme/theme69.xml"/><Relationship Id="rId2" Type="http://schemas.openxmlformats.org/officeDocument/2006/relationships/slideLayout" Target="../slideLayouts/slideLayout733.xml"/><Relationship Id="rId1" Type="http://schemas.openxmlformats.org/officeDocument/2006/relationships/slideLayout" Target="../slideLayouts/slideLayout732.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41.xml"/><Relationship Id="rId13" Type="http://schemas.openxmlformats.org/officeDocument/2006/relationships/theme" Target="../theme/theme70.xml"/><Relationship Id="rId3" Type="http://schemas.openxmlformats.org/officeDocument/2006/relationships/slideLayout" Target="../slideLayouts/slideLayout736.xml"/><Relationship Id="rId7" Type="http://schemas.openxmlformats.org/officeDocument/2006/relationships/slideLayout" Target="../slideLayouts/slideLayout740.xml"/><Relationship Id="rId12" Type="http://schemas.openxmlformats.org/officeDocument/2006/relationships/slideLayout" Target="../slideLayouts/slideLayout745.xml"/><Relationship Id="rId2" Type="http://schemas.openxmlformats.org/officeDocument/2006/relationships/slideLayout" Target="../slideLayouts/slideLayout735.xml"/><Relationship Id="rId1" Type="http://schemas.openxmlformats.org/officeDocument/2006/relationships/slideLayout" Target="../slideLayouts/slideLayout734.xml"/><Relationship Id="rId6" Type="http://schemas.openxmlformats.org/officeDocument/2006/relationships/slideLayout" Target="../slideLayouts/slideLayout739.xml"/><Relationship Id="rId11" Type="http://schemas.openxmlformats.org/officeDocument/2006/relationships/slideLayout" Target="../slideLayouts/slideLayout744.xml"/><Relationship Id="rId5" Type="http://schemas.openxmlformats.org/officeDocument/2006/relationships/slideLayout" Target="../slideLayouts/slideLayout738.xml"/><Relationship Id="rId10" Type="http://schemas.openxmlformats.org/officeDocument/2006/relationships/slideLayout" Target="../slideLayouts/slideLayout743.xml"/><Relationship Id="rId4" Type="http://schemas.openxmlformats.org/officeDocument/2006/relationships/slideLayout" Target="../slideLayouts/slideLayout737.xml"/><Relationship Id="rId9" Type="http://schemas.openxmlformats.org/officeDocument/2006/relationships/slideLayout" Target="../slideLayouts/slideLayout742.xml"/><Relationship Id="rId14" Type="http://schemas.openxmlformats.org/officeDocument/2006/relationships/image" Target="../media/image1.png"/></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3.xml"/><Relationship Id="rId13" Type="http://schemas.openxmlformats.org/officeDocument/2006/relationships/theme" Target="../theme/theme71.xml"/><Relationship Id="rId3" Type="http://schemas.openxmlformats.org/officeDocument/2006/relationships/slideLayout" Target="../slideLayouts/slideLayout748.xml"/><Relationship Id="rId7" Type="http://schemas.openxmlformats.org/officeDocument/2006/relationships/slideLayout" Target="../slideLayouts/slideLayout752.xml"/><Relationship Id="rId12" Type="http://schemas.openxmlformats.org/officeDocument/2006/relationships/slideLayout" Target="../slideLayouts/slideLayout757.xml"/><Relationship Id="rId2" Type="http://schemas.openxmlformats.org/officeDocument/2006/relationships/slideLayout" Target="../slideLayouts/slideLayout747.xml"/><Relationship Id="rId1" Type="http://schemas.openxmlformats.org/officeDocument/2006/relationships/slideLayout" Target="../slideLayouts/slideLayout746.xml"/><Relationship Id="rId6" Type="http://schemas.openxmlformats.org/officeDocument/2006/relationships/slideLayout" Target="../slideLayouts/slideLayout751.xml"/><Relationship Id="rId11" Type="http://schemas.openxmlformats.org/officeDocument/2006/relationships/slideLayout" Target="../slideLayouts/slideLayout756.xml"/><Relationship Id="rId5" Type="http://schemas.openxmlformats.org/officeDocument/2006/relationships/slideLayout" Target="../slideLayouts/slideLayout750.xml"/><Relationship Id="rId10" Type="http://schemas.openxmlformats.org/officeDocument/2006/relationships/slideLayout" Target="../slideLayouts/slideLayout755.xml"/><Relationship Id="rId4" Type="http://schemas.openxmlformats.org/officeDocument/2006/relationships/slideLayout" Target="../slideLayouts/slideLayout749.xml"/><Relationship Id="rId9" Type="http://schemas.openxmlformats.org/officeDocument/2006/relationships/slideLayout" Target="../slideLayouts/slideLayout754.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5.xml"/><Relationship Id="rId13" Type="http://schemas.openxmlformats.org/officeDocument/2006/relationships/theme" Target="../theme/theme72.xml"/><Relationship Id="rId3" Type="http://schemas.openxmlformats.org/officeDocument/2006/relationships/slideLayout" Target="../slideLayouts/slideLayout760.xml"/><Relationship Id="rId7" Type="http://schemas.openxmlformats.org/officeDocument/2006/relationships/slideLayout" Target="../slideLayouts/slideLayout764.xml"/><Relationship Id="rId12" Type="http://schemas.openxmlformats.org/officeDocument/2006/relationships/slideLayout" Target="../slideLayouts/slideLayout769.xml"/><Relationship Id="rId2" Type="http://schemas.openxmlformats.org/officeDocument/2006/relationships/slideLayout" Target="../slideLayouts/slideLayout759.xml"/><Relationship Id="rId1" Type="http://schemas.openxmlformats.org/officeDocument/2006/relationships/slideLayout" Target="../slideLayouts/slideLayout758.xml"/><Relationship Id="rId6" Type="http://schemas.openxmlformats.org/officeDocument/2006/relationships/slideLayout" Target="../slideLayouts/slideLayout763.xml"/><Relationship Id="rId11" Type="http://schemas.openxmlformats.org/officeDocument/2006/relationships/slideLayout" Target="../slideLayouts/slideLayout768.xml"/><Relationship Id="rId5" Type="http://schemas.openxmlformats.org/officeDocument/2006/relationships/slideLayout" Target="../slideLayouts/slideLayout762.xml"/><Relationship Id="rId10" Type="http://schemas.openxmlformats.org/officeDocument/2006/relationships/slideLayout" Target="../slideLayouts/slideLayout767.xml"/><Relationship Id="rId4" Type="http://schemas.openxmlformats.org/officeDocument/2006/relationships/slideLayout" Target="../slideLayouts/slideLayout761.xml"/><Relationship Id="rId9" Type="http://schemas.openxmlformats.org/officeDocument/2006/relationships/slideLayout" Target="../slideLayouts/slideLayout766.xml"/><Relationship Id="rId14" Type="http://schemas.openxmlformats.org/officeDocument/2006/relationships/image" Target="../media/image1.png"/></Relationships>
</file>

<file path=ppt/slideMasters/_rels/slideMaster73.xml.rels><?xml version="1.0" encoding="UTF-8" standalone="yes"?>
<Relationships xmlns="http://schemas.openxmlformats.org/package/2006/relationships"><Relationship Id="rId3" Type="http://schemas.openxmlformats.org/officeDocument/2006/relationships/theme" Target="../theme/theme73.xml"/><Relationship Id="rId2" Type="http://schemas.openxmlformats.org/officeDocument/2006/relationships/slideLayout" Target="../slideLayouts/slideLayout771.xml"/><Relationship Id="rId1" Type="http://schemas.openxmlformats.org/officeDocument/2006/relationships/slideLayout" Target="../slideLayouts/slideLayout770.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4.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 Id="rId14" Type="http://schemas.openxmlformats.org/officeDocument/2006/relationships/image" Target="../media/image1.png"/></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791.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theme" Target="../theme/theme7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6.xml.rels><?xml version="1.0" encoding="UTF-8" standalone="yes"?>
<Relationships xmlns="http://schemas.openxmlformats.org/package/2006/relationships"><Relationship Id="rId3" Type="http://schemas.openxmlformats.org/officeDocument/2006/relationships/slideLayout" Target="../slideLayouts/slideLayout797.xml"/><Relationship Id="rId2" Type="http://schemas.openxmlformats.org/officeDocument/2006/relationships/slideLayout" Target="../slideLayouts/slideLayout796.xml"/><Relationship Id="rId1" Type="http://schemas.openxmlformats.org/officeDocument/2006/relationships/slideLayout" Target="../slideLayouts/slideLayout795.xml"/><Relationship Id="rId5" Type="http://schemas.openxmlformats.org/officeDocument/2006/relationships/theme" Target="../theme/theme76.xml"/><Relationship Id="rId4" Type="http://schemas.openxmlformats.org/officeDocument/2006/relationships/slideLayout" Target="../slideLayouts/slideLayout798.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06.xml"/><Relationship Id="rId3" Type="http://schemas.openxmlformats.org/officeDocument/2006/relationships/slideLayout" Target="../slideLayouts/slideLayout801.xml"/><Relationship Id="rId7" Type="http://schemas.openxmlformats.org/officeDocument/2006/relationships/slideLayout" Target="../slideLayouts/slideLayout805.xml"/><Relationship Id="rId12" Type="http://schemas.openxmlformats.org/officeDocument/2006/relationships/theme" Target="../theme/theme77.xml"/><Relationship Id="rId2" Type="http://schemas.openxmlformats.org/officeDocument/2006/relationships/slideLayout" Target="../slideLayouts/slideLayout800.xml"/><Relationship Id="rId1" Type="http://schemas.openxmlformats.org/officeDocument/2006/relationships/slideLayout" Target="../slideLayouts/slideLayout799.xml"/><Relationship Id="rId6" Type="http://schemas.openxmlformats.org/officeDocument/2006/relationships/slideLayout" Target="../slideLayouts/slideLayout804.xml"/><Relationship Id="rId11" Type="http://schemas.openxmlformats.org/officeDocument/2006/relationships/slideLayout" Target="../slideLayouts/slideLayout809.xml"/><Relationship Id="rId5" Type="http://schemas.openxmlformats.org/officeDocument/2006/relationships/slideLayout" Target="../slideLayouts/slideLayout803.xml"/><Relationship Id="rId10" Type="http://schemas.openxmlformats.org/officeDocument/2006/relationships/slideLayout" Target="../slideLayouts/slideLayout808.xml"/><Relationship Id="rId4" Type="http://schemas.openxmlformats.org/officeDocument/2006/relationships/slideLayout" Target="../slideLayouts/slideLayout802.xml"/><Relationship Id="rId9" Type="http://schemas.openxmlformats.org/officeDocument/2006/relationships/slideLayout" Target="../slideLayouts/slideLayout807.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17.xml"/><Relationship Id="rId3" Type="http://schemas.openxmlformats.org/officeDocument/2006/relationships/slideLayout" Target="../slideLayouts/slideLayout812.xml"/><Relationship Id="rId7" Type="http://schemas.openxmlformats.org/officeDocument/2006/relationships/slideLayout" Target="../slideLayouts/slideLayout816.xml"/><Relationship Id="rId12" Type="http://schemas.openxmlformats.org/officeDocument/2006/relationships/theme" Target="../theme/theme78.xml"/><Relationship Id="rId2" Type="http://schemas.openxmlformats.org/officeDocument/2006/relationships/slideLayout" Target="../slideLayouts/slideLayout811.xml"/><Relationship Id="rId1" Type="http://schemas.openxmlformats.org/officeDocument/2006/relationships/slideLayout" Target="../slideLayouts/slideLayout810.xml"/><Relationship Id="rId6" Type="http://schemas.openxmlformats.org/officeDocument/2006/relationships/slideLayout" Target="../slideLayouts/slideLayout815.xml"/><Relationship Id="rId11" Type="http://schemas.openxmlformats.org/officeDocument/2006/relationships/slideLayout" Target="../slideLayouts/slideLayout820.xml"/><Relationship Id="rId5" Type="http://schemas.openxmlformats.org/officeDocument/2006/relationships/slideLayout" Target="../slideLayouts/slideLayout814.xml"/><Relationship Id="rId10" Type="http://schemas.openxmlformats.org/officeDocument/2006/relationships/slideLayout" Target="../slideLayouts/slideLayout819.xml"/><Relationship Id="rId4" Type="http://schemas.openxmlformats.org/officeDocument/2006/relationships/slideLayout" Target="../slideLayouts/slideLayout813.xml"/><Relationship Id="rId9" Type="http://schemas.openxmlformats.org/officeDocument/2006/relationships/slideLayout" Target="../slideLayouts/slideLayout818.xml"/></Relationships>
</file>

<file path=ppt/slideMasters/_rels/slideMaster79.xml.rels><?xml version="1.0" encoding="UTF-8" standalone="yes"?>
<Relationships xmlns="http://schemas.openxmlformats.org/package/2006/relationships"><Relationship Id="rId3" Type="http://schemas.openxmlformats.org/officeDocument/2006/relationships/theme" Target="../theme/theme79.xml"/><Relationship Id="rId2" Type="http://schemas.openxmlformats.org/officeDocument/2006/relationships/slideLayout" Target="../slideLayouts/slideLayout822.xml"/><Relationship Id="rId1" Type="http://schemas.openxmlformats.org/officeDocument/2006/relationships/slideLayout" Target="../slideLayouts/slideLayout821.xml"/></Relationships>
</file>

<file path=ppt/slideMasters/_rels/slideMaster80.xml.rels><?xml version="1.0" encoding="UTF-8" standalone="yes"?>
<Relationships xmlns="http://schemas.openxmlformats.org/package/2006/relationships"><Relationship Id="rId3" Type="http://schemas.openxmlformats.org/officeDocument/2006/relationships/slideLayout" Target="../slideLayouts/slideLayout825.xml"/><Relationship Id="rId2" Type="http://schemas.openxmlformats.org/officeDocument/2006/relationships/slideLayout" Target="../slideLayouts/slideLayout824.xml"/><Relationship Id="rId1" Type="http://schemas.openxmlformats.org/officeDocument/2006/relationships/slideLayout" Target="../slideLayouts/slideLayout823.xml"/><Relationship Id="rId5" Type="http://schemas.openxmlformats.org/officeDocument/2006/relationships/theme" Target="../theme/theme80.xml"/><Relationship Id="rId4" Type="http://schemas.openxmlformats.org/officeDocument/2006/relationships/slideLayout" Target="../slideLayouts/slideLayout826.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34.xml"/><Relationship Id="rId3" Type="http://schemas.openxmlformats.org/officeDocument/2006/relationships/slideLayout" Target="../slideLayouts/slideLayout829.xml"/><Relationship Id="rId7" Type="http://schemas.openxmlformats.org/officeDocument/2006/relationships/slideLayout" Target="../slideLayouts/slideLayout833.xml"/><Relationship Id="rId12" Type="http://schemas.openxmlformats.org/officeDocument/2006/relationships/theme" Target="../theme/theme81.xml"/><Relationship Id="rId2" Type="http://schemas.openxmlformats.org/officeDocument/2006/relationships/slideLayout" Target="../slideLayouts/slideLayout828.xml"/><Relationship Id="rId1" Type="http://schemas.openxmlformats.org/officeDocument/2006/relationships/slideLayout" Target="../slideLayouts/slideLayout827.xml"/><Relationship Id="rId6" Type="http://schemas.openxmlformats.org/officeDocument/2006/relationships/slideLayout" Target="../slideLayouts/slideLayout832.xml"/><Relationship Id="rId11" Type="http://schemas.openxmlformats.org/officeDocument/2006/relationships/slideLayout" Target="../slideLayouts/slideLayout837.xml"/><Relationship Id="rId5" Type="http://schemas.openxmlformats.org/officeDocument/2006/relationships/slideLayout" Target="../slideLayouts/slideLayout831.xml"/><Relationship Id="rId10" Type="http://schemas.openxmlformats.org/officeDocument/2006/relationships/slideLayout" Target="../slideLayouts/slideLayout836.xml"/><Relationship Id="rId4" Type="http://schemas.openxmlformats.org/officeDocument/2006/relationships/slideLayout" Target="../slideLayouts/slideLayout830.xml"/><Relationship Id="rId9" Type="http://schemas.openxmlformats.org/officeDocument/2006/relationships/slideLayout" Target="../slideLayouts/slideLayout8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2022. 9. 27.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9/27/22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9/27/22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9/27/22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9/27/22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9/27/22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18782"/>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 id="21474898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905E7BDC-7850-0840-AE02-4CD684FE19E6}"/>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6E0880CC-46D8-144C-AB8F-FA38446BBE49}"/>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2720296-8B91-D64B-9FD7-7AF64C73237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39D3AC41-115F-0845-A7A4-47BF361B1873}"/>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2E03388C-8DDE-5549-8BDC-829E3484E1EC}" type="slidenum">
              <a:rPr lang="en-US" altLang="en-US"/>
              <a:pPr>
                <a:defRPr/>
              </a:pPr>
              <a:t>‹#›</a:t>
            </a:fld>
            <a:endParaRPr lang="en-US" altLang="en-US"/>
          </a:p>
        </p:txBody>
      </p:sp>
      <p:sp>
        <p:nvSpPr>
          <p:cNvPr id="14342" name="Line 1032">
            <a:extLst>
              <a:ext uri="{FF2B5EF4-FFF2-40B4-BE49-F238E27FC236}">
                <a16:creationId xmlns:a16="http://schemas.microsoft.com/office/drawing/2014/main" id="{C35EBA84-E5B9-C34A-9AC4-3C109F724BD9}"/>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F5BD3987-485D-E042-8A19-7C18DF05F31E}"/>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27883387"/>
      </p:ext>
    </p:extLst>
  </p:cSld>
  <p:clrMap bg1="lt1" tx1="dk1" bg2="lt2" tx2="dk2" accent1="accent1" accent2="accent2" accent3="accent3" accent4="accent4" accent5="accent5" accent6="accent6" hlink="hlink" folHlink="folHlink"/>
  <p:sldLayoutIdLst>
    <p:sldLayoutId id="2147489819" r:id="rId1"/>
    <p:sldLayoutId id="2147489820" r:id="rId2"/>
    <p:sldLayoutId id="2147489821" r:id="rId3"/>
    <p:sldLayoutId id="2147489822" r:id="rId4"/>
    <p:sldLayoutId id="2147489823" r:id="rId5"/>
    <p:sldLayoutId id="2147489824" r:id="rId6"/>
    <p:sldLayoutId id="2147489825" r:id="rId7"/>
    <p:sldLayoutId id="2147489826" r:id="rId8"/>
    <p:sldLayoutId id="2147489827" r:id="rId9"/>
    <p:sldLayoutId id="2147489828" r:id="rId10"/>
    <p:sldLayoutId id="2147489829" r:id="rId11"/>
    <p:sldLayoutId id="214748983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067412566"/>
      </p:ext>
    </p:extLst>
  </p:cSld>
  <p:clrMap bg1="lt1" tx1="dk1" bg2="lt2" tx2="dk2" accent1="accent1" accent2="accent2" accent3="accent3" accent4="accent4" accent5="accent5" accent6="accent6" hlink="hlink" folHlink="folHlink"/>
  <p:sldLayoutIdLst>
    <p:sldLayoutId id="2147489844" r:id="rId1"/>
    <p:sldLayoutId id="2147489845" r:id="rId2"/>
    <p:sldLayoutId id="2147489846" r:id="rId3"/>
    <p:sldLayoutId id="2147489847" r:id="rId4"/>
    <p:sldLayoutId id="2147489848" r:id="rId5"/>
    <p:sldLayoutId id="2147489849" r:id="rId6"/>
    <p:sldLayoutId id="2147489850" r:id="rId7"/>
    <p:sldLayoutId id="2147489851" r:id="rId8"/>
    <p:sldLayoutId id="2147489852" r:id="rId9"/>
    <p:sldLayoutId id="2147489853" r:id="rId10"/>
    <p:sldLayoutId id="2147489854" r:id="rId11"/>
    <p:sldLayoutId id="21474898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627495"/>
      </p:ext>
    </p:extLst>
  </p:cSld>
  <p:clrMap bg1="lt1" tx1="dk1" bg2="lt2" tx2="dk2" accent1="accent1" accent2="accent2" accent3="accent3" accent4="accent4" accent5="accent5" accent6="accent6" hlink="hlink" folHlink="folHlink"/>
  <p:sldLayoutIdLst>
    <p:sldLayoutId id="2147489923" r:id="rId1"/>
    <p:sldLayoutId id="214748992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026">
            <a:extLst>
              <a:ext uri="{FF2B5EF4-FFF2-40B4-BE49-F238E27FC236}">
                <a16:creationId xmlns:a16="http://schemas.microsoft.com/office/drawing/2014/main" id="{4100DFBF-1FEE-4ACB-900C-42CD990BE56B}"/>
              </a:ext>
            </a:extLst>
          </p:cNvPr>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1" name="Rectangle 1027">
            <a:extLst>
              <a:ext uri="{FF2B5EF4-FFF2-40B4-BE49-F238E27FC236}">
                <a16:creationId xmlns:a16="http://schemas.microsoft.com/office/drawing/2014/main" id="{7B86C5D9-AB13-4DED-A44A-D17CB1C1FDF4}"/>
              </a:ext>
            </a:extLst>
          </p:cNvPr>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84474C4-284F-9440-A98C-FA4AB90F76FB}"/>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charset="0"/>
                <a:ea typeface="ＭＳ Ｐゴシック" charset="0"/>
                <a:cs typeface="ＭＳ Ｐゴシック" charset="0"/>
              </a:defRPr>
            </a:lvl1pPr>
          </a:lstStyle>
          <a:p>
            <a:pPr>
              <a:defRPr/>
            </a:pPr>
            <a:endParaRPr lang="en-US"/>
          </a:p>
        </p:txBody>
      </p:sp>
      <p:sp>
        <p:nvSpPr>
          <p:cNvPr id="100358" name="Rectangle 1030">
            <a:extLst>
              <a:ext uri="{FF2B5EF4-FFF2-40B4-BE49-F238E27FC236}">
                <a16:creationId xmlns:a16="http://schemas.microsoft.com/office/drawing/2014/main" id="{653E7E89-9F9B-F740-A030-C38912ADA09E}"/>
              </a:ext>
            </a:extLst>
          </p:cNvPr>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defRPr>
            </a:lvl1pPr>
          </a:lstStyle>
          <a:p>
            <a:pPr>
              <a:defRPr/>
            </a:pPr>
            <a:fld id="{6A6BA0A0-A7BE-4DC4-A1D2-67560873BDCE}" type="slidenum">
              <a:rPr lang="en-US" altLang="en-US"/>
              <a:pPr>
                <a:defRPr/>
              </a:pPr>
              <a:t>‹#›</a:t>
            </a:fld>
            <a:endParaRPr lang="en-US" altLang="en-US"/>
          </a:p>
        </p:txBody>
      </p:sp>
      <p:sp>
        <p:nvSpPr>
          <p:cNvPr id="2054" name="Line 1032">
            <a:extLst>
              <a:ext uri="{FF2B5EF4-FFF2-40B4-BE49-F238E27FC236}">
                <a16:creationId xmlns:a16="http://schemas.microsoft.com/office/drawing/2014/main" id="{B2BA4185-DAF2-4408-906B-C503302DE471}"/>
              </a:ext>
            </a:extLst>
          </p:cNvPr>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 name="Line 1033">
            <a:extLst>
              <a:ext uri="{FF2B5EF4-FFF2-40B4-BE49-F238E27FC236}">
                <a16:creationId xmlns:a16="http://schemas.microsoft.com/office/drawing/2014/main" id="{BFB13A2A-7836-4554-BA73-7213A39EA284}"/>
              </a:ext>
            </a:extLst>
          </p:cNvPr>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056" name="Picture 7" descr="safari.png">
            <a:extLst>
              <a:ext uri="{FF2B5EF4-FFF2-40B4-BE49-F238E27FC236}">
                <a16:creationId xmlns:a16="http://schemas.microsoft.com/office/drawing/2014/main" id="{1177FD16-61A1-4390-9ECA-67D35227FBA3}"/>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875257"/>
      </p:ext>
    </p:extLst>
  </p:cSld>
  <p:clrMap bg1="lt1" tx1="dk1" bg2="lt2" tx2="dk2" accent1="accent1" accent2="accent2" accent3="accent3" accent4="accent4" accent5="accent5" accent6="accent6" hlink="hlink" folHlink="folHlink"/>
  <p:sldLayoutIdLst>
    <p:sldLayoutId id="2147489926" r:id="rId1"/>
    <p:sldLayoutId id="2147489927" r:id="rId2"/>
    <p:sldLayoutId id="2147489928" r:id="rId3"/>
    <p:sldLayoutId id="2147489929" r:id="rId4"/>
    <p:sldLayoutId id="2147489930" r:id="rId5"/>
    <p:sldLayoutId id="2147489931" r:id="rId6"/>
    <p:sldLayoutId id="2147489932" r:id="rId7"/>
    <p:sldLayoutId id="2147489933" r:id="rId8"/>
    <p:sldLayoutId id="2147489934" r:id="rId9"/>
    <p:sldLayoutId id="2147489935" r:id="rId10"/>
    <p:sldLayoutId id="2147489936" r:id="rId11"/>
    <p:sldLayoutId id="21474899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D86F2-4F57-314E-9C03-9014849FF2B9}" type="datetime1">
              <a:rPr lang="en-US" smtClean="0"/>
              <a:t>9/27/22</a:t>
            </a:fld>
            <a:endParaRPr lang="en-G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F0EDDB-3F8C-454D-B7AF-385D22F27965}" type="slidenum">
              <a:rPr lang="en-GR" smtClean="0"/>
              <a:t>‹#›</a:t>
            </a:fld>
            <a:endParaRPr lang="en-GR"/>
          </a:p>
        </p:txBody>
      </p:sp>
    </p:spTree>
    <p:extLst>
      <p:ext uri="{BB962C8B-B14F-4D97-AF65-F5344CB8AC3E}">
        <p14:creationId xmlns:p14="http://schemas.microsoft.com/office/powerpoint/2010/main" val="3346312512"/>
      </p:ext>
    </p:extLst>
  </p:cSld>
  <p:clrMap bg1="lt1" tx1="dk1" bg2="lt2" tx2="dk2" accent1="accent1" accent2="accent2" accent3="accent3" accent4="accent4" accent5="accent5" accent6="accent6" hlink="hlink" folHlink="folHlink"/>
  <p:sldLayoutIdLst>
    <p:sldLayoutId id="2147489939" r:id="rId1"/>
    <p:sldLayoutId id="2147489940" r:id="rId2"/>
    <p:sldLayoutId id="2147489941" r:id="rId3"/>
    <p:sldLayoutId id="2147489942" r:id="rId4"/>
    <p:sldLayoutId id="2147489943" r:id="rId5"/>
    <p:sldLayoutId id="2147489944" r:id="rId6"/>
    <p:sldLayoutId id="2147489945" r:id="rId7"/>
    <p:sldLayoutId id="2147489946" r:id="rId8"/>
    <p:sldLayoutId id="2147489947" r:id="rId9"/>
    <p:sldLayoutId id="2147489948" r:id="rId10"/>
    <p:sldLayoutId id="214748994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062713"/>
      </p:ext>
    </p:extLst>
  </p:cSld>
  <p:clrMap bg1="lt1" tx1="dk1" bg2="lt2" tx2="dk2" accent1="accent1" accent2="accent2" accent3="accent3" accent4="accent4" accent5="accent5" accent6="accent6" hlink="hlink" folHlink="folHlink"/>
  <p:sldLayoutIdLst>
    <p:sldLayoutId id="2147489951" r:id="rId1"/>
    <p:sldLayoutId id="2147489952" r:id="rId2"/>
    <p:sldLayoutId id="2147489953" r:id="rId3"/>
    <p:sldLayoutId id="2147489954"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130515833"/>
      </p:ext>
    </p:extLst>
  </p:cSld>
  <p:clrMap bg1="lt1" tx1="dk1" bg2="lt2" tx2="dk2" accent1="accent1" accent2="accent2" accent3="accent3" accent4="accent4" accent5="accent5" accent6="accent6" hlink="hlink" folHlink="folHlink"/>
  <p:sldLayoutIdLst>
    <p:sldLayoutId id="2147489956" r:id="rId1"/>
    <p:sldLayoutId id="2147489957" r:id="rId2"/>
    <p:sldLayoutId id="2147489958" r:id="rId3"/>
    <p:sldLayoutId id="2147489959" r:id="rId4"/>
    <p:sldLayoutId id="2147489960" r:id="rId5"/>
    <p:sldLayoutId id="2147489961" r:id="rId6"/>
    <p:sldLayoutId id="2147489962" r:id="rId7"/>
    <p:sldLayoutId id="2147489963" r:id="rId8"/>
    <p:sldLayoutId id="2147489964" r:id="rId9"/>
    <p:sldLayoutId id="2147489965" r:id="rId10"/>
    <p:sldLayoutId id="2147489966"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9/27/22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585068035"/>
      </p:ext>
    </p:extLst>
  </p:cSld>
  <p:clrMap bg1="lt1" tx1="dk1" bg2="lt2" tx2="dk2" accent1="accent1" accent2="accent2" accent3="accent3" accent4="accent4" accent5="accent5" accent6="accent6" hlink="hlink" folHlink="folHlink"/>
  <p:sldLayoutIdLst>
    <p:sldLayoutId id="2147489968" r:id="rId1"/>
    <p:sldLayoutId id="2147489969" r:id="rId2"/>
    <p:sldLayoutId id="2147489970" r:id="rId3"/>
    <p:sldLayoutId id="2147489971" r:id="rId4"/>
    <p:sldLayoutId id="2147489972" r:id="rId5"/>
    <p:sldLayoutId id="2147489973" r:id="rId6"/>
    <p:sldLayoutId id="2147489974" r:id="rId7"/>
    <p:sldLayoutId id="2147489975" r:id="rId8"/>
    <p:sldLayoutId id="2147489976" r:id="rId9"/>
    <p:sldLayoutId id="2147489977" r:id="rId10"/>
    <p:sldLayoutId id="2147489978"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8636724"/>
      </p:ext>
    </p:extLst>
  </p:cSld>
  <p:clrMap bg1="lt1" tx1="dk1" bg2="lt2" tx2="dk2" accent1="accent1" accent2="accent2" accent3="accent3" accent4="accent4" accent5="accent5" accent6="accent6" hlink="hlink" folHlink="folHlink"/>
  <p:sldLayoutIdLst>
    <p:sldLayoutId id="2147489980" r:id="rId1"/>
    <p:sldLayoutId id="2147489981"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4442702"/>
      </p:ext>
    </p:extLst>
  </p:cSld>
  <p:clrMap bg1="lt1" tx1="dk1" bg2="lt2" tx2="dk2" accent1="accent1" accent2="accent2" accent3="accent3" accent4="accent4" accent5="accent5" accent6="accent6" hlink="hlink" folHlink="folHlink"/>
  <p:sldLayoutIdLst>
    <p:sldLayoutId id="2147489983" r:id="rId1"/>
    <p:sldLayoutId id="2147489984" r:id="rId2"/>
    <p:sldLayoutId id="2147489985" r:id="rId3"/>
    <p:sldLayoutId id="2147489986"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0FDD82-44D4-1643-85B6-5B9B126C5453}" type="datetime1">
              <a:rPr lang="en-US" smtClean="0"/>
              <a:t>9/27/22</a:t>
            </a:fld>
            <a:endParaRPr lang="en-G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F51FFE-7C79-AA48-9559-09CDEF070D61}" type="slidenum">
              <a:rPr lang="en-GR" smtClean="0"/>
              <a:t>‹#›</a:t>
            </a:fld>
            <a:endParaRPr lang="en-GR"/>
          </a:p>
        </p:txBody>
      </p:sp>
    </p:spTree>
    <p:extLst>
      <p:ext uri="{BB962C8B-B14F-4D97-AF65-F5344CB8AC3E}">
        <p14:creationId xmlns:p14="http://schemas.microsoft.com/office/powerpoint/2010/main" val="3879162666"/>
      </p:ext>
    </p:extLst>
  </p:cSld>
  <p:clrMap bg1="lt1" tx1="dk1" bg2="lt2" tx2="dk2" accent1="accent1" accent2="accent2" accent3="accent3" accent4="accent4" accent5="accent5" accent6="accent6" hlink="hlink" folHlink="folHlink"/>
  <p:sldLayoutIdLst>
    <p:sldLayoutId id="2147489988" r:id="rId1"/>
    <p:sldLayoutId id="2147489989" r:id="rId2"/>
    <p:sldLayoutId id="2147489990" r:id="rId3"/>
    <p:sldLayoutId id="2147489991" r:id="rId4"/>
    <p:sldLayoutId id="2147489992" r:id="rId5"/>
    <p:sldLayoutId id="2147489993" r:id="rId6"/>
    <p:sldLayoutId id="2147489994" r:id="rId7"/>
    <p:sldLayoutId id="2147489995" r:id="rId8"/>
    <p:sldLayoutId id="2147489996" r:id="rId9"/>
    <p:sldLayoutId id="2147489997" r:id="rId10"/>
    <p:sldLayoutId id="214748999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x2-qB0J7KHw" TargetMode="External"/><Relationship Id="rId2" Type="http://schemas.openxmlformats.org/officeDocument/2006/relationships/image" Target="../media/image15.png"/><Relationship Id="rId1" Type="http://schemas.openxmlformats.org/officeDocument/2006/relationships/slideLayout" Target="../slideLayouts/slideLayout626.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45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45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0.pn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31.png"/><Relationship Id="rId7"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429.xml"/><Relationship Id="rId6" Type="http://schemas.openxmlformats.org/officeDocument/2006/relationships/image" Target="../media/image33.emf"/><Relationship Id="rId5" Type="http://schemas.openxmlformats.org/officeDocument/2006/relationships/oleObject" Target="../embeddings/oleObject1.bin"/><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39.xml"/><Relationship Id="rId6" Type="http://schemas.openxmlformats.org/officeDocument/2006/relationships/image" Target="../media/image41.tiff"/><Relationship Id="rId5" Type="http://schemas.openxmlformats.org/officeDocument/2006/relationships/image" Target="../media/image40.tiff"/><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2.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36.xml"/></Relationships>
</file>

<file path=ppt/slides/_rels/slide1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01.xml"/></Relationships>
</file>

<file path=ppt/slides/_rels/slide20.xml.rels><?xml version="1.0" encoding="UTF-8" standalone="yes"?>
<Relationships xmlns="http://schemas.openxmlformats.org/package/2006/relationships"><Relationship Id="rId3" Type="http://schemas.openxmlformats.org/officeDocument/2006/relationships/hyperlink" Target="https://youtu.be/gqAYMx34euU" TargetMode="External"/><Relationship Id="rId7" Type="http://schemas.openxmlformats.org/officeDocument/2006/relationships/image" Target="../media/image50.jpg"/><Relationship Id="rId2" Type="http://schemas.openxmlformats.org/officeDocument/2006/relationships/notesSlide" Target="../notesSlides/notesSlide9.xml"/><Relationship Id="rId1" Type="http://schemas.openxmlformats.org/officeDocument/2006/relationships/slideLayout" Target="../slideLayouts/slideLayout501.xml"/><Relationship Id="rId6" Type="http://schemas.openxmlformats.org/officeDocument/2006/relationships/hyperlink" Target="https://community.microcenter.com/discussion/5134/comparing-zen-3-to-zen-2" TargetMode="External"/><Relationship Id="rId5" Type="http://schemas.openxmlformats.org/officeDocument/2006/relationships/image" Target="../media/image49.png"/><Relationship Id="rId4" Type="http://schemas.openxmlformats.org/officeDocument/2006/relationships/hyperlink" Target="https://www.tech-critter.com/amd-keynote-computex-2021/"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47.xml"/></Relationships>
</file>

<file path=ppt/slides/_rels/slide2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77.xml"/></Relationships>
</file>

<file path=ppt/slides/_rels/slide2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45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53.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9.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54.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77.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doi.org/10.1109/T-C.1969.222754" TargetMode="External"/><Relationship Id="rId1" Type="http://schemas.openxmlformats.org/officeDocument/2006/relationships/slideLayout" Target="../slideLayouts/slideLayout708.xml"/><Relationship Id="rId5" Type="http://schemas.openxmlformats.org/officeDocument/2006/relationships/image" Target="../media/image57.png"/><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8.xml.rels><?xml version="1.0" encoding="UTF-8" standalone="yes"?>
<Relationships xmlns="http://schemas.openxmlformats.org/package/2006/relationships"><Relationship Id="rId8" Type="http://schemas.openxmlformats.org/officeDocument/2006/relationships/image" Target="../media/image65.tiff"/><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13.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png"/><Relationship Id="rId9" Type="http://schemas.openxmlformats.org/officeDocument/2006/relationships/image" Target="../media/image66.png"/></Relationships>
</file>

<file path=ppt/slides/_rels/slide39.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6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68.png"/><Relationship Id="rId1" Type="http://schemas.openxmlformats.org/officeDocument/2006/relationships/slideLayout" Target="../slideLayouts/slideLayout61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14.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9.png"/></Relationships>
</file>

<file path=ppt/slides/_rels/slide42.xml.rels><?xml version="1.0" encoding="UTF-8" standalone="yes"?>
<Relationships xmlns="http://schemas.openxmlformats.org/package/2006/relationships"><Relationship Id="rId3" Type="http://schemas.openxmlformats.org/officeDocument/2006/relationships/hyperlink" Target="http://www.ewh.ieee.org/soc/eds/imw/" TargetMode="External"/><Relationship Id="rId2" Type="http://schemas.openxmlformats.org/officeDocument/2006/relationships/hyperlink" Target="https://people.inf.ethz.ch/omutlu/pub/onur-RowHammer-IMW-Tutorial-May-15-2022-FINAL.pptx" TargetMode="External"/><Relationship Id="rId1" Type="http://schemas.openxmlformats.org/officeDocument/2006/relationships/slideLayout" Target="../slideLayouts/slideLayout236.xml"/><Relationship Id="rId6" Type="http://schemas.openxmlformats.org/officeDocument/2006/relationships/image" Target="../media/image70.png"/><Relationship Id="rId5" Type="http://schemas.openxmlformats.org/officeDocument/2006/relationships/hyperlink" Target="https://www.youtube.com/watch?v=37hWglkQRG0" TargetMode="External"/><Relationship Id="rId4" Type="http://schemas.openxmlformats.org/officeDocument/2006/relationships/hyperlink" Target="https://people.inf.ethz.ch/omutlu/pub/onur-RowHammer-IMW-Tutorial-May-15-2022-FINAL.pdf"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rss2workshop.github.io/" TargetMode="External"/><Relationship Id="rId7" Type="http://schemas.openxmlformats.org/officeDocument/2006/relationships/hyperlink" Target="https://www.youtube.com/watch?v=ctKTRyi96Bk" TargetMode="External"/><Relationship Id="rId2" Type="http://schemas.openxmlformats.org/officeDocument/2006/relationships/hyperlink" Target="https://people.inf.ethz.ch/omutlu/pub/onur-RowHammer-RSS2-ASPLOS-February-28-2022.pptx" TargetMode="External"/><Relationship Id="rId1" Type="http://schemas.openxmlformats.org/officeDocument/2006/relationships/slideLayout" Target="../slideLayouts/slideLayout236.xml"/><Relationship Id="rId6" Type="http://schemas.openxmlformats.org/officeDocument/2006/relationships/image" Target="../media/image71.png"/><Relationship Id="rId5" Type="http://schemas.openxmlformats.org/officeDocument/2006/relationships/hyperlink" Target="https://people.inf.ethz.ch/omutlu/pub/onur-RowHammer-RSS2-ASPLOS-February-28-2022.pdf" TargetMode="External"/><Relationship Id="rId4" Type="http://schemas.openxmlformats.org/officeDocument/2006/relationships/hyperlink" Target="https://asplos-conference.org/"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5.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s://people.inf.ethz.ch/omutlu/pub/pcm_isca09.pdf" TargetMode="External"/><Relationship Id="rId1" Type="http://schemas.openxmlformats.org/officeDocument/2006/relationships/slideLayout" Target="../slideLayouts/slideLayout759.xml"/><Relationship Id="rId5" Type="http://schemas.openxmlformats.org/officeDocument/2006/relationships/image" Target="../media/image72.png"/><Relationship Id="rId4" Type="http://schemas.openxmlformats.org/officeDocument/2006/relationships/hyperlink" Target="https://people.inf.ethz.ch/omutlu/pub/lee_isca09_talk.pdf"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image" Target="../media/image44.png"/><Relationship Id="rId1" Type="http://schemas.openxmlformats.org/officeDocument/2006/relationships/slideLayout" Target="../slideLayouts/slideLayout236.xml"/></Relationships>
</file>

<file path=ppt/slides/_rels/slide5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44.png"/><Relationship Id="rId1" Type="http://schemas.openxmlformats.org/officeDocument/2006/relationships/slideLayout" Target="../slideLayouts/slideLayout236.xml"/><Relationship Id="rId6" Type="http://schemas.openxmlformats.org/officeDocument/2006/relationships/image" Target="../media/image45.tiff"/><Relationship Id="rId5" Type="http://schemas.openxmlformats.org/officeDocument/2006/relationships/image" Target="../media/image47.jpeg"/><Relationship Id="rId4" Type="http://schemas.openxmlformats.org/officeDocument/2006/relationships/image" Target="../media/image76.png"/></Relationships>
</file>

<file path=ppt/slides/_rels/slide5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36.xml"/></Relationships>
</file>

<file path=ppt/slides/_rels/slide5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36.xml"/></Relationships>
</file>

<file path=ppt/slides/_rels/slide57.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12.xml"/><Relationship Id="rId5" Type="http://schemas.openxmlformats.org/officeDocument/2006/relationships/image" Target="../media/image79.tiff"/><Relationship Id="rId4" Type="http://schemas.openxmlformats.org/officeDocument/2006/relationships/hyperlink" Target="https://people.inf.ethz.ch/omutlu/pub/mutlu_hpca03_talk.pdf" TargetMode="External"/></Relationships>
</file>

<file path=ppt/slides/_rels/slide58.xml.rels><?xml version="1.0" encoding="UTF-8" standalone="yes"?>
<Relationships xmlns="http://schemas.openxmlformats.org/package/2006/relationships"><Relationship Id="rId2" Type="http://schemas.openxmlformats.org/officeDocument/2006/relationships/image" Target="../media/image80.tiff"/><Relationship Id="rId1" Type="http://schemas.openxmlformats.org/officeDocument/2006/relationships/slideLayout" Target="../slideLayouts/slideLayout236.xml"/></Relationships>
</file>

<file path=ppt/slides/_rels/slide5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53.tiff"/></Relationships>
</file>

<file path=ppt/slides/_rels/slide6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7.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82.png"/><Relationship Id="rId4" Type="http://schemas.openxmlformats.org/officeDocument/2006/relationships/hyperlink" Target="https://arxiv.org/pdf/1903.03988.pdf"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2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7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86.png"/><Relationship Id="rId4" Type="http://schemas.openxmlformats.org/officeDocument/2006/relationships/image" Target="../media/image85.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hyperlink" Target="http://www.ece.cmu.edu/calcm/isca2015/" TargetMode="External"/><Relationship Id="rId7" Type="http://schemas.openxmlformats.org/officeDocument/2006/relationships/hyperlink" Target="https://people.inf.ethz.ch/omutlu/pub/tesseract-pim-architecture-for-graph-processing_isca15-lightning-talk.pdf" TargetMode="External"/><Relationship Id="rId2" Type="http://schemas.openxmlformats.org/officeDocument/2006/relationships/hyperlink" Target="https://people.inf.ethz.ch/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hyperlink" Target="https://people.inf.ethz.ch/omutlu/pub/tesseract-pim-architecture-for-graph-processing_isca15-lightning-talk.pptx" TargetMode="External"/><Relationship Id="rId5" Type="http://schemas.openxmlformats.org/officeDocument/2006/relationships/hyperlink" Target="https://people.inf.ethz.ch/omutlu/pub/tesseract-pim-architecture-for-graph-processing_isca15-talk.pdf" TargetMode="External"/><Relationship Id="rId4" Type="http://schemas.openxmlformats.org/officeDocument/2006/relationships/hyperlink" Target="https://people.inf.ethz.ch/omutlu/pub/tesseract-pim-architecture-for-graph-processing_isca15-talk.pptx" TargetMode="External"/></Relationships>
</file>

<file path=ppt/slides/_rels/slide81.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hyperlink" Target="https://asplos-conference.org/" TargetMode="External"/><Relationship Id="rId7" Type="http://schemas.openxmlformats.org/officeDocument/2006/relationships/hyperlink" Target="https://www.youtube.com/watch?v=bv7hgXOOMjk"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8" Type="http://schemas.openxmlformats.org/officeDocument/2006/relationships/image" Target="../media/image65.tiff"/><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236.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png"/><Relationship Id="rId9" Type="http://schemas.openxmlformats.org/officeDocument/2006/relationships/image" Target="../media/image66.png"/></Relationships>
</file>

<file path=ppt/slides/_rels/slide84.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89.tiff"/><Relationship Id="rId1" Type="http://schemas.openxmlformats.org/officeDocument/2006/relationships/slideLayout" Target="../slideLayouts/slideLayout501.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90.tiff"/></Relationships>
</file>

<file path=ppt/slides/_rels/slide8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1.xml"/><Relationship Id="rId1" Type="http://schemas.openxmlformats.org/officeDocument/2006/relationships/slideLayout" Target="../slideLayouts/slideLayout672.xml"/><Relationship Id="rId4" Type="http://schemas.openxmlformats.org/officeDocument/2006/relationships/hyperlink" Target="http://www.upmem.com/" TargetMode="External"/></Relationships>
</file>

<file path=ppt/slides/_rels/slide86.xml.rels><?xml version="1.0" encoding="UTF-8" standalone="yes"?>
<Relationships xmlns="http://schemas.openxmlformats.org/package/2006/relationships"><Relationship Id="rId8" Type="http://schemas.openxmlformats.org/officeDocument/2006/relationships/image" Target="../media/image97.emf"/><Relationship Id="rId13" Type="http://schemas.openxmlformats.org/officeDocument/2006/relationships/hyperlink" Target="https://arxiv.org/pdf/2105.03814.pdf" TargetMode="External"/><Relationship Id="rId3" Type="http://schemas.openxmlformats.org/officeDocument/2006/relationships/image" Target="../media/image92.emf"/><Relationship Id="rId7" Type="http://schemas.openxmlformats.org/officeDocument/2006/relationships/image" Target="../media/image96.emf"/><Relationship Id="rId12" Type="http://schemas.openxmlformats.org/officeDocument/2006/relationships/image" Target="../media/image101.emf"/><Relationship Id="rId2" Type="http://schemas.openxmlformats.org/officeDocument/2006/relationships/notesSlide" Target="../notesSlides/notesSlide12.xml"/><Relationship Id="rId1" Type="http://schemas.openxmlformats.org/officeDocument/2006/relationships/slideLayout" Target="../slideLayouts/slideLayout501.xml"/><Relationship Id="rId6" Type="http://schemas.openxmlformats.org/officeDocument/2006/relationships/image" Target="../media/image95.emf"/><Relationship Id="rId11" Type="http://schemas.openxmlformats.org/officeDocument/2006/relationships/image" Target="../media/image100.emf"/><Relationship Id="rId5" Type="http://schemas.openxmlformats.org/officeDocument/2006/relationships/image" Target="../media/image94.emf"/><Relationship Id="rId10" Type="http://schemas.openxmlformats.org/officeDocument/2006/relationships/image" Target="../media/image99.emf"/><Relationship Id="rId4" Type="http://schemas.openxmlformats.org/officeDocument/2006/relationships/image" Target="../media/image93.emf"/><Relationship Id="rId9" Type="http://schemas.openxmlformats.org/officeDocument/2006/relationships/image" Target="../media/image98.emf"/><Relationship Id="rId14" Type="http://schemas.openxmlformats.org/officeDocument/2006/relationships/image" Target="../media/image102.png"/></Relationships>
</file>

<file path=ppt/slides/_rels/slide8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8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xiv.org/pdf/2105.03814.pdf" TargetMode="External"/><Relationship Id="rId1" Type="http://schemas.openxmlformats.org/officeDocument/2006/relationships/slideLayout" Target="../slideLayouts/slideLayout501.xml"/></Relationships>
</file>

<file path=ppt/slides/_rels/slide89.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671.xml"/></Relationships>
</file>

<file path=ppt/slides/_rels/slide90.xml.rels><?xml version="1.0" encoding="UTF-8" standalone="yes"?>
<Relationships xmlns="http://schemas.openxmlformats.org/package/2006/relationships"><Relationship Id="rId3" Type="http://schemas.openxmlformats.org/officeDocument/2006/relationships/hyperlink" Target="https://arxiv.org/pdf/2207.07886.pdf" TargetMode="External"/><Relationship Id="rId7" Type="http://schemas.openxmlformats.org/officeDocument/2006/relationships/image" Target="../media/image106.png"/><Relationship Id="rId2" Type="http://schemas.openxmlformats.org/officeDocument/2006/relationships/hyperlink" Target="https://arxiv.org/pdf/2105.03814.pdf" TargetMode="External"/><Relationship Id="rId1" Type="http://schemas.openxmlformats.org/officeDocument/2006/relationships/slideLayout" Target="../slideLayouts/slideLayout626.xml"/><Relationship Id="rId6" Type="http://schemas.openxmlformats.org/officeDocument/2006/relationships/hyperlink" Target="https://www.youtube.com/watch?v=nphV36SrysA" TargetMode="External"/><Relationship Id="rId5" Type="http://schemas.openxmlformats.org/officeDocument/2006/relationships/image" Target="../media/image105.png"/><Relationship Id="rId4" Type="http://schemas.openxmlformats.org/officeDocument/2006/relationships/image" Target="../media/image104.jpeg"/></Relationships>
</file>

<file path=ppt/slides/_rels/slide9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33.xml"/></Relationships>
</file>

<file path=ppt/slides/_rels/slide9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chart" Target="../charts/chart7.xml"/><Relationship Id="rId1" Type="http://schemas.openxmlformats.org/officeDocument/2006/relationships/slideLayout" Target="../slideLayouts/slideLayout733.xml"/></Relationships>
</file>

<file path=ppt/slides/_rels/slide9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chart" Target="../charts/chart8.xml"/><Relationship Id="rId1" Type="http://schemas.openxmlformats.org/officeDocument/2006/relationships/slideLayout" Target="../slideLayouts/slideLayout733.xml"/></Relationships>
</file>

<file path=ppt/slides/_rels/slide94.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732.xml"/></Relationships>
</file>

<file path=ppt/slides/_rels/slide95.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01.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08.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33.xml"/></Relationships>
</file>

<file path=ppt/slides/_rels/slide97.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13.xml"/><Relationship Id="rId1" Type="http://schemas.openxmlformats.org/officeDocument/2006/relationships/slideLayout" Target="../slideLayouts/slideLayout733.xml"/><Relationship Id="rId4" Type="http://schemas.openxmlformats.org/officeDocument/2006/relationships/image" Target="../media/image109.png"/></Relationships>
</file>

<file path=ppt/slides/_rels/slide9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xml"/><Relationship Id="rId1" Type="http://schemas.openxmlformats.org/officeDocument/2006/relationships/slideLayout" Target="../slideLayouts/slideLayout733.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99.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11.png"/><Relationship Id="rId1" Type="http://schemas.openxmlformats.org/officeDocument/2006/relationships/slideLayout" Target="../slideLayouts/slideLayout501.xml"/></Relationships>
</file>

<file path=ppt/slides/_rels/slide10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0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102.xml.rels><?xml version="1.0" encoding="UTF-8" standalone="yes"?>
<Relationships xmlns="http://schemas.openxmlformats.org/package/2006/relationships"><Relationship Id="rId3" Type="http://schemas.openxmlformats.org/officeDocument/2006/relationships/hyperlink" Target="https://arxiv.org/pdf/2206.06022.pdf" TargetMode="External"/><Relationship Id="rId2" Type="http://schemas.openxmlformats.org/officeDocument/2006/relationships/notesSlide" Target="../notesSlides/notesSlide15.xml"/><Relationship Id="rId1" Type="http://schemas.openxmlformats.org/officeDocument/2006/relationships/slideLayout" Target="../slideLayouts/slideLayout733.xml"/><Relationship Id="rId5" Type="http://schemas.openxmlformats.org/officeDocument/2006/relationships/image" Target="../media/image115.png"/><Relationship Id="rId4" Type="http://schemas.openxmlformats.org/officeDocument/2006/relationships/image" Target="../media/image114.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33.xml"/></Relationships>
</file>

<file path=ppt/slides/_rels/slide10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hyperlink" Target="https://www.youtube.com/watch?v=qeukNs5XI3g&amp;t=11226s"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hyperlink" Target="https://arxiv.org/pdf/2201.05072.pdf" TargetMode="External"/><Relationship Id="rId1" Type="http://schemas.openxmlformats.org/officeDocument/2006/relationships/slideLayout" Target="../slideLayouts/slideLayout2.xml"/><Relationship Id="rId5" Type="http://schemas.openxmlformats.org/officeDocument/2006/relationships/hyperlink" Target="https://www.youtube.com/watch?v=5kaOsJKlGrE" TargetMode="External"/><Relationship Id="rId4" Type="http://schemas.openxmlformats.org/officeDocument/2006/relationships/hyperlink" Target="https://github.com/CMU-SAFARI/SparseP" TargetMode="External"/></Relationships>
</file>

<file path=ppt/slides/_rels/slide106.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notesSlide" Target="../notesSlides/notesSlide16.xml"/><Relationship Id="rId1" Type="http://schemas.openxmlformats.org/officeDocument/2006/relationships/slideLayout" Target="../slideLayouts/slideLayout785.xml"/><Relationship Id="rId6" Type="http://schemas.openxmlformats.org/officeDocument/2006/relationships/image" Target="../media/image121.jpg"/><Relationship Id="rId11" Type="http://schemas.openxmlformats.org/officeDocument/2006/relationships/image" Target="../media/image126.jpg"/><Relationship Id="rId5" Type="http://schemas.openxmlformats.org/officeDocument/2006/relationships/image" Target="../media/image120.svg"/><Relationship Id="rId10" Type="http://schemas.openxmlformats.org/officeDocument/2006/relationships/image" Target="../media/image125.emf"/><Relationship Id="rId4" Type="http://schemas.openxmlformats.org/officeDocument/2006/relationships/image" Target="../media/image119.svg"/><Relationship Id="rId9" Type="http://schemas.openxmlformats.org/officeDocument/2006/relationships/image" Target="../media/image124.svg"/></Relationships>
</file>

<file path=ppt/slides/_rels/slide10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7.xml"/><Relationship Id="rId1" Type="http://schemas.openxmlformats.org/officeDocument/2006/relationships/slideLayout" Target="../slideLayouts/slideLayout828.xml"/><Relationship Id="rId5" Type="http://schemas.openxmlformats.org/officeDocument/2006/relationships/hyperlink" Target="https://arxiv.org/pdf/2201.05072.pdf" TargetMode="External"/><Relationship Id="rId4" Type="http://schemas.openxmlformats.org/officeDocument/2006/relationships/hyperlink" Target="https://github.com/CMU-SAFARI/SparseP" TargetMode="External"/></Relationships>
</file>

<file path=ppt/slides/_rels/slide108.xml.rels><?xml version="1.0" encoding="UTF-8" standalone="yes"?>
<Relationships xmlns="http://schemas.openxmlformats.org/package/2006/relationships"><Relationship Id="rId3" Type="http://schemas.openxmlformats.org/officeDocument/2006/relationships/hyperlink" Target="https://www.youtube.com/watch?v=5kaOsJKlGrE" TargetMode="External"/><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29.png"/><Relationship Id="rId1" Type="http://schemas.openxmlformats.org/officeDocument/2006/relationships/slideLayout" Target="../slideLayouts/slideLayout501.xml"/></Relationships>
</file>

<file path=ppt/slides/_rels/slide11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501.xml"/></Relationships>
</file>

<file path=ppt/slides/_rels/slide11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2.png"/><Relationship Id="rId1" Type="http://schemas.openxmlformats.org/officeDocument/2006/relationships/slideLayout" Target="../slideLayouts/slideLayout501.xml"/></Relationships>
</file>

<file path=ppt/slides/_rels/slide11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1.png"/><Relationship Id="rId1" Type="http://schemas.openxmlformats.org/officeDocument/2006/relationships/slideLayout" Target="../slideLayouts/slideLayout501.xml"/></Relationships>
</file>

<file path=ppt/slides/_rels/slide11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4.png"/><Relationship Id="rId1" Type="http://schemas.openxmlformats.org/officeDocument/2006/relationships/slideLayout" Target="../slideLayouts/slideLayout501.xml"/></Relationships>
</file>

<file path=ppt/slides/_rels/slide11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501.xml"/><Relationship Id="rId5" Type="http://schemas.openxmlformats.org/officeDocument/2006/relationships/image" Target="../media/image65.tiff"/><Relationship Id="rId4" Type="http://schemas.openxmlformats.org/officeDocument/2006/relationships/image" Target="../media/image137.png"/></Relationships>
</file>

<file path=ppt/slides/_rels/slide115.xml.rels><?xml version="1.0" encoding="UTF-8" standalone="yes"?>
<Relationships xmlns="http://schemas.openxmlformats.org/package/2006/relationships"><Relationship Id="rId3" Type="http://schemas.openxmlformats.org/officeDocument/2006/relationships/hyperlink" Target="https://news.skhynix.com/sk-hynix-develops-pim-next-generation-ai-accelerator/" TargetMode="External"/><Relationship Id="rId2" Type="http://schemas.openxmlformats.org/officeDocument/2006/relationships/image" Target="../media/image138.png"/><Relationship Id="rId1" Type="http://schemas.openxmlformats.org/officeDocument/2006/relationships/slideLayout" Target="../slideLayouts/slideLayout501.xml"/><Relationship Id="rId5" Type="http://schemas.openxmlformats.org/officeDocument/2006/relationships/image" Target="../media/image139.png"/><Relationship Id="rId4" Type="http://schemas.openxmlformats.org/officeDocument/2006/relationships/image" Target="../media/image64.png"/></Relationships>
</file>

<file path=ppt/slides/_rels/slide11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501.xml"/><Relationship Id="rId4" Type="http://schemas.openxmlformats.org/officeDocument/2006/relationships/image" Target="../media/image142.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118.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26.xml"/><Relationship Id="rId6" Type="http://schemas.openxmlformats.org/officeDocument/2006/relationships/image" Target="../media/image143.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21.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68.xml"/></Relationships>
</file>

<file path=ppt/slides/_rels/slide1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57.xml"/></Relationships>
</file>

<file path=ppt/slides/_rels/slide125.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45.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26.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46.png"/><Relationship Id="rId1" Type="http://schemas.openxmlformats.org/officeDocument/2006/relationships/slideLayout" Target="../slideLayouts/slideLayout236.xml"/></Relationships>
</file>

<file path=ppt/slides/_rels/slide127.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47.png"/><Relationship Id="rId4" Type="http://schemas.openxmlformats.org/officeDocument/2006/relationships/hyperlink" Target="https://www.youtube.com/watch?v=qeukNs5XI3g&amp;t=4192s" TargetMode="External"/></Relationships>
</file>

<file path=ppt/slides/_rels/slide128.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48.jpg"/><Relationship Id="rId4" Type="http://schemas.openxmlformats.org/officeDocument/2006/relationships/hyperlink" Target="https://www.youtube.com/watch?v=qeukNs5XI3g&amp;t=4192s"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49.png"/><Relationship Id="rId4" Type="http://schemas.openxmlformats.org/officeDocument/2006/relationships/hyperlink" Target="https://www.youtube.com/watch?v=qeukNs5XI3g&amp;t=4192s"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9.xml"/><Relationship Id="rId1" Type="http://schemas.openxmlformats.org/officeDocument/2006/relationships/slideLayout" Target="../slideLayouts/slideLayout797.xml"/></Relationships>
</file>

<file path=ppt/slides/_rels/slide131.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notesSlide" Target="../notesSlides/notesSlide20.xml"/><Relationship Id="rId1" Type="http://schemas.openxmlformats.org/officeDocument/2006/relationships/slideLayout" Target="../slideLayouts/slideLayout797.xml"/><Relationship Id="rId4" Type="http://schemas.openxmlformats.org/officeDocument/2006/relationships/image" Target="../media/image151.png"/></Relationships>
</file>

<file path=ppt/slides/_rels/slide132.xml.rels><?xml version="1.0" encoding="UTF-8" standalone="yes"?>
<Relationships xmlns="http://schemas.openxmlformats.org/package/2006/relationships"><Relationship Id="rId3" Type="http://schemas.openxmlformats.org/officeDocument/2006/relationships/hyperlink" Target="https://arxiv.org/abs/2111.00082" TargetMode="External"/><Relationship Id="rId2" Type="http://schemas.openxmlformats.org/officeDocument/2006/relationships/notesSlide" Target="../notesSlides/notesSlide21.xml"/><Relationship Id="rId1" Type="http://schemas.openxmlformats.org/officeDocument/2006/relationships/slideLayout" Target="../slideLayouts/slideLayout797.xml"/><Relationship Id="rId4" Type="http://schemas.openxmlformats.org/officeDocument/2006/relationships/image" Target="../media/image152.png"/></Relationships>
</file>

<file path=ppt/slides/_rels/slide133.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22.xml"/><Relationship Id="rId1" Type="http://schemas.openxmlformats.org/officeDocument/2006/relationships/slideLayout" Target="../slideLayouts/slideLayout797.xml"/><Relationship Id="rId4" Type="http://schemas.openxmlformats.org/officeDocument/2006/relationships/hyperlink" Target="https://youtu.be/s_z_S6FYpC8" TargetMode="Externa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54.tiff"/><Relationship Id="rId1" Type="http://schemas.openxmlformats.org/officeDocument/2006/relationships/slideLayout" Target="../slideLayouts/slideLayout279.xml"/></Relationships>
</file>

<file path=ppt/slides/_rels/slide137.xml.rels><?xml version="1.0" encoding="UTF-8" standalone="yes"?>
<Relationships xmlns="http://schemas.openxmlformats.org/package/2006/relationships"><Relationship Id="rId3" Type="http://schemas.openxmlformats.org/officeDocument/2006/relationships/image" Target="../media/image156.tiff"/><Relationship Id="rId2" Type="http://schemas.openxmlformats.org/officeDocument/2006/relationships/image" Target="../media/image155.tiff"/><Relationship Id="rId1" Type="http://schemas.openxmlformats.org/officeDocument/2006/relationships/slideLayout" Target="../slideLayouts/slideLayout603.xml"/></Relationships>
</file>

<file path=ppt/slides/_rels/slide138.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57.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3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40.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59.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41.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23.xml"/><Relationship Id="rId1" Type="http://schemas.openxmlformats.org/officeDocument/2006/relationships/slideLayout" Target="../slideLayouts/slideLayout720.xml"/><Relationship Id="rId6" Type="http://schemas.openxmlformats.org/officeDocument/2006/relationships/image" Target="../media/image1000.png"/><Relationship Id="rId5" Type="http://schemas.openxmlformats.org/officeDocument/2006/relationships/image" Target="../media/image1440.png"/><Relationship Id="rId4" Type="http://schemas.openxmlformats.org/officeDocument/2006/relationships/image" Target="../media/image1360.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20.xml"/></Relationships>
</file>

<file path=ppt/slides/_rels/slide143.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59.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44.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60.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45.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46.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62.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47.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148.xml.rels><?xml version="1.0" encoding="UTF-8" standalone="yes"?>
<Relationships xmlns="http://schemas.openxmlformats.org/package/2006/relationships"><Relationship Id="rId3" Type="http://schemas.openxmlformats.org/officeDocument/2006/relationships/hyperlink" Target="https://arxiv.org/pdf/2209.05566.pdf" TargetMode="External"/><Relationship Id="rId2" Type="http://schemas.openxmlformats.org/officeDocument/2006/relationships/image" Target="../media/image164.png"/><Relationship Id="rId1" Type="http://schemas.openxmlformats.org/officeDocument/2006/relationships/slideLayout" Target="../slideLayouts/slideLayout260.xml"/></Relationships>
</file>

<file path=ppt/slides/_rels/slide149.xml.rels><?xml version="1.0" encoding="UTF-8" standalone="yes"?>
<Relationships xmlns="http://schemas.openxmlformats.org/package/2006/relationships"><Relationship Id="rId3" Type="http://schemas.openxmlformats.org/officeDocument/2006/relationships/hyperlink" Target="https://arxiv.org/pdf/2104.07699.pdf" TargetMode="External"/><Relationship Id="rId2" Type="http://schemas.openxmlformats.org/officeDocument/2006/relationships/image" Target="../media/image165.png"/><Relationship Id="rId1" Type="http://schemas.openxmlformats.org/officeDocument/2006/relationships/slideLayout" Target="../slideLayouts/slideLayout260.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82.png"/><Relationship Id="rId4" Type="http://schemas.openxmlformats.org/officeDocument/2006/relationships/hyperlink" Target="https://arxiv.org/pdf/1903.03988.pdf" TargetMode="Externa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4.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1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8.png"/><Relationship Id="rId1" Type="http://schemas.openxmlformats.org/officeDocument/2006/relationships/slideLayout" Target="../slideLayouts/slideLayout824.xml"/><Relationship Id="rId6" Type="http://schemas.openxmlformats.org/officeDocument/2006/relationships/hyperlink" Target="https://safari.ethz.ch/safari-newsletter-january-2021/" TargetMode="External"/><Relationship Id="rId5" Type="http://schemas.openxmlformats.org/officeDocument/2006/relationships/image" Target="../media/image169.jpeg"/><Relationship Id="rId4" Type="http://schemas.openxmlformats.org/officeDocument/2006/relationships/hyperlink" Target="http://www.safari.ethz.ch/" TargetMode="External"/></Relationships>
</file>

<file path=ppt/slides/_rels/slide16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16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60.xml"/></Relationships>
</file>

<file path=ppt/slides/_rels/slide168.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 Id="rId4" Type="http://schemas.openxmlformats.org/officeDocument/2006/relationships/image" Target="../media/image172.png"/></Relationships>
</file>

<file path=ppt/slides/_rels/slide169.xml.rels><?xml version="1.0" encoding="UTF-8" standalone="yes"?>
<Relationships xmlns="http://schemas.openxmlformats.org/package/2006/relationships"><Relationship Id="rId3" Type="http://schemas.openxmlformats.org/officeDocument/2006/relationships/hyperlink" Target="https://www.youtube.com/watch?v=qeukNs5XI3g" TargetMode="External"/><Relationship Id="rId2" Type="http://schemas.openxmlformats.org/officeDocument/2006/relationships/image" Target="../media/image173.png"/><Relationship Id="rId1" Type="http://schemas.openxmlformats.org/officeDocument/2006/relationships/slideLayout" Target="../slideLayouts/slideLayout626.xml"/></Relationships>
</file>

<file path=ppt/slides/_rels/slide170.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174.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171.xml.rels><?xml version="1.0" encoding="UTF-8" standalone="yes"?>
<Relationships xmlns="http://schemas.openxmlformats.org/package/2006/relationships"><Relationship Id="rId8" Type="http://schemas.openxmlformats.org/officeDocument/2006/relationships/hyperlink" Target="https://www.youtube.com/watch?v=4yfkM_5EFgo&amp;list=PL5Q2soXY2Zi-Mnk1PxjEIG32HAGILkTOF" TargetMode="External"/><Relationship Id="rId3" Type="http://schemas.openxmlformats.org/officeDocument/2006/relationships/hyperlink" Target="https://www.youtube.com/onurmutlulectures" TargetMode="External"/><Relationship Id="rId7" Type="http://schemas.openxmlformats.org/officeDocument/2006/relationships/hyperlink" Target="https://www.youtube.com/watch?v=cpXdE3HwvK0&amp;list=PL5Q2soXY2Zi97Ya5DEUpMpO2bbAoaG7c6" TargetMode="External"/><Relationship Id="rId2" Type="http://schemas.openxmlformats.org/officeDocument/2006/relationships/image" Target="../media/image175.png"/><Relationship Id="rId1" Type="http://schemas.openxmlformats.org/officeDocument/2006/relationships/slideLayout" Target="../slideLayouts/slideLayout580.xml"/><Relationship Id="rId6" Type="http://schemas.openxmlformats.org/officeDocument/2006/relationships/hyperlink" Target="https://safari.ethz.ch/digitaltechnik/spring2021/doku.php?id=schedule" TargetMode="External"/><Relationship Id="rId5" Type="http://schemas.openxmlformats.org/officeDocument/2006/relationships/hyperlink" Target="https://safari.ethz.ch/architecture/fall2021/doku.php?id=schedule"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LbC0EZY8yw4&amp;list=PL5Q2soXY2Zi_uej3aY39YB5pfW4SJ7LlN" TargetMode="External"/></Relationships>
</file>

<file path=ppt/slides/_rels/slide172.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26.xml"/><Relationship Id="rId6" Type="http://schemas.openxmlformats.org/officeDocument/2006/relationships/image" Target="../media/image143.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173.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projects_and_seminars/spring2022/doku.php?id=bioinformatics" TargetMode="External"/><Relationship Id="rId1" Type="http://schemas.openxmlformats.org/officeDocument/2006/relationships/slideLayout" Target="../slideLayouts/slideLayout735.xml"/><Relationship Id="rId6" Type="http://schemas.openxmlformats.org/officeDocument/2006/relationships/image" Target="../media/image176.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DEL_5A_Y3TI&amp;list=PL5Q2soXY2Zi8NrPDgOR1yRU_Cxxjw-u18"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projects_and_seminars/spring2022/doku.php?id=heterogeneous_systems" TargetMode="External"/><Relationship Id="rId1" Type="http://schemas.openxmlformats.org/officeDocument/2006/relationships/slideLayout" Target="../slideLayouts/slideLayout708.xml"/><Relationship Id="rId6" Type="http://schemas.openxmlformats.org/officeDocument/2006/relationships/image" Target="../media/image177.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oFO5fTrgFIY&amp;list=PL5Q2soXY2Zi9XrgXR38IM_FTjmY6h7Gzm" TargetMode="External"/></Relationships>
</file>

<file path=ppt/slides/_rels/slide175.xml.rels><?xml version="1.0" encoding="UTF-8" standalone="yes"?>
<Relationships xmlns="http://schemas.openxmlformats.org/package/2006/relationships"><Relationship Id="rId8" Type="http://schemas.openxmlformats.org/officeDocument/2006/relationships/image" Target="../media/image179.png"/><Relationship Id="rId3" Type="http://schemas.openxmlformats.org/officeDocument/2006/relationships/hyperlink" Target="https://safari.ethz.ch/projects_and_seminars/spring2022/doku.php?id=hw_sw_codesign" TargetMode="External"/><Relationship Id="rId7" Type="http://schemas.openxmlformats.org/officeDocument/2006/relationships/image" Target="../media/image178.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08.xml"/><Relationship Id="rId6" Type="http://schemas.openxmlformats.org/officeDocument/2006/relationships/hyperlink" Target="https://youtube.com/playlist?list=PL5Q2soXY2Zi8nH7un3ghD2nutKWWDk-NK"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 Id="rId9" Type="http://schemas.openxmlformats.org/officeDocument/2006/relationships/hyperlink" Target="https://www.youtube.com/onurmutlulectures" TargetMode="External"/></Relationships>
</file>

<file path=ppt/slides/_rels/slide176.xml.rels><?xml version="1.0" encoding="UTF-8" standalone="yes"?>
<Relationships xmlns="http://schemas.openxmlformats.org/package/2006/relationships"><Relationship Id="rId8" Type="http://schemas.openxmlformats.org/officeDocument/2006/relationships/hyperlink" Target="https://www.youtube.com/onurmutlulectures" TargetMode="External"/><Relationship Id="rId3" Type="http://schemas.openxmlformats.org/officeDocument/2006/relationships/hyperlink" Target="https://safari.ethz.ch/projects_and_seminars/spring2022/doku.php?id=modern_ssds" TargetMode="External"/><Relationship Id="rId7" Type="http://schemas.openxmlformats.org/officeDocument/2006/relationships/image" Target="../media/image181.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08.xml"/><Relationship Id="rId6" Type="http://schemas.openxmlformats.org/officeDocument/2006/relationships/image" Target="../media/image180.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_q4rm71DsY4&amp;list=PL5Q2soXY2Zi8vabcse1kL22DEcgMl2RAq" TargetMode="External"/></Relationships>
</file>

<file path=ppt/slides/_rels/slide177.xml.rels><?xml version="1.0" encoding="UTF-8" standalone="yes"?>
<Relationships xmlns="http://schemas.openxmlformats.org/package/2006/relationships"><Relationship Id="rId8" Type="http://schemas.openxmlformats.org/officeDocument/2006/relationships/hyperlink" Target="https://safari.ethz.ch/projects_and_seminars/spring2022/doku.php?id=softmc"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182.png"/><Relationship Id="rId1" Type="http://schemas.openxmlformats.org/officeDocument/2006/relationships/slideLayout" Target="../slideLayouts/slideLayout580.xml"/><Relationship Id="rId6" Type="http://schemas.openxmlformats.org/officeDocument/2006/relationships/hyperlink" Target="https://safari.ethz.ch/projects_and_seminars/fall2022/doku.php?id=softmc"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178.xml.rels><?xml version="1.0" encoding="UTF-8" standalone="yes"?>
<Relationships xmlns="http://schemas.openxmlformats.org/package/2006/relationships"><Relationship Id="rId8" Type="http://schemas.openxmlformats.org/officeDocument/2006/relationships/hyperlink" Target="https://safari.ethz.ch/projects_and_seminars/spring2022/doku.php?id=ramulator"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183.png"/><Relationship Id="rId1" Type="http://schemas.openxmlformats.org/officeDocument/2006/relationships/slideLayout" Target="../slideLayouts/slideLayout580.xml"/><Relationship Id="rId6" Type="http://schemas.openxmlformats.org/officeDocument/2006/relationships/hyperlink" Target="https://safari.ethz.ch/projects_and_seminars/fall2022/doku.php?id=ramulator"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179.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hyperlink" Target="https://people.inf.ethz.ch/omutlu" TargetMode="Externa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88.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8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71.xml"/><Relationship Id="rId1" Type="http://schemas.openxmlformats.org/officeDocument/2006/relationships/tags" Target="../tags/tag1.xml"/><Relationship Id="rId5" Type="http://schemas.openxmlformats.org/officeDocument/2006/relationships/image" Target="../media/image185.svg"/><Relationship Id="rId4" Type="http://schemas.openxmlformats.org/officeDocument/2006/relationships/image" Target="../media/image184.png"/></Relationships>
</file>

<file path=ppt/slides/_rels/slide183.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notesSlide" Target="../notesSlides/notesSlide28.xml"/><Relationship Id="rId7" Type="http://schemas.openxmlformats.org/officeDocument/2006/relationships/image" Target="../media/image189.svg"/><Relationship Id="rId2" Type="http://schemas.openxmlformats.org/officeDocument/2006/relationships/slideLayout" Target="../slideLayouts/slideLayout771.xml"/><Relationship Id="rId1" Type="http://schemas.openxmlformats.org/officeDocument/2006/relationships/tags" Target="../tags/tag2.xml"/><Relationship Id="rId6" Type="http://schemas.openxmlformats.org/officeDocument/2006/relationships/image" Target="../media/image188.png"/><Relationship Id="rId11" Type="http://schemas.openxmlformats.org/officeDocument/2006/relationships/image" Target="../media/image185.svg"/><Relationship Id="rId5" Type="http://schemas.openxmlformats.org/officeDocument/2006/relationships/image" Target="../media/image187.svg"/><Relationship Id="rId10" Type="http://schemas.openxmlformats.org/officeDocument/2006/relationships/image" Target="../media/image184.png"/><Relationship Id="rId4" Type="http://schemas.openxmlformats.org/officeDocument/2006/relationships/image" Target="../media/image186.png"/><Relationship Id="rId9" Type="http://schemas.openxmlformats.org/officeDocument/2006/relationships/image" Target="../media/image191.svg"/></Relationships>
</file>

<file path=ppt/slides/_rels/slide18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71.xml"/><Relationship Id="rId1" Type="http://schemas.openxmlformats.org/officeDocument/2006/relationships/tags" Target="../tags/tag3.xml"/><Relationship Id="rId5" Type="http://schemas.openxmlformats.org/officeDocument/2006/relationships/image" Target="../media/image193.svg"/><Relationship Id="rId4" Type="http://schemas.openxmlformats.org/officeDocument/2006/relationships/image" Target="../media/image192.png"/></Relationships>
</file>

<file path=ppt/slides/_rels/slide18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71.xml"/><Relationship Id="rId1" Type="http://schemas.openxmlformats.org/officeDocument/2006/relationships/tags" Target="../tags/tag4.xml"/><Relationship Id="rId5" Type="http://schemas.openxmlformats.org/officeDocument/2006/relationships/image" Target="../media/image193.svg"/><Relationship Id="rId4" Type="http://schemas.openxmlformats.org/officeDocument/2006/relationships/image" Target="../media/image192.png"/></Relationships>
</file>

<file path=ppt/slides/_rels/slide186.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hyperlink" Target="https://www.youtube.com/watch?v=kIU44FxjbFk" TargetMode="Externa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88.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88.xml.rels><?xml version="1.0" encoding="UTF-8" standalone="yes"?>
<Relationships xmlns="http://schemas.openxmlformats.org/package/2006/relationships"><Relationship Id="rId3" Type="http://schemas.openxmlformats.org/officeDocument/2006/relationships/image" Target="../media/image196.png"/><Relationship Id="rId7" Type="http://schemas.openxmlformats.org/officeDocument/2006/relationships/image" Target="../media/image199.jpg"/><Relationship Id="rId2" Type="http://schemas.openxmlformats.org/officeDocument/2006/relationships/image" Target="../media/image195.png"/><Relationship Id="rId1" Type="http://schemas.openxmlformats.org/officeDocument/2006/relationships/slideLayout" Target="../slideLayouts/slideLayout799.xml"/><Relationship Id="rId6" Type="http://schemas.openxmlformats.org/officeDocument/2006/relationships/image" Target="../media/image198.png"/><Relationship Id="rId5" Type="http://schemas.openxmlformats.org/officeDocument/2006/relationships/image" Target="../media/image1.png"/><Relationship Id="rId4" Type="http://schemas.openxmlformats.org/officeDocument/2006/relationships/image" Target="../media/image197.png"/></Relationships>
</file>

<file path=ppt/slides/_rels/slide18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3.png"/><Relationship Id="rId2" Type="http://schemas.openxmlformats.org/officeDocument/2006/relationships/notesSlide" Target="../notesSlides/notesSlide31.xml"/><Relationship Id="rId1" Type="http://schemas.openxmlformats.org/officeDocument/2006/relationships/slideLayout" Target="../slideLayouts/slideLayout800.xml"/><Relationship Id="rId6" Type="http://schemas.openxmlformats.org/officeDocument/2006/relationships/image" Target="../media/image202.png"/><Relationship Id="rId5" Type="http://schemas.openxmlformats.org/officeDocument/2006/relationships/image" Target="../media/image201.png"/><Relationship Id="rId4" Type="http://schemas.openxmlformats.org/officeDocument/2006/relationships/image" Target="../media/image200.png"/></Relationships>
</file>

<file path=ppt/slides/_rels/slide190.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image" Target="../media/image1.png"/><Relationship Id="rId7" Type="http://schemas.openxmlformats.org/officeDocument/2006/relationships/image" Target="../media/image207.png"/><Relationship Id="rId2" Type="http://schemas.openxmlformats.org/officeDocument/2006/relationships/notesSlide" Target="../notesSlides/notesSlide32.xml"/><Relationship Id="rId1" Type="http://schemas.openxmlformats.org/officeDocument/2006/relationships/slideLayout" Target="../slideLayouts/slideLayout800.xml"/><Relationship Id="rId6" Type="http://schemas.openxmlformats.org/officeDocument/2006/relationships/image" Target="../media/image206.png"/><Relationship Id="rId5" Type="http://schemas.openxmlformats.org/officeDocument/2006/relationships/image" Target="../media/image205.png"/><Relationship Id="rId4" Type="http://schemas.openxmlformats.org/officeDocument/2006/relationships/image" Target="../media/image204.png"/></Relationships>
</file>

<file path=ppt/slides/_rels/slide1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800.xml"/></Relationships>
</file>

<file path=ppt/slides/_rels/slide1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800.xml"/></Relationships>
</file>

<file path=ppt/slides/_rels/slide19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45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457.xml"/><Relationship Id="rId5" Type="http://schemas.openxmlformats.org/officeDocument/2006/relationships/image" Target="../media/image210.png"/><Relationship Id="rId4" Type="http://schemas.openxmlformats.org/officeDocument/2006/relationships/image" Target="../media/image209.png"/></Relationships>
</file>

<file path=ppt/slides/_rels/slide195.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53.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96.xml.rels><?xml version="1.0" encoding="UTF-8" standalone="yes"?>
<Relationships xmlns="http://schemas.openxmlformats.org/package/2006/relationships"><Relationship Id="rId2" Type="http://schemas.openxmlformats.org/officeDocument/2006/relationships/image" Target="../media/image211.jpeg"/><Relationship Id="rId1" Type="http://schemas.openxmlformats.org/officeDocument/2006/relationships/slideLayout" Target="../slideLayouts/slideLayout811.xml"/></Relationships>
</file>

<file path=ppt/slides/_rels/slide197.xml.rels><?xml version="1.0" encoding="UTF-8" standalone="yes"?>
<Relationships xmlns="http://schemas.openxmlformats.org/package/2006/relationships"><Relationship Id="rId8" Type="http://schemas.openxmlformats.org/officeDocument/2006/relationships/image" Target="../media/image21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98.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213.png"/></Relationships>
</file>

<file path=ppt/slides/_rels/slide19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214.png"/></Relationships>
</file>

<file path=ppt/slides/_rels/slide200.xml.rels><?xml version="1.0" encoding="UTF-8" standalone="yes"?>
<Relationships xmlns="http://schemas.openxmlformats.org/package/2006/relationships"><Relationship Id="rId8" Type="http://schemas.openxmlformats.org/officeDocument/2006/relationships/image" Target="../media/image215.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216.png"/></Relationships>
</file>

<file path=ppt/slides/_rels/slide201.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217.png"/></Relationships>
</file>

<file path=ppt/slides/_rels/slide202.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218.png"/></Relationships>
</file>

<file path=ppt/slides/_rels/slide20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21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04.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220.png"/><Relationship Id="rId4" Type="http://schemas.openxmlformats.org/officeDocument/2006/relationships/hyperlink" Target="https://arxiv.org/pdf/2205.05883.pdf" TargetMode="External"/></Relationships>
</file>

<file path=ppt/slides/_rels/slide205.xml.rels><?xml version="1.0" encoding="UTF-8" standalone="yes"?>
<Relationships xmlns="http://schemas.openxmlformats.org/package/2006/relationships"><Relationship Id="rId3" Type="http://schemas.openxmlformats.org/officeDocument/2006/relationships/hyperlink" Target="https://arxiv.org/pdf/2209.08600.pdf" TargetMode="External"/><Relationship Id="rId2" Type="http://schemas.openxmlformats.org/officeDocument/2006/relationships/image" Target="../media/image221.png"/><Relationship Id="rId1" Type="http://schemas.openxmlformats.org/officeDocument/2006/relationships/slideLayout" Target="../slideLayouts/slideLayout626.xml"/></Relationships>
</file>

<file path=ppt/slides/_rels/slide206.xml.rels><?xml version="1.0" encoding="UTF-8" standalone="yes"?>
<Relationships xmlns="http://schemas.openxmlformats.org/package/2006/relationships"><Relationship Id="rId8" Type="http://schemas.openxmlformats.org/officeDocument/2006/relationships/image" Target="../media/image222.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207.xml.rels><?xml version="1.0" encoding="UTF-8" standalone="yes"?>
<Relationships xmlns="http://schemas.openxmlformats.org/package/2006/relationships"><Relationship Id="rId8" Type="http://schemas.openxmlformats.org/officeDocument/2006/relationships/image" Target="../media/image223.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208.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13.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224.png"/></Relationships>
</file>

<file path=ppt/slides/_rels/slide209.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225.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210.xml.rels><?xml version="1.0" encoding="UTF-8" standalone="yes"?>
<Relationships xmlns="http://schemas.openxmlformats.org/package/2006/relationships"><Relationship Id="rId8" Type="http://schemas.openxmlformats.org/officeDocument/2006/relationships/image" Target="../media/image227.png"/><Relationship Id="rId3" Type="http://schemas.openxmlformats.org/officeDocument/2006/relationships/image" Target="../media/image123.png"/><Relationship Id="rId7" Type="http://schemas.openxmlformats.org/officeDocument/2006/relationships/image" Target="../media/image9.jpeg"/><Relationship Id="rId2" Type="http://schemas.openxmlformats.org/officeDocument/2006/relationships/notesSlide" Target="../notesSlides/notesSlide37.xml"/><Relationship Id="rId1" Type="http://schemas.openxmlformats.org/officeDocument/2006/relationships/slideLayout" Target="../slideLayouts/slideLayout799.xml"/><Relationship Id="rId6" Type="http://schemas.openxmlformats.org/officeDocument/2006/relationships/image" Target="../media/image226.png"/><Relationship Id="rId5" Type="http://schemas.openxmlformats.org/officeDocument/2006/relationships/image" Target="../media/image198.png"/><Relationship Id="rId4" Type="http://schemas.openxmlformats.org/officeDocument/2006/relationships/image" Target="../media/image124.svg"/></Relationships>
</file>

<file path=ppt/slides/_rels/slide2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800.xml"/></Relationships>
</file>

<file path=ppt/slides/_rels/slide212.xml.rels><?xml version="1.0" encoding="UTF-8" standalone="yes"?>
<Relationships xmlns="http://schemas.openxmlformats.org/package/2006/relationships"><Relationship Id="rId8" Type="http://schemas.openxmlformats.org/officeDocument/2006/relationships/image" Target="../media/image232.png"/><Relationship Id="rId3" Type="http://schemas.openxmlformats.org/officeDocument/2006/relationships/image" Target="../media/image228.png"/><Relationship Id="rId7"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800.xml"/><Relationship Id="rId6" Type="http://schemas.openxmlformats.org/officeDocument/2006/relationships/image" Target="../media/image231.png"/><Relationship Id="rId5" Type="http://schemas.openxmlformats.org/officeDocument/2006/relationships/image" Target="../media/image230.png"/><Relationship Id="rId4" Type="http://schemas.openxmlformats.org/officeDocument/2006/relationships/image" Target="../media/image229.png"/></Relationships>
</file>

<file path=ppt/slides/_rels/slide2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40.xml"/><Relationship Id="rId1" Type="http://schemas.openxmlformats.org/officeDocument/2006/relationships/slideLayout" Target="../slideLayouts/slideLayout800.xml"/><Relationship Id="rId4" Type="http://schemas.openxmlformats.org/officeDocument/2006/relationships/image" Target="../media/image1.png"/></Relationships>
</file>

<file path=ppt/slides/_rels/slide2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800.xml"/><Relationship Id="rId5" Type="http://schemas.openxmlformats.org/officeDocument/2006/relationships/chart" Target="../charts/chart12.xml"/><Relationship Id="rId4" Type="http://schemas.openxmlformats.org/officeDocument/2006/relationships/chart" Target="../charts/chart11.xml"/></Relationships>
</file>

<file path=ppt/slides/_rels/slide215.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notesSlide" Target="../notesSlides/notesSlide42.xml"/><Relationship Id="rId1" Type="http://schemas.openxmlformats.org/officeDocument/2006/relationships/slideLayout" Target="../slideLayouts/slideLayout800.xml"/><Relationship Id="rId6" Type="http://schemas.openxmlformats.org/officeDocument/2006/relationships/image" Target="../media/image1.png"/><Relationship Id="rId5" Type="http://schemas.openxmlformats.org/officeDocument/2006/relationships/image" Target="../media/image235.emf"/><Relationship Id="rId4" Type="http://schemas.openxmlformats.org/officeDocument/2006/relationships/image" Target="../media/image234.png"/></Relationships>
</file>

<file path=ppt/slides/_rels/slide21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43.xml"/><Relationship Id="rId1" Type="http://schemas.openxmlformats.org/officeDocument/2006/relationships/slideLayout" Target="../slideLayouts/slideLayout800.xml"/><Relationship Id="rId5" Type="http://schemas.openxmlformats.org/officeDocument/2006/relationships/image" Target="../media/image1.png"/><Relationship Id="rId4" Type="http://schemas.openxmlformats.org/officeDocument/2006/relationships/chart" Target="../charts/chart14.xml"/></Relationships>
</file>

<file path=ppt/slides/_rels/slide21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44.xml"/><Relationship Id="rId1" Type="http://schemas.openxmlformats.org/officeDocument/2006/relationships/slideLayout" Target="../slideLayouts/slideLayout800.xml"/><Relationship Id="rId4" Type="http://schemas.openxmlformats.org/officeDocument/2006/relationships/image" Target="../media/image1.png"/></Relationships>
</file>

<file path=ppt/slides/_rels/slide21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5.xml"/><Relationship Id="rId1" Type="http://schemas.openxmlformats.org/officeDocument/2006/relationships/slideLayout" Target="../slideLayouts/slideLayout800.xml"/><Relationship Id="rId4" Type="http://schemas.openxmlformats.org/officeDocument/2006/relationships/image" Target="../media/image1.png"/></Relationships>
</file>

<file path=ppt/slides/_rels/slide219.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225.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220.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3.png"/></Relationships>
</file>

<file path=ppt/slides/_rels/slide221.xml.rels><?xml version="1.0" encoding="UTF-8" standalone="yes"?>
<Relationships xmlns="http://schemas.openxmlformats.org/package/2006/relationships"><Relationship Id="rId3" Type="http://schemas.openxmlformats.org/officeDocument/2006/relationships/image" Target="../media/image236.jpeg"/><Relationship Id="rId2" Type="http://schemas.openxmlformats.org/officeDocument/2006/relationships/notesSlide" Target="../notesSlides/notesSlide46.xml"/><Relationship Id="rId1" Type="http://schemas.openxmlformats.org/officeDocument/2006/relationships/slideLayout" Target="../slideLayouts/slideLayout603.xml"/><Relationship Id="rId4" Type="http://schemas.openxmlformats.org/officeDocument/2006/relationships/image" Target="../media/image237.jpeg"/></Relationships>
</file>

<file path=ppt/slides/_rels/slide222.xml.rels><?xml version="1.0" encoding="UTF-8" standalone="yes"?>
<Relationships xmlns="http://schemas.openxmlformats.org/package/2006/relationships"><Relationship Id="rId3" Type="http://schemas.openxmlformats.org/officeDocument/2006/relationships/image" Target="../media/image238.tiff"/><Relationship Id="rId2" Type="http://schemas.openxmlformats.org/officeDocument/2006/relationships/notesSlide" Target="../notesSlides/notesSlide47.xml"/><Relationship Id="rId1" Type="http://schemas.openxmlformats.org/officeDocument/2006/relationships/slideLayout" Target="../slideLayouts/slideLayout603.xml"/><Relationship Id="rId4" Type="http://schemas.openxmlformats.org/officeDocument/2006/relationships/image" Target="../media/image239.tiff"/></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82.png"/><Relationship Id="rId4" Type="http://schemas.openxmlformats.org/officeDocument/2006/relationships/hyperlink" Target="https://arxiv.org/pdf/1903.03988.pdf" TargetMode="External"/></Relationships>
</file>

<file path=ppt/slides/_rels/slide225.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240.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2.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231.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88.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232.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hyperlink" Target="http://www.ece.cmu.edu/calcm/isca2015/" TargetMode="External"/><Relationship Id="rId7" Type="http://schemas.openxmlformats.org/officeDocument/2006/relationships/hyperlink" Target="https://people.inf.ethz.ch/omutlu/pub/tesseract-pim-architecture-for-graph-processing_isca15-lightning-talk.pdf" TargetMode="External"/><Relationship Id="rId2" Type="http://schemas.openxmlformats.org/officeDocument/2006/relationships/hyperlink" Target="https://people.inf.ethz.ch/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hyperlink" Target="https://people.inf.ethz.ch/omutlu/pub/tesseract-pim-architecture-for-graph-processing_isca15-lightning-talk.pptx" TargetMode="External"/><Relationship Id="rId5" Type="http://schemas.openxmlformats.org/officeDocument/2006/relationships/hyperlink" Target="https://people.inf.ethz.ch/omutlu/pub/tesseract-pim-architecture-for-graph-processing_isca15-talk.pdf" TargetMode="External"/><Relationship Id="rId4" Type="http://schemas.openxmlformats.org/officeDocument/2006/relationships/hyperlink" Target="https://people.inf.ethz.ch/omutlu/pub/tesseract-pim-architecture-for-graph-processing_isca15-talk.pptx" TargetMode="External"/></Relationships>
</file>

<file path=ppt/slides/_rels/slide233.xml.rels><?xml version="1.0" encoding="UTF-8" standalone="yes"?>
<Relationships xmlns="http://schemas.openxmlformats.org/package/2006/relationships"><Relationship Id="rId8" Type="http://schemas.openxmlformats.org/officeDocument/2006/relationships/image" Target="../media/image223.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234.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225.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235.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218.png"/></Relationships>
</file>

<file path=ppt/slides/_rels/slide236.xml.rels><?xml version="1.0" encoding="UTF-8" standalone="yes"?>
<Relationships xmlns="http://schemas.openxmlformats.org/package/2006/relationships"><Relationship Id="rId8" Type="http://schemas.openxmlformats.org/officeDocument/2006/relationships/image" Target="../media/image222.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237.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21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38.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220.png"/><Relationship Id="rId4" Type="http://schemas.openxmlformats.org/officeDocument/2006/relationships/hyperlink" Target="https://arxiv.org/pdf/2205.05883.pdf" TargetMode="External"/></Relationships>
</file>

<file path=ppt/slides/_rels/slide239.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13.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224.png"/></Relationships>
</file>

<file path=ppt/slides/_rels/slide240.xml.rels><?xml version="1.0" encoding="UTF-8" standalone="yes"?>
<Relationships xmlns="http://schemas.openxmlformats.org/package/2006/relationships"><Relationship Id="rId3" Type="http://schemas.openxmlformats.org/officeDocument/2006/relationships/hyperlink" Target="https://arxiv.org/pdf/2209.08600.pdf" TargetMode="External"/><Relationship Id="rId2" Type="http://schemas.openxmlformats.org/officeDocument/2006/relationships/image" Target="../media/image221.png"/><Relationship Id="rId1" Type="http://schemas.openxmlformats.org/officeDocument/2006/relationships/slideLayout" Target="../slideLayouts/slideLayout626.xml"/></Relationships>
</file>

<file path=ppt/slides/_rels/slide24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722.xml"/><Relationship Id="rId6" Type="http://schemas.openxmlformats.org/officeDocument/2006/relationships/image" Target="../media/image241.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24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242.png"/></Relationships>
</file>

<file path=ppt/slides/_rels/slide243.xml.rels><?xml version="1.0" encoding="UTF-8" standalone="yes"?>
<Relationships xmlns="http://schemas.openxmlformats.org/package/2006/relationships"><Relationship Id="rId2" Type="http://schemas.openxmlformats.org/officeDocument/2006/relationships/image" Target="../media/image243.png"/><Relationship Id="rId1" Type="http://schemas.openxmlformats.org/officeDocument/2006/relationships/slideLayout" Target="../slideLayouts/slideLayout626.xml"/></Relationships>
</file>

<file path=ppt/slides/_rels/slide244.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244.png"/></Relationships>
</file>

<file path=ppt/slides/_rels/slide245.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245.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24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214.png"/></Relationships>
</file>

<file path=ppt/slides/_rels/slide247.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46.pn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22.xml"/></Relationships>
</file>

<file path=ppt/slides/_rels/slide249.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notesSlide" Target="../notesSlides/notesSlide49.xml"/><Relationship Id="rId1" Type="http://schemas.openxmlformats.org/officeDocument/2006/relationships/slideLayout" Target="../slideLayouts/slideLayout822.xml"/><Relationship Id="rId4" Type="http://schemas.microsoft.com/office/2007/relationships/hdphoto" Target="../media/hdphoto2.wdp"/></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22.xml"/></Relationships>
</file>

<file path=ppt/slides/_rels/slide251.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51.xml"/><Relationship Id="rId1" Type="http://schemas.openxmlformats.org/officeDocument/2006/relationships/slideLayout" Target="../slideLayouts/slideLayout822.xml"/></Relationships>
</file>

<file path=ppt/slides/_rels/slide252.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52.xml"/><Relationship Id="rId1" Type="http://schemas.openxmlformats.org/officeDocument/2006/relationships/slideLayout" Target="../slideLayouts/slideLayout822.xml"/><Relationship Id="rId4" Type="http://schemas.openxmlformats.org/officeDocument/2006/relationships/hyperlink" Target="https://github.com/CMU-SAFARI/DAMOV" TargetMode="External"/></Relationships>
</file>

<file path=ppt/slides/_rels/slide253.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254.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2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27 September 2022</a:t>
            </a:r>
          </a:p>
          <a:p>
            <a:r>
              <a:rPr lang="en-US" sz="2200" dirty="0"/>
              <a:t>Microsoft Azure AHA Learning Session 2022</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19416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45C2-D56A-F349-9D1D-3A399E622465}"/>
              </a:ext>
            </a:extLst>
          </p:cNvPr>
          <p:cNvSpPr>
            <a:spLocks noGrp="1"/>
          </p:cNvSpPr>
          <p:nvPr>
            <p:ph type="title"/>
          </p:nvPr>
        </p:nvSpPr>
        <p:spPr/>
        <p:txBody>
          <a:bodyPr/>
          <a:lstStyle/>
          <a:p>
            <a:r>
              <a:rPr lang="en-US" sz="3600" dirty="0"/>
              <a:t>Huge Demand for Performance &amp; Efficiency</a:t>
            </a:r>
          </a:p>
        </p:txBody>
      </p:sp>
      <p:sp>
        <p:nvSpPr>
          <p:cNvPr id="3" name="Content Placeholder 2">
            <a:extLst>
              <a:ext uri="{FF2B5EF4-FFF2-40B4-BE49-F238E27FC236}">
                <a16:creationId xmlns:a16="http://schemas.microsoft.com/office/drawing/2014/main" id="{ADC80964-3B8A-EB4B-90E3-4FAF562FC02A}"/>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739E1-0CC7-ED4B-90C7-E21FEA675B4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576AFB4-569C-7941-BC9F-F91503D373B6}"/>
              </a:ext>
            </a:extLst>
          </p:cNvPr>
          <p:cNvPicPr>
            <a:picLocks noChangeAspect="1"/>
          </p:cNvPicPr>
          <p:nvPr/>
        </p:nvPicPr>
        <p:blipFill>
          <a:blip r:embed="rId2"/>
          <a:stretch>
            <a:fillRect/>
          </a:stretch>
        </p:blipFill>
        <p:spPr>
          <a:xfrm>
            <a:off x="0" y="1133228"/>
            <a:ext cx="9144000" cy="5115172"/>
          </a:xfrm>
          <a:prstGeom prst="rect">
            <a:avLst/>
          </a:prstGeom>
        </p:spPr>
      </p:pic>
      <p:sp>
        <p:nvSpPr>
          <p:cNvPr id="6" name="TextBox 5">
            <a:extLst>
              <a:ext uri="{FF2B5EF4-FFF2-40B4-BE49-F238E27FC236}">
                <a16:creationId xmlns:a16="http://schemas.microsoft.com/office/drawing/2014/main" id="{1F3EA380-E863-364E-AE27-A90C0B722468}"/>
              </a:ext>
            </a:extLst>
          </p:cNvPr>
          <p:cNvSpPr txBox="1"/>
          <p:nvPr/>
        </p:nvSpPr>
        <p:spPr>
          <a:xfrm>
            <a:off x="2438400" y="6462299"/>
            <a:ext cx="4466031" cy="307777"/>
          </a:xfrm>
          <a:prstGeom prst="rect">
            <a:avLst/>
          </a:prstGeom>
          <a:noFill/>
        </p:spPr>
        <p:txBody>
          <a:bodyPr wrap="none" rtlCol="0">
            <a:spAutoFit/>
          </a:bodyPr>
          <a:lstStyle/>
          <a:p>
            <a:pPr lvl="0" eaLnBrk="0" fontAlgn="base" hangingPunct="0">
              <a:spcBef>
                <a:spcPct val="0"/>
              </a:spcBef>
              <a:spcAft>
                <a:spcPct val="0"/>
              </a:spcAft>
              <a:defRPr/>
            </a:pPr>
            <a:r>
              <a:rPr lang="en-US" sz="1400" b="1" dirty="0">
                <a:solidFill>
                  <a:srgbClr val="0432FF"/>
                </a:solidFill>
                <a:latin typeface="Arial" panose="020B0604020202020204" pitchFamily="34" charset="0"/>
                <a:ea typeface="ＭＳ Ｐゴシック" panose="020B0600070205080204" pitchFamily="34" charset="-128"/>
                <a:hlinkClick r:id="rId3">
                  <a:extLst>
                    <a:ext uri="{A12FA001-AC4F-418D-AE19-62706E023703}">
                      <ahyp:hlinkClr xmlns:ahyp="http://schemas.microsoft.com/office/drawing/2018/hyperlinkcolor" val="tx"/>
                    </a:ext>
                  </a:extLst>
                </a:hlinkClick>
              </a:rPr>
              <a:t>https://www.youtube.com/watch?v=x2-qB0J7KHw</a:t>
            </a:r>
            <a:r>
              <a:rPr lang="en-US" sz="1400" b="1" dirty="0">
                <a:solidFill>
                  <a:srgbClr val="0432FF"/>
                </a:solidFill>
                <a:latin typeface="Arial" panose="020B0604020202020204" pitchFamily="34" charset="0"/>
                <a:ea typeface="ＭＳ Ｐゴシック" panose="020B0600070205080204" pitchFamily="34" charset="-128"/>
              </a:rPr>
              <a:t> </a:t>
            </a:r>
            <a:endParaRPr kumimoji="0" lang="en-US" sz="1400" b="1"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7660925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35496" y="152400"/>
            <a:ext cx="9167936" cy="1066800"/>
          </a:xfrm>
        </p:spPr>
        <p:txBody>
          <a:bodyPr/>
          <a:lstStyle/>
          <a:p>
            <a:r>
              <a:rPr lang="en-US" dirty="0"/>
              <a:t>One Problem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lang="en-US" b="1" kern="0" dirty="0">
                <a:solidFill>
                  <a:srgbClr val="7030A0"/>
                </a:solidFill>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Generation</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lang="en-US" b="1" kern="0" dirty="0">
                <a:solidFill>
                  <a:srgbClr val="7030A0"/>
                </a:solidFill>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954590"/>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
        <p:nvSpPr>
          <p:cNvPr id="17" name="TextBox 16">
            <a:extLst>
              <a:ext uri="{FF2B5EF4-FFF2-40B4-BE49-F238E27FC236}">
                <a16:creationId xmlns:a16="http://schemas.microsoft.com/office/drawing/2014/main" id="{64086A96-D354-3059-9C64-A176A6002A90}"/>
              </a:ext>
            </a:extLst>
          </p:cNvPr>
          <p:cNvSpPr txBox="1"/>
          <p:nvPr/>
        </p:nvSpPr>
        <p:spPr>
          <a:xfrm>
            <a:off x="1295302" y="6460492"/>
            <a:ext cx="7068858" cy="369332"/>
          </a:xfrm>
          <a:prstGeom prst="rect">
            <a:avLst/>
          </a:prstGeom>
          <a:noFill/>
        </p:spPr>
        <p:txBody>
          <a:bodyPr wrap="none" rtlCol="0">
            <a:spAutoFit/>
          </a:bodyPr>
          <a:lstStyle/>
          <a:p>
            <a:r>
              <a:rPr lang="en-US" dirty="0">
                <a:solidFill>
                  <a:srgbClr val="0000FF"/>
                </a:solidFill>
              </a:rPr>
              <a:t>This picture is similar for many “data generators &amp; analyzers” today</a:t>
            </a:r>
          </a:p>
        </p:txBody>
      </p:sp>
      <p:sp>
        <p:nvSpPr>
          <p:cNvPr id="18" name="Line 15">
            <a:extLst>
              <a:ext uri="{FF2B5EF4-FFF2-40B4-BE49-F238E27FC236}">
                <a16:creationId xmlns:a16="http://schemas.microsoft.com/office/drawing/2014/main" id="{925427A8-7454-B0ED-2AB3-4F8B14F32BAC}"/>
              </a:ext>
            </a:extLst>
          </p:cNvPr>
          <p:cNvSpPr>
            <a:spLocks noChangeShapeType="1"/>
          </p:cNvSpPr>
          <p:nvPr/>
        </p:nvSpPr>
        <p:spPr bwMode="auto">
          <a:xfrm flipH="1" flipV="1">
            <a:off x="4090740" y="1981407"/>
            <a:ext cx="982713" cy="724645"/>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6486275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14</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066800"/>
          </a:xfrm>
        </p:spPr>
        <p:txBody>
          <a:bodyPr/>
          <a:lstStyle/>
          <a:p>
            <a:r>
              <a:rPr lang="en-US" dirty="0"/>
              <a:t>Deeper and Larger Memory Hierarchies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57981" y="1399401"/>
            <a:ext cx="6722200" cy="4433327"/>
          </a:xfrm>
          <a:prstGeom prst="rect">
            <a:avLst/>
          </a:prstGeom>
        </p:spPr>
      </p:pic>
      <p:sp>
        <p:nvSpPr>
          <p:cNvPr id="6" name="Rectangle 5"/>
          <p:cNvSpPr/>
          <p:nvPr/>
        </p:nvSpPr>
        <p:spPr>
          <a:xfrm>
            <a:off x="192974" y="6520190"/>
            <a:ext cx="8493826" cy="2616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https://wccftech.com/amd-ryzen-5000-zen-3-vermeer-undressed-high-res-die-shots-close-ups-pictured-detailed/</a:t>
            </a:r>
          </a:p>
        </p:txBody>
      </p:sp>
      <p:sp>
        <p:nvSpPr>
          <p:cNvPr id="7" name="TextBox 6"/>
          <p:cNvSpPr txBox="1"/>
          <p:nvPr/>
        </p:nvSpPr>
        <p:spPr>
          <a:xfrm>
            <a:off x="1873702" y="6047457"/>
            <a:ext cx="3258234"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AMD Ryzen 5000, 2020</a:t>
            </a:r>
          </a:p>
        </p:txBody>
      </p:sp>
      <p:sp>
        <p:nvSpPr>
          <p:cNvPr id="9" name="TextBox 8"/>
          <p:cNvSpPr txBox="1"/>
          <p:nvPr/>
        </p:nvSpPr>
        <p:spPr>
          <a:xfrm>
            <a:off x="7086600" y="1432441"/>
            <a:ext cx="2499952" cy="446276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 Count: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cores/16 threads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L1 Caches: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KB</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per 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512 KB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ectangle 39">
            <a:extLst>
              <a:ext uri="{FF2B5EF4-FFF2-40B4-BE49-F238E27FC236}">
                <a16:creationId xmlns:a16="http://schemas.microsoft.com/office/drawing/2014/main" id="{E43B13E5-F680-354D-8F66-3B88FCFE528C}"/>
              </a:ext>
            </a:extLst>
          </p:cNvPr>
          <p:cNvSpPr>
            <a:spLocks noChangeArrowheads="1"/>
          </p:cNvSpPr>
          <p:nvPr/>
        </p:nvSpPr>
        <p:spPr bwMode="auto">
          <a:xfrm rot="5400000">
            <a:off x="1543157" y="1924098"/>
            <a:ext cx="3711767" cy="4022321"/>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195196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a:t>AMD’s 3D Last Level Cache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87233" y="6459379"/>
            <a:ext cx="19463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https://youtu.be/gqAYMx34euU</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187233" y="6611779"/>
            <a:ext cx="6019800"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https://www.tech-critter.com/amd-keynote-computex-2021/</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6B457267-7C22-2546-AC36-075A3FCB4F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339" y="1143000"/>
            <a:ext cx="2321095" cy="1605524"/>
          </a:xfrm>
          <a:prstGeom prst="rect">
            <a:avLst/>
          </a:prstGeom>
        </p:spPr>
      </p:pic>
      <p:sp>
        <p:nvSpPr>
          <p:cNvPr id="15" name="TextBox 14">
            <a:extLst>
              <a:ext uri="{FF2B5EF4-FFF2-40B4-BE49-F238E27FC236}">
                <a16:creationId xmlns:a16="http://schemas.microsoft.com/office/drawing/2014/main" id="{C64E69AA-9F57-594C-94FD-1C2F8CE71CE7}"/>
              </a:ext>
            </a:extLst>
          </p:cNvPr>
          <p:cNvSpPr txBox="1"/>
          <p:nvPr/>
        </p:nvSpPr>
        <p:spPr>
          <a:xfrm>
            <a:off x="189215" y="2720681"/>
            <a:ext cx="18318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https://community.microcenter.com/discussion/5134/comparing-zen-3-to-zen-2</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7" name="Picture 16">
            <a:extLst>
              <a:ext uri="{FF2B5EF4-FFF2-40B4-BE49-F238E27FC236}">
                <a16:creationId xmlns:a16="http://schemas.microsoft.com/office/drawing/2014/main" id="{F0E1BA0A-A982-F949-9AD7-117233B424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3086073"/>
            <a:ext cx="7081838" cy="3238527"/>
          </a:xfrm>
          <a:prstGeom prst="rect">
            <a:avLst/>
          </a:prstGeom>
        </p:spPr>
      </p:pic>
      <p:sp>
        <p:nvSpPr>
          <p:cNvPr id="18" name="TextBox 17">
            <a:extLst>
              <a:ext uri="{FF2B5EF4-FFF2-40B4-BE49-F238E27FC236}">
                <a16:creationId xmlns:a16="http://schemas.microsoft.com/office/drawing/2014/main" id="{54D4E1FF-4B6E-B549-A45F-DEC4188FF16D}"/>
              </a:ext>
            </a:extLst>
          </p:cNvPr>
          <p:cNvSpPr txBox="1"/>
          <p:nvPr/>
        </p:nvSpPr>
        <p:spPr>
          <a:xfrm>
            <a:off x="5075226" y="1905000"/>
            <a:ext cx="4068774" cy="107721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Additional 64 MB L3 cache die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stacked on top of the processor die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Connected using Through Silicon Vias (TSVs)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Total of 96 MB L3 cache</a:t>
            </a:r>
          </a:p>
        </p:txBody>
      </p:sp>
      <p:sp>
        <p:nvSpPr>
          <p:cNvPr id="19" name="TextBox 18">
            <a:extLst>
              <a:ext uri="{FF2B5EF4-FFF2-40B4-BE49-F238E27FC236}">
                <a16:creationId xmlns:a16="http://schemas.microsoft.com/office/drawing/2014/main" id="{A81D9142-3631-7D49-9D01-95EB2AD2E5B2}"/>
              </a:ext>
            </a:extLst>
          </p:cNvPr>
          <p:cNvSpPr txBox="1"/>
          <p:nvPr/>
        </p:nvSpPr>
        <p:spPr>
          <a:xfrm>
            <a:off x="2667000" y="1048434"/>
            <a:ext cx="5736412"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AMD increases the L3 size of their 8-core Zen 3 processors from 32 MB to 96 MB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9428858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6A72A-7A5D-D742-AA80-43A4ED0F6C5B}"/>
              </a:ext>
            </a:extLst>
          </p:cNvPr>
          <p:cNvSpPr>
            <a:spLocks noGrp="1"/>
          </p:cNvSpPr>
          <p:nvPr>
            <p:ph type="title"/>
          </p:nvPr>
        </p:nvSpPr>
        <p:spPr>
          <a:xfrm>
            <a:off x="228600" y="152400"/>
            <a:ext cx="8991600" cy="1066800"/>
          </a:xfrm>
        </p:spPr>
        <p:txBody>
          <a:bodyPr/>
          <a:lstStyle/>
          <a:p>
            <a:r>
              <a:rPr lang="en-US" dirty="0"/>
              <a:t>Deeper and Larger Memory Hierarchies</a:t>
            </a:r>
          </a:p>
        </p:txBody>
      </p:sp>
      <p:sp>
        <p:nvSpPr>
          <p:cNvPr id="4" name="Slide Number Placeholder 3">
            <a:extLst>
              <a:ext uri="{FF2B5EF4-FFF2-40B4-BE49-F238E27FC236}">
                <a16:creationId xmlns:a16="http://schemas.microsoft.com/office/drawing/2014/main" id="{9D6B463F-D9A5-F246-AEBF-B6E35DCE8C60}"/>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CD3246B-4504-6A44-A3C6-3AD1B220008A}"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2" descr="Logical structure of the IBM POWER10 processor">
            <a:extLst>
              <a:ext uri="{FF2B5EF4-FFF2-40B4-BE49-F238E27FC236}">
                <a16:creationId xmlns:a16="http://schemas.microsoft.com/office/drawing/2014/main" id="{6ADD481E-19DE-9A41-BC9C-3EE0A79F1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90600"/>
            <a:ext cx="5679107" cy="5471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55642F6-54C9-E34D-85DE-D198E153BB67}"/>
              </a:ext>
            </a:extLst>
          </p:cNvPr>
          <p:cNvSpPr txBox="1"/>
          <p:nvPr/>
        </p:nvSpPr>
        <p:spPr>
          <a:xfrm>
            <a:off x="738673" y="6498451"/>
            <a:ext cx="7243843"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ＭＳ Ｐゴシック" panose="020B0600070205080204" pitchFamily="34" charset="-128"/>
                <a:cs typeface="+mn-cs"/>
              </a:rPr>
              <a:t>www.it-techblog.de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/ibm-power10-prozessor-mehr-speicher-mehr-tempo-mehr-sicherheit/09/2020/</a:t>
            </a:r>
          </a:p>
        </p:txBody>
      </p:sp>
      <p:sp>
        <p:nvSpPr>
          <p:cNvPr id="7" name="TextBox 6">
            <a:extLst>
              <a:ext uri="{FF2B5EF4-FFF2-40B4-BE49-F238E27FC236}">
                <a16:creationId xmlns:a16="http://schemas.microsoft.com/office/drawing/2014/main" id="{DA78BC4D-1A2D-3F42-9A30-04C1B7FB7A52}"/>
              </a:ext>
            </a:extLst>
          </p:cNvPr>
          <p:cNvSpPr txBox="1"/>
          <p:nvPr/>
        </p:nvSpPr>
        <p:spPr>
          <a:xfrm>
            <a:off x="7304291" y="1065539"/>
            <a:ext cx="1915909"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IBM POWER10,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2020</a:t>
            </a:r>
          </a:p>
        </p:txBody>
      </p:sp>
      <p:sp>
        <p:nvSpPr>
          <p:cNvPr id="8" name="Rectangle 39">
            <a:extLst>
              <a:ext uri="{FF2B5EF4-FFF2-40B4-BE49-F238E27FC236}">
                <a16:creationId xmlns:a16="http://schemas.microsoft.com/office/drawing/2014/main" id="{354C51D2-A9DE-7B4B-8BF6-162BD3236CB0}"/>
              </a:ext>
            </a:extLst>
          </p:cNvPr>
          <p:cNvSpPr>
            <a:spLocks noChangeArrowheads="1"/>
          </p:cNvSpPr>
          <p:nvPr/>
        </p:nvSpPr>
        <p:spPr bwMode="auto">
          <a:xfrm rot="5400000">
            <a:off x="3581398" y="289560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9" name="Rectangle 39">
            <a:extLst>
              <a:ext uri="{FF2B5EF4-FFF2-40B4-BE49-F238E27FC236}">
                <a16:creationId xmlns:a16="http://schemas.microsoft.com/office/drawing/2014/main" id="{9F37681C-67D9-8347-A15E-41A123016402}"/>
              </a:ext>
            </a:extLst>
          </p:cNvPr>
          <p:cNvSpPr>
            <a:spLocks noChangeArrowheads="1"/>
          </p:cNvSpPr>
          <p:nvPr/>
        </p:nvSpPr>
        <p:spPr bwMode="auto">
          <a:xfrm rot="5400000">
            <a:off x="3601552" y="56887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11DAAC93-B839-BF47-AAD1-4D6898B3644F}"/>
              </a:ext>
            </a:extLst>
          </p:cNvPr>
          <p:cNvSpPr txBox="1"/>
          <p:nvPr/>
        </p:nvSpPr>
        <p:spPr>
          <a:xfrm>
            <a:off x="7239000" y="2166640"/>
            <a:ext cx="2499952" cy="378565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15-16</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 threads/core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2 MB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120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0563584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E630-A1E5-804C-A757-BA15C2E67AA0}"/>
              </a:ext>
            </a:extLst>
          </p:cNvPr>
          <p:cNvSpPr>
            <a:spLocks noGrp="1"/>
          </p:cNvSpPr>
          <p:nvPr>
            <p:ph type="title"/>
          </p:nvPr>
        </p:nvSpPr>
        <p:spPr>
          <a:xfrm>
            <a:off x="228600" y="152400"/>
            <a:ext cx="9372600" cy="884238"/>
          </a:xfrm>
        </p:spPr>
        <p:txBody>
          <a:bodyPr/>
          <a:lstStyle/>
          <a:p>
            <a:r>
              <a:rPr lang="en-US" dirty="0">
                <a:solidFill>
                  <a:srgbClr val="006633"/>
                </a:solidFill>
                <a:ea typeface="ＭＳ Ｐゴシック" charset="0"/>
              </a:rPr>
              <a:t>Deeper and Larger Memory Hierarchies</a:t>
            </a:r>
            <a:endParaRPr lang="en-US" sz="3600" dirty="0"/>
          </a:p>
        </p:txBody>
      </p:sp>
      <p:sp>
        <p:nvSpPr>
          <p:cNvPr id="3" name="Slide Number Placeholder 2">
            <a:extLst>
              <a:ext uri="{FF2B5EF4-FFF2-40B4-BE49-F238E27FC236}">
                <a16:creationId xmlns:a16="http://schemas.microsoft.com/office/drawing/2014/main" id="{78AEBD90-9301-6C4A-BC8C-2EDBB0E5DDF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6ABE56-5E07-4208-997F-19E78ED3449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77506" name="Picture 2" descr="Apple announces M1 Ultra with 20-core CPU and 64-core GPU">
            <a:extLst>
              <a:ext uri="{FF2B5EF4-FFF2-40B4-BE49-F238E27FC236}">
                <a16:creationId xmlns:a16="http://schemas.microsoft.com/office/drawing/2014/main" id="{39E66091-2514-8942-B762-7B5B63853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637"/>
            <a:ext cx="9144000" cy="51355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2F3789-731D-3743-920B-1975EC699A4D}"/>
              </a:ext>
            </a:extLst>
          </p:cNvPr>
          <p:cNvSpPr txBox="1"/>
          <p:nvPr/>
        </p:nvSpPr>
        <p:spPr>
          <a:xfrm>
            <a:off x="1932065" y="6566356"/>
            <a:ext cx="5203669" cy="21544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www.gsmarena.com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/apple_announces_m1_ultra_with_20core_cpu_and_64core_gpu-news-53481.php</a:t>
            </a:r>
          </a:p>
        </p:txBody>
      </p:sp>
      <p:sp>
        <p:nvSpPr>
          <p:cNvPr id="6" name="Rectangle 39">
            <a:extLst>
              <a:ext uri="{FF2B5EF4-FFF2-40B4-BE49-F238E27FC236}">
                <a16:creationId xmlns:a16="http://schemas.microsoft.com/office/drawing/2014/main" id="{F3942E71-DCB7-734B-AA89-8B7623663BCA}"/>
              </a:ext>
            </a:extLst>
          </p:cNvPr>
          <p:cNvSpPr>
            <a:spLocks noChangeArrowheads="1"/>
          </p:cNvSpPr>
          <p:nvPr/>
        </p:nvSpPr>
        <p:spPr bwMode="auto">
          <a:xfrm rot="5400000">
            <a:off x="1189528"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ectangle 39">
            <a:extLst>
              <a:ext uri="{FF2B5EF4-FFF2-40B4-BE49-F238E27FC236}">
                <a16:creationId xmlns:a16="http://schemas.microsoft.com/office/drawing/2014/main" id="{5542B0FB-0C7F-4D40-80A7-3CAD0B7D5996}"/>
              </a:ext>
            </a:extLst>
          </p:cNvPr>
          <p:cNvSpPr>
            <a:spLocks noChangeArrowheads="1"/>
          </p:cNvSpPr>
          <p:nvPr/>
        </p:nvSpPr>
        <p:spPr bwMode="auto">
          <a:xfrm rot="5400000">
            <a:off x="4044671"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05FAF078-3519-72EE-F756-8F1AAF73B425}"/>
              </a:ext>
            </a:extLst>
          </p:cNvPr>
          <p:cNvSpPr txBox="1"/>
          <p:nvPr/>
        </p:nvSpPr>
        <p:spPr>
          <a:xfrm>
            <a:off x="3048000" y="6140130"/>
            <a:ext cx="293381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Apple M1 Ultra System (2022)</a:t>
            </a:r>
          </a:p>
        </p:txBody>
      </p:sp>
      <p:sp>
        <p:nvSpPr>
          <p:cNvPr id="8" name="TextBox 7">
            <a:extLst>
              <a:ext uri="{FF2B5EF4-FFF2-40B4-BE49-F238E27FC236}">
                <a16:creationId xmlns:a16="http://schemas.microsoft.com/office/drawing/2014/main" id="{A2A1C5B9-D3CC-6035-D80C-A166B5BD945F}"/>
              </a:ext>
            </a:extLst>
          </p:cNvPr>
          <p:cNvSpPr txBox="1"/>
          <p:nvPr/>
        </p:nvSpPr>
        <p:spPr>
          <a:xfrm>
            <a:off x="2615830" y="5609553"/>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0" name="TextBox 9">
            <a:extLst>
              <a:ext uri="{FF2B5EF4-FFF2-40B4-BE49-F238E27FC236}">
                <a16:creationId xmlns:a16="http://schemas.microsoft.com/office/drawing/2014/main" id="{EFC8947E-A616-D75A-85A7-B17561B4DB64}"/>
              </a:ext>
            </a:extLst>
          </p:cNvPr>
          <p:cNvSpPr txBox="1"/>
          <p:nvPr/>
        </p:nvSpPr>
        <p:spPr>
          <a:xfrm>
            <a:off x="5562682" y="5617106"/>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1" name="TextBox 10">
            <a:extLst>
              <a:ext uri="{FF2B5EF4-FFF2-40B4-BE49-F238E27FC236}">
                <a16:creationId xmlns:a16="http://schemas.microsoft.com/office/drawing/2014/main" id="{773E168C-9134-1C6E-4F85-8F2B609395F6}"/>
              </a:ext>
            </a:extLst>
          </p:cNvPr>
          <p:cNvSpPr txBox="1"/>
          <p:nvPr/>
        </p:nvSpPr>
        <p:spPr>
          <a:xfrm>
            <a:off x="4122255" y="5263143"/>
            <a:ext cx="89005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A lot of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SRAM</a:t>
            </a:r>
          </a:p>
        </p:txBody>
      </p:sp>
      <p:sp>
        <p:nvSpPr>
          <p:cNvPr id="9" name="Rectangle 39">
            <a:extLst>
              <a:ext uri="{FF2B5EF4-FFF2-40B4-BE49-F238E27FC236}">
                <a16:creationId xmlns:a16="http://schemas.microsoft.com/office/drawing/2014/main" id="{007D205A-1318-551D-5272-8115998B1255}"/>
              </a:ext>
            </a:extLst>
          </p:cNvPr>
          <p:cNvSpPr>
            <a:spLocks noChangeArrowheads="1"/>
          </p:cNvSpPr>
          <p:nvPr/>
        </p:nvSpPr>
        <p:spPr bwMode="auto">
          <a:xfrm rot="5400000">
            <a:off x="-746620" y="2472860"/>
            <a:ext cx="3900363" cy="227237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 name="Rectangle 39">
            <a:extLst>
              <a:ext uri="{FF2B5EF4-FFF2-40B4-BE49-F238E27FC236}">
                <a16:creationId xmlns:a16="http://schemas.microsoft.com/office/drawing/2014/main" id="{3662BFAB-2D15-A3C2-7D02-D2FB2B6A3B5D}"/>
              </a:ext>
            </a:extLst>
          </p:cNvPr>
          <p:cNvSpPr>
            <a:spLocks noChangeArrowheads="1"/>
          </p:cNvSpPr>
          <p:nvPr/>
        </p:nvSpPr>
        <p:spPr bwMode="auto">
          <a:xfrm rot="5400000">
            <a:off x="6003240" y="2459876"/>
            <a:ext cx="3900364" cy="229834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3" name="TextBox 12">
            <a:extLst>
              <a:ext uri="{FF2B5EF4-FFF2-40B4-BE49-F238E27FC236}">
                <a16:creationId xmlns:a16="http://schemas.microsoft.com/office/drawing/2014/main" id="{3D11B37C-D3AA-9992-83DB-6800B95039FA}"/>
              </a:ext>
            </a:extLst>
          </p:cNvPr>
          <p:cNvSpPr txBox="1"/>
          <p:nvPr/>
        </p:nvSpPr>
        <p:spPr>
          <a:xfrm>
            <a:off x="755576" y="5589240"/>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4" name="TextBox 13">
            <a:extLst>
              <a:ext uri="{FF2B5EF4-FFF2-40B4-BE49-F238E27FC236}">
                <a16:creationId xmlns:a16="http://schemas.microsoft.com/office/drawing/2014/main" id="{79A0D39A-0DC5-90B4-0DBB-6BBA80E3CBFA}"/>
              </a:ext>
            </a:extLst>
          </p:cNvPr>
          <p:cNvSpPr txBox="1"/>
          <p:nvPr/>
        </p:nvSpPr>
        <p:spPr>
          <a:xfrm>
            <a:off x="7470117" y="5610646"/>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Tree>
    <p:extLst>
      <p:ext uri="{BB962C8B-B14F-4D97-AF65-F5344CB8AC3E}">
        <p14:creationId xmlns:p14="http://schemas.microsoft.com/office/powerpoint/2010/main" val="134699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b="1" dirty="0">
                <a:solidFill>
                  <a:srgbClr val="0000FF"/>
                </a:solidFill>
              </a:rPr>
              <a:t>Ensure data does not overwhelm </a:t>
            </a:r>
            <a:r>
              <a:rPr lang="en-US" dirty="0">
                <a:solidFill>
                  <a:srgbClr val="0000FF"/>
                </a:solidFill>
              </a:rPr>
              <a:t>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b="1" dirty="0">
                <a:solidFill>
                  <a:srgbClr val="0000FF"/>
                </a:solidFill>
              </a:rPr>
              <a:t>Take advantage of </a:t>
            </a:r>
            <a:r>
              <a:rPr lang="en-US" dirty="0">
                <a:solidFill>
                  <a:srgbClr val="0000FF"/>
                </a:solidFill>
              </a:rPr>
              <a:t>vast amounts of </a:t>
            </a:r>
            <a:r>
              <a:rPr lang="en-US" b="1" dirty="0">
                <a:solidFill>
                  <a:srgbClr val="0000FF"/>
                </a:solidFill>
              </a:rPr>
              <a:t>data</a:t>
            </a:r>
            <a:r>
              <a:rPr lang="en-US" dirty="0">
                <a:solidFill>
                  <a:srgbClr val="0000FF"/>
                </a:solidFill>
              </a:rPr>
              <a:t> and metadata</a:t>
            </a:r>
          </a:p>
          <a:p>
            <a:pPr lvl="1"/>
            <a:r>
              <a:rPr lang="en-US" dirty="0"/>
              <a:t>to improve architectural &amp; system-level decisions </a:t>
            </a:r>
          </a:p>
          <a:p>
            <a:pPr lvl="1"/>
            <a:endParaRPr lang="en-US" dirty="0"/>
          </a:p>
          <a:p>
            <a:pPr lvl="1"/>
            <a:endParaRPr lang="en-US" dirty="0"/>
          </a:p>
          <a:p>
            <a:r>
              <a:rPr lang="en-US" b="1" dirty="0">
                <a:solidFill>
                  <a:srgbClr val="0000FF"/>
                </a:solidFill>
              </a:rPr>
              <a:t>Understand and exploit </a:t>
            </a:r>
            <a:r>
              <a:rPr lang="en-US" dirty="0">
                <a:solidFill>
                  <a:srgbClr val="0000FF"/>
                </a:solidFill>
              </a:rPr>
              <a:t>properties of (different) </a:t>
            </a:r>
            <a:r>
              <a:rPr lang="en-US" b="1" dirty="0">
                <a:solidFill>
                  <a:srgbClr val="0000FF"/>
                </a:solidFill>
              </a:rPr>
              <a:t>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2709411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Computing Systems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Are</a:t>
            </a:r>
            <a:r>
              <a:rPr lang="en-US" dirty="0">
                <a:solidFill>
                  <a:srgbClr val="0000FF"/>
                </a:solidFill>
              </a:rPr>
              <a:t> </a:t>
            </a:r>
            <a:r>
              <a:rPr lang="en-US" dirty="0">
                <a:solidFill>
                  <a:srgbClr val="FF0000"/>
                </a:solidFill>
              </a:rPr>
              <a:t>processor-centric</a:t>
            </a:r>
            <a:r>
              <a:rPr lang="en-US" dirty="0">
                <a:solidFill>
                  <a:srgbClr val="0432FF"/>
                </a:solidFill>
              </a:rPr>
              <a:t> vs. </a:t>
            </a:r>
            <a:r>
              <a:rPr lang="en-US" b="1" dirty="0">
                <a:solidFill>
                  <a:srgbClr val="0432FF"/>
                </a:solidFill>
              </a:rPr>
              <a:t>data-centric</a:t>
            </a:r>
          </a:p>
          <a:p>
            <a:pPr lvl="1"/>
            <a:endParaRPr lang="en-US" dirty="0"/>
          </a:p>
          <a:p>
            <a:pPr lvl="1"/>
            <a:endParaRPr lang="en-US" dirty="0"/>
          </a:p>
          <a:p>
            <a:endParaRPr lang="en-US" dirty="0"/>
          </a:p>
          <a:p>
            <a:r>
              <a:rPr lang="en-US" dirty="0"/>
              <a:t>Make </a:t>
            </a:r>
            <a:r>
              <a:rPr lang="en-US" dirty="0">
                <a:solidFill>
                  <a:srgbClr val="FF0000"/>
                </a:solidFill>
              </a:rPr>
              <a:t>designer-dictated </a:t>
            </a:r>
            <a:r>
              <a:rPr lang="en-US" dirty="0">
                <a:solidFill>
                  <a:srgbClr val="0432FF"/>
                </a:solidFill>
              </a:rPr>
              <a:t>decisions vs. </a:t>
            </a:r>
            <a:r>
              <a:rPr lang="en-US" b="1" dirty="0">
                <a:solidFill>
                  <a:srgbClr val="0432FF"/>
                </a:solidFill>
              </a:rPr>
              <a:t>data-driven</a:t>
            </a:r>
            <a:endParaRPr lang="en-US" dirty="0">
              <a:solidFill>
                <a:srgbClr val="0432FF"/>
              </a:solidFill>
            </a:endParaRPr>
          </a:p>
          <a:p>
            <a:pPr lvl="1"/>
            <a:endParaRPr lang="en-US" dirty="0"/>
          </a:p>
          <a:p>
            <a:pPr lvl="1"/>
            <a:endParaRPr lang="en-US" dirty="0"/>
          </a:p>
          <a:p>
            <a:endParaRPr lang="en-US" dirty="0"/>
          </a:p>
          <a:p>
            <a:r>
              <a:rPr lang="en-US" dirty="0"/>
              <a:t>Make </a:t>
            </a:r>
            <a:r>
              <a:rPr lang="en-US" dirty="0">
                <a:solidFill>
                  <a:srgbClr val="FF0000"/>
                </a:solidFill>
              </a:rPr>
              <a:t>component-based myopic </a:t>
            </a:r>
            <a:r>
              <a:rPr lang="en-US" dirty="0">
                <a:solidFill>
                  <a:srgbClr val="0000FF"/>
                </a:solidFill>
              </a:rPr>
              <a:t>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3970075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7164901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15698167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31</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E630-A1E5-804C-A757-BA15C2E67AA0}"/>
              </a:ext>
            </a:extLst>
          </p:cNvPr>
          <p:cNvSpPr>
            <a:spLocks noGrp="1"/>
          </p:cNvSpPr>
          <p:nvPr>
            <p:ph type="title"/>
          </p:nvPr>
        </p:nvSpPr>
        <p:spPr>
          <a:xfrm>
            <a:off x="228600" y="152400"/>
            <a:ext cx="9372600" cy="884238"/>
          </a:xfrm>
        </p:spPr>
        <p:txBody>
          <a:bodyPr/>
          <a:lstStyle/>
          <a:p>
            <a:r>
              <a:rPr lang="en-US" dirty="0">
                <a:solidFill>
                  <a:srgbClr val="006633"/>
                </a:solidFill>
                <a:ea typeface="ＭＳ Ｐゴシック" charset="0"/>
              </a:rPr>
              <a:t>Process Data Where It Makes Sense </a:t>
            </a:r>
            <a:endParaRPr lang="en-US" sz="3600" dirty="0"/>
          </a:p>
        </p:txBody>
      </p:sp>
      <p:sp>
        <p:nvSpPr>
          <p:cNvPr id="3" name="Slide Number Placeholder 2">
            <a:extLst>
              <a:ext uri="{FF2B5EF4-FFF2-40B4-BE49-F238E27FC236}">
                <a16:creationId xmlns:a16="http://schemas.microsoft.com/office/drawing/2014/main" id="{78AEBD90-9301-6C4A-BC8C-2EDBB0E5DDF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6ABE56-5E07-4208-997F-19E78ED3449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77506" name="Picture 2" descr="Apple announces M1 Ultra with 20-core CPU and 64-core GPU">
            <a:extLst>
              <a:ext uri="{FF2B5EF4-FFF2-40B4-BE49-F238E27FC236}">
                <a16:creationId xmlns:a16="http://schemas.microsoft.com/office/drawing/2014/main" id="{39E66091-2514-8942-B762-7B5B63853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637"/>
            <a:ext cx="9144000" cy="51355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2F3789-731D-3743-920B-1975EC699A4D}"/>
              </a:ext>
            </a:extLst>
          </p:cNvPr>
          <p:cNvSpPr txBox="1"/>
          <p:nvPr/>
        </p:nvSpPr>
        <p:spPr>
          <a:xfrm>
            <a:off x="1932065" y="6566356"/>
            <a:ext cx="5203669" cy="21544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www.gsmarena.com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/apple_announces_m1_ultra_with_20core_cpu_and_64core_gpu-news-53481.php</a:t>
            </a:r>
          </a:p>
        </p:txBody>
      </p:sp>
      <p:sp>
        <p:nvSpPr>
          <p:cNvPr id="6" name="Rectangle 39">
            <a:extLst>
              <a:ext uri="{FF2B5EF4-FFF2-40B4-BE49-F238E27FC236}">
                <a16:creationId xmlns:a16="http://schemas.microsoft.com/office/drawing/2014/main" id="{F3942E71-DCB7-734B-AA89-8B7623663BCA}"/>
              </a:ext>
            </a:extLst>
          </p:cNvPr>
          <p:cNvSpPr>
            <a:spLocks noChangeArrowheads="1"/>
          </p:cNvSpPr>
          <p:nvPr/>
        </p:nvSpPr>
        <p:spPr bwMode="auto">
          <a:xfrm rot="5400000">
            <a:off x="1189528"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ectangle 39">
            <a:extLst>
              <a:ext uri="{FF2B5EF4-FFF2-40B4-BE49-F238E27FC236}">
                <a16:creationId xmlns:a16="http://schemas.microsoft.com/office/drawing/2014/main" id="{5542B0FB-0C7F-4D40-80A7-3CAD0B7D5996}"/>
              </a:ext>
            </a:extLst>
          </p:cNvPr>
          <p:cNvSpPr>
            <a:spLocks noChangeArrowheads="1"/>
          </p:cNvSpPr>
          <p:nvPr/>
        </p:nvSpPr>
        <p:spPr bwMode="auto">
          <a:xfrm rot="5400000">
            <a:off x="4044671"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05FAF078-3519-72EE-F756-8F1AAF73B425}"/>
              </a:ext>
            </a:extLst>
          </p:cNvPr>
          <p:cNvSpPr txBox="1"/>
          <p:nvPr/>
        </p:nvSpPr>
        <p:spPr>
          <a:xfrm>
            <a:off x="3048000" y="6140130"/>
            <a:ext cx="293381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Apple M1 Ultra System (2022)</a:t>
            </a:r>
          </a:p>
        </p:txBody>
      </p:sp>
      <p:sp>
        <p:nvSpPr>
          <p:cNvPr id="8" name="TextBox 7">
            <a:extLst>
              <a:ext uri="{FF2B5EF4-FFF2-40B4-BE49-F238E27FC236}">
                <a16:creationId xmlns:a16="http://schemas.microsoft.com/office/drawing/2014/main" id="{A2A1C5B9-D3CC-6035-D80C-A166B5BD945F}"/>
              </a:ext>
            </a:extLst>
          </p:cNvPr>
          <p:cNvSpPr txBox="1"/>
          <p:nvPr/>
        </p:nvSpPr>
        <p:spPr>
          <a:xfrm>
            <a:off x="2615830" y="5609553"/>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0" name="TextBox 9">
            <a:extLst>
              <a:ext uri="{FF2B5EF4-FFF2-40B4-BE49-F238E27FC236}">
                <a16:creationId xmlns:a16="http://schemas.microsoft.com/office/drawing/2014/main" id="{EFC8947E-A616-D75A-85A7-B17561B4DB64}"/>
              </a:ext>
            </a:extLst>
          </p:cNvPr>
          <p:cNvSpPr txBox="1"/>
          <p:nvPr/>
        </p:nvSpPr>
        <p:spPr>
          <a:xfrm>
            <a:off x="5562682" y="5617106"/>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1" name="TextBox 10">
            <a:extLst>
              <a:ext uri="{FF2B5EF4-FFF2-40B4-BE49-F238E27FC236}">
                <a16:creationId xmlns:a16="http://schemas.microsoft.com/office/drawing/2014/main" id="{773E168C-9134-1C6E-4F85-8F2B609395F6}"/>
              </a:ext>
            </a:extLst>
          </p:cNvPr>
          <p:cNvSpPr txBox="1"/>
          <p:nvPr/>
        </p:nvSpPr>
        <p:spPr>
          <a:xfrm>
            <a:off x="4122255" y="5263143"/>
            <a:ext cx="89005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A lot of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SRAM</a:t>
            </a:r>
          </a:p>
        </p:txBody>
      </p:sp>
      <p:sp>
        <p:nvSpPr>
          <p:cNvPr id="9" name="Rectangle 39">
            <a:extLst>
              <a:ext uri="{FF2B5EF4-FFF2-40B4-BE49-F238E27FC236}">
                <a16:creationId xmlns:a16="http://schemas.microsoft.com/office/drawing/2014/main" id="{007D205A-1318-551D-5272-8115998B1255}"/>
              </a:ext>
            </a:extLst>
          </p:cNvPr>
          <p:cNvSpPr>
            <a:spLocks noChangeArrowheads="1"/>
          </p:cNvSpPr>
          <p:nvPr/>
        </p:nvSpPr>
        <p:spPr bwMode="auto">
          <a:xfrm rot="5400000">
            <a:off x="-746620" y="2472860"/>
            <a:ext cx="3900363" cy="227237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 name="Rectangle 39">
            <a:extLst>
              <a:ext uri="{FF2B5EF4-FFF2-40B4-BE49-F238E27FC236}">
                <a16:creationId xmlns:a16="http://schemas.microsoft.com/office/drawing/2014/main" id="{3662BFAB-2D15-A3C2-7D02-D2FB2B6A3B5D}"/>
              </a:ext>
            </a:extLst>
          </p:cNvPr>
          <p:cNvSpPr>
            <a:spLocks noChangeArrowheads="1"/>
          </p:cNvSpPr>
          <p:nvPr/>
        </p:nvSpPr>
        <p:spPr bwMode="auto">
          <a:xfrm rot="5400000">
            <a:off x="6003240" y="2459876"/>
            <a:ext cx="3900364" cy="229834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3" name="TextBox 12">
            <a:extLst>
              <a:ext uri="{FF2B5EF4-FFF2-40B4-BE49-F238E27FC236}">
                <a16:creationId xmlns:a16="http://schemas.microsoft.com/office/drawing/2014/main" id="{3D11B37C-D3AA-9992-83DB-6800B95039FA}"/>
              </a:ext>
            </a:extLst>
          </p:cNvPr>
          <p:cNvSpPr txBox="1"/>
          <p:nvPr/>
        </p:nvSpPr>
        <p:spPr>
          <a:xfrm>
            <a:off x="755576" y="5589240"/>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4" name="TextBox 13">
            <a:extLst>
              <a:ext uri="{FF2B5EF4-FFF2-40B4-BE49-F238E27FC236}">
                <a16:creationId xmlns:a16="http://schemas.microsoft.com/office/drawing/2014/main" id="{79A0D39A-0DC5-90B4-0DBB-6BBA80E3CBFA}"/>
              </a:ext>
            </a:extLst>
          </p:cNvPr>
          <p:cNvSpPr txBox="1"/>
          <p:nvPr/>
        </p:nvSpPr>
        <p:spPr>
          <a:xfrm>
            <a:off x="7470117" y="5610646"/>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5" name="Rectangle 39">
            <a:extLst>
              <a:ext uri="{FF2B5EF4-FFF2-40B4-BE49-F238E27FC236}">
                <a16:creationId xmlns:a16="http://schemas.microsoft.com/office/drawing/2014/main" id="{71AD81D4-F29E-78E6-F541-517C58C8DC66}"/>
              </a:ext>
            </a:extLst>
          </p:cNvPr>
          <p:cNvSpPr>
            <a:spLocks noChangeArrowheads="1"/>
          </p:cNvSpPr>
          <p:nvPr/>
        </p:nvSpPr>
        <p:spPr bwMode="auto">
          <a:xfrm rot="5400000">
            <a:off x="4317705" y="-3213695"/>
            <a:ext cx="534558" cy="9035225"/>
          </a:xfrm>
          <a:prstGeom prst="rect">
            <a:avLst/>
          </a:prstGeom>
          <a:noFill/>
          <a:ln w="50800">
            <a:solidFill>
              <a:srgbClr val="FFC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6" name="TextBox 15">
            <a:extLst>
              <a:ext uri="{FF2B5EF4-FFF2-40B4-BE49-F238E27FC236}">
                <a16:creationId xmlns:a16="http://schemas.microsoft.com/office/drawing/2014/main" id="{B793D85F-140C-F27C-6FA0-DFE552ECD580}"/>
              </a:ext>
            </a:extLst>
          </p:cNvPr>
          <p:cNvSpPr txBox="1"/>
          <p:nvPr/>
        </p:nvSpPr>
        <p:spPr>
          <a:xfrm>
            <a:off x="4104204" y="1108594"/>
            <a:ext cx="1031051"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Arial" panose="020B0604020202020204" pitchFamily="34" charset="0"/>
                <a:ea typeface="ＭＳ Ｐゴシック" panose="020B0600070205080204" pitchFamily="34" charset="-128"/>
                <a:cs typeface="+mn-cs"/>
              </a:rPr>
              <a:t>Sensors</a:t>
            </a:r>
          </a:p>
        </p:txBody>
      </p:sp>
    </p:spTree>
    <p:extLst>
      <p:ext uri="{BB962C8B-B14F-4D97-AF65-F5344CB8AC3E}">
        <p14:creationId xmlns:p14="http://schemas.microsoft.com/office/powerpoint/2010/main" val="420471630"/>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a:xfrm>
            <a:off x="228600" y="1219200"/>
            <a:ext cx="8915400" cy="5029200"/>
          </a:xfrm>
        </p:spPr>
        <p:txBody>
          <a:bodyPr/>
          <a:lstStyle/>
          <a:p>
            <a:r>
              <a:rPr lang="en-US" b="1" dirty="0">
                <a:solidFill>
                  <a:srgbClr val="FF0000"/>
                </a:solidFill>
              </a:rPr>
              <a:t>Push from Technology</a:t>
            </a:r>
          </a:p>
          <a:p>
            <a:pPr lvl="1"/>
            <a:r>
              <a:rPr lang="en-US" dirty="0">
                <a:solidFill>
                  <a:srgbClr val="0000FF"/>
                </a:solidFill>
              </a:rPr>
              <a:t>Memory technology scaling is not going well </a:t>
            </a:r>
            <a:r>
              <a:rPr lang="en-US" dirty="0">
                <a:solidFill>
                  <a:srgbClr val="0000FF"/>
                </a:solidFill>
                <a:sym typeface="Wingdings" pitchFamily="2" charset="2"/>
              </a:rPr>
              <a:t>(e.g., RowHammer)</a:t>
            </a:r>
            <a:endParaRPr lang="en-US" dirty="0">
              <a:solidFill>
                <a:srgbClr val="0000FF"/>
              </a:solidFill>
            </a:endParaRPr>
          </a:p>
          <a:p>
            <a:pPr lvl="1"/>
            <a:r>
              <a:rPr lang="en-US" dirty="0">
                <a:solidFill>
                  <a:srgbClr val="C00000"/>
                </a:solidFill>
                <a:sym typeface="Wingdings"/>
              </a:rPr>
              <a:t>Many scaling issues demand intelligence in memory</a:t>
            </a:r>
          </a:p>
          <a:p>
            <a:pPr marL="0" indent="0">
              <a:buNone/>
            </a:pPr>
            <a:endParaRPr lang="en-US" dirty="0">
              <a:solidFill>
                <a:srgbClr val="FF0000"/>
              </a:solidFill>
            </a:endParaRPr>
          </a:p>
          <a:p>
            <a:r>
              <a:rPr lang="en-US" b="1" dirty="0">
                <a:solidFill>
                  <a:srgbClr val="FF0000"/>
                </a:solidFill>
              </a:rPr>
              <a:t>Pull from Applications &amp; Systems</a:t>
            </a:r>
          </a:p>
          <a:p>
            <a:pPr lvl="1"/>
            <a:r>
              <a:rPr lang="en-US" dirty="0">
                <a:solidFill>
                  <a:srgbClr val="0000FF"/>
                </a:solidFill>
              </a:rPr>
              <a:t>Data access is the major bottleneck</a:t>
            </a:r>
          </a:p>
          <a:p>
            <a:pPr lvl="1"/>
            <a:r>
              <a:rPr lang="en-US" dirty="0">
                <a:solidFill>
                  <a:srgbClr val="0000FF"/>
                </a:solidFill>
              </a:rPr>
              <a:t>Systems are energy &amp; power limited</a:t>
            </a:r>
          </a:p>
          <a:p>
            <a:pPr lvl="1"/>
            <a:r>
              <a:rPr lang="en-US" dirty="0">
                <a:solidFill>
                  <a:srgbClr val="0000FF"/>
                </a:solidFill>
              </a:rPr>
              <a:t>Data movement much more energy-hungry than computation</a:t>
            </a:r>
          </a:p>
          <a:p>
            <a:pPr lvl="1"/>
            <a:r>
              <a:rPr lang="en-US" dirty="0">
                <a:solidFill>
                  <a:srgbClr val="0000FF"/>
                </a:solidFill>
              </a:rPr>
              <a:t>Need all at the same time: performance, energy, sustainability</a:t>
            </a:r>
          </a:p>
          <a:p>
            <a:pPr lvl="1"/>
            <a:r>
              <a:rPr lang="en-US" dirty="0">
                <a:solidFill>
                  <a:srgbClr val="C00000"/>
                </a:solidFill>
              </a:rPr>
              <a:t>We can improve all metrics by minimizing data movement</a:t>
            </a:r>
          </a:p>
          <a:p>
            <a:pPr lvl="1"/>
            <a:endParaRPr lang="en-US" dirty="0">
              <a:solidFill>
                <a:srgbClr val="0000FF"/>
              </a:solidFill>
            </a:endParaRPr>
          </a:p>
          <a:p>
            <a:r>
              <a:rPr lang="en-US" b="1" dirty="0">
                <a:solidFill>
                  <a:srgbClr val="FF0000"/>
                </a:solidFill>
              </a:rPr>
              <a:t>Designs are squeezed in the middle</a:t>
            </a:r>
          </a:p>
          <a:p>
            <a:pPr lvl="1"/>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0257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dirty="0"/>
              <a:t>Processing-in-Memory Landscape Today</a:t>
            </a:r>
            <a:endParaRPr lang="en-US" sz="3800" dirty="0"/>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456307" y="6495760"/>
            <a:ext cx="408637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And, many other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3843453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6" grpId="0"/>
      <p:bldP spid="1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972560843"/>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3396749188"/>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RowHammer </a:t>
            </a:r>
            <a:r>
              <a:rPr lang="en-US" dirty="0"/>
              <a:t>Tutorial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lgn="l">
              <a:buNone/>
            </a:pPr>
            <a:r>
              <a:rPr lang="en-US" sz="1600" b="0" i="0" dirty="0">
                <a:solidFill>
                  <a:srgbClr val="000000"/>
                </a:solidFill>
                <a:effectLst/>
              </a:rPr>
              <a:t>Onur Mutlu,</a:t>
            </a:r>
            <a:br>
              <a:rPr lang="en-US" sz="1600" b="0" i="0" dirty="0">
                <a:solidFill>
                  <a:srgbClr val="000000"/>
                </a:solidFill>
                <a:effectLst/>
              </a:rPr>
            </a:br>
            <a:r>
              <a:rPr lang="en-US" sz="1600" b="1" i="0" dirty="0">
                <a:solidFill>
                  <a:srgbClr val="0432FF"/>
                </a:solidFill>
                <a:effectLst/>
                <a:hlinkClick r:id="rId2">
                  <a:extLst>
                    <a:ext uri="{A12FA001-AC4F-418D-AE19-62706E023703}">
                      <ahyp:hlinkClr xmlns:ahyp="http://schemas.microsoft.com/office/drawing/2018/hyperlinkcolor" val="tx"/>
                    </a:ext>
                  </a:extLst>
                </a:hlinkClick>
              </a:rPr>
              <a:t>"Security Aspects of DRAM: The Story of RowHammer"</a:t>
            </a:r>
            <a:br>
              <a:rPr lang="en-US" sz="1600" b="0" i="0" dirty="0">
                <a:solidFill>
                  <a:srgbClr val="000000"/>
                </a:solidFill>
                <a:effectLst/>
              </a:rPr>
            </a:br>
            <a:r>
              <a:rPr lang="en-US" sz="1600" b="0" i="1" dirty="0">
                <a:solidFill>
                  <a:srgbClr val="000000"/>
                </a:solidFill>
                <a:effectLst/>
              </a:rPr>
              <a:t>Invited Tutorial at </a:t>
            </a:r>
            <a:r>
              <a:rPr lang="en-US" sz="1600" b="0" i="1" dirty="0">
                <a:solidFill>
                  <a:srgbClr val="000000"/>
                </a:solidFill>
                <a:effectLst/>
                <a:hlinkClick r:id="rId3"/>
              </a:rPr>
              <a:t>14th IEEE Electron Devices Society International Memory Workshop</a:t>
            </a:r>
            <a:r>
              <a:rPr lang="en-US" sz="1600" b="0" i="1" dirty="0">
                <a:solidFill>
                  <a:srgbClr val="000000"/>
                </a:solidFill>
                <a:effectLst/>
              </a:rPr>
              <a:t> (</a:t>
            </a:r>
            <a:r>
              <a:rPr lang="en-US" sz="1600" b="1" i="1" dirty="0">
                <a:solidFill>
                  <a:srgbClr val="000000"/>
                </a:solidFill>
                <a:effectLst/>
              </a:rPr>
              <a:t>IMW</a:t>
            </a:r>
            <a:r>
              <a:rPr lang="en-US" sz="1600" b="0" i="1" dirty="0">
                <a:solidFill>
                  <a:srgbClr val="000000"/>
                </a:solidFill>
                <a:effectLst/>
              </a:rPr>
              <a:t>)</a:t>
            </a:r>
            <a:r>
              <a:rPr lang="en-US" sz="1600" b="0" i="0" dirty="0">
                <a:solidFill>
                  <a:srgbClr val="000000"/>
                </a:solidFill>
                <a:effectLst/>
              </a:rPr>
              <a:t>, Dresden, Germany, May 2022.</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2"/>
              </a:rPr>
              <a:t>Slides (pptx)</a:t>
            </a:r>
            <a:r>
              <a:rPr lang="en-US" sz="1600" b="0" i="0" dirty="0">
                <a:solidFill>
                  <a:srgbClr val="000000"/>
                </a:solidFill>
                <a:effectLst/>
                <a:hlinkClick r:id="rId4"/>
              </a:rPr>
              <a:t>(pdf)</a:t>
            </a:r>
            <a:r>
              <a:rPr lang="en-US" sz="1600" b="0" i="0" dirty="0">
                <a:solidFill>
                  <a:srgbClr val="000000"/>
                </a:solidFill>
                <a:effectLst/>
              </a:rPr>
              <a:t>]</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5"/>
              </a:rPr>
              <a:t>Tutorial Video</a:t>
            </a:r>
            <a:r>
              <a:rPr lang="en-US" sz="1600" b="0" i="0" dirty="0">
                <a:solidFill>
                  <a:srgbClr val="000000"/>
                </a:solidFill>
                <a:effectLst/>
              </a:rPr>
              <a:t> (57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799B286E-F79B-FDB9-56D1-AB444EE3327C}"/>
              </a:ext>
            </a:extLst>
          </p:cNvPr>
          <p:cNvPicPr>
            <a:picLocks noChangeAspect="1"/>
          </p:cNvPicPr>
          <p:nvPr/>
        </p:nvPicPr>
        <p:blipFill>
          <a:blip r:embed="rId6"/>
          <a:stretch>
            <a:fillRect/>
          </a:stretch>
        </p:blipFill>
        <p:spPr>
          <a:xfrm>
            <a:off x="1331640" y="2488351"/>
            <a:ext cx="6178042" cy="4287099"/>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483768" y="6546850"/>
            <a:ext cx="37135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https://www.youtube.com/watch?v=37hWglkQRG0</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99716254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b="1" dirty="0"/>
              <a:t>10 Years of RowHammer </a:t>
            </a:r>
            <a:r>
              <a:rPr lang="en-US" dirty="0"/>
              <a:t>in 20 Minutes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"The Story of RowHammer"</a:t>
            </a:r>
            <a:br>
              <a:rPr lang="en-US" sz="1600" dirty="0">
                <a:solidFill>
                  <a:srgbClr val="0000FF"/>
                </a:solidFill>
              </a:rPr>
            </a:br>
            <a:r>
              <a:rPr lang="en-US" sz="1600" i="1" dirty="0"/>
              <a:t>Invited Talk at the </a:t>
            </a:r>
            <a:r>
              <a:rPr lang="en-US" sz="1600" i="1" dirty="0">
                <a:hlinkClick r:id="rId3"/>
              </a:rPr>
              <a:t>Workshop on Robust and Safe Software 2.0 (</a:t>
            </a:r>
            <a:r>
              <a:rPr lang="en-US" sz="1600" b="1" i="1" dirty="0">
                <a:hlinkClick r:id="rId3"/>
              </a:rPr>
              <a:t>RSS2</a:t>
            </a:r>
            <a:r>
              <a:rPr lang="en-US" sz="1600" i="1" dirty="0">
                <a:hlinkClick r:id="rId3"/>
              </a:rPr>
              <a:t>)</a:t>
            </a:r>
            <a:r>
              <a:rPr lang="en-US" sz="1600" dirty="0"/>
              <a:t>, held with </a:t>
            </a:r>
            <a:r>
              <a:rPr lang="en-US" sz="1600" i="1" dirty="0">
                <a:hlinkClick r:id="rId4"/>
              </a:rPr>
              <a:t>the 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28 February 2022.</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E4723C9-FE25-9385-0C6B-05C68AF3F487}"/>
              </a:ext>
            </a:extLst>
          </p:cNvPr>
          <p:cNvPicPr>
            <a:picLocks noChangeAspect="1"/>
          </p:cNvPicPr>
          <p:nvPr/>
        </p:nvPicPr>
        <p:blipFill>
          <a:blip r:embed="rId6"/>
          <a:stretch>
            <a:fillRect/>
          </a:stretch>
        </p:blipFill>
        <p:spPr>
          <a:xfrm>
            <a:off x="1848524" y="2456204"/>
            <a:ext cx="5531788" cy="4347943"/>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3014425" y="6536377"/>
            <a:ext cx="35737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https://www.youtube.com/watch?v=ctKTRyi96Bk</a:t>
            </a: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64514159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20200" cy="1066800"/>
          </a:xfrm>
        </p:spPr>
        <p:txBody>
          <a:bodyPr/>
          <a:lstStyle/>
          <a:p>
            <a:r>
              <a:rPr lang="en-US" sz="3200" dirty="0"/>
              <a:t>Emerging Memories Also Need Intelligent Controllers</a:t>
            </a:r>
          </a:p>
        </p:txBody>
      </p:sp>
      <p:sp>
        <p:nvSpPr>
          <p:cNvPr id="3" name="Content Placeholder 2"/>
          <p:cNvSpPr>
            <a:spLocks noGrp="1"/>
          </p:cNvSpPr>
          <p:nvPr>
            <p:ph idx="1"/>
          </p:nvPr>
        </p:nvSpPr>
        <p:spPr>
          <a:xfrm>
            <a:off x="0" y="997527"/>
            <a:ext cx="9144000" cy="5193723"/>
          </a:xfrm>
        </p:spPr>
        <p:txBody>
          <a:bodyPr/>
          <a:lstStyle/>
          <a:p>
            <a:r>
              <a:rPr lang="en-US" sz="1900" dirty="0"/>
              <a:t>Benjamin C. Lee, Engin Ipek, Onur Mutlu, and Doug Burger,</a:t>
            </a:r>
            <a:br>
              <a:rPr lang="en-US" sz="1900" dirty="0"/>
            </a:br>
            <a:r>
              <a:rPr lang="en-US" sz="1900" b="1" dirty="0">
                <a:solidFill>
                  <a:srgbClr val="0000FF"/>
                </a:solidFill>
                <a:hlinkClick r:id="rId2">
                  <a:extLst>
                    <a:ext uri="{A12FA001-AC4F-418D-AE19-62706E023703}">
                      <ahyp:hlinkClr xmlns:ahyp="http://schemas.microsoft.com/office/drawing/2018/hyperlinkcolor" val="tx"/>
                    </a:ext>
                  </a:extLst>
                </a:hlinkClick>
              </a:rPr>
              <a:t>"Architecting Phase Change Memory as a Scalable DRAM Alternative"</a:t>
            </a:r>
            <a:br>
              <a:rPr lang="en-US" sz="1900" dirty="0">
                <a:solidFill>
                  <a:srgbClr val="0000FF"/>
                </a:solidFill>
              </a:rPr>
            </a:br>
            <a:r>
              <a:rPr lang="en-US" sz="1900" i="1" dirty="0"/>
              <a:t>Proceedings of the </a:t>
            </a:r>
            <a:r>
              <a:rPr lang="en-US" sz="1900" i="1" dirty="0">
                <a:hlinkClick r:id="rId3"/>
              </a:rPr>
              <a:t>36th International Symposium on Computer Architecture</a:t>
            </a:r>
            <a:r>
              <a:rPr lang="en-US" sz="1900" i="1" dirty="0"/>
              <a:t> (</a:t>
            </a:r>
            <a:r>
              <a:rPr lang="en-US" sz="1900" b="1" i="1" dirty="0"/>
              <a:t>ISCA</a:t>
            </a:r>
            <a:r>
              <a:rPr lang="en-US" sz="1900" i="1" dirty="0"/>
              <a:t>)</a:t>
            </a:r>
            <a:r>
              <a:rPr lang="en-US" sz="1900" dirty="0"/>
              <a:t>, pages 2-13, Austin, TX, June 2009. </a:t>
            </a:r>
            <a:r>
              <a:rPr lang="en-US" sz="1900" dirty="0">
                <a:hlinkClick r:id="rId4"/>
              </a:rPr>
              <a:t>Slides (pdf)</a:t>
            </a:r>
            <a:br>
              <a:rPr lang="en-US" sz="1900" dirty="0"/>
            </a:br>
            <a:r>
              <a:rPr lang="en-US" sz="1900" b="1" i="1" dirty="0">
                <a:solidFill>
                  <a:srgbClr val="FF0000"/>
                </a:solidFill>
              </a:rPr>
              <a:t>One of the 13 computer architecture papers of 2009 selected as Top Picks by IEEE Micro. Selected as a CACM Research Highlight.           2022 Persistent Impact Prize.</a:t>
            </a:r>
          </a:p>
          <a:p>
            <a:endParaRPr lang="en-US" sz="1900" dirty="0">
              <a:solidFill>
                <a:srgbClr val="FF0000"/>
              </a:solidFill>
            </a:endParaRPr>
          </a:p>
          <a:p>
            <a:pPr marL="0" indent="0">
              <a:buNone/>
            </a:pPr>
            <a:br>
              <a:rPr lang="en-US" sz="1900" dirty="0"/>
            </a:br>
            <a:endParaRPr lang="en-US" sz="1900" dirty="0"/>
          </a:p>
          <a:p>
            <a:endParaRPr lang="en-US" sz="19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1794625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the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179512" y="1412776"/>
            <a:ext cx="8712968"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a:p>
            <a:pPr marL="0" indent="0" algn="ctr">
              <a:buNone/>
            </a:pPr>
            <a:r>
              <a:rPr lang="en-US" sz="6400" dirty="0"/>
              <a:t>(All at the Same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6635961"/>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Processor centric</a:t>
            </a:r>
          </a:p>
          <a:p>
            <a:endParaRPr lang="en-US" dirty="0">
              <a:solidFill>
                <a:srgbClr val="FF0000"/>
              </a:solidFill>
            </a:endParaRP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spTree>
    <p:extLst>
      <p:ext uri="{BB962C8B-B14F-4D97-AF65-F5344CB8AC3E}">
        <p14:creationId xmlns:p14="http://schemas.microsoft.com/office/powerpoint/2010/main" val="97128948"/>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cxnSp>
        <p:nvCxnSpPr>
          <p:cNvPr id="7" name="Straight Arrow Connector 6">
            <a:extLst>
              <a:ext uri="{FF2B5EF4-FFF2-40B4-BE49-F238E27FC236}">
                <a16:creationId xmlns:a16="http://schemas.microsoft.com/office/drawing/2014/main" id="{F1008893-8A27-9240-93C2-6EECFADC9969}"/>
              </a:ext>
            </a:extLst>
          </p:cNvPr>
          <p:cNvCxnSpPr>
            <a:cxnSpLocks/>
          </p:cNvCxnSpPr>
          <p:nvPr/>
        </p:nvCxnSpPr>
        <p:spPr>
          <a:xfrm flipV="1">
            <a:off x="1905000" y="1676400"/>
            <a:ext cx="6477000" cy="2895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08F94A4-B4A7-C941-9E76-8E5F06CE95CE}"/>
              </a:ext>
            </a:extLst>
          </p:cNvPr>
          <p:cNvSpPr/>
          <p:nvPr/>
        </p:nvSpPr>
        <p:spPr>
          <a:xfrm>
            <a:off x="7848600" y="1129460"/>
            <a:ext cx="1176925"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6400X</a:t>
            </a: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CC7F9D75-0F0F-1055-1031-865FCB768539}"/>
              </a:ext>
            </a:extLst>
          </p:cNvPr>
          <p:cNvSpPr txBox="1"/>
          <p:nvPr/>
        </p:nvSpPr>
        <p:spPr>
          <a:xfrm>
            <a:off x="0" y="5623500"/>
            <a:ext cx="9144000" cy="1261884"/>
          </a:xfrm>
          <a:prstGeom prst="rect">
            <a:avLst/>
          </a:prstGeom>
          <a:solidFill>
            <a:srgbClr val="FF66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6400X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simple integer addition </a:t>
            </a:r>
          </a:p>
        </p:txBody>
      </p:sp>
    </p:spTree>
    <p:extLst>
      <p:ext uri="{BB962C8B-B14F-4D97-AF65-F5344CB8AC3E}">
        <p14:creationId xmlns:p14="http://schemas.microsoft.com/office/powerpoint/2010/main" val="2734386006"/>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432FF"/>
                </a:solidFill>
              </a:rPr>
              <a:t>1. Processing near Memory</a:t>
            </a:r>
          </a:p>
          <a:p>
            <a:pPr algn="l"/>
            <a:r>
              <a:rPr lang="en-US" sz="3600" dirty="0"/>
              <a:t>2. Processing using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9921589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8755731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986622"/>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156591362"/>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927684142"/>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143248922"/>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429687911"/>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396580334"/>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931198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2701947285"/>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05364444"/>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sz="2200" dirty="0" err="1"/>
              <a:t>Junwhan</a:t>
            </a:r>
            <a:r>
              <a:rPr lang="en-US" sz="2200" dirty="0"/>
              <a:t> </a:t>
            </a:r>
            <a:r>
              <a:rPr lang="en-US" sz="2200" dirty="0" err="1"/>
              <a:t>Ahn</a:t>
            </a:r>
            <a:r>
              <a:rPr lang="en-US" sz="2200" dirty="0"/>
              <a:t>, </a:t>
            </a:r>
            <a:r>
              <a:rPr lang="en-US" sz="2200" dirty="0" err="1"/>
              <a:t>Sungpack</a:t>
            </a:r>
            <a:r>
              <a:rPr lang="en-US" sz="2200" dirty="0"/>
              <a:t> Hong, </a:t>
            </a:r>
            <a:r>
              <a:rPr lang="en-US" sz="2200" dirty="0" err="1"/>
              <a:t>Sungjoo</a:t>
            </a:r>
            <a:r>
              <a:rPr lang="en-US" sz="2200" dirty="0"/>
              <a:t> </a:t>
            </a:r>
            <a:r>
              <a:rPr lang="en-US" sz="2200" dirty="0" err="1"/>
              <a:t>Yoo</a:t>
            </a:r>
            <a:r>
              <a:rPr lang="en-US" sz="2200" dirty="0"/>
              <a:t>, Onur Mutlu, and </a:t>
            </a:r>
            <a:r>
              <a:rPr lang="en-US" sz="2200" dirty="0" err="1"/>
              <a:t>Kiyoung</a:t>
            </a:r>
            <a:r>
              <a:rPr lang="en-US" sz="2200" dirty="0"/>
              <a:t> Choi,</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sz="2200" dirty="0"/>
            </a:br>
            <a:r>
              <a:rPr lang="en-US" sz="2200" i="1" dirty="0"/>
              <a:t>Proceedings of the </a:t>
            </a:r>
            <a:r>
              <a:rPr lang="en-US" sz="2200" i="1" dirty="0">
                <a:hlinkClick r:id="rId3"/>
              </a:rPr>
              <a:t>42nd International Symposium on Computer Architecture</a:t>
            </a:r>
            <a:r>
              <a:rPr lang="en-US" sz="2200" i="1" dirty="0"/>
              <a:t> (</a:t>
            </a:r>
            <a:r>
              <a:rPr lang="en-US" sz="2200" b="1" i="1" dirty="0"/>
              <a:t>ISCA</a:t>
            </a:r>
            <a:r>
              <a:rPr lang="en-US" sz="2200" i="1" dirty="0"/>
              <a:t>)</a:t>
            </a:r>
            <a:r>
              <a:rPr lang="en-US" sz="2200" dirty="0"/>
              <a:t>, Portland, OR, June 2015.</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Lightning Session Slides (pptx)</a:t>
            </a:r>
            <a:r>
              <a:rPr lang="en-US" sz="2200" dirty="0"/>
              <a:t> </a:t>
            </a:r>
            <a:r>
              <a:rPr lang="en-US" sz="2200" dirty="0">
                <a:hlinkClick r:id="rId7"/>
              </a:rPr>
              <a:t>(pdf)</a:t>
            </a:r>
            <a:r>
              <a:rPr lang="en-US" sz="2200" dirty="0"/>
              <a:t>]</a:t>
            </a:r>
            <a:br>
              <a:rPr lang="en-US" sz="2200" dirty="0"/>
            </a:br>
            <a:r>
              <a:rPr lang="en-US" sz="2200" b="1" i="1" dirty="0">
                <a:solidFill>
                  <a:srgbClr val="FF0000"/>
                </a:solidFill>
              </a:rPr>
              <a:t>Top Picks Honorable Mention by IEEE Micro.</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725144"/>
            <a:ext cx="9144000" cy="1492548"/>
          </a:xfrm>
          <a:prstGeom prst="rect">
            <a:avLst/>
          </a:prstGeom>
        </p:spPr>
      </p:pic>
    </p:spTree>
    <p:extLst>
      <p:ext uri="{BB962C8B-B14F-4D97-AF65-F5344CB8AC3E}">
        <p14:creationId xmlns:p14="http://schemas.microsoft.com/office/powerpoint/2010/main" val="38441803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pPr algn="l">
              <a:buFont typeface="Arial" panose="020B0604020202020204" pitchFamily="34" charset="0"/>
              <a:buChar char="•"/>
            </a:pPr>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 </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7"/>
              </a:rPr>
              <a:t>Talk Video</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(17 minutes)]</a:t>
            </a:r>
          </a:p>
          <a:p>
            <a:pPr marL="0" indent="0">
              <a:buNone/>
            </a:pPr>
            <a:br>
              <a:rPr lang="en-US" sz="1050" dirty="0"/>
            </a:br>
            <a:endParaRPr lang="en-US" sz="1600" dirty="0"/>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8"/>
          <a:stretch>
            <a:fillRect/>
          </a:stretch>
        </p:blipFill>
        <p:spPr>
          <a:xfrm>
            <a:off x="0" y="4114800"/>
            <a:ext cx="9144000" cy="2009981"/>
          </a:xfrm>
          <a:prstGeom prst="rect">
            <a:avLst/>
          </a:prstGeom>
        </p:spPr>
      </p:pic>
    </p:spTree>
    <p:extLst>
      <p:ext uri="{BB962C8B-B14F-4D97-AF65-F5344CB8AC3E}">
        <p14:creationId xmlns:p14="http://schemas.microsoft.com/office/powerpoint/2010/main" val="3054082558"/>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838198085"/>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25193298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55100730"/>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18104396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482674211"/>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3389959057"/>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29489612"/>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F10CE7A-9D8C-AE49-A39B-C01858CE19B8}"/>
              </a:ext>
            </a:extLst>
          </p:cNvPr>
          <p:cNvSpPr>
            <a:spLocks noGrp="1"/>
          </p:cNvSpPr>
          <p:nvPr>
            <p:ph type="subTitle" idx="1"/>
          </p:nvPr>
        </p:nvSpPr>
        <p:spPr>
          <a:xfrm>
            <a:off x="0" y="3179298"/>
            <a:ext cx="9144000" cy="1199754"/>
          </a:xfrm>
        </p:spPr>
        <p:txBody>
          <a:bodyPr>
            <a:noAutofit/>
          </a:bodyPr>
          <a:lstStyle/>
          <a:p>
            <a:pPr>
              <a:spcBef>
                <a:spcPts val="600"/>
              </a:spcBef>
            </a:pPr>
            <a:r>
              <a:rPr lang="en-US" sz="2400" b="0" u="sng" dirty="0">
                <a:latin typeface="Candara" panose="020E0502030303020204" pitchFamily="34" charset="0"/>
              </a:rPr>
              <a:t>Juan Gómez Luna</a:t>
            </a:r>
            <a:r>
              <a:rPr lang="en-US" sz="2400" b="0" dirty="0">
                <a:latin typeface="Candara" panose="020E0502030303020204" pitchFamily="34" charset="0"/>
              </a:rPr>
              <a:t>, Izzat El Hajj, </a:t>
            </a:r>
          </a:p>
          <a:p>
            <a:pPr>
              <a:spcBef>
                <a:spcPts val="600"/>
              </a:spcBef>
            </a:pPr>
            <a:r>
              <a:rPr lang="en-US" sz="2400" b="0" dirty="0">
                <a:latin typeface="Candara" panose="020E0502030303020204" pitchFamily="34" charset="0"/>
              </a:rPr>
              <a:t>Ivan Fernandez, Christina </a:t>
            </a:r>
            <a:r>
              <a:rPr lang="en-US" sz="2400" b="0" dirty="0" err="1">
                <a:latin typeface="Candara" panose="020E0502030303020204" pitchFamily="34" charset="0"/>
              </a:rPr>
              <a:t>Giannoula</a:t>
            </a:r>
            <a:r>
              <a:rPr lang="en-US" sz="2400" b="0" dirty="0">
                <a:latin typeface="Candara" panose="020E0502030303020204" pitchFamily="34" charset="0"/>
              </a:rPr>
              <a:t>, </a:t>
            </a:r>
          </a:p>
          <a:p>
            <a:pPr>
              <a:spcBef>
                <a:spcPts val="600"/>
              </a:spcBef>
            </a:pPr>
            <a:r>
              <a:rPr lang="en-US" sz="2400" b="0" dirty="0">
                <a:latin typeface="Candara" panose="020E0502030303020204" pitchFamily="34" charset="0"/>
              </a:rPr>
              <a:t>Geraldo F. Oliveira, </a:t>
            </a:r>
            <a:r>
              <a:rPr lang="en-US" sz="2400" b="0" dirty="0" err="1">
                <a:latin typeface="Candara" panose="020E0502030303020204" pitchFamily="34" charset="0"/>
              </a:rPr>
              <a:t>Onur</a:t>
            </a:r>
            <a:r>
              <a:rPr lang="en-US" sz="2400" b="0" dirty="0">
                <a:latin typeface="Candara" panose="020E0502030303020204" pitchFamily="34" charset="0"/>
              </a:rPr>
              <a:t> </a:t>
            </a:r>
            <a:r>
              <a:rPr lang="en-US" sz="2400" b="0" dirty="0" err="1">
                <a:latin typeface="Candara" panose="020E0502030303020204" pitchFamily="34" charset="0"/>
              </a:rPr>
              <a:t>Mutlu</a:t>
            </a:r>
            <a:endParaRPr lang="en-US" sz="2400" b="0" dirty="0">
              <a:latin typeface="Candara" panose="020E0502030303020204" pitchFamily="34" charset="0"/>
            </a:endParaRPr>
          </a:p>
        </p:txBody>
      </p:sp>
      <p:sp>
        <p:nvSpPr>
          <p:cNvPr id="3" name="Text Placeholder 2">
            <a:extLst>
              <a:ext uri="{FF2B5EF4-FFF2-40B4-BE49-F238E27FC236}">
                <a16:creationId xmlns:a16="http://schemas.microsoft.com/office/drawing/2014/main" id="{1424A15A-743E-4240-B7EC-8C7A112226BC}"/>
              </a:ext>
            </a:extLst>
          </p:cNvPr>
          <p:cNvSpPr>
            <a:spLocks noGrp="1"/>
          </p:cNvSpPr>
          <p:nvPr>
            <p:ph type="body" sz="quarter" idx="10"/>
          </p:nvPr>
        </p:nvSpPr>
        <p:spPr>
          <a:xfrm>
            <a:off x="0" y="220668"/>
            <a:ext cx="9144000" cy="2728724"/>
          </a:xfrm>
        </p:spPr>
        <p:txBody>
          <a:bodyPr>
            <a:normAutofit/>
          </a:bodyPr>
          <a:lstStyle/>
          <a:p>
            <a:r>
              <a:rPr lang="en-US" sz="4400" dirty="0">
                <a:solidFill>
                  <a:srgbClr val="0070C0"/>
                </a:solidFill>
              </a:rPr>
              <a:t>Understanding a Modern Processing-in-Memory Architecture:</a:t>
            </a:r>
          </a:p>
          <a:p>
            <a:r>
              <a:rPr lang="en-US" sz="3200" dirty="0">
                <a:latin typeface="Candara" panose="020E0502030303020204" pitchFamily="34" charset="0"/>
              </a:rPr>
              <a:t>Benchmarking and Experimental Characterization</a:t>
            </a:r>
          </a:p>
        </p:txBody>
      </p:sp>
      <p:sp>
        <p:nvSpPr>
          <p:cNvPr id="4" name="Subtitle 1">
            <a:extLst>
              <a:ext uri="{FF2B5EF4-FFF2-40B4-BE49-F238E27FC236}">
                <a16:creationId xmlns:a16="http://schemas.microsoft.com/office/drawing/2014/main" id="{A8E1073D-2730-9344-9B5D-7736C10F61B9}"/>
              </a:ext>
            </a:extLst>
          </p:cNvPr>
          <p:cNvSpPr txBox="1">
            <a:spLocks/>
          </p:cNvSpPr>
          <p:nvPr/>
        </p:nvSpPr>
        <p:spPr>
          <a:xfrm>
            <a:off x="1106731" y="4608957"/>
            <a:ext cx="6858000" cy="114686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endParaRPr kumimoji="0" lang="en-US" sz="2000" b="1" i="0" u="sng" strike="noStrike" kern="1200" cap="none" spc="0" normalizeH="0" baseline="0" noProof="0" dirty="0">
              <a:ln>
                <a:noFill/>
              </a:ln>
              <a:solidFill>
                <a:srgbClr val="0563C1"/>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7324012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C3E8E-0D66-4B42-A09B-0EA6C9449CE0}"/>
              </a:ext>
            </a:extLst>
          </p:cNvPr>
          <p:cNvSpPr>
            <a:spLocks noGrp="1"/>
          </p:cNvSpPr>
          <p:nvPr>
            <p:ph type="title"/>
          </p:nvPr>
        </p:nvSpPr>
        <p:spPr/>
        <p:txBody>
          <a:bodyPr/>
          <a:lstStyle/>
          <a:p>
            <a:r>
              <a:rPr lang="en-US" dirty="0"/>
              <a:t>SRC TECHCON Presentation</a:t>
            </a:r>
          </a:p>
        </p:txBody>
      </p:sp>
      <p:sp>
        <p:nvSpPr>
          <p:cNvPr id="3" name="Content Placeholder 2">
            <a:extLst>
              <a:ext uri="{FF2B5EF4-FFF2-40B4-BE49-F238E27FC236}">
                <a16:creationId xmlns:a16="http://schemas.microsoft.com/office/drawing/2014/main" id="{9B6CB1FC-4914-CE40-BC66-64BE3F801B6D}"/>
              </a:ext>
            </a:extLst>
          </p:cNvPr>
          <p:cNvSpPr>
            <a:spLocks noGrp="1"/>
          </p:cNvSpPr>
          <p:nvPr>
            <p:ph idx="1"/>
          </p:nvPr>
        </p:nvSpPr>
        <p:spPr>
          <a:xfrm>
            <a:off x="228600" y="908720"/>
            <a:ext cx="8610600" cy="5123656"/>
          </a:xfrm>
        </p:spPr>
        <p:txBody>
          <a:bodyPr/>
          <a:lstStyle/>
          <a:p>
            <a:pPr marL="0" indent="0">
              <a:buNone/>
            </a:pPr>
            <a:endParaRPr lang="en-US" sz="400" dirty="0"/>
          </a:p>
          <a:p>
            <a:r>
              <a:rPr lang="en-US" sz="2000" dirty="0">
                <a:solidFill>
                  <a:srgbClr val="0000FF"/>
                </a:solidFill>
              </a:rPr>
              <a:t>Dr. Juan Gomez-Luna</a:t>
            </a:r>
          </a:p>
          <a:p>
            <a:pPr lvl="1"/>
            <a:r>
              <a:rPr lang="en-US" sz="1800" dirty="0"/>
              <a:t>Benchmarking Memory-Centric Computing Systems: Analysis of Real Processing-in-Memory Hardware</a:t>
            </a:r>
          </a:p>
          <a:p>
            <a:pPr lvl="1"/>
            <a:r>
              <a:rPr lang="en-US" sz="1800" dirty="0"/>
              <a:t>Based on two major works</a:t>
            </a:r>
          </a:p>
          <a:p>
            <a:pPr lvl="2"/>
            <a:r>
              <a:rPr lang="en-US" sz="1600" dirty="0">
                <a:solidFill>
                  <a:srgbClr val="0000FF"/>
                </a:solidFill>
                <a:hlinkClick r:id="rId2">
                  <a:extLst>
                    <a:ext uri="{A12FA001-AC4F-418D-AE19-62706E023703}">
                      <ahyp:hlinkClr xmlns:ahyp="http://schemas.microsoft.com/office/drawing/2018/hyperlinkcolor" val="tx"/>
                    </a:ext>
                  </a:extLst>
                </a:hlinkClick>
              </a:rPr>
              <a:t>https://arxiv.org/pdf/2105.03814.pdf</a:t>
            </a:r>
            <a:r>
              <a:rPr lang="en-US" sz="1600" dirty="0">
                <a:solidFill>
                  <a:srgbClr val="0000FF"/>
                </a:solidFill>
              </a:rPr>
              <a:t> </a:t>
            </a:r>
          </a:p>
          <a:p>
            <a:pPr lvl="2"/>
            <a:r>
              <a:rPr lang="en-US" sz="1600" dirty="0">
                <a:solidFill>
                  <a:srgbClr val="0000FF"/>
                </a:solidFill>
                <a:hlinkClick r:id="rId3">
                  <a:extLst>
                    <a:ext uri="{A12FA001-AC4F-418D-AE19-62706E023703}">
                      <ahyp:hlinkClr xmlns:ahyp="http://schemas.microsoft.com/office/drawing/2018/hyperlinkcolor" val="tx"/>
                    </a:ext>
                  </a:extLst>
                </a:hlinkClick>
              </a:rPr>
              <a:t>https://arxiv.org/pdf/2207.07886.pdf</a:t>
            </a:r>
            <a:r>
              <a:rPr lang="en-US" sz="1600" dirty="0">
                <a:solidFill>
                  <a:srgbClr val="0000FF"/>
                </a:solidFill>
              </a:rPr>
              <a:t> </a:t>
            </a:r>
          </a:p>
          <a:p>
            <a:pPr lvl="1"/>
            <a:endParaRPr lang="en-US" sz="1800" dirty="0">
              <a:solidFill>
                <a:srgbClr val="7030A0"/>
              </a:solidFill>
            </a:endParaRPr>
          </a:p>
          <a:p>
            <a:endParaRPr lang="en-US" sz="400" dirty="0">
              <a:solidFill>
                <a:srgbClr val="0000FF"/>
              </a:solidFill>
            </a:endParaRPr>
          </a:p>
          <a:p>
            <a:endParaRPr lang="en-US" sz="400" dirty="0">
              <a:solidFill>
                <a:srgbClr val="0000FF"/>
              </a:solidFill>
            </a:endParaRPr>
          </a:p>
          <a:p>
            <a:pPr marL="344487" lvl="1" indent="0">
              <a:buNone/>
            </a:pPr>
            <a:endParaRPr lang="en-US" dirty="0"/>
          </a:p>
        </p:txBody>
      </p:sp>
      <p:sp>
        <p:nvSpPr>
          <p:cNvPr id="4" name="Slide Number Placeholder 3">
            <a:extLst>
              <a:ext uri="{FF2B5EF4-FFF2-40B4-BE49-F238E27FC236}">
                <a16:creationId xmlns:a16="http://schemas.microsoft.com/office/drawing/2014/main" id="{39A137F2-11EA-384B-AE75-DB8ACDDA94B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D8D4B166-DB52-E19C-06F3-08AE7C311AA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940152" y="1821910"/>
            <a:ext cx="1574084" cy="1895122"/>
          </a:xfrm>
          <a:prstGeom prst="rect">
            <a:avLst/>
          </a:prstGeom>
        </p:spPr>
      </p:pic>
      <p:pic>
        <p:nvPicPr>
          <p:cNvPr id="5" name="Picture 4">
            <a:extLst>
              <a:ext uri="{FF2B5EF4-FFF2-40B4-BE49-F238E27FC236}">
                <a16:creationId xmlns:a16="http://schemas.microsoft.com/office/drawing/2014/main" id="{BDAA8BAB-3A1F-51A4-6FE8-11C12BD602DB}"/>
              </a:ext>
            </a:extLst>
          </p:cNvPr>
          <p:cNvPicPr>
            <a:picLocks noChangeAspect="1"/>
          </p:cNvPicPr>
          <p:nvPr/>
        </p:nvPicPr>
        <p:blipFill>
          <a:blip r:embed="rId5"/>
          <a:stretch>
            <a:fillRect/>
          </a:stretch>
        </p:blipFill>
        <p:spPr>
          <a:xfrm>
            <a:off x="0" y="3789040"/>
            <a:ext cx="9144000" cy="2527123"/>
          </a:xfrm>
          <a:prstGeom prst="rect">
            <a:avLst/>
          </a:prstGeom>
        </p:spPr>
      </p:pic>
      <p:sp>
        <p:nvSpPr>
          <p:cNvPr id="6" name="TextBox 5">
            <a:extLst>
              <a:ext uri="{FF2B5EF4-FFF2-40B4-BE49-F238E27FC236}">
                <a16:creationId xmlns:a16="http://schemas.microsoft.com/office/drawing/2014/main" id="{A67BFC93-2FEB-043F-059C-46A5FFAB9787}"/>
              </a:ext>
            </a:extLst>
          </p:cNvPr>
          <p:cNvSpPr txBox="1"/>
          <p:nvPr/>
        </p:nvSpPr>
        <p:spPr>
          <a:xfrm>
            <a:off x="1835696" y="6419364"/>
            <a:ext cx="624241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https://www.youtube.com/watch?v=nphV36SrysA</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8" name="Picture 7">
            <a:extLst>
              <a:ext uri="{FF2B5EF4-FFF2-40B4-BE49-F238E27FC236}">
                <a16:creationId xmlns:a16="http://schemas.microsoft.com/office/drawing/2014/main" id="{C711645F-23A3-68C2-501C-55D24552EF56}"/>
              </a:ext>
            </a:extLst>
          </p:cNvPr>
          <p:cNvPicPr>
            <a:picLocks noChangeAspect="1"/>
          </p:cNvPicPr>
          <p:nvPr/>
        </p:nvPicPr>
        <p:blipFill>
          <a:blip r:embed="rId7"/>
          <a:stretch>
            <a:fillRect/>
          </a:stretch>
        </p:blipFill>
        <p:spPr>
          <a:xfrm>
            <a:off x="4818568" y="4034963"/>
            <a:ext cx="3563888" cy="2437275"/>
          </a:xfrm>
          <a:prstGeom prst="rect">
            <a:avLst/>
          </a:prstGeom>
        </p:spPr>
      </p:pic>
    </p:spTree>
    <p:extLst>
      <p:ext uri="{BB962C8B-B14F-4D97-AF65-F5344CB8AC3E}">
        <p14:creationId xmlns:p14="http://schemas.microsoft.com/office/powerpoint/2010/main" val="4010229704"/>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D415-242A-5346-BA91-3DFC4D923D28}"/>
              </a:ext>
            </a:extLst>
          </p:cNvPr>
          <p:cNvSpPr>
            <a:spLocks noGrp="1"/>
          </p:cNvSpPr>
          <p:nvPr>
            <p:ph type="title"/>
          </p:nvPr>
        </p:nvSpPr>
        <p:spPr/>
        <p:txBody>
          <a:bodyPr>
            <a:normAutofit fontScale="90000"/>
          </a:bodyPr>
          <a:lstStyle/>
          <a:p>
            <a:r>
              <a:rPr lang="en-US" dirty="0"/>
              <a:t>Key Takeaway 1</a:t>
            </a:r>
          </a:p>
        </p:txBody>
      </p:sp>
      <p:graphicFrame>
        <p:nvGraphicFramePr>
          <p:cNvPr id="11" name="Chart 10">
            <a:extLst>
              <a:ext uri="{FF2B5EF4-FFF2-40B4-BE49-F238E27FC236}">
                <a16:creationId xmlns:a16="http://schemas.microsoft.com/office/drawing/2014/main" id="{959BB4B7-D308-A343-86BB-DEF6AAC24243}"/>
              </a:ext>
            </a:extLst>
          </p:cNvPr>
          <p:cNvGraphicFramePr>
            <a:graphicFrameLocks noChangeAspect="1"/>
          </p:cNvGraphicFramePr>
          <p:nvPr/>
        </p:nvGraphicFramePr>
        <p:xfrm>
          <a:off x="252136" y="1172483"/>
          <a:ext cx="4680000" cy="2794979"/>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Group 11">
            <a:extLst>
              <a:ext uri="{FF2B5EF4-FFF2-40B4-BE49-F238E27FC236}">
                <a16:creationId xmlns:a16="http://schemas.microsoft.com/office/drawing/2014/main" id="{EED77566-CAFF-0D40-9517-F4F799C2325B}"/>
              </a:ext>
            </a:extLst>
          </p:cNvPr>
          <p:cNvGrpSpPr/>
          <p:nvPr/>
        </p:nvGrpSpPr>
        <p:grpSpPr>
          <a:xfrm>
            <a:off x="925804" y="1172483"/>
            <a:ext cx="2484000" cy="1999152"/>
            <a:chOff x="842679" y="887483"/>
            <a:chExt cx="2484000" cy="1999152"/>
          </a:xfrm>
        </p:grpSpPr>
        <p:sp>
          <p:nvSpPr>
            <p:cNvPr id="13" name="Right Triangle 12">
              <a:extLst>
                <a:ext uri="{FF2B5EF4-FFF2-40B4-BE49-F238E27FC236}">
                  <a16:creationId xmlns:a16="http://schemas.microsoft.com/office/drawing/2014/main" id="{39F54316-3400-BE47-91D0-5BF8A2AF3573}"/>
                </a:ext>
              </a:extLst>
            </p:cNvPr>
            <p:cNvSpPr/>
            <p:nvPr/>
          </p:nvSpPr>
          <p:spPr>
            <a:xfrm flipH="1">
              <a:off x="842679" y="887483"/>
              <a:ext cx="2484000" cy="1999152"/>
            </a:xfrm>
            <a:prstGeom prst="rtTriangle">
              <a:avLst/>
            </a:prstGeom>
            <a:solidFill>
              <a:srgbClr val="FF2600">
                <a:alpha val="25098"/>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DA7FDA02-7327-B546-9210-4967490D3EDA}"/>
                </a:ext>
              </a:extLst>
            </p:cNvPr>
            <p:cNvSpPr txBox="1"/>
            <p:nvPr/>
          </p:nvSpPr>
          <p:spPr>
            <a:xfrm>
              <a:off x="1691936" y="2160494"/>
              <a:ext cx="144116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FF0000"/>
                  </a:solidFill>
                  <a:effectLst/>
                  <a:uLnTx/>
                  <a:uFillTx/>
                  <a:latin typeface="Calibri" panose="020F0502020204030204"/>
                  <a:ea typeface="+mn-ea"/>
                  <a:cs typeface="+mn-cs"/>
                </a:rPr>
                <a:t>Memory-bound region</a:t>
              </a:r>
            </a:p>
          </p:txBody>
        </p:sp>
      </p:grpSp>
      <p:grpSp>
        <p:nvGrpSpPr>
          <p:cNvPr id="15" name="Group 14">
            <a:extLst>
              <a:ext uri="{FF2B5EF4-FFF2-40B4-BE49-F238E27FC236}">
                <a16:creationId xmlns:a16="http://schemas.microsoft.com/office/drawing/2014/main" id="{77D4D2BF-C849-4E45-9193-07B0974758A9}"/>
              </a:ext>
            </a:extLst>
          </p:cNvPr>
          <p:cNvGrpSpPr/>
          <p:nvPr/>
        </p:nvGrpSpPr>
        <p:grpSpPr>
          <a:xfrm>
            <a:off x="3155624" y="1172483"/>
            <a:ext cx="1819835" cy="1999152"/>
            <a:chOff x="3072499" y="887483"/>
            <a:chExt cx="1819835" cy="1999152"/>
          </a:xfrm>
        </p:grpSpPr>
        <p:sp>
          <p:nvSpPr>
            <p:cNvPr id="16" name="Rectangle 15">
              <a:extLst>
                <a:ext uri="{FF2B5EF4-FFF2-40B4-BE49-F238E27FC236}">
                  <a16:creationId xmlns:a16="http://schemas.microsoft.com/office/drawing/2014/main" id="{52CB3CFB-184D-CA49-B103-8255F9C8EFE1}"/>
                </a:ext>
              </a:extLst>
            </p:cNvPr>
            <p:cNvSpPr/>
            <p:nvPr/>
          </p:nvSpPr>
          <p:spPr>
            <a:xfrm>
              <a:off x="3371849" y="887483"/>
              <a:ext cx="1224000" cy="1999152"/>
            </a:xfrm>
            <a:prstGeom prst="rect">
              <a:avLst/>
            </a:prstGeom>
            <a:solidFill>
              <a:srgbClr val="00B0F0">
                <a:alpha val="25098"/>
              </a:srgb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B9AC1BB2-D09D-D043-9330-2E346F10189A}"/>
                </a:ext>
              </a:extLst>
            </p:cNvPr>
            <p:cNvSpPr txBox="1"/>
            <p:nvPr/>
          </p:nvSpPr>
          <p:spPr>
            <a:xfrm>
              <a:off x="3072499" y="2160494"/>
              <a:ext cx="181983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2060"/>
                  </a:solidFill>
                  <a:effectLst/>
                  <a:uLnTx/>
                  <a:uFillTx/>
                  <a:latin typeface="Calibri" panose="020F0502020204030204"/>
                  <a:ea typeface="+mn-ea"/>
                  <a:cs typeface="+mn-cs"/>
                </a:rPr>
                <a:t>Compute-bound region</a:t>
              </a:r>
            </a:p>
          </p:txBody>
        </p:sp>
      </p:grpSp>
      <p:sp>
        <p:nvSpPr>
          <p:cNvPr id="21" name="Rounded Rectangle 20">
            <a:extLst>
              <a:ext uri="{FF2B5EF4-FFF2-40B4-BE49-F238E27FC236}">
                <a16:creationId xmlns:a16="http://schemas.microsoft.com/office/drawing/2014/main" id="{0162ED09-6690-754B-9E64-C17091975622}"/>
              </a:ext>
            </a:extLst>
          </p:cNvPr>
          <p:cNvSpPr/>
          <p:nvPr/>
        </p:nvSpPr>
        <p:spPr>
          <a:xfrm>
            <a:off x="5247860" y="1172483"/>
            <a:ext cx="3392169" cy="2365605"/>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The throughput saturation point is as low as ¼ OP/B,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i.e., </a:t>
            </a:r>
            <a:r>
              <a:rPr kumimoji="0" lang="en-US" sz="2200" b="0" i="0" u="none" strike="noStrike" kern="1200" cap="none" spc="0" normalizeH="0" baseline="0" noProof="0" dirty="0">
                <a:ln>
                  <a:noFill/>
                </a:ln>
                <a:solidFill>
                  <a:srgbClr val="FFC000"/>
                </a:solidFill>
                <a:effectLst/>
                <a:uLnTx/>
                <a:uFillTx/>
                <a:latin typeface="Candara" panose="020E0502030303020204" pitchFamily="34" charset="0"/>
                <a:ea typeface="+mn-ea"/>
                <a:cs typeface="+mn-cs"/>
              </a:rPr>
              <a:t>1 integer addition per every 32-bit element </a:t>
            </a:r>
            <a:r>
              <a:rPr kumimoji="0" lang="en-US" sz="2200"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fetched</a:t>
            </a:r>
          </a:p>
        </p:txBody>
      </p:sp>
      <p:sp>
        <p:nvSpPr>
          <p:cNvPr id="23" name="Rounded Rectangle 22">
            <a:extLst>
              <a:ext uri="{FF2B5EF4-FFF2-40B4-BE49-F238E27FC236}">
                <a16:creationId xmlns:a16="http://schemas.microsoft.com/office/drawing/2014/main" id="{50EB9356-6B63-CE48-9614-A37E15880C50}"/>
              </a:ext>
            </a:extLst>
          </p:cNvPr>
          <p:cNvSpPr/>
          <p:nvPr/>
        </p:nvSpPr>
        <p:spPr>
          <a:xfrm>
            <a:off x="700200" y="4590270"/>
            <a:ext cx="7733584" cy="1130415"/>
          </a:xfrm>
          <a:prstGeom prst="roundRect">
            <a:avLst>
              <a:gd name="adj" fmla="val 9070"/>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24" name="Round Same Side Corner Rectangle 23">
            <a:extLst>
              <a:ext uri="{FF2B5EF4-FFF2-40B4-BE49-F238E27FC236}">
                <a16:creationId xmlns:a16="http://schemas.microsoft.com/office/drawing/2014/main" id="{9BA37741-816E-554A-BC80-B489AA341C30}"/>
              </a:ext>
            </a:extLst>
          </p:cNvPr>
          <p:cNvSpPr/>
          <p:nvPr/>
        </p:nvSpPr>
        <p:spPr>
          <a:xfrm>
            <a:off x="700200" y="4590267"/>
            <a:ext cx="7733584" cy="396000"/>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1</a:t>
            </a:r>
          </a:p>
        </p:txBody>
      </p:sp>
      <p:sp>
        <p:nvSpPr>
          <p:cNvPr id="25" name="TextBox 24">
            <a:extLst>
              <a:ext uri="{FF2B5EF4-FFF2-40B4-BE49-F238E27FC236}">
                <a16:creationId xmlns:a16="http://schemas.microsoft.com/office/drawing/2014/main" id="{18746EAB-FF17-3E42-8BF7-565BF59B1C19}"/>
              </a:ext>
            </a:extLst>
          </p:cNvPr>
          <p:cNvSpPr txBox="1"/>
          <p:nvPr/>
        </p:nvSpPr>
        <p:spPr>
          <a:xfrm>
            <a:off x="710216" y="5012799"/>
            <a:ext cx="7733584" cy="707886"/>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UPMEM PIM architecture is fundamentally compute bound.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 a result,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most suitable workloads are memory-bound.</a:t>
            </a:r>
          </a:p>
        </p:txBody>
      </p:sp>
    </p:spTree>
    <p:extLst>
      <p:ext uri="{BB962C8B-B14F-4D97-AF65-F5344CB8AC3E}">
        <p14:creationId xmlns:p14="http://schemas.microsoft.com/office/powerpoint/2010/main" val="20792499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D415-242A-5346-BA91-3DFC4D923D28}"/>
              </a:ext>
            </a:extLst>
          </p:cNvPr>
          <p:cNvSpPr>
            <a:spLocks noGrp="1"/>
          </p:cNvSpPr>
          <p:nvPr>
            <p:ph type="title"/>
          </p:nvPr>
        </p:nvSpPr>
        <p:spPr/>
        <p:txBody>
          <a:bodyPr>
            <a:normAutofit fontScale="90000"/>
          </a:bodyPr>
          <a:lstStyle/>
          <a:p>
            <a:r>
              <a:rPr lang="en-US" dirty="0"/>
              <a:t>Key Takeaway 2</a:t>
            </a:r>
          </a:p>
        </p:txBody>
      </p:sp>
      <p:graphicFrame>
        <p:nvGraphicFramePr>
          <p:cNvPr id="11" name="Chart 10">
            <a:extLst>
              <a:ext uri="{FF2B5EF4-FFF2-40B4-BE49-F238E27FC236}">
                <a16:creationId xmlns:a16="http://schemas.microsoft.com/office/drawing/2014/main" id="{129964FF-8838-AA42-9258-BD8354F30428}"/>
              </a:ext>
            </a:extLst>
          </p:cNvPr>
          <p:cNvGraphicFramePr>
            <a:graphicFrameLocks noChangeAspect="1"/>
          </p:cNvGraphicFramePr>
          <p:nvPr/>
        </p:nvGraphicFramePr>
        <p:xfrm>
          <a:off x="72000" y="913302"/>
          <a:ext cx="9000000" cy="3807690"/>
        </p:xfrm>
        <a:graphic>
          <a:graphicData uri="http://schemas.openxmlformats.org/drawingml/2006/chart">
            <c:chart xmlns:c="http://schemas.openxmlformats.org/drawingml/2006/chart" xmlns:r="http://schemas.openxmlformats.org/officeDocument/2006/relationships" r:id="rId2"/>
          </a:graphicData>
        </a:graphic>
      </p:graphicFrame>
      <p:sp>
        <p:nvSpPr>
          <p:cNvPr id="12" name="Rounded Rectangle 11">
            <a:extLst>
              <a:ext uri="{FF2B5EF4-FFF2-40B4-BE49-F238E27FC236}">
                <a16:creationId xmlns:a16="http://schemas.microsoft.com/office/drawing/2014/main" id="{1A0466AB-D48B-B946-9216-CA80DEDD9699}"/>
              </a:ext>
            </a:extLst>
          </p:cNvPr>
          <p:cNvSpPr/>
          <p:nvPr/>
        </p:nvSpPr>
        <p:spPr>
          <a:xfrm>
            <a:off x="700200" y="4815559"/>
            <a:ext cx="7733584" cy="1438192"/>
          </a:xfrm>
          <a:prstGeom prst="roundRect">
            <a:avLst>
              <a:gd name="adj" fmla="val 9070"/>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13" name="Round Same Side Corner Rectangle 12">
            <a:extLst>
              <a:ext uri="{FF2B5EF4-FFF2-40B4-BE49-F238E27FC236}">
                <a16:creationId xmlns:a16="http://schemas.microsoft.com/office/drawing/2014/main" id="{C54532F2-4500-5440-9AB6-1DCBD691C46C}"/>
              </a:ext>
            </a:extLst>
          </p:cNvPr>
          <p:cNvSpPr/>
          <p:nvPr/>
        </p:nvSpPr>
        <p:spPr>
          <a:xfrm>
            <a:off x="700200" y="4815556"/>
            <a:ext cx="7733584" cy="396000"/>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2</a:t>
            </a:r>
          </a:p>
        </p:txBody>
      </p:sp>
      <p:sp>
        <p:nvSpPr>
          <p:cNvPr id="14" name="TextBox 13">
            <a:extLst>
              <a:ext uri="{FF2B5EF4-FFF2-40B4-BE49-F238E27FC236}">
                <a16:creationId xmlns:a16="http://schemas.microsoft.com/office/drawing/2014/main" id="{340E3122-1510-E540-8497-0CFCEB1E25D7}"/>
              </a:ext>
            </a:extLst>
          </p:cNvPr>
          <p:cNvSpPr txBox="1"/>
          <p:nvPr/>
        </p:nvSpPr>
        <p:spPr>
          <a:xfrm>
            <a:off x="630703" y="5224836"/>
            <a:ext cx="7930201" cy="1015663"/>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most well-suited workloads for the UPMEM PIM architecture use no arithmetic operations or use only simple operations</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(e.g., bitwise operations and integer addition/subtraction). </a:t>
            </a:r>
          </a:p>
        </p:txBody>
      </p:sp>
      <p:sp>
        <p:nvSpPr>
          <p:cNvPr id="15" name="Rectangle 14">
            <a:extLst>
              <a:ext uri="{FF2B5EF4-FFF2-40B4-BE49-F238E27FC236}">
                <a16:creationId xmlns:a16="http://schemas.microsoft.com/office/drawing/2014/main" id="{71BF7BF4-E564-CC47-8F9A-21CA64555889}"/>
              </a:ext>
            </a:extLst>
          </p:cNvPr>
          <p:cNvSpPr/>
          <p:nvPr/>
        </p:nvSpPr>
        <p:spPr>
          <a:xfrm>
            <a:off x="1232452" y="1298713"/>
            <a:ext cx="3631095" cy="303474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245603B6-B0E2-A55A-0697-068C2DD5D84A}"/>
              </a:ext>
            </a:extLst>
          </p:cNvPr>
          <p:cNvPicPr>
            <a:picLocks noChangeAspect="1"/>
          </p:cNvPicPr>
          <p:nvPr/>
        </p:nvPicPr>
        <p:blipFill>
          <a:blip r:embed="rId3"/>
          <a:stretch>
            <a:fillRect/>
          </a:stretch>
        </p:blipFill>
        <p:spPr>
          <a:xfrm>
            <a:off x="5076056" y="38990"/>
            <a:ext cx="4032448" cy="777771"/>
          </a:xfrm>
          <a:prstGeom prst="rect">
            <a:avLst/>
          </a:prstGeom>
        </p:spPr>
      </p:pic>
    </p:spTree>
    <p:extLst>
      <p:ext uri="{BB962C8B-B14F-4D97-AF65-F5344CB8AC3E}">
        <p14:creationId xmlns:p14="http://schemas.microsoft.com/office/powerpoint/2010/main" val="25072442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D415-242A-5346-BA91-3DFC4D923D28}"/>
              </a:ext>
            </a:extLst>
          </p:cNvPr>
          <p:cNvSpPr>
            <a:spLocks noGrp="1"/>
          </p:cNvSpPr>
          <p:nvPr>
            <p:ph type="title"/>
          </p:nvPr>
        </p:nvSpPr>
        <p:spPr/>
        <p:txBody>
          <a:bodyPr>
            <a:normAutofit fontScale="90000"/>
          </a:bodyPr>
          <a:lstStyle/>
          <a:p>
            <a:r>
              <a:rPr lang="en-US" dirty="0"/>
              <a:t>Key Takeaway 3</a:t>
            </a:r>
          </a:p>
        </p:txBody>
      </p:sp>
      <p:graphicFrame>
        <p:nvGraphicFramePr>
          <p:cNvPr id="11" name="Chart 10">
            <a:extLst>
              <a:ext uri="{FF2B5EF4-FFF2-40B4-BE49-F238E27FC236}">
                <a16:creationId xmlns:a16="http://schemas.microsoft.com/office/drawing/2014/main" id="{129964FF-8838-AA42-9258-BD8354F30428}"/>
              </a:ext>
            </a:extLst>
          </p:cNvPr>
          <p:cNvGraphicFramePr>
            <a:graphicFrameLocks noChangeAspect="1"/>
          </p:cNvGraphicFramePr>
          <p:nvPr/>
        </p:nvGraphicFramePr>
        <p:xfrm>
          <a:off x="72000" y="913302"/>
          <a:ext cx="9000000" cy="3807690"/>
        </p:xfrm>
        <a:graphic>
          <a:graphicData uri="http://schemas.openxmlformats.org/drawingml/2006/chart">
            <c:chart xmlns:c="http://schemas.openxmlformats.org/drawingml/2006/chart" xmlns:r="http://schemas.openxmlformats.org/officeDocument/2006/relationships" r:id="rId2"/>
          </a:graphicData>
        </a:graphic>
      </p:graphicFrame>
      <p:sp>
        <p:nvSpPr>
          <p:cNvPr id="12" name="Rounded Rectangle 11">
            <a:extLst>
              <a:ext uri="{FF2B5EF4-FFF2-40B4-BE49-F238E27FC236}">
                <a16:creationId xmlns:a16="http://schemas.microsoft.com/office/drawing/2014/main" id="{1A0466AB-D48B-B946-9216-CA80DEDD9699}"/>
              </a:ext>
            </a:extLst>
          </p:cNvPr>
          <p:cNvSpPr/>
          <p:nvPr/>
        </p:nvSpPr>
        <p:spPr>
          <a:xfrm>
            <a:off x="700200" y="4815559"/>
            <a:ext cx="7733584" cy="1438192"/>
          </a:xfrm>
          <a:prstGeom prst="roundRect">
            <a:avLst>
              <a:gd name="adj" fmla="val 9070"/>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13" name="Round Same Side Corner Rectangle 12">
            <a:extLst>
              <a:ext uri="{FF2B5EF4-FFF2-40B4-BE49-F238E27FC236}">
                <a16:creationId xmlns:a16="http://schemas.microsoft.com/office/drawing/2014/main" id="{C54532F2-4500-5440-9AB6-1DCBD691C46C}"/>
              </a:ext>
            </a:extLst>
          </p:cNvPr>
          <p:cNvSpPr/>
          <p:nvPr/>
        </p:nvSpPr>
        <p:spPr>
          <a:xfrm>
            <a:off x="700200" y="4815556"/>
            <a:ext cx="7733584" cy="396000"/>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3</a:t>
            </a:r>
          </a:p>
        </p:txBody>
      </p:sp>
      <p:sp>
        <p:nvSpPr>
          <p:cNvPr id="14" name="TextBox 13">
            <a:extLst>
              <a:ext uri="{FF2B5EF4-FFF2-40B4-BE49-F238E27FC236}">
                <a16:creationId xmlns:a16="http://schemas.microsoft.com/office/drawing/2014/main" id="{340E3122-1510-E540-8497-0CFCEB1E25D7}"/>
              </a:ext>
            </a:extLst>
          </p:cNvPr>
          <p:cNvSpPr txBox="1"/>
          <p:nvPr/>
        </p:nvSpPr>
        <p:spPr>
          <a:xfrm>
            <a:off x="700200" y="5224836"/>
            <a:ext cx="7733584" cy="1015663"/>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most well-suited workloads for the UPMEM PIM architecture require little or no communication across DPUs (inter-DPU communication).  </a:t>
            </a:r>
          </a:p>
        </p:txBody>
      </p:sp>
      <p:sp>
        <p:nvSpPr>
          <p:cNvPr id="15" name="Rectangle 14">
            <a:extLst>
              <a:ext uri="{FF2B5EF4-FFF2-40B4-BE49-F238E27FC236}">
                <a16:creationId xmlns:a16="http://schemas.microsoft.com/office/drawing/2014/main" id="{71BF7BF4-E564-CC47-8F9A-21CA64555889}"/>
              </a:ext>
            </a:extLst>
          </p:cNvPr>
          <p:cNvSpPr/>
          <p:nvPr/>
        </p:nvSpPr>
        <p:spPr>
          <a:xfrm>
            <a:off x="1232452" y="1298713"/>
            <a:ext cx="3631095" cy="303474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A06D27E6-CCBE-B5F9-9AB3-EBD114FF5B82}"/>
              </a:ext>
            </a:extLst>
          </p:cNvPr>
          <p:cNvPicPr>
            <a:picLocks noChangeAspect="1"/>
          </p:cNvPicPr>
          <p:nvPr/>
        </p:nvPicPr>
        <p:blipFill>
          <a:blip r:embed="rId3"/>
          <a:stretch>
            <a:fillRect/>
          </a:stretch>
        </p:blipFill>
        <p:spPr>
          <a:xfrm>
            <a:off x="5076056" y="38990"/>
            <a:ext cx="4032448" cy="777771"/>
          </a:xfrm>
          <a:prstGeom prst="rect">
            <a:avLst/>
          </a:prstGeom>
        </p:spPr>
      </p:pic>
    </p:spTree>
    <p:extLst>
      <p:ext uri="{BB962C8B-B14F-4D97-AF65-F5344CB8AC3E}">
        <p14:creationId xmlns:p14="http://schemas.microsoft.com/office/powerpoint/2010/main" val="13870883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F10CE7A-9D8C-AE49-A39B-C01858CE19B8}"/>
              </a:ext>
            </a:extLst>
          </p:cNvPr>
          <p:cNvSpPr>
            <a:spLocks noGrp="1"/>
          </p:cNvSpPr>
          <p:nvPr>
            <p:ph type="subTitle" idx="1"/>
          </p:nvPr>
        </p:nvSpPr>
        <p:spPr>
          <a:xfrm>
            <a:off x="0" y="3179298"/>
            <a:ext cx="9144000" cy="1199754"/>
          </a:xfrm>
        </p:spPr>
        <p:txBody>
          <a:bodyPr>
            <a:noAutofit/>
          </a:bodyPr>
          <a:lstStyle/>
          <a:p>
            <a:pPr>
              <a:spcBef>
                <a:spcPts val="600"/>
              </a:spcBef>
            </a:pPr>
            <a:r>
              <a:rPr lang="en-US" sz="2400" b="0" u="sng" dirty="0">
                <a:latin typeface="Candara" panose="020E0502030303020204" pitchFamily="34" charset="0"/>
              </a:rPr>
              <a:t>Juan Gómez Luna</a:t>
            </a:r>
            <a:r>
              <a:rPr lang="en-US" sz="2400" b="0" dirty="0">
                <a:latin typeface="Candara" panose="020E0502030303020204" pitchFamily="34" charset="0"/>
              </a:rPr>
              <a:t>, Izzat El Hajj, </a:t>
            </a:r>
          </a:p>
          <a:p>
            <a:pPr>
              <a:spcBef>
                <a:spcPts val="600"/>
              </a:spcBef>
            </a:pPr>
            <a:r>
              <a:rPr lang="en-US" sz="2400" b="0" dirty="0">
                <a:latin typeface="Candara" panose="020E0502030303020204" pitchFamily="34" charset="0"/>
              </a:rPr>
              <a:t>Ivan Fernandez, Christina </a:t>
            </a:r>
            <a:r>
              <a:rPr lang="en-US" sz="2400" b="0" dirty="0" err="1">
                <a:latin typeface="Candara" panose="020E0502030303020204" pitchFamily="34" charset="0"/>
              </a:rPr>
              <a:t>Giannoula</a:t>
            </a:r>
            <a:r>
              <a:rPr lang="en-US" sz="2400" b="0" dirty="0">
                <a:latin typeface="Candara" panose="020E0502030303020204" pitchFamily="34" charset="0"/>
              </a:rPr>
              <a:t>, </a:t>
            </a:r>
          </a:p>
          <a:p>
            <a:pPr>
              <a:spcBef>
                <a:spcPts val="600"/>
              </a:spcBef>
            </a:pPr>
            <a:r>
              <a:rPr lang="en-US" sz="2400" b="0" dirty="0">
                <a:latin typeface="Candara" panose="020E0502030303020204" pitchFamily="34" charset="0"/>
              </a:rPr>
              <a:t>Geraldo F. Oliveira, </a:t>
            </a:r>
            <a:r>
              <a:rPr lang="en-US" sz="2400" b="0" dirty="0" err="1">
                <a:latin typeface="Candara" panose="020E0502030303020204" pitchFamily="34" charset="0"/>
              </a:rPr>
              <a:t>Onur</a:t>
            </a:r>
            <a:r>
              <a:rPr lang="en-US" sz="2400" b="0" dirty="0">
                <a:latin typeface="Candara" panose="020E0502030303020204" pitchFamily="34" charset="0"/>
              </a:rPr>
              <a:t> </a:t>
            </a:r>
            <a:r>
              <a:rPr lang="en-US" sz="2400" b="0" dirty="0" err="1">
                <a:latin typeface="Candara" panose="020E0502030303020204" pitchFamily="34" charset="0"/>
              </a:rPr>
              <a:t>Mutlu</a:t>
            </a:r>
            <a:endParaRPr lang="en-US" sz="2400" b="0" dirty="0">
              <a:latin typeface="Candara" panose="020E0502030303020204" pitchFamily="34" charset="0"/>
            </a:endParaRPr>
          </a:p>
        </p:txBody>
      </p:sp>
      <p:sp>
        <p:nvSpPr>
          <p:cNvPr id="3" name="Text Placeholder 2">
            <a:extLst>
              <a:ext uri="{FF2B5EF4-FFF2-40B4-BE49-F238E27FC236}">
                <a16:creationId xmlns:a16="http://schemas.microsoft.com/office/drawing/2014/main" id="{1424A15A-743E-4240-B7EC-8C7A112226BC}"/>
              </a:ext>
            </a:extLst>
          </p:cNvPr>
          <p:cNvSpPr>
            <a:spLocks noGrp="1"/>
          </p:cNvSpPr>
          <p:nvPr>
            <p:ph type="body" sz="quarter" idx="10"/>
          </p:nvPr>
        </p:nvSpPr>
        <p:spPr>
          <a:xfrm>
            <a:off x="0" y="220668"/>
            <a:ext cx="9144000" cy="2728724"/>
          </a:xfrm>
        </p:spPr>
        <p:txBody>
          <a:bodyPr>
            <a:normAutofit/>
          </a:bodyPr>
          <a:lstStyle/>
          <a:p>
            <a:r>
              <a:rPr lang="en-US" sz="4400" dirty="0">
                <a:solidFill>
                  <a:srgbClr val="0070C0"/>
                </a:solidFill>
              </a:rPr>
              <a:t>Understanding a Modern Processing-in-Memory Architecture:</a:t>
            </a:r>
          </a:p>
          <a:p>
            <a:r>
              <a:rPr lang="en-US" sz="3200" dirty="0">
                <a:latin typeface="Candara" panose="020E0502030303020204" pitchFamily="34" charset="0"/>
              </a:rPr>
              <a:t>Benchmarking and Experimental Characterization</a:t>
            </a:r>
          </a:p>
        </p:txBody>
      </p:sp>
      <p:sp>
        <p:nvSpPr>
          <p:cNvPr id="4" name="Subtitle 1">
            <a:extLst>
              <a:ext uri="{FF2B5EF4-FFF2-40B4-BE49-F238E27FC236}">
                <a16:creationId xmlns:a16="http://schemas.microsoft.com/office/drawing/2014/main" id="{A8E1073D-2730-9344-9B5D-7736C10F61B9}"/>
              </a:ext>
            </a:extLst>
          </p:cNvPr>
          <p:cNvSpPr txBox="1">
            <a:spLocks/>
          </p:cNvSpPr>
          <p:nvPr/>
        </p:nvSpPr>
        <p:spPr>
          <a:xfrm>
            <a:off x="1106731" y="4608957"/>
            <a:ext cx="6858000" cy="1146861"/>
          </a:xfrm>
          <a:prstGeom prst="rect">
            <a:avLst/>
          </a:prstGeom>
        </p:spPr>
        <p:txBody>
          <a:bodyPr vert="horz" lIns="91440" tIns="45720" rIns="91440" bIns="45720" rtlCol="0">
            <a:normAutofit fontScale="92500" lnSpcReduction="20000"/>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563C1"/>
                </a:solidFill>
                <a:effectLst/>
                <a:uLnTx/>
                <a:uFillTx/>
                <a:latin typeface="Calibri Light" panose="020F0302020204030204"/>
                <a:ea typeface="+mn-ea"/>
                <a:cs typeface="+mn-cs"/>
                <a:hlinkClick r:id="" action="ppaction://noaction">
                  <a:extLst>
                    <a:ext uri="{A12FA001-AC4F-418D-AE19-62706E023703}">
                      <ahyp:hlinkClr xmlns:ahyp="http://schemas.microsoft.com/office/drawing/2018/hyperlinkcolor" val="tx"/>
                    </a:ext>
                  </a:extLst>
                </a:hlinkClick>
              </a:rPr>
              <a:t>el1goluj@gmail.com</a:t>
            </a: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endParaRPr kumimoji="0" lang="en-US" sz="2000" b="1" i="0" u="sng" strike="noStrike" kern="1200" cap="none" spc="0" normalizeH="0" baseline="0" noProof="0" dirty="0">
              <a:ln>
                <a:noFill/>
              </a:ln>
              <a:solidFill>
                <a:srgbClr val="0563C1"/>
              </a:solidFill>
              <a:effectLst/>
              <a:uLnTx/>
              <a:uFillTx/>
              <a:latin typeface="Calibri Light" panose="020F0302020204030204"/>
              <a:ea typeface="+mn-ea"/>
              <a:cs typeface="+mn-cs"/>
              <a:hlinkClick r:id="" action="ppaction://noaction">
                <a:extLst>
                  <a:ext uri="{A12FA001-AC4F-418D-AE19-62706E023703}">
                    <ahyp:hlinkClr xmlns:ahyp="http://schemas.microsoft.com/office/drawing/2018/hyperlinkcolor" val="tx"/>
                  </a:ext>
                </a:extLst>
              </a:hlinkClick>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3899653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632206139"/>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14986667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5000715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783950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084920283"/>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23960875"/>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66417021"/>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ML Training on a Real PIM System</a:t>
            </a:r>
          </a:p>
        </p:txBody>
      </p:sp>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194167"/>
            <a:ext cx="6858000" cy="1074656"/>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Short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https://arxiv.org/pdf/2206.06022.pdf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sng" strike="noStrike" kern="1200" cap="none" spc="0" normalizeH="0" baseline="0" noProof="0" dirty="0">
                <a:ln>
                  <a:noFill/>
                </a:ln>
                <a:solidFill>
                  <a:srgbClr val="0000FF"/>
                </a:solidFill>
                <a:effectLst/>
                <a:uLnTx/>
                <a:uFillTx/>
                <a:latin typeface="Calibri Light" panose="020F0302020204030204"/>
                <a:ea typeface="+mn-ea"/>
                <a:cs typeface="+mn-cs"/>
              </a:rPr>
              <a:t>Long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arxiv.org</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/pdf/2207.07886.pdf</a:t>
            </a: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www.youtube.com</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watch?v</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=qeukNs5XI3g&amp;t=11226s</a:t>
            </a:r>
          </a:p>
        </p:txBody>
      </p:sp>
      <p:pic>
        <p:nvPicPr>
          <p:cNvPr id="3" name="Picture 2">
            <a:extLst>
              <a:ext uri="{FF2B5EF4-FFF2-40B4-BE49-F238E27FC236}">
                <a16:creationId xmlns:a16="http://schemas.microsoft.com/office/drawing/2014/main" id="{3D5BC523-7F98-F94F-8709-6D1860CF7CA8}"/>
              </a:ext>
            </a:extLst>
          </p:cNvPr>
          <p:cNvPicPr>
            <a:picLocks noChangeAspect="1"/>
          </p:cNvPicPr>
          <p:nvPr/>
        </p:nvPicPr>
        <p:blipFill>
          <a:blip r:embed="rId4"/>
          <a:stretch>
            <a:fillRect/>
          </a:stretch>
        </p:blipFill>
        <p:spPr>
          <a:xfrm>
            <a:off x="768350" y="980728"/>
            <a:ext cx="7607300" cy="1790700"/>
          </a:xfrm>
          <a:prstGeom prst="rect">
            <a:avLst/>
          </a:prstGeom>
        </p:spPr>
      </p:pic>
      <p:pic>
        <p:nvPicPr>
          <p:cNvPr id="4" name="Picture 3">
            <a:extLst>
              <a:ext uri="{FF2B5EF4-FFF2-40B4-BE49-F238E27FC236}">
                <a16:creationId xmlns:a16="http://schemas.microsoft.com/office/drawing/2014/main" id="{73B249F6-522A-6E4B-CD1D-80F8B3297CD7}"/>
              </a:ext>
            </a:extLst>
          </p:cNvPr>
          <p:cNvPicPr>
            <a:picLocks noChangeAspect="1"/>
          </p:cNvPicPr>
          <p:nvPr/>
        </p:nvPicPr>
        <p:blipFill>
          <a:blip r:embed="rId5"/>
          <a:stretch>
            <a:fillRect/>
          </a:stretch>
        </p:blipFill>
        <p:spPr>
          <a:xfrm>
            <a:off x="622300" y="3212976"/>
            <a:ext cx="7899400" cy="1625600"/>
          </a:xfrm>
          <a:prstGeom prst="rect">
            <a:avLst/>
          </a:prstGeom>
        </p:spPr>
      </p:pic>
    </p:spTree>
    <p:extLst>
      <p:ext uri="{BB962C8B-B14F-4D97-AF65-F5344CB8AC3E}">
        <p14:creationId xmlns:p14="http://schemas.microsoft.com/office/powerpoint/2010/main" val="17489839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ML Training on a Real PIM System</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36512" y="1015515"/>
            <a:ext cx="9324527" cy="5293805"/>
          </a:xfrm>
        </p:spPr>
        <p:txBody>
          <a:bodyPr>
            <a:normAutofit/>
          </a:bodyPr>
          <a:lstStyle/>
          <a:p>
            <a:r>
              <a:rPr lang="en-US" b="1" dirty="0"/>
              <a:t>Need to optimize data representation</a:t>
            </a:r>
          </a:p>
          <a:p>
            <a:pPr marL="457177" lvl="1" indent="0">
              <a:buNone/>
            </a:pPr>
            <a:r>
              <a:rPr lang="en-US" dirty="0">
                <a:solidFill>
                  <a:srgbClr val="00B050"/>
                </a:solidFill>
              </a:rPr>
              <a:t>(1) fixed-point</a:t>
            </a:r>
          </a:p>
          <a:p>
            <a:pPr marL="457177" lvl="1" indent="0">
              <a:buNone/>
            </a:pPr>
            <a:r>
              <a:rPr lang="en-US" dirty="0">
                <a:solidFill>
                  <a:srgbClr val="00B050"/>
                </a:solidFill>
              </a:rPr>
              <a:t>(2) quantization </a:t>
            </a:r>
          </a:p>
          <a:p>
            <a:pPr marL="457177" lvl="1" indent="0">
              <a:buNone/>
            </a:pPr>
            <a:r>
              <a:rPr lang="en-US" dirty="0">
                <a:solidFill>
                  <a:srgbClr val="00B050"/>
                </a:solidFill>
              </a:rPr>
              <a:t>(3) hybrid precision </a:t>
            </a:r>
            <a:endParaRPr lang="en-US" dirty="0"/>
          </a:p>
          <a:p>
            <a:pPr marL="0" indent="0">
              <a:buNone/>
            </a:pPr>
            <a:endParaRPr lang="en-US" dirty="0"/>
          </a:p>
          <a:p>
            <a:r>
              <a:rPr lang="en-US" b="1" dirty="0"/>
              <a:t>Use </a:t>
            </a:r>
            <a:r>
              <a:rPr lang="en-US" b="1" dirty="0">
                <a:solidFill>
                  <a:srgbClr val="7030A0"/>
                </a:solidFill>
              </a:rPr>
              <a:t>lookup tables (LUTs) </a:t>
            </a:r>
            <a:r>
              <a:rPr lang="en-US" b="1" dirty="0"/>
              <a:t>to implement complex functions (e.g., sigmoid)</a:t>
            </a:r>
            <a:endParaRPr lang="en-US" b="1" dirty="0">
              <a:solidFill>
                <a:srgbClr val="7030A0"/>
              </a:solidFill>
            </a:endParaRPr>
          </a:p>
          <a:p>
            <a:endParaRPr lang="en-US" dirty="0"/>
          </a:p>
          <a:p>
            <a:r>
              <a:rPr lang="en-US" b="1" dirty="0"/>
              <a:t>Optimize data placement &amp; layout for </a:t>
            </a:r>
            <a:r>
              <a:rPr lang="en-US" b="1" dirty="0">
                <a:solidFill>
                  <a:srgbClr val="0070C0"/>
                </a:solidFill>
              </a:rPr>
              <a:t>streaming</a:t>
            </a:r>
          </a:p>
          <a:p>
            <a:endParaRPr lang="en-US" dirty="0"/>
          </a:p>
          <a:p>
            <a:r>
              <a:rPr lang="en-US" b="1" dirty="0"/>
              <a:t>Large speedups: </a:t>
            </a:r>
            <a:r>
              <a:rPr lang="en-US" dirty="0">
                <a:solidFill>
                  <a:srgbClr val="0432FF"/>
                </a:solidFill>
              </a:rPr>
              <a:t>2.8X/27X vs. CPU, 1.3x/3.2x vs. GPU</a:t>
            </a:r>
          </a:p>
          <a:p>
            <a:endParaRPr lang="en-US" dirty="0"/>
          </a:p>
        </p:txBody>
      </p:sp>
    </p:spTree>
    <p:extLst>
      <p:ext uri="{BB962C8B-B14F-4D97-AF65-F5344CB8AC3E}">
        <p14:creationId xmlns:p14="http://schemas.microsoft.com/office/powerpoint/2010/main" val="39953026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a:t>ML Training on Real PIM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547664" y="6452890"/>
            <a:ext cx="678262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https://www.youtube.com/watch?v=qeukNs5XI3g&amp;t=11226s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684416E7-3EF5-5765-DE6B-584BDA929243}"/>
              </a:ext>
            </a:extLst>
          </p:cNvPr>
          <p:cNvPicPr>
            <a:picLocks noChangeAspect="1"/>
          </p:cNvPicPr>
          <p:nvPr/>
        </p:nvPicPr>
        <p:blipFill>
          <a:blip r:embed="rId3"/>
          <a:stretch>
            <a:fillRect/>
          </a:stretch>
        </p:blipFill>
        <p:spPr>
          <a:xfrm>
            <a:off x="487872" y="944488"/>
            <a:ext cx="7900552" cy="5436840"/>
          </a:xfrm>
          <a:prstGeom prst="rect">
            <a:avLst/>
          </a:prstGeom>
        </p:spPr>
      </p:pic>
    </p:spTree>
    <p:extLst>
      <p:ext uri="{BB962C8B-B14F-4D97-AF65-F5344CB8AC3E}">
        <p14:creationId xmlns:p14="http://schemas.microsoft.com/office/powerpoint/2010/main" val="147391580"/>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a:xfrm>
            <a:off x="228600" y="152400"/>
            <a:ext cx="8834884" cy="1066800"/>
          </a:xfrm>
        </p:spPr>
        <p:txBody>
          <a:bodyPr/>
          <a:lstStyle/>
          <a:p>
            <a:r>
              <a:rPr lang="en-US" dirty="0" err="1"/>
              <a:t>SpMV</a:t>
            </a:r>
            <a:r>
              <a:rPr lang="en-US" dirty="0"/>
              <a:t> Multiplication on Real PIM Systems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Appears in SIGMETRICS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https://arxiv.org/pdf/2201.05072.pdf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5EDD5FC4-A875-5369-2DBF-724CBDF123C0}"/>
              </a:ext>
            </a:extLst>
          </p:cNvPr>
          <p:cNvPicPr>
            <a:picLocks noChangeAspect="1"/>
          </p:cNvPicPr>
          <p:nvPr/>
        </p:nvPicPr>
        <p:blipFill>
          <a:blip r:embed="rId3"/>
          <a:stretch>
            <a:fillRect/>
          </a:stretch>
        </p:blipFill>
        <p:spPr>
          <a:xfrm>
            <a:off x="0" y="2204864"/>
            <a:ext cx="9144000" cy="3105186"/>
          </a:xfrm>
          <a:prstGeom prst="rect">
            <a:avLst/>
          </a:prstGeom>
        </p:spPr>
      </p:pic>
      <p:sp>
        <p:nvSpPr>
          <p:cNvPr id="7" name="TextBox 6">
            <a:extLst>
              <a:ext uri="{FF2B5EF4-FFF2-40B4-BE49-F238E27FC236}">
                <a16:creationId xmlns:a16="http://schemas.microsoft.com/office/drawing/2014/main" id="{E4CBB7A0-1DA3-C26D-651B-A3D804BEBF98}"/>
              </a:ext>
            </a:extLst>
          </p:cNvPr>
          <p:cNvSpPr txBox="1"/>
          <p:nvPr/>
        </p:nvSpPr>
        <p:spPr>
          <a:xfrm>
            <a:off x="2071789" y="5886109"/>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https://github.com/CMU-SAFARI/SparseP</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8" name="TextBox 7">
            <a:extLst>
              <a:ext uri="{FF2B5EF4-FFF2-40B4-BE49-F238E27FC236}">
                <a16:creationId xmlns:a16="http://schemas.microsoft.com/office/drawing/2014/main" id="{3A6C008D-F5A4-9F33-F434-FC8BB0772FF8}"/>
              </a:ext>
            </a:extLst>
          </p:cNvPr>
          <p:cNvSpPr txBox="1"/>
          <p:nvPr/>
        </p:nvSpPr>
        <p:spPr>
          <a:xfrm>
            <a:off x="1547664" y="6452890"/>
            <a:ext cx="61750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https://www.youtube.com/watch?v=5kaOsJKlGrE</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00023560"/>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1E1443-93ED-ED4C-B68E-7250F5666C1F}"/>
              </a:ext>
            </a:extLst>
          </p:cNvPr>
          <p:cNvSpPr/>
          <p:nvPr/>
        </p:nvSpPr>
        <p:spPr>
          <a:xfrm>
            <a:off x="-15498" y="-131052"/>
            <a:ext cx="9159498" cy="4110592"/>
          </a:xfrm>
          <a:prstGeom prst="rect">
            <a:avLst/>
          </a:prstGeom>
          <a:solidFill>
            <a:srgbClr val="D9EAD5">
              <a:alpha val="50196"/>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1" name="Group 40">
            <a:extLst>
              <a:ext uri="{FF2B5EF4-FFF2-40B4-BE49-F238E27FC236}">
                <a16:creationId xmlns:a16="http://schemas.microsoft.com/office/drawing/2014/main" id="{25A7EE06-AFEA-9E4C-A118-7E420281EFBB}"/>
              </a:ext>
            </a:extLst>
          </p:cNvPr>
          <p:cNvGrpSpPr>
            <a:grpSpLocks noChangeAspect="1"/>
          </p:cNvGrpSpPr>
          <p:nvPr/>
        </p:nvGrpSpPr>
        <p:grpSpPr>
          <a:xfrm>
            <a:off x="90652" y="146085"/>
            <a:ext cx="8984059" cy="3833455"/>
            <a:chOff x="-1587713" y="55752"/>
            <a:chExt cx="11328398" cy="4833775"/>
          </a:xfrm>
        </p:grpSpPr>
        <p:grpSp>
          <p:nvGrpSpPr>
            <p:cNvPr id="3" name="Group 2">
              <a:extLst>
                <a:ext uri="{FF2B5EF4-FFF2-40B4-BE49-F238E27FC236}">
                  <a16:creationId xmlns:a16="http://schemas.microsoft.com/office/drawing/2014/main" id="{87DE4CD0-E1C3-8A43-BE0E-B820665ABD92}"/>
                </a:ext>
              </a:extLst>
            </p:cNvPr>
            <p:cNvGrpSpPr/>
            <p:nvPr/>
          </p:nvGrpSpPr>
          <p:grpSpPr>
            <a:xfrm>
              <a:off x="1735979" y="55752"/>
              <a:ext cx="4652242" cy="3752162"/>
              <a:chOff x="1735979" y="55752"/>
              <a:chExt cx="4652242" cy="3752162"/>
            </a:xfrm>
          </p:grpSpPr>
          <p:sp>
            <p:nvSpPr>
              <p:cNvPr id="5" name="TextBox 4">
                <a:extLst>
                  <a:ext uri="{FF2B5EF4-FFF2-40B4-BE49-F238E27FC236}">
                    <a16:creationId xmlns:a16="http://schemas.microsoft.com/office/drawing/2014/main" id="{F078B3E3-71AE-ED48-82C1-5E77AF243B78}"/>
                  </a:ext>
                </a:extLst>
              </p:cNvPr>
              <p:cNvSpPr txBox="1"/>
              <p:nvPr/>
            </p:nvSpPr>
            <p:spPr>
              <a:xfrm>
                <a:off x="1735979" y="2527219"/>
                <a:ext cx="4652242" cy="12806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6000" b="1" i="0" u="none" strike="noStrike" kern="1200" cap="none" spc="0" normalizeH="0" baseline="0" noProof="0" dirty="0">
                    <a:ln>
                      <a:noFill/>
                    </a:ln>
                    <a:solidFill>
                      <a:srgbClr val="1B587C"/>
                    </a:solidFill>
                    <a:effectLst/>
                    <a:uLnTx/>
                    <a:uFillTx/>
                    <a:latin typeface="Nunito" pitchFamily="2" charset="77"/>
                    <a:ea typeface="+mn-ea"/>
                    <a:cs typeface="+mn-cs"/>
                  </a:rPr>
                  <a:t>SparseP</a:t>
                </a:r>
                <a:endParaRPr kumimoji="0" lang="en-GR" sz="7200" b="1" i="0" u="none" strike="noStrike" kern="1200" cap="none" spc="0" normalizeH="0" baseline="0" noProof="0" dirty="0">
                  <a:ln>
                    <a:noFill/>
                  </a:ln>
                  <a:solidFill>
                    <a:srgbClr val="1B587C"/>
                  </a:solidFill>
                  <a:effectLst/>
                  <a:uLnTx/>
                  <a:uFillTx/>
                  <a:latin typeface="Nunito" pitchFamily="2" charset="77"/>
                  <a:ea typeface="+mn-ea"/>
                  <a:cs typeface="+mn-cs"/>
                </a:endParaRPr>
              </a:p>
            </p:txBody>
          </p:sp>
          <p:grpSp>
            <p:nvGrpSpPr>
              <p:cNvPr id="6" name="Group 5">
                <a:extLst>
                  <a:ext uri="{FF2B5EF4-FFF2-40B4-BE49-F238E27FC236}">
                    <a16:creationId xmlns:a16="http://schemas.microsoft.com/office/drawing/2014/main" id="{23ADB040-FB51-9549-BE57-BCED39EB333D}"/>
                  </a:ext>
                </a:extLst>
              </p:cNvPr>
              <p:cNvGrpSpPr/>
              <p:nvPr/>
            </p:nvGrpSpPr>
            <p:grpSpPr>
              <a:xfrm>
                <a:off x="2872497" y="1899683"/>
                <a:ext cx="2396543" cy="520098"/>
                <a:chOff x="4315313" y="2452812"/>
                <a:chExt cx="2631431" cy="571075"/>
              </a:xfrm>
            </p:grpSpPr>
            <p:grpSp>
              <p:nvGrpSpPr>
                <p:cNvPr id="26" name="Group 25">
                  <a:extLst>
                    <a:ext uri="{FF2B5EF4-FFF2-40B4-BE49-F238E27FC236}">
                      <a16:creationId xmlns:a16="http://schemas.microsoft.com/office/drawing/2014/main" id="{00931A2E-3BAA-BD49-A156-4DA769A0E4D7}"/>
                    </a:ext>
                  </a:extLst>
                </p:cNvPr>
                <p:cNvGrpSpPr>
                  <a:grpSpLocks noChangeAspect="1"/>
                </p:cNvGrpSpPr>
                <p:nvPr/>
              </p:nvGrpSpPr>
              <p:grpSpPr>
                <a:xfrm>
                  <a:off x="4315313" y="2452812"/>
                  <a:ext cx="1175951" cy="571075"/>
                  <a:chOff x="1651308" y="3442584"/>
                  <a:chExt cx="2880000" cy="1398610"/>
                </a:xfrm>
              </p:grpSpPr>
              <p:grpSp>
                <p:nvGrpSpPr>
                  <p:cNvPr id="34" name="Group 33">
                    <a:extLst>
                      <a:ext uri="{FF2B5EF4-FFF2-40B4-BE49-F238E27FC236}">
                        <a16:creationId xmlns:a16="http://schemas.microsoft.com/office/drawing/2014/main" id="{E5EB490F-CD4C-E845-940E-DC2F07CA3CEB}"/>
                      </a:ext>
                    </a:extLst>
                  </p:cNvPr>
                  <p:cNvGrpSpPr>
                    <a:grpSpLocks noChangeAspect="1"/>
                  </p:cNvGrpSpPr>
                  <p:nvPr/>
                </p:nvGrpSpPr>
                <p:grpSpPr>
                  <a:xfrm>
                    <a:off x="1651308" y="3669746"/>
                    <a:ext cx="2880000" cy="952390"/>
                    <a:chOff x="4128305" y="4361803"/>
                    <a:chExt cx="2728912" cy="902423"/>
                  </a:xfrm>
                </p:grpSpPr>
                <p:sp>
                  <p:nvSpPr>
                    <p:cNvPr id="38" name="Trapezium 37">
                      <a:extLst>
                        <a:ext uri="{FF2B5EF4-FFF2-40B4-BE49-F238E27FC236}">
                          <a16:creationId xmlns:a16="http://schemas.microsoft.com/office/drawing/2014/main" id="{D574BE67-EBA9-BF4B-81F8-B2EFFC39A268}"/>
                        </a:ext>
                      </a:extLst>
                    </p:cNvPr>
                    <p:cNvSpPr/>
                    <p:nvPr/>
                  </p:nvSpPr>
                  <p:spPr>
                    <a:xfrm>
                      <a:off x="4128305" y="4361803"/>
                      <a:ext cx="2728912" cy="902423"/>
                    </a:xfrm>
                    <a:prstGeom prst="trapezoid">
                      <a:avLst>
                        <a:gd name="adj" fmla="val 9941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riangle 38">
                      <a:extLst>
                        <a:ext uri="{FF2B5EF4-FFF2-40B4-BE49-F238E27FC236}">
                          <a16:creationId xmlns:a16="http://schemas.microsoft.com/office/drawing/2014/main" id="{6D072E0C-2208-7543-BC2C-A5459CCAED3B}"/>
                        </a:ext>
                      </a:extLst>
                    </p:cNvPr>
                    <p:cNvSpPr/>
                    <p:nvPr/>
                  </p:nvSpPr>
                  <p:spPr>
                    <a:xfrm>
                      <a:off x="5090166" y="4866354"/>
                      <a:ext cx="805189" cy="397872"/>
                    </a:xfrm>
                    <a:prstGeom prst="triangle">
                      <a:avLst/>
                    </a:prstGeom>
                    <a:solidFill>
                      <a:srgbClr val="D9EAD5"/>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35" name="Straight Connector 34">
                    <a:extLst>
                      <a:ext uri="{FF2B5EF4-FFF2-40B4-BE49-F238E27FC236}">
                        <a16:creationId xmlns:a16="http://schemas.microsoft.com/office/drawing/2014/main" id="{FB2A2D1E-150F-EC4B-B283-D0CEE7284E39}"/>
                      </a:ext>
                    </a:extLst>
                  </p:cNvPr>
                  <p:cNvCxnSpPr>
                    <a:cxnSpLocks/>
                  </p:cNvCxnSpPr>
                  <p:nvPr/>
                </p:nvCxnSpPr>
                <p:spPr>
                  <a:xfrm>
                    <a:off x="2171701"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E758F48-451E-4645-BCF4-C6131B1227C6}"/>
                      </a:ext>
                    </a:extLst>
                  </p:cNvPr>
                  <p:cNvCxnSpPr>
                    <a:cxnSpLocks/>
                  </p:cNvCxnSpPr>
                  <p:nvPr/>
                </p:nvCxnSpPr>
                <p:spPr>
                  <a:xfrm>
                    <a:off x="3934490"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D7F66F1-A999-7B4C-9FC9-0D2C83D63E4C}"/>
                      </a:ext>
                    </a:extLst>
                  </p:cNvPr>
                  <p:cNvCxnSpPr>
                    <a:cxnSpLocks/>
                  </p:cNvCxnSpPr>
                  <p:nvPr/>
                </p:nvCxnSpPr>
                <p:spPr>
                  <a:xfrm>
                    <a:off x="3077020" y="3442584"/>
                    <a:ext cx="0" cy="395999"/>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C43E46E0-7735-CC46-9638-4D8BCAC522A0}"/>
                    </a:ext>
                  </a:extLst>
                </p:cNvPr>
                <p:cNvGrpSpPr>
                  <a:grpSpLocks noChangeAspect="1"/>
                </p:cNvGrpSpPr>
                <p:nvPr/>
              </p:nvGrpSpPr>
              <p:grpSpPr>
                <a:xfrm>
                  <a:off x="5770793" y="2452812"/>
                  <a:ext cx="1175951" cy="571075"/>
                  <a:chOff x="1651308" y="3442584"/>
                  <a:chExt cx="2880000" cy="1398610"/>
                </a:xfrm>
              </p:grpSpPr>
              <p:grpSp>
                <p:nvGrpSpPr>
                  <p:cNvPr id="28" name="Group 27">
                    <a:extLst>
                      <a:ext uri="{FF2B5EF4-FFF2-40B4-BE49-F238E27FC236}">
                        <a16:creationId xmlns:a16="http://schemas.microsoft.com/office/drawing/2014/main" id="{699CE6CA-FC03-A846-ADA4-D386B84737C8}"/>
                      </a:ext>
                    </a:extLst>
                  </p:cNvPr>
                  <p:cNvGrpSpPr>
                    <a:grpSpLocks noChangeAspect="1"/>
                  </p:cNvGrpSpPr>
                  <p:nvPr/>
                </p:nvGrpSpPr>
                <p:grpSpPr>
                  <a:xfrm>
                    <a:off x="1651308" y="3669746"/>
                    <a:ext cx="2880000" cy="952390"/>
                    <a:chOff x="4128305" y="4361803"/>
                    <a:chExt cx="2728912" cy="902423"/>
                  </a:xfrm>
                </p:grpSpPr>
                <p:sp>
                  <p:nvSpPr>
                    <p:cNvPr id="32" name="Trapezium 31">
                      <a:extLst>
                        <a:ext uri="{FF2B5EF4-FFF2-40B4-BE49-F238E27FC236}">
                          <a16:creationId xmlns:a16="http://schemas.microsoft.com/office/drawing/2014/main" id="{BBD0C91A-698A-C949-8455-7B667949B5E8}"/>
                        </a:ext>
                      </a:extLst>
                    </p:cNvPr>
                    <p:cNvSpPr/>
                    <p:nvPr/>
                  </p:nvSpPr>
                  <p:spPr>
                    <a:xfrm>
                      <a:off x="4128305" y="4361803"/>
                      <a:ext cx="2728912" cy="902423"/>
                    </a:xfrm>
                    <a:prstGeom prst="trapezoid">
                      <a:avLst>
                        <a:gd name="adj" fmla="val 9941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riangle 32">
                      <a:extLst>
                        <a:ext uri="{FF2B5EF4-FFF2-40B4-BE49-F238E27FC236}">
                          <a16:creationId xmlns:a16="http://schemas.microsoft.com/office/drawing/2014/main" id="{67A3BC81-F585-2D4A-BDD7-CA7307D1CC71}"/>
                        </a:ext>
                      </a:extLst>
                    </p:cNvPr>
                    <p:cNvSpPr/>
                    <p:nvPr/>
                  </p:nvSpPr>
                  <p:spPr>
                    <a:xfrm>
                      <a:off x="5090166" y="4866354"/>
                      <a:ext cx="805189" cy="397872"/>
                    </a:xfrm>
                    <a:prstGeom prst="triangle">
                      <a:avLst/>
                    </a:prstGeom>
                    <a:solidFill>
                      <a:srgbClr val="D9EAD5"/>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9" name="Straight Connector 28">
                    <a:extLst>
                      <a:ext uri="{FF2B5EF4-FFF2-40B4-BE49-F238E27FC236}">
                        <a16:creationId xmlns:a16="http://schemas.microsoft.com/office/drawing/2014/main" id="{66F6CEBD-2D7B-634A-99C4-7CE6CE25FBBA}"/>
                      </a:ext>
                    </a:extLst>
                  </p:cNvPr>
                  <p:cNvCxnSpPr>
                    <a:cxnSpLocks/>
                  </p:cNvCxnSpPr>
                  <p:nvPr/>
                </p:nvCxnSpPr>
                <p:spPr>
                  <a:xfrm>
                    <a:off x="2171701"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C1CAD60-6EBB-EA4A-978B-41DF899200F2}"/>
                      </a:ext>
                    </a:extLst>
                  </p:cNvPr>
                  <p:cNvCxnSpPr>
                    <a:cxnSpLocks/>
                  </p:cNvCxnSpPr>
                  <p:nvPr/>
                </p:nvCxnSpPr>
                <p:spPr>
                  <a:xfrm>
                    <a:off x="3934490"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F1353ED-4398-4B41-90D1-703E7640C32D}"/>
                      </a:ext>
                    </a:extLst>
                  </p:cNvPr>
                  <p:cNvCxnSpPr>
                    <a:cxnSpLocks/>
                  </p:cNvCxnSpPr>
                  <p:nvPr/>
                </p:nvCxnSpPr>
                <p:spPr>
                  <a:xfrm>
                    <a:off x="3077020" y="3442584"/>
                    <a:ext cx="0" cy="395999"/>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grpSp>
            <p:nvGrpSpPr>
              <p:cNvPr id="7" name="Group 6">
                <a:extLst>
                  <a:ext uri="{FF2B5EF4-FFF2-40B4-BE49-F238E27FC236}">
                    <a16:creationId xmlns:a16="http://schemas.microsoft.com/office/drawing/2014/main" id="{9DD93451-A8AE-EB4D-B6B3-3394C1904C43}"/>
                  </a:ext>
                </a:extLst>
              </p:cNvPr>
              <p:cNvGrpSpPr>
                <a:grpSpLocks noChangeAspect="1"/>
              </p:cNvGrpSpPr>
              <p:nvPr/>
            </p:nvGrpSpPr>
            <p:grpSpPr>
              <a:xfrm>
                <a:off x="2598853" y="55752"/>
                <a:ext cx="2943830" cy="1891717"/>
                <a:chOff x="3955508" y="409530"/>
                <a:chExt cx="3284235" cy="2110470"/>
              </a:xfrm>
              <a:solidFill>
                <a:schemeClr val="accent5">
                  <a:lumMod val="75000"/>
                </a:schemeClr>
              </a:solidFill>
            </p:grpSpPr>
            <p:pic>
              <p:nvPicPr>
                <p:cNvPr id="9" name="Graphic 8" descr="Network">
                  <a:extLst>
                    <a:ext uri="{FF2B5EF4-FFF2-40B4-BE49-F238E27FC236}">
                      <a16:creationId xmlns:a16="http://schemas.microsoft.com/office/drawing/2014/main" id="{CD1CE4FD-D1DF-4F4F-BDA1-0B67BC1DA6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86711" y="1266978"/>
                  <a:ext cx="1253032" cy="1253022"/>
                </a:xfrm>
                <a:prstGeom prst="rect">
                  <a:avLst/>
                </a:prstGeom>
              </p:spPr>
            </p:pic>
            <p:grpSp>
              <p:nvGrpSpPr>
                <p:cNvPr id="10" name="Group 9">
                  <a:extLst>
                    <a:ext uri="{FF2B5EF4-FFF2-40B4-BE49-F238E27FC236}">
                      <a16:creationId xmlns:a16="http://schemas.microsoft.com/office/drawing/2014/main" id="{5ED4AEDC-F530-E541-B06A-2D9F5A7F7A20}"/>
                    </a:ext>
                  </a:extLst>
                </p:cNvPr>
                <p:cNvGrpSpPr/>
                <p:nvPr/>
              </p:nvGrpSpPr>
              <p:grpSpPr>
                <a:xfrm>
                  <a:off x="3955508" y="409530"/>
                  <a:ext cx="3033933" cy="1881039"/>
                  <a:chOff x="3406221" y="538120"/>
                  <a:chExt cx="3033933" cy="1881039"/>
                </a:xfrm>
                <a:grpFill/>
              </p:grpSpPr>
              <p:pic>
                <p:nvPicPr>
                  <p:cNvPr id="12" name="Graphic 11" descr="Network">
                    <a:extLst>
                      <a:ext uri="{FF2B5EF4-FFF2-40B4-BE49-F238E27FC236}">
                        <a16:creationId xmlns:a16="http://schemas.microsoft.com/office/drawing/2014/main" id="{2E8824B1-B6D2-CB45-80A3-E193D9166738}"/>
                      </a:ext>
                    </a:extLst>
                  </p:cNvPr>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3406221" y="1101178"/>
                    <a:ext cx="1253032" cy="1253022"/>
                  </a:xfrm>
                  <a:prstGeom prst="rect">
                    <a:avLst/>
                  </a:prstGeom>
                </p:spPr>
              </p:pic>
              <p:pic>
                <p:nvPicPr>
                  <p:cNvPr id="13" name="Graphic 12" descr="Network">
                    <a:extLst>
                      <a:ext uri="{FF2B5EF4-FFF2-40B4-BE49-F238E27FC236}">
                        <a16:creationId xmlns:a16="http://schemas.microsoft.com/office/drawing/2014/main" id="{47C1B8E1-8A1E-E448-B0EF-2614C04CDE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242760">
                    <a:off x="4640617" y="538120"/>
                    <a:ext cx="1253032" cy="1253022"/>
                  </a:xfrm>
                  <a:prstGeom prst="rect">
                    <a:avLst/>
                  </a:prstGeom>
                </p:spPr>
              </p:pic>
              <p:cxnSp>
                <p:nvCxnSpPr>
                  <p:cNvPr id="14" name="Straight Connector 13">
                    <a:extLst>
                      <a:ext uri="{FF2B5EF4-FFF2-40B4-BE49-F238E27FC236}">
                        <a16:creationId xmlns:a16="http://schemas.microsoft.com/office/drawing/2014/main" id="{3B76C9C7-C33D-0547-AC0C-0CC704AA35F6}"/>
                      </a:ext>
                    </a:extLst>
                  </p:cNvPr>
                  <p:cNvCxnSpPr>
                    <a:cxnSpLocks/>
                  </p:cNvCxnSpPr>
                  <p:nvPr/>
                </p:nvCxnSpPr>
                <p:spPr>
                  <a:xfrm flipV="1">
                    <a:off x="4032737" y="828675"/>
                    <a:ext cx="1105595" cy="536772"/>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EA6C27F-21DA-7C4F-9FC9-273A16AF02D8}"/>
                      </a:ext>
                    </a:extLst>
                  </p:cNvPr>
                  <p:cNvCxnSpPr>
                    <a:cxnSpLocks/>
                  </p:cNvCxnSpPr>
                  <p:nvPr/>
                </p:nvCxnSpPr>
                <p:spPr>
                  <a:xfrm flipH="1" flipV="1">
                    <a:off x="3637886" y="1596046"/>
                    <a:ext cx="93411" cy="502392"/>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AF696DD-69F4-804B-885E-439F70985E32}"/>
                      </a:ext>
                    </a:extLst>
                  </p:cNvPr>
                  <p:cNvCxnSpPr>
                    <a:cxnSpLocks/>
                  </p:cNvCxnSpPr>
                  <p:nvPr/>
                </p:nvCxnSpPr>
                <p:spPr>
                  <a:xfrm flipH="1" flipV="1">
                    <a:off x="4313426" y="2083867"/>
                    <a:ext cx="1450486" cy="314677"/>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E9BF21A-D619-EE4F-A381-BE6BDCC143BB}"/>
                      </a:ext>
                    </a:extLst>
                  </p:cNvPr>
                  <p:cNvCxnSpPr>
                    <a:cxnSpLocks/>
                  </p:cNvCxnSpPr>
                  <p:nvPr/>
                </p:nvCxnSpPr>
                <p:spPr>
                  <a:xfrm flipH="1">
                    <a:off x="4379298" y="1228936"/>
                    <a:ext cx="507239" cy="39279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52497C6-91F1-8546-8CA4-6805B4328981}"/>
                      </a:ext>
                    </a:extLst>
                  </p:cNvPr>
                  <p:cNvCxnSpPr>
                    <a:cxnSpLocks/>
                  </p:cNvCxnSpPr>
                  <p:nvPr/>
                </p:nvCxnSpPr>
                <p:spPr>
                  <a:xfrm flipH="1">
                    <a:off x="4285049" y="1617396"/>
                    <a:ext cx="858444" cy="498543"/>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0A06DD6-74F1-4747-BFFC-8BE8ECAD48F2}"/>
                      </a:ext>
                    </a:extLst>
                  </p:cNvPr>
                  <p:cNvCxnSpPr>
                    <a:cxnSpLocks/>
                  </p:cNvCxnSpPr>
                  <p:nvPr/>
                </p:nvCxnSpPr>
                <p:spPr>
                  <a:xfrm>
                    <a:off x="4873178" y="1202370"/>
                    <a:ext cx="240597" cy="412997"/>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9CDF002-A57E-C84F-98B5-5D1C428304F3}"/>
                      </a:ext>
                    </a:extLst>
                  </p:cNvPr>
                  <p:cNvCxnSpPr>
                    <a:cxnSpLocks/>
                  </p:cNvCxnSpPr>
                  <p:nvPr/>
                </p:nvCxnSpPr>
                <p:spPr>
                  <a:xfrm>
                    <a:off x="5294196" y="1236281"/>
                    <a:ext cx="371212" cy="666468"/>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C89DDCA-E6B9-B44C-B575-DD70C00BE1C2}"/>
                      </a:ext>
                    </a:extLst>
                  </p:cNvPr>
                  <p:cNvCxnSpPr>
                    <a:cxnSpLocks/>
                  </p:cNvCxnSpPr>
                  <p:nvPr/>
                </p:nvCxnSpPr>
                <p:spPr>
                  <a:xfrm>
                    <a:off x="5675473" y="1917745"/>
                    <a:ext cx="98259" cy="50141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C1EF7AB-FDB9-5044-AF4E-3C07EF2B9AC4}"/>
                      </a:ext>
                    </a:extLst>
                  </p:cNvPr>
                  <p:cNvCxnSpPr>
                    <a:cxnSpLocks/>
                  </p:cNvCxnSpPr>
                  <p:nvPr/>
                </p:nvCxnSpPr>
                <p:spPr>
                  <a:xfrm>
                    <a:off x="5135547" y="1615367"/>
                    <a:ext cx="628365" cy="782535"/>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0C942DE-583A-2D4E-A877-CDDDB55633F5}"/>
                      </a:ext>
                    </a:extLst>
                  </p:cNvPr>
                  <p:cNvCxnSpPr>
                    <a:cxnSpLocks/>
                  </p:cNvCxnSpPr>
                  <p:nvPr/>
                </p:nvCxnSpPr>
                <p:spPr>
                  <a:xfrm flipV="1">
                    <a:off x="3757519" y="2085977"/>
                    <a:ext cx="570204" cy="15013"/>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3D967B0-AC48-844E-8B8B-6DF3588DC6CD}"/>
                      </a:ext>
                    </a:extLst>
                  </p:cNvPr>
                  <p:cNvCxnSpPr>
                    <a:cxnSpLocks/>
                  </p:cNvCxnSpPr>
                  <p:nvPr/>
                </p:nvCxnSpPr>
                <p:spPr>
                  <a:xfrm>
                    <a:off x="5697245" y="1365447"/>
                    <a:ext cx="376248" cy="28481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22E14EB-070A-5748-955E-B2C0F94F874B}"/>
                      </a:ext>
                    </a:extLst>
                  </p:cNvPr>
                  <p:cNvCxnSpPr>
                    <a:cxnSpLocks/>
                  </p:cNvCxnSpPr>
                  <p:nvPr/>
                </p:nvCxnSpPr>
                <p:spPr>
                  <a:xfrm flipV="1">
                    <a:off x="6367257" y="1930825"/>
                    <a:ext cx="72897" cy="472021"/>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1A8E6905-7A82-2F4E-B9E2-576AD0F4F708}"/>
                    </a:ext>
                  </a:extLst>
                </p:cNvPr>
                <p:cNvCxnSpPr>
                  <a:cxnSpLocks/>
                </p:cNvCxnSpPr>
                <p:nvPr/>
              </p:nvCxnSpPr>
              <p:spPr>
                <a:xfrm>
                  <a:off x="4961751" y="1486777"/>
                  <a:ext cx="1348839" cy="782535"/>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grpSp>
        </p:grpSp>
        <p:sp>
          <p:nvSpPr>
            <p:cNvPr id="8" name="TextBox 7">
              <a:extLst>
                <a:ext uri="{FF2B5EF4-FFF2-40B4-BE49-F238E27FC236}">
                  <a16:creationId xmlns:a16="http://schemas.microsoft.com/office/drawing/2014/main" id="{99CC32C8-F1A1-264F-8C2E-6496EC828406}"/>
                </a:ext>
              </a:extLst>
            </p:cNvPr>
            <p:cNvSpPr txBox="1"/>
            <p:nvPr/>
          </p:nvSpPr>
          <p:spPr>
            <a:xfrm>
              <a:off x="-1587713" y="3764068"/>
              <a:ext cx="11328398" cy="112545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B587C"/>
                  </a:solidFill>
                  <a:effectLst/>
                  <a:uLnTx/>
                  <a:uFillTx/>
                  <a:latin typeface="Nunito SemiBold" pitchFamily="2" charset="77"/>
                  <a:ea typeface="+mn-ea"/>
                  <a:cs typeface="+mn-cs"/>
                </a:rPr>
                <a:t>Towards Efficient Sparse Matrix Vector Multiplication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B587C"/>
                  </a:solidFill>
                  <a:effectLst/>
                  <a:uLnTx/>
                  <a:uFillTx/>
                  <a:latin typeface="Nunito SemiBold" pitchFamily="2" charset="77"/>
                  <a:ea typeface="+mn-ea"/>
                  <a:cs typeface="+mn-cs"/>
                </a:rPr>
                <a:t>on Real Processing-In-Memory Architectures</a:t>
              </a:r>
              <a:endParaRPr kumimoji="0" lang="en-GR" sz="2600" b="1" i="0" u="none" strike="noStrike" kern="1200" cap="none" spc="0" normalizeH="0" baseline="0" noProof="0" dirty="0">
                <a:ln>
                  <a:noFill/>
                </a:ln>
                <a:solidFill>
                  <a:srgbClr val="1B587C"/>
                </a:solidFill>
                <a:effectLst/>
                <a:uLnTx/>
                <a:uFillTx/>
                <a:latin typeface="Nunito SemiBold" pitchFamily="2" charset="77"/>
                <a:ea typeface="+mn-ea"/>
                <a:cs typeface="+mn-cs"/>
              </a:endParaRPr>
            </a:p>
          </p:txBody>
        </p:sp>
      </p:grpSp>
      <p:sp>
        <p:nvSpPr>
          <p:cNvPr id="42" name="TextBox 41">
            <a:extLst>
              <a:ext uri="{FF2B5EF4-FFF2-40B4-BE49-F238E27FC236}">
                <a16:creationId xmlns:a16="http://schemas.microsoft.com/office/drawing/2014/main" id="{871A2471-32BB-274E-9FDC-F34991B8C87C}"/>
              </a:ext>
            </a:extLst>
          </p:cNvPr>
          <p:cNvSpPr txBox="1"/>
          <p:nvPr/>
        </p:nvSpPr>
        <p:spPr>
          <a:xfrm>
            <a:off x="185980" y="4222324"/>
            <a:ext cx="8756541" cy="12413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F2936"/>
                </a:solidFill>
                <a:effectLst/>
                <a:uLnTx/>
                <a:uFillTx/>
                <a:latin typeface="Nunito SemiBold" pitchFamily="2" charset="77"/>
                <a:ea typeface="+mn-ea"/>
                <a:cs typeface="+mn-cs"/>
              </a:rPr>
              <a:t>Christina </a:t>
            </a:r>
            <a:r>
              <a:rPr kumimoji="0" lang="en-US" sz="2400" b="1" i="0" u="none" strike="noStrike" kern="1200" cap="none" spc="0" normalizeH="0" baseline="0" noProof="0" dirty="0" err="1">
                <a:ln>
                  <a:noFill/>
                </a:ln>
                <a:solidFill>
                  <a:srgbClr val="9F2936"/>
                </a:solidFill>
                <a:effectLst/>
                <a:uLnTx/>
                <a:uFillTx/>
                <a:latin typeface="Nunito SemiBold" pitchFamily="2" charset="77"/>
                <a:ea typeface="+mn-ea"/>
                <a:cs typeface="+mn-cs"/>
              </a:rPr>
              <a:t>Giannoula</a:t>
            </a:r>
            <a:endParaRPr kumimoji="0" lang="en-US" sz="2400" b="1" i="0" u="none" strike="noStrike" kern="1200" cap="none" spc="0" normalizeH="0" baseline="0" noProof="0" dirty="0">
              <a:ln>
                <a:noFill/>
              </a:ln>
              <a:solidFill>
                <a:srgbClr val="9F2936"/>
              </a:solidFill>
              <a:effectLst/>
              <a:uLnTx/>
              <a:uFillTx/>
              <a:latin typeface="Nunito SemiBold" pitchFamily="2" charset="77"/>
              <a:ea typeface="+mn-ea"/>
              <a:cs typeface="+mn-cs"/>
            </a:endParaRP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Ivan Fernandez, Juan Gomez-Luna, </a:t>
            </a: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Nectarios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Koziris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Georgios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Goumas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Onur</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Mutlu</a:t>
            </a:r>
            <a:endParaRPr kumimoji="0" lang="en-GR"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endParaRPr>
          </a:p>
        </p:txBody>
      </p:sp>
      <p:grpSp>
        <p:nvGrpSpPr>
          <p:cNvPr id="43" name="Group 42">
            <a:extLst>
              <a:ext uri="{FF2B5EF4-FFF2-40B4-BE49-F238E27FC236}">
                <a16:creationId xmlns:a16="http://schemas.microsoft.com/office/drawing/2014/main" id="{484329C9-31B6-0FF5-7EAD-30889B95312D}"/>
              </a:ext>
            </a:extLst>
          </p:cNvPr>
          <p:cNvGrpSpPr>
            <a:grpSpLocks noChangeAspect="1"/>
          </p:cNvGrpSpPr>
          <p:nvPr/>
        </p:nvGrpSpPr>
        <p:grpSpPr>
          <a:xfrm>
            <a:off x="4251762" y="5814857"/>
            <a:ext cx="2664000" cy="888420"/>
            <a:chOff x="6822135" y="4647763"/>
            <a:chExt cx="3130509" cy="1044000"/>
          </a:xfrm>
        </p:grpSpPr>
        <p:pic>
          <p:nvPicPr>
            <p:cNvPr id="44" name="Picture 43">
              <a:extLst>
                <a:ext uri="{FF2B5EF4-FFF2-40B4-BE49-F238E27FC236}">
                  <a16:creationId xmlns:a16="http://schemas.microsoft.com/office/drawing/2014/main" id="{4B85685F-6613-FBCA-6E86-E381731EF37C}"/>
                </a:ext>
              </a:extLst>
            </p:cNvPr>
            <p:cNvPicPr>
              <a:picLocks noChangeAspect="1"/>
            </p:cNvPicPr>
            <p:nvPr/>
          </p:nvPicPr>
          <p:blipFill>
            <a:blip r:embed="rId6"/>
            <a:stretch>
              <a:fillRect/>
            </a:stretch>
          </p:blipFill>
          <p:spPr>
            <a:xfrm>
              <a:off x="8908644" y="4647763"/>
              <a:ext cx="1044000" cy="1044000"/>
            </a:xfrm>
            <a:prstGeom prst="rect">
              <a:avLst/>
            </a:prstGeom>
          </p:spPr>
        </p:pic>
        <p:pic>
          <p:nvPicPr>
            <p:cNvPr id="45" name="Picture 44">
              <a:extLst>
                <a:ext uri="{FF2B5EF4-FFF2-40B4-BE49-F238E27FC236}">
                  <a16:creationId xmlns:a16="http://schemas.microsoft.com/office/drawing/2014/main" id="{A7FFE876-3440-D4D9-8DC0-A72281B9F605}"/>
                </a:ext>
              </a:extLst>
            </p:cNvPr>
            <p:cNvPicPr>
              <a:picLocks noChangeAspect="1"/>
            </p:cNvPicPr>
            <p:nvPr/>
          </p:nvPicPr>
          <p:blipFill>
            <a:blip r:embed="rId7"/>
            <a:stretch>
              <a:fillRect/>
            </a:stretch>
          </p:blipFill>
          <p:spPr>
            <a:xfrm>
              <a:off x="6822135" y="4863763"/>
              <a:ext cx="2072211" cy="612000"/>
            </a:xfrm>
            <a:prstGeom prst="rect">
              <a:avLst/>
            </a:prstGeom>
          </p:spPr>
        </p:pic>
      </p:grpSp>
      <p:grpSp>
        <p:nvGrpSpPr>
          <p:cNvPr id="46" name="Group 45">
            <a:extLst>
              <a:ext uri="{FF2B5EF4-FFF2-40B4-BE49-F238E27FC236}">
                <a16:creationId xmlns:a16="http://schemas.microsoft.com/office/drawing/2014/main" id="{89618EBA-2F75-3861-FBCC-D67E229D9894}"/>
              </a:ext>
            </a:extLst>
          </p:cNvPr>
          <p:cNvGrpSpPr>
            <a:grpSpLocks noChangeAspect="1"/>
          </p:cNvGrpSpPr>
          <p:nvPr/>
        </p:nvGrpSpPr>
        <p:grpSpPr>
          <a:xfrm>
            <a:off x="169452" y="5806774"/>
            <a:ext cx="4248000" cy="929066"/>
            <a:chOff x="203822" y="4471303"/>
            <a:chExt cx="5102770" cy="1116000"/>
          </a:xfrm>
        </p:grpSpPr>
        <p:pic>
          <p:nvPicPr>
            <p:cNvPr id="47" name="Graphic 46">
              <a:extLst>
                <a:ext uri="{FF2B5EF4-FFF2-40B4-BE49-F238E27FC236}">
                  <a16:creationId xmlns:a16="http://schemas.microsoft.com/office/drawing/2014/main" id="{ECBB070C-09C1-47A0-F0CE-FD63B76F312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3822" y="4802763"/>
              <a:ext cx="2304000" cy="439695"/>
            </a:xfrm>
            <a:prstGeom prst="rect">
              <a:avLst/>
            </a:prstGeom>
          </p:spPr>
        </p:pic>
        <p:pic>
          <p:nvPicPr>
            <p:cNvPr id="48" name="Picture 47">
              <a:extLst>
                <a:ext uri="{FF2B5EF4-FFF2-40B4-BE49-F238E27FC236}">
                  <a16:creationId xmlns:a16="http://schemas.microsoft.com/office/drawing/2014/main" id="{440FE610-C8DB-36CA-D2E9-04447500EEB7}"/>
                </a:ext>
              </a:extLst>
            </p:cNvPr>
            <p:cNvPicPr>
              <a:picLocks noChangeAspect="1"/>
            </p:cNvPicPr>
            <p:nvPr/>
          </p:nvPicPr>
          <p:blipFill>
            <a:blip r:embed="rId10"/>
            <a:stretch>
              <a:fillRect/>
            </a:stretch>
          </p:blipFill>
          <p:spPr>
            <a:xfrm>
              <a:off x="2282069" y="4471303"/>
              <a:ext cx="3024523" cy="1116000"/>
            </a:xfrm>
            <a:prstGeom prst="rect">
              <a:avLst/>
            </a:prstGeom>
          </p:spPr>
        </p:pic>
      </p:grpSp>
      <p:pic>
        <p:nvPicPr>
          <p:cNvPr id="49" name="Google Shape;45;p7" descr="Imagen que contiene Texto&#10;&#10;Descripción generada automáticamente">
            <a:extLst>
              <a:ext uri="{FF2B5EF4-FFF2-40B4-BE49-F238E27FC236}">
                <a16:creationId xmlns:a16="http://schemas.microsoft.com/office/drawing/2014/main" id="{8B69B12E-D7A4-2102-5494-B0741BC91134}"/>
              </a:ext>
            </a:extLst>
          </p:cNvPr>
          <p:cNvPicPr preferRelativeResize="0">
            <a:picLocks noChangeAspect="1"/>
          </p:cNvPicPr>
          <p:nvPr/>
        </p:nvPicPr>
        <p:blipFill rotWithShape="1">
          <a:blip r:embed="rId11">
            <a:alphaModFix/>
          </a:blip>
          <a:srcRect/>
          <a:stretch/>
        </p:blipFill>
        <p:spPr>
          <a:xfrm>
            <a:off x="7174548" y="5938200"/>
            <a:ext cx="1800000" cy="668197"/>
          </a:xfrm>
          <a:prstGeom prst="rect">
            <a:avLst/>
          </a:prstGeom>
          <a:noFill/>
          <a:ln>
            <a:noFill/>
          </a:ln>
        </p:spPr>
      </p:pic>
    </p:spTree>
    <p:extLst>
      <p:ext uri="{BB962C8B-B14F-4D97-AF65-F5344CB8AC3E}">
        <p14:creationId xmlns:p14="http://schemas.microsoft.com/office/powerpoint/2010/main" val="5313443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17DB252-DBD9-DE49-AA8A-0A37833062FB}"/>
              </a:ext>
            </a:extLst>
          </p:cNvPr>
          <p:cNvSpPr txBox="1">
            <a:spLocks/>
          </p:cNvSpPr>
          <p:nvPr/>
        </p:nvSpPr>
        <p:spPr>
          <a:xfrm>
            <a:off x="391579" y="120486"/>
            <a:ext cx="8325193"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err="1">
                <a:ln>
                  <a:noFill/>
                </a:ln>
                <a:solidFill>
                  <a:srgbClr val="1B587C"/>
                </a:solidFill>
                <a:effectLst/>
                <a:uLnTx/>
                <a:uFillTx/>
                <a:latin typeface="Trebuchet MS" panose="020B0703020202090204" pitchFamily="34" charset="0"/>
                <a:ea typeface="+mj-ea"/>
                <a:cs typeface="+mj-cs"/>
              </a:rPr>
              <a:t>SparseP</a:t>
            </a:r>
            <a:r>
              <a:rPr kumimoji="0" lang="en-US" sz="3600" b="0" i="0" u="none" strike="noStrike" kern="1200" cap="none" spc="0" normalizeH="0" baseline="0" noProof="0" dirty="0">
                <a:ln>
                  <a:noFill/>
                </a:ln>
                <a:solidFill>
                  <a:srgbClr val="1B587C"/>
                </a:solidFill>
                <a:effectLst/>
                <a:uLnTx/>
                <a:uFillTx/>
                <a:latin typeface="Trebuchet MS" panose="020B0703020202090204" pitchFamily="34" charset="0"/>
                <a:ea typeface="+mj-ea"/>
                <a:cs typeface="+mj-cs"/>
              </a:rPr>
              <a:t>:</a:t>
            </a:r>
            <a:r>
              <a:rPr kumimoji="0" lang="en-US" sz="3600" b="0" i="0" u="none" strike="noStrike" kern="1200" cap="none" spc="0" normalizeH="0" noProof="0" dirty="0">
                <a:ln>
                  <a:noFill/>
                </a:ln>
                <a:solidFill>
                  <a:srgbClr val="1B587C"/>
                </a:solidFill>
                <a:effectLst/>
                <a:uLnTx/>
                <a:uFillTx/>
                <a:latin typeface="Trebuchet MS" panose="020B0703020202090204" pitchFamily="34" charset="0"/>
                <a:ea typeface="+mj-ea"/>
                <a:cs typeface="+mj-cs"/>
              </a:rPr>
              <a:t> </a:t>
            </a:r>
            <a:r>
              <a:rPr kumimoji="0" lang="en-GR" sz="3600" b="0" i="0" u="none" strike="noStrike" kern="1200" cap="none" spc="0" normalizeH="0" baseline="0" noProof="0">
                <a:ln>
                  <a:noFill/>
                </a:ln>
                <a:solidFill>
                  <a:srgbClr val="1B587C"/>
                </a:solidFill>
                <a:effectLst/>
                <a:uLnTx/>
                <a:uFillTx/>
                <a:latin typeface="Trebuchet MS" panose="020B0703020202090204" pitchFamily="34" charset="0"/>
                <a:ea typeface="+mj-ea"/>
                <a:cs typeface="+mj-cs"/>
              </a:rPr>
              <a:t>Key </a:t>
            </a:r>
            <a:r>
              <a:rPr kumimoji="0" lang="en-GR" sz="3600" b="0" i="0" u="none" strike="noStrike" kern="1200" cap="none" spc="0" normalizeH="0" baseline="0" noProof="0" dirty="0">
                <a:ln>
                  <a:noFill/>
                </a:ln>
                <a:solidFill>
                  <a:srgbClr val="1B587C"/>
                </a:solidFill>
                <a:effectLst/>
                <a:uLnTx/>
                <a:uFillTx/>
                <a:latin typeface="Trebuchet MS" panose="020B0703020202090204" pitchFamily="34" charset="0"/>
                <a:ea typeface="+mj-ea"/>
                <a:cs typeface="+mj-cs"/>
              </a:rPr>
              <a:t>Contributions</a:t>
            </a:r>
            <a:endParaRPr kumimoji="0" lang="en-GB" sz="3600" b="0" i="0" u="none" strike="noStrike" kern="1200" cap="none" spc="0" normalizeH="0" baseline="0" noProof="0" dirty="0">
              <a:ln>
                <a:noFill/>
              </a:ln>
              <a:solidFill>
                <a:srgbClr val="9F2936"/>
              </a:solidFill>
              <a:effectLst/>
              <a:uLnTx/>
              <a:uFillTx/>
              <a:latin typeface="Trebuchet MS" panose="020B0703020202090204" pitchFamily="34" charset="0"/>
              <a:ea typeface="+mj-ea"/>
              <a:cs typeface="+mj-cs"/>
            </a:endParaRPr>
          </a:p>
        </p:txBody>
      </p:sp>
      <p:sp>
        <p:nvSpPr>
          <p:cNvPr id="3" name="Content Placeholder 2">
            <a:extLst>
              <a:ext uri="{FF2B5EF4-FFF2-40B4-BE49-F238E27FC236}">
                <a16:creationId xmlns:a16="http://schemas.microsoft.com/office/drawing/2014/main" id="{03460A55-FAF7-3BA2-C3B8-1435240D3EBA}"/>
              </a:ext>
            </a:extLst>
          </p:cNvPr>
          <p:cNvSpPr>
            <a:spLocks noGrp="1"/>
          </p:cNvSpPr>
          <p:nvPr>
            <p:ph idx="1"/>
          </p:nvPr>
        </p:nvSpPr>
        <p:spPr>
          <a:xfrm>
            <a:off x="391580" y="1088120"/>
            <a:ext cx="8500899" cy="5653248"/>
          </a:xfrm>
        </p:spPr>
        <p:txBody>
          <a:bodyPr>
            <a:normAutofit/>
          </a:bodyPr>
          <a:lstStyle/>
          <a:p>
            <a:pPr marL="478350" indent="-514350">
              <a:lnSpc>
                <a:spcPct val="93000"/>
              </a:lnSpc>
              <a:spcBef>
                <a:spcPts val="0"/>
              </a:spcBef>
              <a:spcAft>
                <a:spcPts val="400"/>
              </a:spcAft>
              <a:buFont typeface="+mj-lt"/>
              <a:buAutoNum type="arabicPeriod"/>
            </a:pPr>
            <a:r>
              <a:rPr lang="en-GB" sz="2400" dirty="0">
                <a:solidFill>
                  <a:schemeClr val="accent4"/>
                </a:solidFill>
                <a:latin typeface="Trebuchet MS" panose="020B0703020202090204" pitchFamily="34" charset="0"/>
              </a:rPr>
              <a:t>Efficient </a:t>
            </a:r>
            <a:r>
              <a:rPr lang="en-GB" sz="2400" dirty="0" err="1">
                <a:solidFill>
                  <a:schemeClr val="accent4"/>
                </a:solidFill>
                <a:latin typeface="Trebuchet MS" panose="020B0703020202090204" pitchFamily="34" charset="0"/>
              </a:rPr>
              <a:t>SpMV</a:t>
            </a:r>
            <a:r>
              <a:rPr lang="en-GB" sz="2400" dirty="0">
                <a:solidFill>
                  <a:schemeClr val="accent4"/>
                </a:solidFill>
                <a:latin typeface="Trebuchet MS" panose="020B0703020202090204" pitchFamily="34" charset="0"/>
              </a:rPr>
              <a:t> kernels</a:t>
            </a:r>
            <a:r>
              <a:rPr lang="en-GB" sz="2400" dirty="0">
                <a:solidFill>
                  <a:schemeClr val="accent3"/>
                </a:solidFill>
                <a:latin typeface="Trebuchet MS" panose="020B0703020202090204" pitchFamily="34" charset="0"/>
              </a:rPr>
              <a:t> </a:t>
            </a:r>
            <a:r>
              <a:rPr lang="en-GB" sz="2400" dirty="0">
                <a:solidFill>
                  <a:schemeClr val="tx1">
                    <a:lumMod val="85000"/>
                    <a:lumOff val="15000"/>
                  </a:schemeClr>
                </a:solidFill>
                <a:latin typeface="Trebuchet MS" panose="020B0703020202090204" pitchFamily="34" charset="0"/>
              </a:rPr>
              <a:t>for current &amp; future PIM systems</a:t>
            </a:r>
          </a:p>
          <a:p>
            <a:pPr marL="764100" lvl="1" indent="-342900">
              <a:lnSpc>
                <a:spcPct val="93000"/>
              </a:lnSpc>
              <a:spcBef>
                <a:spcPts val="0"/>
              </a:spcBef>
              <a:spcAft>
                <a:spcPts val="400"/>
              </a:spcAft>
            </a:pPr>
            <a:r>
              <a:rPr lang="en-GB" sz="2000" dirty="0" err="1">
                <a:latin typeface="Trebuchet MS" panose="020B0703020202090204" pitchFamily="34" charset="0"/>
              </a:rPr>
              <a:t>SparseP</a:t>
            </a:r>
            <a:r>
              <a:rPr lang="en-GB" sz="2000" dirty="0">
                <a:latin typeface="Trebuchet MS" panose="020B0703020202090204" pitchFamily="34" charset="0"/>
              </a:rPr>
              <a:t> library = </a:t>
            </a:r>
            <a:r>
              <a:rPr lang="en-GB" sz="2000" dirty="0">
                <a:solidFill>
                  <a:schemeClr val="accent1"/>
                </a:solidFill>
                <a:latin typeface="Trebuchet MS" panose="020B0703020202090204" pitchFamily="34" charset="0"/>
              </a:rPr>
              <a:t>25 </a:t>
            </a:r>
            <a:r>
              <a:rPr lang="en-GB" sz="2000" dirty="0" err="1">
                <a:solidFill>
                  <a:schemeClr val="accent1"/>
                </a:solidFill>
                <a:latin typeface="Trebuchet MS" panose="020B0703020202090204" pitchFamily="34" charset="0"/>
              </a:rPr>
              <a:t>SpMV</a:t>
            </a:r>
            <a:r>
              <a:rPr lang="en-GB" sz="2000" dirty="0">
                <a:solidFill>
                  <a:schemeClr val="accent1"/>
                </a:solidFill>
                <a:latin typeface="Trebuchet MS" panose="020B0703020202090204" pitchFamily="34" charset="0"/>
              </a:rPr>
              <a:t> kernels</a:t>
            </a:r>
          </a:p>
          <a:p>
            <a:pPr marL="1221300" lvl="2" indent="-342900">
              <a:lnSpc>
                <a:spcPct val="93000"/>
              </a:lnSpc>
              <a:spcBef>
                <a:spcPts val="0"/>
              </a:spcBef>
              <a:spcAft>
                <a:spcPts val="400"/>
              </a:spcAft>
            </a:pPr>
            <a:r>
              <a:rPr lang="en-GB" sz="1600" dirty="0">
                <a:solidFill>
                  <a:schemeClr val="accent1"/>
                </a:solidFill>
                <a:latin typeface="Trebuchet MS" panose="020B0703020202090204" pitchFamily="34" charset="0"/>
              </a:rPr>
              <a:t>Compression, data types, data partitioning, synchronization, load balancing</a:t>
            </a:r>
          </a:p>
          <a:p>
            <a:pPr marL="1221300" lvl="2" indent="-342900">
              <a:lnSpc>
                <a:spcPct val="93000"/>
              </a:lnSpc>
              <a:spcBef>
                <a:spcPts val="0"/>
              </a:spcBef>
              <a:spcAft>
                <a:spcPts val="400"/>
              </a:spcAft>
            </a:pPr>
            <a:endParaRPr lang="en-GB" sz="1600" dirty="0">
              <a:solidFill>
                <a:schemeClr val="accent1"/>
              </a:solidFill>
              <a:latin typeface="Trebuchet MS" panose="020B0703020202090204" pitchFamily="34" charset="0"/>
            </a:endParaRPr>
          </a:p>
          <a:p>
            <a:pPr marL="764100" lvl="1" indent="-342900">
              <a:lnSpc>
                <a:spcPct val="93000"/>
              </a:lnSpc>
              <a:spcBef>
                <a:spcPts val="0"/>
              </a:spcBef>
              <a:spcAft>
                <a:spcPts val="400"/>
              </a:spcAft>
            </a:pPr>
            <a:endParaRPr lang="en-GB" sz="2000" dirty="0">
              <a:solidFill>
                <a:schemeClr val="accent1"/>
              </a:solidFill>
              <a:latin typeface="Trebuchet MS" panose="020B0703020202090204" pitchFamily="34" charset="0"/>
            </a:endParaRPr>
          </a:p>
          <a:p>
            <a:pPr marL="764100" lvl="1" indent="-342900">
              <a:lnSpc>
                <a:spcPct val="93000"/>
              </a:lnSpc>
              <a:spcBef>
                <a:spcPts val="0"/>
              </a:spcBef>
              <a:spcAft>
                <a:spcPts val="400"/>
              </a:spcAft>
            </a:pPr>
            <a:r>
              <a:rPr lang="en-GB" sz="2000" dirty="0">
                <a:solidFill>
                  <a:schemeClr val="accent1"/>
                </a:solidFill>
                <a:latin typeface="Trebuchet MS" panose="020B0703020202090204" pitchFamily="34" charset="0"/>
              </a:rPr>
              <a:t> </a:t>
            </a:r>
          </a:p>
          <a:p>
            <a:pPr marL="421200" lvl="1" indent="0">
              <a:lnSpc>
                <a:spcPct val="93000"/>
              </a:lnSpc>
              <a:spcBef>
                <a:spcPts val="0"/>
              </a:spcBef>
              <a:spcAft>
                <a:spcPts val="400"/>
              </a:spcAft>
              <a:buNone/>
            </a:pPr>
            <a:endParaRPr lang="en-GB" sz="2000" dirty="0">
              <a:solidFill>
                <a:schemeClr val="accent1"/>
              </a:solidFill>
              <a:latin typeface="Trebuchet MS" panose="020B0703020202090204" pitchFamily="34" charset="0"/>
            </a:endParaRPr>
          </a:p>
          <a:p>
            <a:pPr marL="421200" lvl="1" indent="0">
              <a:lnSpc>
                <a:spcPct val="93000"/>
              </a:lnSpc>
              <a:spcBef>
                <a:spcPts val="0"/>
              </a:spcBef>
              <a:spcAft>
                <a:spcPts val="400"/>
              </a:spcAft>
              <a:buNone/>
            </a:pPr>
            <a:endParaRPr lang="en-GB" sz="600" dirty="0">
              <a:solidFill>
                <a:schemeClr val="accent1"/>
              </a:solidFill>
              <a:latin typeface="Trebuchet MS" panose="020B0703020202090204" pitchFamily="34" charset="0"/>
            </a:endParaRPr>
          </a:p>
          <a:p>
            <a:pPr marL="421200" lvl="1" indent="0">
              <a:lnSpc>
                <a:spcPct val="93000"/>
              </a:lnSpc>
              <a:spcBef>
                <a:spcPts val="0"/>
              </a:spcBef>
              <a:spcAft>
                <a:spcPts val="400"/>
              </a:spcAft>
              <a:buNone/>
            </a:pPr>
            <a:endParaRPr lang="en-GB" sz="900" dirty="0">
              <a:solidFill>
                <a:schemeClr val="tx1">
                  <a:lumMod val="85000"/>
                  <a:lumOff val="15000"/>
                </a:schemeClr>
              </a:solidFill>
              <a:latin typeface="Trebuchet MS" panose="020B0703020202090204" pitchFamily="34" charset="0"/>
            </a:endParaRPr>
          </a:p>
          <a:p>
            <a:pPr marL="478350" indent="-514350">
              <a:lnSpc>
                <a:spcPct val="93000"/>
              </a:lnSpc>
              <a:spcBef>
                <a:spcPts val="0"/>
              </a:spcBef>
              <a:spcAft>
                <a:spcPts val="400"/>
              </a:spcAft>
              <a:buFont typeface="+mj-lt"/>
              <a:buAutoNum type="arabicPeriod" startAt="2"/>
            </a:pPr>
            <a:r>
              <a:rPr lang="en-GB" sz="2400" dirty="0">
                <a:solidFill>
                  <a:schemeClr val="accent4"/>
                </a:solidFill>
                <a:latin typeface="Trebuchet MS" panose="020B0703020202090204" pitchFamily="34" charset="0"/>
              </a:rPr>
              <a:t>Comprehensive analysis </a:t>
            </a:r>
            <a:r>
              <a:rPr lang="en-GB" sz="2400" dirty="0">
                <a:solidFill>
                  <a:schemeClr val="tx1">
                    <a:lumMod val="85000"/>
                    <a:lumOff val="15000"/>
                  </a:schemeClr>
                </a:solidFill>
                <a:latin typeface="Trebuchet MS" panose="020B0703020202090204" pitchFamily="34" charset="0"/>
              </a:rPr>
              <a:t>of </a:t>
            </a:r>
            <a:r>
              <a:rPr lang="en-GB" sz="2400" dirty="0" err="1">
                <a:solidFill>
                  <a:schemeClr val="tx1">
                    <a:lumMod val="85000"/>
                    <a:lumOff val="15000"/>
                  </a:schemeClr>
                </a:solidFill>
                <a:latin typeface="Trebuchet MS" panose="020B0703020202090204" pitchFamily="34" charset="0"/>
              </a:rPr>
              <a:t>SpMV</a:t>
            </a:r>
            <a:r>
              <a:rPr lang="en-GB" sz="2400" dirty="0">
                <a:solidFill>
                  <a:schemeClr val="tx1">
                    <a:lumMod val="85000"/>
                    <a:lumOff val="15000"/>
                  </a:schemeClr>
                </a:solidFill>
                <a:latin typeface="Trebuchet MS" panose="020B0703020202090204" pitchFamily="34" charset="0"/>
              </a:rPr>
              <a:t> on the first commercially-available </a:t>
            </a:r>
            <a:r>
              <a:rPr lang="en-GB" sz="2400" dirty="0">
                <a:solidFill>
                  <a:schemeClr val="accent3"/>
                </a:solidFill>
                <a:latin typeface="Trebuchet MS" panose="020B0703020202090204" pitchFamily="34" charset="0"/>
              </a:rPr>
              <a:t>real PIM system </a:t>
            </a:r>
            <a:endParaRPr lang="en-GB" sz="2400" dirty="0">
              <a:solidFill>
                <a:schemeClr val="tx1">
                  <a:lumMod val="85000"/>
                  <a:lumOff val="15000"/>
                </a:schemeClr>
              </a:solidFill>
              <a:latin typeface="Trebuchet MS" panose="020B0703020202090204" pitchFamily="34" charset="0"/>
            </a:endParaRPr>
          </a:p>
          <a:p>
            <a:pPr marL="764100" lvl="1" indent="-342900">
              <a:lnSpc>
                <a:spcPct val="93000"/>
              </a:lnSpc>
              <a:spcBef>
                <a:spcPts val="0"/>
              </a:spcBef>
              <a:spcAft>
                <a:spcPts val="200"/>
              </a:spcAft>
            </a:pPr>
            <a:r>
              <a:rPr lang="en-GB" sz="2000" dirty="0">
                <a:solidFill>
                  <a:schemeClr val="accent1"/>
                </a:solidFill>
                <a:latin typeface="Trebuchet MS" panose="020B0703020202090204" pitchFamily="34" charset="0"/>
              </a:rPr>
              <a:t>26</a:t>
            </a:r>
            <a:r>
              <a:rPr lang="en-GB" sz="2000" dirty="0">
                <a:solidFill>
                  <a:schemeClr val="tx1">
                    <a:lumMod val="85000"/>
                    <a:lumOff val="15000"/>
                  </a:schemeClr>
                </a:solidFill>
                <a:latin typeface="Trebuchet MS" panose="020B0703020202090204" pitchFamily="34" charset="0"/>
              </a:rPr>
              <a:t> sparse matrices</a:t>
            </a:r>
          </a:p>
          <a:p>
            <a:pPr marL="764100" lvl="1" indent="-342900">
              <a:lnSpc>
                <a:spcPct val="93000"/>
              </a:lnSpc>
              <a:spcBef>
                <a:spcPts val="0"/>
              </a:spcBef>
              <a:spcAft>
                <a:spcPts val="200"/>
              </a:spcAft>
            </a:pPr>
            <a:r>
              <a:rPr lang="en-GB" sz="2000" dirty="0">
                <a:solidFill>
                  <a:schemeClr val="tx1">
                    <a:lumMod val="85000"/>
                    <a:lumOff val="15000"/>
                  </a:schemeClr>
                </a:solidFill>
                <a:latin typeface="Trebuchet MS" panose="020B0703020202090204" pitchFamily="34" charset="0"/>
              </a:rPr>
              <a:t>Comparisons to state-of-the-art </a:t>
            </a:r>
            <a:r>
              <a:rPr lang="en-GB" sz="2000" dirty="0">
                <a:solidFill>
                  <a:schemeClr val="accent1"/>
                </a:solidFill>
                <a:latin typeface="Trebuchet MS" panose="020B0703020202090204" pitchFamily="34" charset="0"/>
              </a:rPr>
              <a:t>CPU</a:t>
            </a:r>
            <a:r>
              <a:rPr lang="en-GB" sz="2000" dirty="0">
                <a:solidFill>
                  <a:schemeClr val="tx1">
                    <a:lumMod val="85000"/>
                    <a:lumOff val="15000"/>
                  </a:schemeClr>
                </a:solidFill>
                <a:latin typeface="Trebuchet MS" panose="020B0703020202090204" pitchFamily="34" charset="0"/>
              </a:rPr>
              <a:t> and </a:t>
            </a:r>
            <a:r>
              <a:rPr lang="en-GB" sz="2000" dirty="0">
                <a:solidFill>
                  <a:schemeClr val="accent1"/>
                </a:solidFill>
                <a:latin typeface="Trebuchet MS" panose="020B0703020202090204" pitchFamily="34" charset="0"/>
              </a:rPr>
              <a:t>GPU</a:t>
            </a:r>
            <a:r>
              <a:rPr lang="en-GB" sz="2000" dirty="0">
                <a:solidFill>
                  <a:schemeClr val="tx1">
                    <a:lumMod val="85000"/>
                    <a:lumOff val="15000"/>
                  </a:schemeClr>
                </a:solidFill>
                <a:latin typeface="Trebuchet MS" panose="020B0703020202090204" pitchFamily="34" charset="0"/>
              </a:rPr>
              <a:t> systems</a:t>
            </a:r>
          </a:p>
          <a:p>
            <a:pPr marL="764100" lvl="1" indent="-342900">
              <a:lnSpc>
                <a:spcPct val="93000"/>
              </a:lnSpc>
              <a:spcBef>
                <a:spcPts val="0"/>
              </a:spcBef>
              <a:spcAft>
                <a:spcPts val="200"/>
              </a:spcAft>
            </a:pPr>
            <a:r>
              <a:rPr lang="en-GB" sz="2000" dirty="0">
                <a:solidFill>
                  <a:schemeClr val="accent1"/>
                </a:solidFill>
                <a:latin typeface="Trebuchet MS" panose="020B0703020202090204" pitchFamily="34" charset="0"/>
              </a:rPr>
              <a:t>Recommendations</a:t>
            </a:r>
            <a:r>
              <a:rPr lang="en-GB" sz="2000" dirty="0">
                <a:solidFill>
                  <a:schemeClr val="tx1">
                    <a:lumMod val="85000"/>
                    <a:lumOff val="15000"/>
                  </a:schemeClr>
                </a:solidFill>
                <a:latin typeface="Trebuchet MS" panose="020B0703020202090204" pitchFamily="34" charset="0"/>
              </a:rPr>
              <a:t> for software, system and hardware designers</a:t>
            </a:r>
          </a:p>
          <a:p>
            <a:pPr marL="0" indent="0">
              <a:spcBef>
                <a:spcPts val="0"/>
              </a:spcBef>
              <a:spcAft>
                <a:spcPts val="1000"/>
              </a:spcAft>
              <a:buNone/>
            </a:pPr>
            <a:endParaRPr lang="en-GB" sz="2200" dirty="0">
              <a:latin typeface="Trebuchet MS" panose="020B0703020202090204" pitchFamily="34" charset="0"/>
            </a:endParaRPr>
          </a:p>
          <a:p>
            <a:pPr marL="457200" indent="-457200">
              <a:lnSpc>
                <a:spcPct val="100000"/>
              </a:lnSpc>
              <a:spcBef>
                <a:spcPts val="0"/>
              </a:spcBef>
              <a:spcAft>
                <a:spcPts val="1000"/>
              </a:spcAft>
              <a:buFont typeface="+mj-lt"/>
              <a:buAutoNum type="arabicPeriod"/>
            </a:pPr>
            <a:endParaRPr lang="en-GB" sz="2400" dirty="0">
              <a:latin typeface="Trebuchet MS" panose="020B0703020202090204" pitchFamily="34" charset="0"/>
            </a:endParaRPr>
          </a:p>
          <a:p>
            <a:pPr marL="0" indent="0">
              <a:lnSpc>
                <a:spcPct val="100000"/>
              </a:lnSpc>
              <a:spcBef>
                <a:spcPts val="0"/>
              </a:spcBef>
              <a:spcAft>
                <a:spcPts val="1000"/>
              </a:spcAft>
              <a:buNone/>
            </a:pPr>
            <a:endParaRPr lang="en-GB" sz="2400" dirty="0">
              <a:latin typeface="Trebuchet MS" panose="020B0703020202090204" pitchFamily="34" charset="0"/>
            </a:endParaRPr>
          </a:p>
        </p:txBody>
      </p:sp>
      <p:pic>
        <p:nvPicPr>
          <p:cNvPr id="24" name="Picture 23">
            <a:extLst>
              <a:ext uri="{FF2B5EF4-FFF2-40B4-BE49-F238E27FC236}">
                <a16:creationId xmlns:a16="http://schemas.microsoft.com/office/drawing/2014/main" id="{9198F1C9-47FE-53EE-F25C-B6CF60042C7C}"/>
              </a:ext>
            </a:extLst>
          </p:cNvPr>
          <p:cNvPicPr>
            <a:picLocks noChangeAspect="1"/>
          </p:cNvPicPr>
          <p:nvPr/>
        </p:nvPicPr>
        <p:blipFill>
          <a:blip r:embed="rId3"/>
          <a:stretch>
            <a:fillRect/>
          </a:stretch>
        </p:blipFill>
        <p:spPr>
          <a:xfrm>
            <a:off x="7452320" y="3814244"/>
            <a:ext cx="576000" cy="577768"/>
          </a:xfrm>
          <a:prstGeom prst="rect">
            <a:avLst/>
          </a:prstGeom>
        </p:spPr>
      </p:pic>
      <p:grpSp>
        <p:nvGrpSpPr>
          <p:cNvPr id="25" name="Group 24">
            <a:extLst>
              <a:ext uri="{FF2B5EF4-FFF2-40B4-BE49-F238E27FC236}">
                <a16:creationId xmlns:a16="http://schemas.microsoft.com/office/drawing/2014/main" id="{95D1D1E3-F210-A4B7-BF41-7427EAC3DECF}"/>
              </a:ext>
            </a:extLst>
          </p:cNvPr>
          <p:cNvGrpSpPr/>
          <p:nvPr/>
        </p:nvGrpSpPr>
        <p:grpSpPr>
          <a:xfrm>
            <a:off x="865457" y="2204864"/>
            <a:ext cx="7002524" cy="685182"/>
            <a:chOff x="2533714" y="1420217"/>
            <a:chExt cx="6754407" cy="1254713"/>
          </a:xfrm>
        </p:grpSpPr>
        <p:sp>
          <p:nvSpPr>
            <p:cNvPr id="41" name="Rounded Rectangle 40">
              <a:extLst>
                <a:ext uri="{FF2B5EF4-FFF2-40B4-BE49-F238E27FC236}">
                  <a16:creationId xmlns:a16="http://schemas.microsoft.com/office/drawing/2014/main" id="{15A20CE9-5D3D-63FD-519A-B1356605A9FD}"/>
                </a:ext>
              </a:extLst>
            </p:cNvPr>
            <p:cNvSpPr/>
            <p:nvPr/>
          </p:nvSpPr>
          <p:spPr>
            <a:xfrm>
              <a:off x="2533715" y="1420218"/>
              <a:ext cx="6754406" cy="1254712"/>
            </a:xfrm>
            <a:prstGeom prst="roundRect">
              <a:avLst>
                <a:gd name="adj" fmla="val 10014"/>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r>
                <a:rPr kumimoji="0" lang="en-GB" sz="16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br>
                <a:rPr kumimoji="0" lang="en-GB" sz="24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b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err="1">
                  <a:ln>
                    <a:noFill/>
                  </a:ln>
                  <a:solidFill>
                    <a:srgbClr val="F07F09"/>
                  </a:solidFill>
                  <a:effectLst/>
                  <a:uLnTx/>
                  <a:uFillTx/>
                  <a:latin typeface="Trebuchet MS" panose="020B0703020202090204" pitchFamily="34" charset="0"/>
                  <a:ea typeface="+mn-ea"/>
                  <a:cs typeface="+mn-cs"/>
                </a:rPr>
                <a:t>SparseP</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hlinkClick r:id="rId4">
                    <a:extLst>
                      <a:ext uri="{A12FA001-AC4F-418D-AE19-62706E023703}">
                        <ahyp:hlinkClr xmlns:ahyp="http://schemas.microsoft.com/office/drawing/2018/hyperlinkcolor" val="tx"/>
                      </a:ext>
                    </a:extLst>
                  </a:hlinkClick>
                </a:rPr>
                <a:t>https://github.com/CMU-SAFARI/SparseP</a:t>
              </a:r>
              <a:endPar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endParaRPr>
            </a:p>
          </p:txBody>
        </p:sp>
        <p:sp>
          <p:nvSpPr>
            <p:cNvPr id="42" name="Round Same-side Corner of Rectangle 41">
              <a:extLst>
                <a:ext uri="{FF2B5EF4-FFF2-40B4-BE49-F238E27FC236}">
                  <a16:creationId xmlns:a16="http://schemas.microsoft.com/office/drawing/2014/main" id="{863832CD-6F25-9A01-3628-D2F8FA0B3CF2}"/>
                </a:ext>
              </a:extLst>
            </p:cNvPr>
            <p:cNvSpPr/>
            <p:nvPr/>
          </p:nvSpPr>
          <p:spPr>
            <a:xfrm>
              <a:off x="2533714" y="1420217"/>
              <a:ext cx="6754407" cy="543484"/>
            </a:xfrm>
            <a:prstGeom prst="round2SameRect">
              <a:avLst>
                <a:gd name="adj1" fmla="val 33578"/>
                <a:gd name="adj2" fmla="val 0"/>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2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SparseP is Open-Source</a:t>
              </a:r>
            </a:p>
          </p:txBody>
        </p:sp>
      </p:grpSp>
      <p:grpSp>
        <p:nvGrpSpPr>
          <p:cNvPr id="43" name="Group 42">
            <a:extLst>
              <a:ext uri="{FF2B5EF4-FFF2-40B4-BE49-F238E27FC236}">
                <a16:creationId xmlns:a16="http://schemas.microsoft.com/office/drawing/2014/main" id="{74A54DB5-62BE-1F74-071C-7700D306A73C}"/>
              </a:ext>
            </a:extLst>
          </p:cNvPr>
          <p:cNvGrpSpPr/>
          <p:nvPr/>
        </p:nvGrpSpPr>
        <p:grpSpPr>
          <a:xfrm>
            <a:off x="865457" y="5517232"/>
            <a:ext cx="7002524" cy="691818"/>
            <a:chOff x="2533714" y="1420217"/>
            <a:chExt cx="6754407" cy="1196725"/>
          </a:xfrm>
        </p:grpSpPr>
        <p:sp>
          <p:nvSpPr>
            <p:cNvPr id="44" name="Rounded Rectangle 43">
              <a:extLst>
                <a:ext uri="{FF2B5EF4-FFF2-40B4-BE49-F238E27FC236}">
                  <a16:creationId xmlns:a16="http://schemas.microsoft.com/office/drawing/2014/main" id="{31B9AB17-DD23-1D1C-0EA6-BA4EE9A366F5}"/>
                </a:ext>
              </a:extLst>
            </p:cNvPr>
            <p:cNvSpPr/>
            <p:nvPr/>
          </p:nvSpPr>
          <p:spPr>
            <a:xfrm>
              <a:off x="2533715" y="1420217"/>
              <a:ext cx="6754406" cy="1196725"/>
            </a:xfrm>
            <a:prstGeom prst="roundRect">
              <a:avLst>
                <a:gd name="adj" fmla="val 10014"/>
              </a:avLst>
            </a:prstGeom>
            <a:solidFill>
              <a:schemeClr val="accent4">
                <a:lumMod val="20000"/>
                <a:lumOff val="8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endParaRPr kumimoji="0" lang="en-GB" sz="12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	Full Paper: </a:t>
              </a:r>
              <a:r>
                <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hlinkClick r:id="rId5">
                    <a:extLst>
                      <a:ext uri="{A12FA001-AC4F-418D-AE19-62706E023703}">
                        <ahyp:hlinkClr xmlns:ahyp="http://schemas.microsoft.com/office/drawing/2018/hyperlinkcolor" val="tx"/>
                      </a:ext>
                    </a:extLst>
                  </a:hlinkClick>
                </a:rPr>
                <a:t>https://arxiv.org/pdf/2201.05072.pdf</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p>
          </p:txBody>
        </p:sp>
        <p:sp>
          <p:nvSpPr>
            <p:cNvPr id="45" name="Round Same-side Corner of Rectangle 44">
              <a:extLst>
                <a:ext uri="{FF2B5EF4-FFF2-40B4-BE49-F238E27FC236}">
                  <a16:creationId xmlns:a16="http://schemas.microsoft.com/office/drawing/2014/main" id="{22874DB3-1A88-FAB3-46A6-031CF56CA139}"/>
                </a:ext>
              </a:extLst>
            </p:cNvPr>
            <p:cNvSpPr/>
            <p:nvPr/>
          </p:nvSpPr>
          <p:spPr>
            <a:xfrm>
              <a:off x="2533714" y="1420217"/>
              <a:ext cx="6754407" cy="564517"/>
            </a:xfrm>
            <a:prstGeom prst="round2SameRect">
              <a:avLst>
                <a:gd name="adj1" fmla="val 33578"/>
                <a:gd name="adj2" fmla="val 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2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Recommendations for Architects and Programmers</a:t>
              </a:r>
            </a:p>
          </p:txBody>
        </p:sp>
      </p:grpSp>
    </p:spTree>
    <p:extLst>
      <p:ext uri="{BB962C8B-B14F-4D97-AF65-F5344CB8AC3E}">
        <p14:creationId xmlns:p14="http://schemas.microsoft.com/office/powerpoint/2010/main" val="373798271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SparseP</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9D09994-978E-1C95-6B43-D73CBB91E957}"/>
              </a:ext>
            </a:extLst>
          </p:cNvPr>
          <p:cNvPicPr>
            <a:picLocks noChangeAspect="1"/>
          </p:cNvPicPr>
          <p:nvPr/>
        </p:nvPicPr>
        <p:blipFill>
          <a:blip r:embed="rId2"/>
          <a:stretch>
            <a:fillRect/>
          </a:stretch>
        </p:blipFill>
        <p:spPr>
          <a:xfrm>
            <a:off x="539552" y="908720"/>
            <a:ext cx="7920880" cy="5422471"/>
          </a:xfrm>
          <a:prstGeom prst="rect">
            <a:avLst/>
          </a:prstGeom>
        </p:spPr>
      </p:pic>
      <p:sp>
        <p:nvSpPr>
          <p:cNvPr id="6" name="TextBox 5">
            <a:extLst>
              <a:ext uri="{FF2B5EF4-FFF2-40B4-BE49-F238E27FC236}">
                <a16:creationId xmlns:a16="http://schemas.microsoft.com/office/drawing/2014/main" id="{7DC27E93-CE8E-D6EB-CBBF-D2A85499D7CA}"/>
              </a:ext>
            </a:extLst>
          </p:cNvPr>
          <p:cNvSpPr txBox="1"/>
          <p:nvPr/>
        </p:nvSpPr>
        <p:spPr>
          <a:xfrm>
            <a:off x="1547664" y="6452890"/>
            <a:ext cx="61750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https://www.youtube.com/watch?v=5kaOsJKlGrE</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39318235"/>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74257702"/>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2216120859"/>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3849130973"/>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4199972289"/>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2120703924"/>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Deep learning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93568762"/>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630F2C-F1A4-504C-BD76-4C0CF610117E}"/>
              </a:ext>
            </a:extLst>
          </p:cNvPr>
          <p:cNvPicPr>
            <a:picLocks noChangeAspect="1"/>
          </p:cNvPicPr>
          <p:nvPr/>
        </p:nvPicPr>
        <p:blipFill>
          <a:blip r:embed="rId2"/>
          <a:stretch>
            <a:fillRect/>
          </a:stretch>
        </p:blipFill>
        <p:spPr>
          <a:xfrm>
            <a:off x="76200" y="838200"/>
            <a:ext cx="5638800" cy="5659138"/>
          </a:xfrm>
          <a:prstGeom prst="rect">
            <a:avLst/>
          </a:prstGeom>
        </p:spPr>
      </p:pic>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SK Hynix Accelerator-in-Memory (2022)</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6" name="TextBox 5">
            <a:extLst>
              <a:ext uri="{FF2B5EF4-FFF2-40B4-BE49-F238E27FC236}">
                <a16:creationId xmlns:a16="http://schemas.microsoft.com/office/drawing/2014/main" id="{E2E504B7-DA66-5B4F-B558-31F93F8EC635}"/>
              </a:ext>
            </a:extLst>
          </p:cNvPr>
          <p:cNvSpPr txBox="1"/>
          <p:nvPr/>
        </p:nvSpPr>
        <p:spPr>
          <a:xfrm>
            <a:off x="1700819" y="6528003"/>
            <a:ext cx="515718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https://news.skhynix.com/sk-hynix-develops-pim-next-generation-ai-accelerator/</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2616349" y="3703490"/>
            <a:ext cx="477539" cy="511016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83782F46-972B-F74E-B5E1-F30E8DD07FBE}"/>
              </a:ext>
            </a:extLst>
          </p:cNvPr>
          <p:cNvPicPr>
            <a:picLocks noChangeAspect="1"/>
          </p:cNvPicPr>
          <p:nvPr/>
        </p:nvPicPr>
        <p:blipFill>
          <a:blip r:embed="rId4"/>
          <a:stretch>
            <a:fillRect/>
          </a:stretch>
        </p:blipFill>
        <p:spPr>
          <a:xfrm>
            <a:off x="5389919" y="1600200"/>
            <a:ext cx="3724263" cy="2382603"/>
          </a:xfrm>
          <a:prstGeom prst="rect">
            <a:avLst/>
          </a:prstGeom>
        </p:spPr>
      </p:pic>
      <p:pic>
        <p:nvPicPr>
          <p:cNvPr id="11" name="Picture 10">
            <a:extLst>
              <a:ext uri="{FF2B5EF4-FFF2-40B4-BE49-F238E27FC236}">
                <a16:creationId xmlns:a16="http://schemas.microsoft.com/office/drawing/2014/main" id="{651C93C8-E662-634A-AE11-0C2FA4229424}"/>
              </a:ext>
            </a:extLst>
          </p:cNvPr>
          <p:cNvPicPr>
            <a:picLocks noChangeAspect="1"/>
          </p:cNvPicPr>
          <p:nvPr/>
        </p:nvPicPr>
        <p:blipFill>
          <a:blip r:embed="rId5"/>
          <a:stretch>
            <a:fillRect/>
          </a:stretch>
        </p:blipFill>
        <p:spPr>
          <a:xfrm>
            <a:off x="5375009" y="4648200"/>
            <a:ext cx="3754081" cy="524285"/>
          </a:xfrm>
          <a:prstGeom prst="rect">
            <a:avLst/>
          </a:prstGeom>
        </p:spPr>
      </p:pic>
    </p:spTree>
    <p:extLst>
      <p:ext uri="{BB962C8B-B14F-4D97-AF65-F5344CB8AC3E}">
        <p14:creationId xmlns:p14="http://schemas.microsoft.com/office/powerpoint/2010/main" val="577253243"/>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C546-6A11-1120-A673-A501F4AC5FC4}"/>
              </a:ext>
            </a:extLst>
          </p:cNvPr>
          <p:cNvSpPr>
            <a:spLocks noGrp="1"/>
          </p:cNvSpPr>
          <p:nvPr>
            <p:ph type="title"/>
          </p:nvPr>
        </p:nvSpPr>
        <p:spPr>
          <a:xfrm>
            <a:off x="228600" y="152400"/>
            <a:ext cx="9167936" cy="1066800"/>
          </a:xfrm>
        </p:spPr>
        <p:txBody>
          <a:bodyPr/>
          <a:lstStyle/>
          <a:p>
            <a:r>
              <a:rPr lang="en-US" sz="3800" dirty="0" err="1"/>
              <a:t>AliBaba</a:t>
            </a:r>
            <a:r>
              <a:rPr lang="en-US" sz="3800" dirty="0"/>
              <a:t> PIM Recommendation System (2022)</a:t>
            </a:r>
          </a:p>
        </p:txBody>
      </p:sp>
      <p:sp>
        <p:nvSpPr>
          <p:cNvPr id="3" name="Content Placeholder 2">
            <a:extLst>
              <a:ext uri="{FF2B5EF4-FFF2-40B4-BE49-F238E27FC236}">
                <a16:creationId xmlns:a16="http://schemas.microsoft.com/office/drawing/2014/main" id="{5F160195-56F6-74E3-8969-3DF2E94937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380F43C-6533-8AC6-A6BF-105E6C561CE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68FE1CEA-D8CC-E719-F994-3424A0124DDE}"/>
              </a:ext>
            </a:extLst>
          </p:cNvPr>
          <p:cNvPicPr>
            <a:picLocks noChangeAspect="1"/>
          </p:cNvPicPr>
          <p:nvPr/>
        </p:nvPicPr>
        <p:blipFill>
          <a:blip r:embed="rId2"/>
          <a:stretch>
            <a:fillRect/>
          </a:stretch>
        </p:blipFill>
        <p:spPr>
          <a:xfrm>
            <a:off x="223735" y="1026550"/>
            <a:ext cx="3812235" cy="3573016"/>
          </a:xfrm>
          <a:prstGeom prst="rect">
            <a:avLst/>
          </a:prstGeom>
        </p:spPr>
      </p:pic>
      <p:pic>
        <p:nvPicPr>
          <p:cNvPr id="6" name="Picture 5">
            <a:extLst>
              <a:ext uri="{FF2B5EF4-FFF2-40B4-BE49-F238E27FC236}">
                <a16:creationId xmlns:a16="http://schemas.microsoft.com/office/drawing/2014/main" id="{8CCE5892-6368-A987-2CEE-A43367C6AE1F}"/>
              </a:ext>
            </a:extLst>
          </p:cNvPr>
          <p:cNvPicPr>
            <a:picLocks noChangeAspect="1"/>
          </p:cNvPicPr>
          <p:nvPr/>
        </p:nvPicPr>
        <p:blipFill>
          <a:blip r:embed="rId3"/>
          <a:stretch>
            <a:fillRect/>
          </a:stretch>
        </p:blipFill>
        <p:spPr>
          <a:xfrm>
            <a:off x="4330079" y="999834"/>
            <a:ext cx="4202361" cy="3623898"/>
          </a:xfrm>
          <a:prstGeom prst="rect">
            <a:avLst/>
          </a:prstGeom>
        </p:spPr>
      </p:pic>
      <p:pic>
        <p:nvPicPr>
          <p:cNvPr id="7" name="Picture 6">
            <a:extLst>
              <a:ext uri="{FF2B5EF4-FFF2-40B4-BE49-F238E27FC236}">
                <a16:creationId xmlns:a16="http://schemas.microsoft.com/office/drawing/2014/main" id="{8B8823BA-1CC6-C778-1F46-DA01D7A284DB}"/>
              </a:ext>
            </a:extLst>
          </p:cNvPr>
          <p:cNvPicPr>
            <a:picLocks noChangeAspect="1"/>
          </p:cNvPicPr>
          <p:nvPr/>
        </p:nvPicPr>
        <p:blipFill>
          <a:blip r:embed="rId4"/>
          <a:stretch>
            <a:fillRect/>
          </a:stretch>
        </p:blipFill>
        <p:spPr>
          <a:xfrm>
            <a:off x="1331640" y="4827100"/>
            <a:ext cx="6552728" cy="1878567"/>
          </a:xfrm>
          <a:prstGeom prst="rect">
            <a:avLst/>
          </a:prstGeom>
        </p:spPr>
      </p:pic>
    </p:spTree>
    <p:extLst>
      <p:ext uri="{BB962C8B-B14F-4D97-AF65-F5344CB8AC3E}">
        <p14:creationId xmlns:p14="http://schemas.microsoft.com/office/powerpoint/2010/main" val="2003946798"/>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066208339"/>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4A179BAD-D06D-A69D-73FA-3A7AB7BDE712}"/>
              </a:ext>
            </a:extLst>
          </p:cNvPr>
          <p:cNvPicPr>
            <a:picLocks noChangeAspect="1"/>
          </p:cNvPicPr>
          <p:nvPr/>
        </p:nvPicPr>
        <p:blipFill>
          <a:blip r:embed="rId6"/>
          <a:stretch>
            <a:fillRect/>
          </a:stretch>
        </p:blipFill>
        <p:spPr>
          <a:xfrm>
            <a:off x="6226127" y="0"/>
            <a:ext cx="2666353" cy="6858000"/>
          </a:xfrm>
          <a:prstGeom prst="rect">
            <a:avLst/>
          </a:prstGeom>
        </p:spPr>
      </p:pic>
      <p:sp>
        <p:nvSpPr>
          <p:cNvPr id="6" name="TextBox 5">
            <a:extLst>
              <a:ext uri="{FF2B5EF4-FFF2-40B4-BE49-F238E27FC236}">
                <a16:creationId xmlns:a16="http://schemas.microsoft.com/office/drawing/2014/main" id="{27BF6E24-45C2-0C29-5FF4-253DFFAFF0DD}"/>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991400881"/>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near Memory</a:t>
            </a:r>
          </a:p>
          <a:p>
            <a:pPr algn="l"/>
            <a:r>
              <a:rPr lang="en-US" sz="3600" dirty="0">
                <a:solidFill>
                  <a:srgbClr val="0432FF"/>
                </a:solidFill>
              </a:rPr>
              <a:t>2. Processing using Memory</a:t>
            </a:r>
          </a:p>
          <a:p>
            <a:pPr algn="l"/>
            <a:endParaRPr lang="en-US" sz="36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6813290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3898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46325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1597083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7352973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8174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25350589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7473-7E21-7436-74E0-F287D60C1EE3}"/>
              </a:ext>
            </a:extLst>
          </p:cNvPr>
          <p:cNvSpPr>
            <a:spLocks noGrp="1"/>
          </p:cNvSpPr>
          <p:nvPr>
            <p:ph type="title"/>
          </p:nvPr>
        </p:nvSpPr>
        <p:spPr/>
        <p:txBody>
          <a:bodyPr/>
          <a:lstStyle/>
          <a:p>
            <a:r>
              <a:rPr lang="en-US" dirty="0" err="1"/>
              <a:t>RowClone</a:t>
            </a:r>
            <a:r>
              <a:rPr lang="en-US" dirty="0"/>
              <a:t> in Off-the-Shelf DRAM Chips</a:t>
            </a:r>
          </a:p>
        </p:txBody>
      </p:sp>
      <p:sp>
        <p:nvSpPr>
          <p:cNvPr id="3" name="Content Placeholder 2">
            <a:extLst>
              <a:ext uri="{FF2B5EF4-FFF2-40B4-BE49-F238E27FC236}">
                <a16:creationId xmlns:a16="http://schemas.microsoft.com/office/drawing/2014/main" id="{7A7D763B-460D-5047-4208-B36908168001}"/>
              </a:ext>
            </a:extLst>
          </p:cNvPr>
          <p:cNvSpPr>
            <a:spLocks noGrp="1"/>
          </p:cNvSpPr>
          <p:nvPr>
            <p:ph idx="1"/>
          </p:nvPr>
        </p:nvSpPr>
        <p:spPr>
          <a:xfrm>
            <a:off x="228600" y="1259613"/>
            <a:ext cx="8610600" cy="5193723"/>
          </a:xfrm>
        </p:spPr>
        <p:txBody>
          <a:bodyPr/>
          <a:lstStyle/>
          <a:p>
            <a:r>
              <a:rPr lang="en-US" dirty="0">
                <a:solidFill>
                  <a:srgbClr val="7030A0"/>
                </a:solidFill>
              </a:rPr>
              <a:t>Idea: Violate DRAM timing parameters to mimic </a:t>
            </a:r>
            <a:r>
              <a:rPr lang="en-US" dirty="0" err="1">
                <a:solidFill>
                  <a:srgbClr val="7030A0"/>
                </a:solidFill>
              </a:rPr>
              <a:t>RowClone</a:t>
            </a:r>
            <a:endParaRPr lang="en-US" dirty="0">
              <a:solidFill>
                <a:srgbClr val="7030A0"/>
              </a:solidFill>
            </a:endParaRPr>
          </a:p>
          <a:p>
            <a:endParaRPr lang="en-US" dirty="0"/>
          </a:p>
        </p:txBody>
      </p:sp>
      <p:sp>
        <p:nvSpPr>
          <p:cNvPr id="4" name="Slide Number Placeholder 3">
            <a:extLst>
              <a:ext uri="{FF2B5EF4-FFF2-40B4-BE49-F238E27FC236}">
                <a16:creationId xmlns:a16="http://schemas.microsoft.com/office/drawing/2014/main" id="{3C325695-C676-E649-2556-7B4EBA3C4291}"/>
              </a:ext>
            </a:extLst>
          </p:cNvPr>
          <p:cNvSpPr>
            <a:spLocks noGrp="1"/>
          </p:cNvSpPr>
          <p:nvPr>
            <p:ph type="sldNum" sz="quarter" idx="11"/>
          </p:nvPr>
        </p:nvSpPr>
        <p:spPr/>
        <p:txBody>
          <a:bodyPr/>
          <a:lstStyle/>
          <a:p>
            <a:pPr>
              <a:defRPr/>
            </a:pPr>
            <a:fld id="{8E574D81-B5DE-384D-B24B-566C679AE608}" type="slidenum">
              <a:rPr lang="en-US" smtClean="0"/>
              <a:pPr>
                <a:defRPr/>
              </a:pPr>
              <a:t>126</a:t>
            </a:fld>
            <a:endParaRPr lang="en-US"/>
          </a:p>
        </p:txBody>
      </p:sp>
      <p:pic>
        <p:nvPicPr>
          <p:cNvPr id="5" name="Picture 4">
            <a:extLst>
              <a:ext uri="{FF2B5EF4-FFF2-40B4-BE49-F238E27FC236}">
                <a16:creationId xmlns:a16="http://schemas.microsoft.com/office/drawing/2014/main" id="{9B549C4D-0B83-D49C-F0C2-209B18BDE865}"/>
              </a:ext>
            </a:extLst>
          </p:cNvPr>
          <p:cNvPicPr>
            <a:picLocks noChangeAspect="1"/>
          </p:cNvPicPr>
          <p:nvPr/>
        </p:nvPicPr>
        <p:blipFill>
          <a:blip r:embed="rId2"/>
          <a:stretch>
            <a:fillRect/>
          </a:stretch>
        </p:blipFill>
        <p:spPr>
          <a:xfrm>
            <a:off x="104254" y="2780928"/>
            <a:ext cx="9004250" cy="1856690"/>
          </a:xfrm>
          <a:prstGeom prst="rect">
            <a:avLst/>
          </a:prstGeom>
        </p:spPr>
      </p:pic>
      <p:sp>
        <p:nvSpPr>
          <p:cNvPr id="6" name="TextBox 5">
            <a:extLst>
              <a:ext uri="{FF2B5EF4-FFF2-40B4-BE49-F238E27FC236}">
                <a16:creationId xmlns:a16="http://schemas.microsoft.com/office/drawing/2014/main" id="{5AB4E02B-07B2-089A-22A9-BFD691DD9A68}"/>
              </a:ext>
            </a:extLst>
          </p:cNvPr>
          <p:cNvSpPr txBox="1"/>
          <p:nvPr/>
        </p:nvSpPr>
        <p:spPr>
          <a:xfrm>
            <a:off x="1966210" y="6453336"/>
            <a:ext cx="5135380" cy="338554"/>
          </a:xfrm>
          <a:prstGeom prst="rect">
            <a:avLst/>
          </a:prstGeom>
          <a:noFill/>
        </p:spPr>
        <p:txBody>
          <a:bodyPr wrap="none" rtlCol="0">
            <a:spAutoFit/>
          </a:bodyPr>
          <a:lstStyle/>
          <a:p>
            <a:r>
              <a:rPr lang="en-US" sz="1600" dirty="0">
                <a:hlinkClick r:id="rId3"/>
              </a:rPr>
              <a:t>https://parallel.princeton.edu/papers/micro19-gao.pdf</a:t>
            </a:r>
            <a:r>
              <a:rPr lang="en-US" sz="1600" dirty="0"/>
              <a:t> </a:t>
            </a:r>
          </a:p>
        </p:txBody>
      </p:sp>
    </p:spTree>
    <p:extLst>
      <p:ext uri="{BB962C8B-B14F-4D97-AF65-F5344CB8AC3E}">
        <p14:creationId xmlns:p14="http://schemas.microsoft.com/office/powerpoint/2010/main" val="500444770"/>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0" y="997527"/>
            <a:ext cx="9468544" cy="5193723"/>
          </a:xfrm>
        </p:spPr>
        <p:txBody>
          <a:bodyPr/>
          <a:lstStyle/>
          <a:p>
            <a:r>
              <a:rPr lang="en-US" dirty="0">
                <a:solidFill>
                  <a:srgbClr val="FF0000"/>
                </a:solidFill>
              </a:rPr>
              <a:t>End-to-end </a:t>
            </a:r>
            <a:r>
              <a:rPr lang="en-US" dirty="0" err="1">
                <a:solidFill>
                  <a:srgbClr val="FF0000"/>
                </a:solidFill>
              </a:rPr>
              <a:t>RowClone</a:t>
            </a:r>
            <a:r>
              <a:rPr lang="en-US" dirty="0">
                <a:solidFill>
                  <a:srgbClr val="FF0000"/>
                </a:solidFill>
              </a:rPr>
              <a:t> &amp; TRNG using off-the-shelf DRAM chips</a:t>
            </a:r>
          </a:p>
          <a:p>
            <a:r>
              <a:rPr lang="en-US" dirty="0">
                <a:solidFill>
                  <a:srgbClr val="7030A0"/>
                </a:solidFill>
              </a:rPr>
              <a:t>Idea: Violate DRAM timing parameters to mimic </a:t>
            </a:r>
            <a:r>
              <a:rPr lang="en-US" dirty="0" err="1">
                <a:solidFill>
                  <a:srgbClr val="7030A0"/>
                </a:solidFill>
              </a:rPr>
              <a:t>RowClone</a:t>
            </a:r>
            <a:endParaRPr lang="en-US" dirty="0">
              <a:solidFill>
                <a:srgbClr val="7030A0"/>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indent="0" algn="ct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5"/>
          <a:stretch>
            <a:fillRect/>
          </a:stretch>
        </p:blipFill>
        <p:spPr>
          <a:xfrm>
            <a:off x="0" y="2576267"/>
            <a:ext cx="9144000" cy="1788837"/>
          </a:xfrm>
          <a:prstGeom prst="rect">
            <a:avLst/>
          </a:prstGeom>
        </p:spPr>
      </p:pic>
    </p:spTree>
    <p:extLst>
      <p:ext uri="{BB962C8B-B14F-4D97-AF65-F5344CB8AC3E}">
        <p14:creationId xmlns:p14="http://schemas.microsoft.com/office/powerpoint/2010/main" val="2117094722"/>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3002890"/>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5"/>
          <a:srcRect l="11013" r="18661"/>
          <a:stretch/>
        </p:blipFill>
        <p:spPr>
          <a:xfrm rot="5400000">
            <a:off x="2761306" y="-438353"/>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187786"/>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207030"/>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431906"/>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489618"/>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501756"/>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952606"/>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3110721"/>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133581"/>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485881"/>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164734"/>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378572"/>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1721868947"/>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pic>
        <p:nvPicPr>
          <p:cNvPr id="5" name="Picture 4">
            <a:extLst>
              <a:ext uri="{FF2B5EF4-FFF2-40B4-BE49-F238E27FC236}">
                <a16:creationId xmlns:a16="http://schemas.microsoft.com/office/drawing/2014/main" id="{09224E90-C360-B388-5097-BBE3A0F83251}"/>
              </a:ext>
            </a:extLst>
          </p:cNvPr>
          <p:cNvPicPr>
            <a:picLocks noChangeAspect="1"/>
          </p:cNvPicPr>
          <p:nvPr/>
        </p:nvPicPr>
        <p:blipFill>
          <a:blip r:embed="rId5"/>
          <a:stretch>
            <a:fillRect/>
          </a:stretch>
        </p:blipFill>
        <p:spPr>
          <a:xfrm>
            <a:off x="2222312" y="908720"/>
            <a:ext cx="4623175" cy="4548608"/>
          </a:xfrm>
          <a:prstGeom prst="rect">
            <a:avLst/>
          </a:prstGeom>
        </p:spPr>
      </p:pic>
    </p:spTree>
    <p:extLst>
      <p:ext uri="{BB962C8B-B14F-4D97-AF65-F5344CB8AC3E}">
        <p14:creationId xmlns:p14="http://schemas.microsoft.com/office/powerpoint/2010/main" val="3825696110"/>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4A71-19F9-9749-9FC4-F9ED50A72BD2}"/>
              </a:ext>
            </a:extLst>
          </p:cNvPr>
          <p:cNvSpPr>
            <a:spLocks noGrp="1"/>
          </p:cNvSpPr>
          <p:nvPr>
            <p:ph type="title"/>
          </p:nvPr>
        </p:nvSpPr>
        <p:spPr/>
        <p:txBody>
          <a:bodyPr>
            <a:noAutofit/>
          </a:bodyPr>
          <a:lstStyle/>
          <a:p>
            <a:r>
              <a:rPr lang="en-US" sz="2800" dirty="0"/>
              <a:t>Microbenchmark Copy/Initialization Throughput</a:t>
            </a:r>
            <a:endParaRPr lang="en-TR" sz="2800" dirty="0"/>
          </a:p>
        </p:txBody>
      </p:sp>
      <p:pic>
        <p:nvPicPr>
          <p:cNvPr id="9" name="Content Placeholder 8">
            <a:extLst>
              <a:ext uri="{FF2B5EF4-FFF2-40B4-BE49-F238E27FC236}">
                <a16:creationId xmlns:a16="http://schemas.microsoft.com/office/drawing/2014/main" id="{E051C46A-9C47-674C-AE42-9B3CBB0D112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775130" y="1331302"/>
            <a:ext cx="7576103" cy="3398821"/>
          </a:xfrm>
          <a:prstGeom prst="rect">
            <a:avLst/>
          </a:prstGeom>
        </p:spPr>
      </p:pic>
      <p:sp>
        <p:nvSpPr>
          <p:cNvPr id="7" name="Rectangle 6">
            <a:extLst>
              <a:ext uri="{FF2B5EF4-FFF2-40B4-BE49-F238E27FC236}">
                <a16:creationId xmlns:a16="http://schemas.microsoft.com/office/drawing/2014/main" id="{9A61C9F5-2C65-CE47-82B8-2FB7FC48B9D5}"/>
              </a:ext>
            </a:extLst>
          </p:cNvPr>
          <p:cNvSpPr/>
          <p:nvPr/>
        </p:nvSpPr>
        <p:spPr>
          <a:xfrm>
            <a:off x="237003" y="4930515"/>
            <a:ext cx="8652358" cy="1378425"/>
          </a:xfrm>
          <a:prstGeom prst="rect">
            <a:avLst/>
          </a:prstGeom>
          <a:solidFill>
            <a:schemeClr val="accent1">
              <a:lumMod val="40000"/>
              <a:lumOff val="6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t>In-DRAM Copy and Initialization </a:t>
            </a:r>
            <a:b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br>
            <a:r>
              <a:rPr kumimoji="0" lang="en-TR" sz="3200" b="1" i="0" u="none" strike="noStrike" kern="1200" cap="none" spc="0" normalizeH="0" baseline="0" noProof="0" dirty="0">
                <a:ln>
                  <a:noFill/>
                </a:ln>
                <a:solidFill>
                  <a:srgbClr val="FF0000"/>
                </a:solidFill>
                <a:effectLst/>
                <a:uLnTx/>
                <a:uFillTx/>
                <a:latin typeface="Calibri" panose="020F0502020204030204"/>
                <a:ea typeface="+mn-ea"/>
                <a:cs typeface="+mn-cs"/>
              </a:rPr>
              <a:t>improve throughput by 119x </a:t>
            </a:r>
            <a:r>
              <a:rPr kumimoji="0" lang="en-TR" sz="3200" b="1" i="0" u="none" strike="noStrike" kern="1200" cap="none" spc="0" normalizeH="0" baseline="0" noProof="0">
                <a:ln>
                  <a:noFill/>
                </a:ln>
                <a:solidFill>
                  <a:srgbClr val="FF0000"/>
                </a:solidFill>
                <a:effectLst/>
                <a:uLnTx/>
                <a:uFillTx/>
                <a:latin typeface="Calibri" panose="020F0502020204030204"/>
                <a:ea typeface="+mn-ea"/>
                <a:cs typeface="+mn-cs"/>
              </a:rPr>
              <a:t>and 89x</a:t>
            </a:r>
            <a:endParaRPr kumimoji="0" lang="en-TR"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106455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err="1"/>
              <a:t>PiDRAM</a:t>
            </a:r>
            <a:r>
              <a:rPr lang="en-US" dirty="0"/>
              <a:t> is Open Source</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180528" y="975034"/>
            <a:ext cx="9577064" cy="558491"/>
          </a:xfrm>
        </p:spPr>
        <p:txBody>
          <a:bodyPr/>
          <a:lstStyle/>
          <a:p>
            <a:pPr marL="0" indent="0" algn="ctr">
              <a:buNone/>
            </a:pPr>
            <a:r>
              <a:rPr lang="en-US" b="1" dirty="0">
                <a:solidFill>
                  <a:srgbClr val="0432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432FF"/>
                </a:solidFill>
              </a:rPr>
              <a:t> </a:t>
            </a:r>
            <a:endParaRPr lang="en-CH" b="1" dirty="0">
              <a:solidFill>
                <a:srgbClr val="0432FF"/>
              </a:solidFill>
            </a:endParaRPr>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stretch>
            <a:fillRect/>
          </a:stretch>
        </p:blipFill>
        <p:spPr>
          <a:xfrm>
            <a:off x="-2199" y="1930786"/>
            <a:ext cx="9144000" cy="4479291"/>
          </a:xfrm>
          <a:prstGeom prst="rect">
            <a:avLst/>
          </a:prstGeom>
        </p:spPr>
      </p:pic>
    </p:spTree>
    <p:extLst>
      <p:ext uri="{BB962C8B-B14F-4D97-AF65-F5344CB8AC3E}">
        <p14:creationId xmlns:p14="http://schemas.microsoft.com/office/powerpoint/2010/main" val="29864988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a:t>Extended Version on </a:t>
            </a:r>
            <a:r>
              <a:rPr lang="en-US" dirty="0" err="1"/>
              <a:t>ArXiv</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975034"/>
            <a:ext cx="8987622" cy="558491"/>
          </a:xfrm>
        </p:spPr>
        <p:txBody>
          <a:bodyPr/>
          <a:lstStyle/>
          <a:p>
            <a:pPr marL="0" indent="0" algn="ctr">
              <a:buNone/>
            </a:pPr>
            <a:r>
              <a:rPr lang="en-US" b="1" dirty="0">
                <a:solidFill>
                  <a:srgbClr val="0432FF"/>
                </a:solidFill>
                <a:hlinkClick r:id="rId3">
                  <a:extLst>
                    <a:ext uri="{A12FA001-AC4F-418D-AE19-62706E023703}">
                      <ahyp:hlinkClr xmlns:ahyp="http://schemas.microsoft.com/office/drawing/2018/hyperlinkcolor" val="tx"/>
                    </a:ext>
                  </a:extLst>
                </a:hlinkClick>
              </a:rPr>
              <a:t>https://arxiv.org/abs/2111.00082</a:t>
            </a:r>
            <a:r>
              <a:rPr lang="en-US" b="1" dirty="0">
                <a:solidFill>
                  <a:srgbClr val="0432FF"/>
                </a:solidFill>
              </a:rPr>
              <a:t> </a:t>
            </a:r>
            <a:endParaRPr lang="en-CH" b="1" dirty="0">
              <a:solidFill>
                <a:srgbClr val="0432FF"/>
              </a:solidFill>
            </a:endParaRPr>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199" y="1972773"/>
            <a:ext cx="9144000" cy="4395316"/>
          </a:xfrm>
          <a:prstGeom prst="rect">
            <a:avLst/>
          </a:prstGeom>
        </p:spPr>
      </p:pic>
    </p:spTree>
    <p:extLst>
      <p:ext uri="{BB962C8B-B14F-4D97-AF65-F5344CB8AC3E}">
        <p14:creationId xmlns:p14="http://schemas.microsoft.com/office/powerpoint/2010/main" val="386959143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4C6D-2567-AE99-2FEB-13692F9FED43}"/>
              </a:ext>
            </a:extLst>
          </p:cNvPr>
          <p:cNvSpPr>
            <a:spLocks noGrp="1"/>
          </p:cNvSpPr>
          <p:nvPr>
            <p:ph type="title"/>
          </p:nvPr>
        </p:nvSpPr>
        <p:spPr/>
        <p:txBody>
          <a:bodyPr/>
          <a:lstStyle/>
          <a:p>
            <a:r>
              <a:rPr lang="en-US"/>
              <a:t>Long Talk </a:t>
            </a:r>
            <a:r>
              <a:rPr lang="en-US" dirty="0"/>
              <a:t>+ Tutorial on </a:t>
            </a:r>
            <a:r>
              <a:rPr lang="en-US" dirty="0" err="1"/>
              <a:t>Youtube</a:t>
            </a:r>
            <a:endParaRPr lang="en-CH" dirty="0"/>
          </a:p>
        </p:txBody>
      </p:sp>
      <p:pic>
        <p:nvPicPr>
          <p:cNvPr id="5" name="Picture 4">
            <a:extLst>
              <a:ext uri="{FF2B5EF4-FFF2-40B4-BE49-F238E27FC236}">
                <a16:creationId xmlns:a16="http://schemas.microsoft.com/office/drawing/2014/main" id="{123E6DFB-6271-F619-4858-7914F0AB72E8}"/>
              </a:ext>
            </a:extLst>
          </p:cNvPr>
          <p:cNvPicPr>
            <a:picLocks noChangeAspect="1"/>
          </p:cNvPicPr>
          <p:nvPr/>
        </p:nvPicPr>
        <p:blipFill>
          <a:blip r:embed="rId3"/>
          <a:stretch>
            <a:fillRect/>
          </a:stretch>
        </p:blipFill>
        <p:spPr>
          <a:xfrm>
            <a:off x="744090" y="1614598"/>
            <a:ext cx="7651422" cy="5232302"/>
          </a:xfrm>
          <a:prstGeom prst="rect">
            <a:avLst/>
          </a:prstGeom>
        </p:spPr>
      </p:pic>
      <p:sp>
        <p:nvSpPr>
          <p:cNvPr id="8" name="Content Placeholder 2">
            <a:extLst>
              <a:ext uri="{FF2B5EF4-FFF2-40B4-BE49-F238E27FC236}">
                <a16:creationId xmlns:a16="http://schemas.microsoft.com/office/drawing/2014/main" id="{BF164E4E-91C6-7FE7-8DC5-5B2B5B704CB0}"/>
              </a:ext>
            </a:extLst>
          </p:cNvPr>
          <p:cNvSpPr>
            <a:spLocks noGrp="1"/>
          </p:cNvSpPr>
          <p:nvPr>
            <p:ph idx="1"/>
          </p:nvPr>
        </p:nvSpPr>
        <p:spPr>
          <a:xfrm>
            <a:off x="75991" y="975034"/>
            <a:ext cx="8987622" cy="558491"/>
          </a:xfrm>
        </p:spPr>
        <p:txBody>
          <a:bodyPr/>
          <a:lstStyle/>
          <a:p>
            <a:pPr marL="0" indent="0" algn="ctr">
              <a:buNone/>
            </a:pPr>
            <a:r>
              <a:rPr lang="en-CH" dirty="0">
                <a:hlinkClick r:id="rId4"/>
              </a:rPr>
              <a:t>https://youtu.be/s_z_S6FYpC8</a:t>
            </a:r>
            <a:r>
              <a:rPr lang="en-US" i="1" dirty="0"/>
              <a:t> </a:t>
            </a:r>
            <a:endParaRPr lang="en-CH" dirty="0"/>
          </a:p>
        </p:txBody>
      </p:sp>
    </p:spTree>
    <p:extLst>
      <p:ext uri="{BB962C8B-B14F-4D97-AF65-F5344CB8AC3E}">
        <p14:creationId xmlns:p14="http://schemas.microsoft.com/office/powerpoint/2010/main" val="13613193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60828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42462157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399636284"/>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1809897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13006395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2576965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283797641"/>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145293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8163718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2250215636"/>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0657077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160612534"/>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36056227"/>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8222428"/>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166A-FFB6-62B0-4928-D229F7E3EBB5}"/>
              </a:ext>
            </a:extLst>
          </p:cNvPr>
          <p:cNvSpPr>
            <a:spLocks noGrp="1"/>
          </p:cNvSpPr>
          <p:nvPr>
            <p:ph type="title"/>
          </p:nvPr>
        </p:nvSpPr>
        <p:spPr/>
        <p:txBody>
          <a:bodyPr/>
          <a:lstStyle/>
          <a:p>
            <a:r>
              <a:rPr lang="en-US" dirty="0"/>
              <a:t>In-Flash Bulk Bitwise Execution</a:t>
            </a:r>
          </a:p>
        </p:txBody>
      </p:sp>
      <p:sp>
        <p:nvSpPr>
          <p:cNvPr id="3" name="Content Placeholder 2">
            <a:extLst>
              <a:ext uri="{FF2B5EF4-FFF2-40B4-BE49-F238E27FC236}">
                <a16:creationId xmlns:a16="http://schemas.microsoft.com/office/drawing/2014/main" id="{5AA6DC65-58D9-77EA-5D80-02DB597A0CC1}"/>
              </a:ext>
            </a:extLst>
          </p:cNvPr>
          <p:cNvSpPr>
            <a:spLocks noGrp="1"/>
          </p:cNvSpPr>
          <p:nvPr>
            <p:ph idx="1"/>
          </p:nvPr>
        </p:nvSpPr>
        <p:spPr/>
        <p:txBody>
          <a:bodyPr/>
          <a:lstStyle/>
          <a:p>
            <a:r>
              <a:rPr lang="en-US" dirty="0">
                <a:solidFill>
                  <a:srgbClr val="0432FF"/>
                </a:solidFill>
              </a:rPr>
              <a:t>To appear at MICRO 2022</a:t>
            </a:r>
          </a:p>
        </p:txBody>
      </p:sp>
      <p:sp>
        <p:nvSpPr>
          <p:cNvPr id="4" name="Slide Number Placeholder 3">
            <a:extLst>
              <a:ext uri="{FF2B5EF4-FFF2-40B4-BE49-F238E27FC236}">
                <a16:creationId xmlns:a16="http://schemas.microsoft.com/office/drawing/2014/main" id="{57D0709F-745A-D34B-B5DD-A81248C7C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789F804-7B94-836C-56F5-8D0AAB1955A2}"/>
              </a:ext>
            </a:extLst>
          </p:cNvPr>
          <p:cNvPicPr>
            <a:picLocks noChangeAspect="1"/>
          </p:cNvPicPr>
          <p:nvPr/>
        </p:nvPicPr>
        <p:blipFill>
          <a:blip r:embed="rId2"/>
          <a:stretch>
            <a:fillRect/>
          </a:stretch>
        </p:blipFill>
        <p:spPr>
          <a:xfrm>
            <a:off x="28004" y="2780928"/>
            <a:ext cx="9080500" cy="2260325"/>
          </a:xfrm>
          <a:prstGeom prst="rect">
            <a:avLst/>
          </a:prstGeom>
        </p:spPr>
      </p:pic>
      <p:sp>
        <p:nvSpPr>
          <p:cNvPr id="6" name="TextBox 5">
            <a:extLst>
              <a:ext uri="{FF2B5EF4-FFF2-40B4-BE49-F238E27FC236}">
                <a16:creationId xmlns:a16="http://schemas.microsoft.com/office/drawing/2014/main" id="{CA38D597-0C40-6DA3-42C8-096F85D779A3}"/>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https://arxiv.org/pdf/2209.05566.pdf</a:t>
            </a:r>
            <a:r>
              <a:rPr kumimoji="0" lang="en-US" sz="20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913872293"/>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DFE2B-62C8-F048-5EED-E5C7C5402047}"/>
              </a:ext>
            </a:extLst>
          </p:cNvPr>
          <p:cNvSpPr>
            <a:spLocks noGrp="1"/>
          </p:cNvSpPr>
          <p:nvPr>
            <p:ph type="title"/>
          </p:nvPr>
        </p:nvSpPr>
        <p:spPr>
          <a:xfrm>
            <a:off x="228600" y="152400"/>
            <a:ext cx="9167936" cy="884238"/>
          </a:xfrm>
        </p:spPr>
        <p:txBody>
          <a:bodyPr/>
          <a:lstStyle/>
          <a:p>
            <a:r>
              <a:rPr lang="en-US" dirty="0"/>
              <a:t>In-DRAM Lookup-Table Based Execution</a:t>
            </a:r>
          </a:p>
        </p:txBody>
      </p:sp>
      <p:sp>
        <p:nvSpPr>
          <p:cNvPr id="3" name="Content Placeholder 2">
            <a:extLst>
              <a:ext uri="{FF2B5EF4-FFF2-40B4-BE49-F238E27FC236}">
                <a16:creationId xmlns:a16="http://schemas.microsoft.com/office/drawing/2014/main" id="{13895AE7-B5C5-A5B2-CE80-4C738F9DC9F4}"/>
              </a:ext>
            </a:extLst>
          </p:cNvPr>
          <p:cNvSpPr>
            <a:spLocks noGrp="1"/>
          </p:cNvSpPr>
          <p:nvPr>
            <p:ph idx="1"/>
          </p:nvPr>
        </p:nvSpPr>
        <p:spPr/>
        <p:txBody>
          <a:bodyPr/>
          <a:lstStyle/>
          <a:p>
            <a:r>
              <a:rPr lang="en-US" dirty="0">
                <a:solidFill>
                  <a:srgbClr val="0432FF"/>
                </a:solidFill>
              </a:rPr>
              <a:t>To appear at MICRO 2022</a:t>
            </a:r>
          </a:p>
          <a:p>
            <a:endParaRPr lang="en-US" dirty="0"/>
          </a:p>
        </p:txBody>
      </p:sp>
      <p:sp>
        <p:nvSpPr>
          <p:cNvPr id="4" name="Slide Number Placeholder 3">
            <a:extLst>
              <a:ext uri="{FF2B5EF4-FFF2-40B4-BE49-F238E27FC236}">
                <a16:creationId xmlns:a16="http://schemas.microsoft.com/office/drawing/2014/main" id="{F9CC08FC-8DC7-7D8C-1490-703F3B41A22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CF1BF39-3166-E5AA-31DA-AB32F2F13B3B}"/>
              </a:ext>
            </a:extLst>
          </p:cNvPr>
          <p:cNvPicPr>
            <a:picLocks noChangeAspect="1"/>
          </p:cNvPicPr>
          <p:nvPr/>
        </p:nvPicPr>
        <p:blipFill>
          <a:blip r:embed="rId2"/>
          <a:stretch>
            <a:fillRect/>
          </a:stretch>
        </p:blipFill>
        <p:spPr>
          <a:xfrm>
            <a:off x="-5751" y="2234979"/>
            <a:ext cx="9042247" cy="2778197"/>
          </a:xfrm>
          <a:prstGeom prst="rect">
            <a:avLst/>
          </a:prstGeom>
        </p:spPr>
      </p:pic>
      <p:sp>
        <p:nvSpPr>
          <p:cNvPr id="6" name="TextBox 5">
            <a:extLst>
              <a:ext uri="{FF2B5EF4-FFF2-40B4-BE49-F238E27FC236}">
                <a16:creationId xmlns:a16="http://schemas.microsoft.com/office/drawing/2014/main" id="{DDB1E472-B793-6F87-B750-2856953FBD40}"/>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https://arxiv.org/pdf/2104.07699.pdf</a:t>
            </a:r>
            <a:r>
              <a:rPr kumimoji="0" lang="en-US" sz="20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54908159"/>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dirty="0"/>
              <a:t>	Adoption Challenges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432FF"/>
                </a:solidFill>
              </a:rPr>
              <a:t>1. Processing near Memory</a:t>
            </a:r>
          </a:p>
          <a:p>
            <a:pPr algn="l"/>
            <a:r>
              <a:rPr lang="en-US" sz="3600" dirty="0">
                <a:solidFill>
                  <a:srgbClr val="0432FF"/>
                </a:solidFill>
              </a:rPr>
              <a:t>2. Processing using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95957210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70280440"/>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3677356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17970304"/>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595487530"/>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97561193"/>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4179509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35496" y="836712"/>
            <a:ext cx="9289032" cy="5193723"/>
          </a:xfrm>
        </p:spPr>
        <p:txBody>
          <a:bodyPr/>
          <a:lstStyle/>
          <a:p>
            <a:r>
              <a:rPr lang="en-US" dirty="0">
                <a:solidFill>
                  <a:srgbClr val="FF0000"/>
                </a:solidFill>
              </a:rPr>
              <a:t>We must design systems to be </a:t>
            </a:r>
            <a:r>
              <a:rPr lang="en-US" b="1" dirty="0">
                <a:solidFill>
                  <a:srgbClr val="FF0000"/>
                </a:solidFill>
              </a:rPr>
              <a:t>balanced</a:t>
            </a:r>
            <a:r>
              <a:rPr lang="en-US" dirty="0">
                <a:solidFill>
                  <a:srgbClr val="FF0000"/>
                </a:solidFill>
              </a:rPr>
              <a:t>, </a:t>
            </a:r>
            <a:r>
              <a:rPr lang="en-US" b="1" dirty="0">
                <a:solidFill>
                  <a:srgbClr val="FF0000"/>
                </a:solidFill>
              </a:rPr>
              <a:t>high-performance</a:t>
            </a:r>
            <a:r>
              <a:rPr lang="en-US" dirty="0">
                <a:solidFill>
                  <a:srgbClr val="FF0000"/>
                </a:solidFill>
              </a:rPr>
              <a:t>, </a:t>
            </a:r>
            <a:r>
              <a:rPr lang="en-US" b="1" dirty="0">
                <a:solidFill>
                  <a:srgbClr val="FF0000"/>
                </a:solidFill>
              </a:rPr>
              <a:t>energy-efficient</a:t>
            </a:r>
            <a:r>
              <a:rPr lang="en-US" b="1" dirty="0"/>
              <a:t> </a:t>
            </a:r>
            <a:r>
              <a:rPr lang="en-US" dirty="0"/>
              <a:t>(all at the same time)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50420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25393236"/>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034927316"/>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248144303"/>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0524263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448DA4AD-F125-57C0-0E45-4EFED93176C7}"/>
              </a:ext>
            </a:extLst>
          </p:cNvPr>
          <p:cNvSpPr txBox="1"/>
          <p:nvPr/>
        </p:nvSpPr>
        <p:spPr>
          <a:xfrm>
            <a:off x="3043556" y="5068429"/>
            <a:ext cx="2980688" cy="769441"/>
          </a:xfrm>
          <a:prstGeom prst="rect">
            <a:avLst/>
          </a:prstGeom>
          <a:noFill/>
        </p:spPr>
        <p:txBody>
          <a:bodyPr wrap="none" rtlCol="0">
            <a:spAutoFit/>
          </a:bodyPr>
          <a:lstStyle/>
          <a:p>
            <a:r>
              <a:rPr lang="en-US" sz="4400" dirty="0">
                <a:solidFill>
                  <a:srgbClr val="C00000"/>
                </a:solidFill>
              </a:rPr>
              <a:t>Thank you!</a:t>
            </a:r>
          </a:p>
        </p:txBody>
      </p:sp>
    </p:spTree>
    <p:extLst>
      <p:ext uri="{BB962C8B-B14F-4D97-AF65-F5344CB8AC3E}">
        <p14:creationId xmlns:p14="http://schemas.microsoft.com/office/powerpoint/2010/main" val="4185063428"/>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321494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4050765814"/>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66319736"/>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611560" y="908720"/>
            <a:ext cx="7740352" cy="5516420"/>
          </a:xfrm>
          <a:prstGeom prst="rect">
            <a:avLst/>
          </a:prstGeom>
        </p:spPr>
      </p:pic>
      <p:pic>
        <p:nvPicPr>
          <p:cNvPr id="5" name="Picture 4">
            <a:extLst>
              <a:ext uri="{FF2B5EF4-FFF2-40B4-BE49-F238E27FC236}">
                <a16:creationId xmlns:a16="http://schemas.microsoft.com/office/drawing/2014/main" id="{FA08A046-6156-265A-814C-67905B2F76B1}"/>
              </a:ext>
            </a:extLst>
          </p:cNvPr>
          <p:cNvPicPr>
            <a:picLocks noChangeAspect="1"/>
          </p:cNvPicPr>
          <p:nvPr/>
        </p:nvPicPr>
        <p:blipFill>
          <a:blip r:embed="rId4"/>
          <a:stretch>
            <a:fillRect/>
          </a:stretch>
        </p:blipFill>
        <p:spPr>
          <a:xfrm>
            <a:off x="640940" y="836712"/>
            <a:ext cx="7710972" cy="5654098"/>
          </a:xfrm>
          <a:prstGeom prst="rect">
            <a:avLst/>
          </a:prstGeom>
        </p:spPr>
      </p:pic>
    </p:spTree>
    <p:extLst>
      <p:ext uri="{BB962C8B-B14F-4D97-AF65-F5344CB8AC3E}">
        <p14:creationId xmlns:p14="http://schemas.microsoft.com/office/powerpoint/2010/main" val="1538859213"/>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C243-1CAD-2A7E-62EB-0FB2914C1F88}"/>
              </a:ext>
            </a:extLst>
          </p:cNvPr>
          <p:cNvSpPr>
            <a:spLocks noGrp="1"/>
          </p:cNvSpPr>
          <p:nvPr>
            <p:ph type="title"/>
          </p:nvPr>
        </p:nvSpPr>
        <p:spPr/>
        <p:txBody>
          <a:bodyPr/>
          <a:lstStyle/>
          <a:p>
            <a:r>
              <a:rPr lang="en-US" dirty="0"/>
              <a:t>Special Research Sessions &amp; Courses</a:t>
            </a:r>
          </a:p>
        </p:txBody>
      </p:sp>
      <p:sp>
        <p:nvSpPr>
          <p:cNvPr id="3" name="Content Placeholder 2">
            <a:extLst>
              <a:ext uri="{FF2B5EF4-FFF2-40B4-BE49-F238E27FC236}">
                <a16:creationId xmlns:a16="http://schemas.microsoft.com/office/drawing/2014/main" id="{BC2C9FA4-AC79-315D-C96F-D650BA037556}"/>
              </a:ext>
            </a:extLst>
          </p:cNvPr>
          <p:cNvSpPr>
            <a:spLocks noGrp="1"/>
          </p:cNvSpPr>
          <p:nvPr>
            <p:ph idx="1"/>
          </p:nvPr>
        </p:nvSpPr>
        <p:spPr>
          <a:xfrm>
            <a:off x="228600" y="1052736"/>
            <a:ext cx="8610600" cy="4948808"/>
          </a:xfrm>
        </p:spPr>
        <p:txBody>
          <a:bodyPr/>
          <a:lstStyle/>
          <a:p>
            <a:r>
              <a:rPr lang="en-US" dirty="0">
                <a:solidFill>
                  <a:srgbClr val="0000FF"/>
                </a:solidFill>
              </a:rPr>
              <a:t>Special Session at ISVLSI 2022: 9 cutting-edge talks</a:t>
            </a:r>
          </a:p>
        </p:txBody>
      </p:sp>
      <p:sp>
        <p:nvSpPr>
          <p:cNvPr id="4" name="Slide Number Placeholder 3">
            <a:extLst>
              <a:ext uri="{FF2B5EF4-FFF2-40B4-BE49-F238E27FC236}">
                <a16:creationId xmlns:a16="http://schemas.microsoft.com/office/drawing/2014/main" id="{F2E091C3-E327-1914-9FC9-05618963265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B6B0EC3-D65E-13D3-B6B0-8A11DE70F95D}"/>
              </a:ext>
            </a:extLst>
          </p:cNvPr>
          <p:cNvPicPr>
            <a:picLocks noChangeAspect="1"/>
          </p:cNvPicPr>
          <p:nvPr/>
        </p:nvPicPr>
        <p:blipFill>
          <a:blip r:embed="rId2"/>
          <a:stretch>
            <a:fillRect/>
          </a:stretch>
        </p:blipFill>
        <p:spPr>
          <a:xfrm>
            <a:off x="1187624" y="1572833"/>
            <a:ext cx="7038528" cy="4837269"/>
          </a:xfrm>
          <a:prstGeom prst="rect">
            <a:avLst/>
          </a:prstGeom>
        </p:spPr>
      </p:pic>
      <p:sp>
        <p:nvSpPr>
          <p:cNvPr id="6" name="TextBox 5">
            <a:extLst>
              <a:ext uri="{FF2B5EF4-FFF2-40B4-BE49-F238E27FC236}">
                <a16:creationId xmlns:a16="http://schemas.microsoft.com/office/drawing/2014/main" id="{45C9899B-0C6B-9012-9C33-24CC4B7C8C97}"/>
              </a:ext>
            </a:extLst>
          </p:cNvPr>
          <p:cNvSpPr txBox="1"/>
          <p:nvPr/>
        </p:nvSpPr>
        <p:spPr>
          <a:xfrm>
            <a:off x="1691680" y="6467530"/>
            <a:ext cx="62744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https://www.youtube.com/watch?v=qeukNs5XI3g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578719942"/>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66171951"/>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331CD0E-9359-8083-4B29-92046A4B1D70}"/>
              </a:ext>
            </a:extLst>
          </p:cNvPr>
          <p:cNvPicPr>
            <a:picLocks noChangeAspect="1"/>
          </p:cNvPicPr>
          <p:nvPr/>
        </p:nvPicPr>
        <p:blipFill>
          <a:blip r:embed="rId2"/>
          <a:stretch>
            <a:fillRect/>
          </a:stretch>
        </p:blipFill>
        <p:spPr>
          <a:xfrm>
            <a:off x="4666189" y="0"/>
            <a:ext cx="4730347" cy="6700838"/>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DDCA (Spring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856456"/>
            <a:ext cx="4845485"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https://safari.ethz.ch/digitaltechnik/spring2022/doku.php?id=schedule</a:t>
            </a:r>
            <a:endParaRPr kumimoji="0" lang="en-US" sz="14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Spring 2021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https://safari.ethz.ch/digitaltechnik/spring2021/doku.php?id=schedule</a:t>
            </a:r>
            <a:r>
              <a:rPr kumimoji="0" lang="en-US" sz="1400" b="0" i="0" u="none" strike="noStrike" kern="0" cap="none" spc="0" normalizeH="0" baseline="0" noProof="0" dirty="0">
                <a:ln>
                  <a:noFill/>
                </a:ln>
                <a:solidFill>
                  <a:srgbClr val="0432FF"/>
                </a:solidFill>
                <a:effectLst/>
                <a:uLnTx/>
                <a:uFillTx/>
                <a:latin typeface="Tahoma"/>
                <a:ea typeface="+mn-ea"/>
                <a:cs typeface="+mn-cs"/>
              </a:rPr>
              <a:t> </a:t>
            </a: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https://www.youtube.com/watch?v=cpXdE3HwvK0&amp;list=PL5Q2soXY2Zi97Ya5DEUpMpO2bbAoaG7c6</a:t>
            </a:r>
            <a:endParaRPr kumimoji="0" lang="en-US" sz="14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2021):</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https://www.youtube.com/watch?v=LbC0EZY8yw4&amp;list=PL5Q2soXY2Zi_uej3aY39YB5pfW4SJ7LlN</a:t>
            </a:r>
            <a:r>
              <a:rPr kumimoji="0" lang="en-US" sz="1400" b="0" i="0" u="none" strike="noStrike" kern="0" cap="none" spc="0" normalizeH="0" baseline="0" noProof="0" dirty="0">
                <a:ln>
                  <a:noFill/>
                </a:ln>
                <a:solidFill>
                  <a:srgbClr val="0432FF"/>
                </a:solidFill>
                <a:effectLst/>
                <a:uLnTx/>
                <a:uFillTx/>
                <a:latin typeface="Tahoma"/>
                <a:ea typeface="+mn-ea"/>
                <a:cs typeface="+mn-cs"/>
              </a:rPr>
              <a:t> </a:t>
            </a: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2</a:t>
            </a:r>
            <a:r>
              <a:rPr kumimoji="0" lang="en-US" sz="1400" b="0" i="0" u="none" strike="noStrike" kern="0" cap="none" spc="0" normalizeH="0" baseline="30000" noProof="0" dirty="0">
                <a:ln>
                  <a:noFill/>
                </a:ln>
                <a:solidFill>
                  <a:srgbClr val="000000"/>
                </a:solidFill>
                <a:effectLst/>
                <a:uLnTx/>
                <a:uFillTx/>
                <a:latin typeface="Tahoma"/>
                <a:ea typeface="+mn-ea"/>
                <a:cs typeface="+mn-cs"/>
              </a:rPr>
              <a:t>nd</a:t>
            </a:r>
            <a:r>
              <a:rPr kumimoji="0" lang="en-US" sz="1400" b="0" i="0" u="none" strike="noStrike" kern="0" cap="none" spc="0" normalizeH="0" baseline="0" noProof="0" dirty="0">
                <a:ln>
                  <a:noFill/>
                </a:ln>
                <a:solidFill>
                  <a:srgbClr val="000000"/>
                </a:solidFill>
                <a:effectLst/>
                <a:uLnTx/>
                <a:uFillTx/>
                <a:latin typeface="Tahoma"/>
                <a:ea typeface="+mn-ea"/>
                <a:cs typeface="+mn-cs"/>
              </a:rPr>
              <a:t> semester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Rigorous introduction into “How Computers Work”</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Digital Design/Logic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Computer Architecture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10 FPGA Lab Assignments</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821317459"/>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4A179BAD-D06D-A69D-73FA-3A7AB7BDE712}"/>
              </a:ext>
            </a:extLst>
          </p:cNvPr>
          <p:cNvPicPr>
            <a:picLocks noChangeAspect="1"/>
          </p:cNvPicPr>
          <p:nvPr/>
        </p:nvPicPr>
        <p:blipFill>
          <a:blip r:embed="rId6"/>
          <a:stretch>
            <a:fillRect/>
          </a:stretch>
        </p:blipFill>
        <p:spPr>
          <a:xfrm>
            <a:off x="6226127" y="0"/>
            <a:ext cx="2666353" cy="6858000"/>
          </a:xfrm>
          <a:prstGeom prst="rect">
            <a:avLst/>
          </a:prstGeom>
        </p:spPr>
      </p:pic>
      <p:sp>
        <p:nvSpPr>
          <p:cNvPr id="6" name="TextBox 5">
            <a:extLst>
              <a:ext uri="{FF2B5EF4-FFF2-40B4-BE49-F238E27FC236}">
                <a16:creationId xmlns:a16="http://schemas.microsoft.com/office/drawing/2014/main" id="{27BF6E24-45C2-0C29-5FF4-253DFFAFF0DD}"/>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597574675"/>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https://safari.ethz.ch/projects_and_seminars/spring2022/doku.php?id=bioinformatics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4"/>
              </a:rPr>
              <a:t>https://www.youtube.com/watch?v=DEL_5A_Y3TI&amp;list=PL5Q2soXY2Zi8NrPDgOR1yRU_Cxxjw-u18</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EF9421B9-1559-06A9-963C-137F113AE1DA}"/>
              </a:ext>
            </a:extLst>
          </p:cNvPr>
          <p:cNvPicPr>
            <a:picLocks noChangeAspect="1"/>
          </p:cNvPicPr>
          <p:nvPr/>
        </p:nvPicPr>
        <p:blipFill>
          <a:blip r:embed="rId6"/>
          <a:stretch>
            <a:fillRect/>
          </a:stretch>
        </p:blipFill>
        <p:spPr>
          <a:xfrm>
            <a:off x="5652120" y="0"/>
            <a:ext cx="4171612" cy="6858000"/>
          </a:xfrm>
          <a:prstGeom prst="rect">
            <a:avLst/>
          </a:prstGeom>
        </p:spPr>
      </p:pic>
      <p:sp>
        <p:nvSpPr>
          <p:cNvPr id="7" name="TextBox 6">
            <a:extLst>
              <a:ext uri="{FF2B5EF4-FFF2-40B4-BE49-F238E27FC236}">
                <a16:creationId xmlns:a16="http://schemas.microsoft.com/office/drawing/2014/main" id="{5D98D170-9599-FFAE-F2B9-5231555427D6}"/>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51236427"/>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Hetero. Systems (Spring’22)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000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000FF"/>
              </a:solidFill>
              <a:hlinkClick r:id="rId3">
                <a:extLst>
                  <a:ext uri="{A12FA001-AC4F-418D-AE19-62706E023703}">
                    <ahyp:hlinkClr xmlns:ahyp="http://schemas.microsoft.com/office/drawing/2018/hyperlinkcolor" val="tx"/>
                  </a:ext>
                </a:extLst>
              </a:hlinkClick>
            </a:endParaRPr>
          </a:p>
          <a:p>
            <a:pPr lvl="1"/>
            <a:r>
              <a:rPr lang="en-US" sz="1400" dirty="0">
                <a:solidFill>
                  <a:srgbClr val="0000FF"/>
                </a:solidFill>
                <a:hlinkClick r:id="rId2">
                  <a:extLst>
                    <a:ext uri="{A12FA001-AC4F-418D-AE19-62706E023703}">
                      <ahyp:hlinkClr xmlns:ahyp="http://schemas.microsoft.com/office/drawing/2018/hyperlinkcolor" val="tx"/>
                    </a:ext>
                  </a:extLst>
                </a:hlinkClick>
              </a:rPr>
              <a:t>https://safari.ethz.ch/projects_and_seminars/spring2022/doku.php?id=heterogeneous_systems</a:t>
            </a:r>
            <a:r>
              <a:rPr lang="en-US" sz="1400" dirty="0">
                <a:solidFill>
                  <a:srgbClr val="0000FF"/>
                </a:solidFill>
              </a:rPr>
              <a:t> </a:t>
            </a:r>
          </a:p>
          <a:p>
            <a:pPr lvl="1"/>
            <a:endParaRPr lang="en-US" sz="1600" dirty="0">
              <a:solidFill>
                <a:srgbClr val="0432FF"/>
              </a:solidFill>
            </a:endParaRPr>
          </a:p>
          <a:p>
            <a:r>
              <a:rPr lang="en-US" sz="1600" b="1" dirty="0">
                <a:solidFill>
                  <a:srgbClr val="0000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000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https://www.youtube.com/watch?v=oFO5fTrgFIY&amp;list=PL5Q2soXY2Zi9XrgXR38IM_FTjmY6h7Gzm</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GPU and Parallelism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0756705C-65E8-9410-750D-09178D45AC8F}"/>
              </a:ext>
            </a:extLst>
          </p:cNvPr>
          <p:cNvPicPr>
            <a:picLocks noChangeAspect="1"/>
          </p:cNvPicPr>
          <p:nvPr/>
        </p:nvPicPr>
        <p:blipFill>
          <a:blip r:embed="rId6"/>
          <a:stretch>
            <a:fillRect/>
          </a:stretch>
        </p:blipFill>
        <p:spPr>
          <a:xfrm>
            <a:off x="5850637" y="0"/>
            <a:ext cx="3257867" cy="6858000"/>
          </a:xfrm>
          <a:prstGeom prst="rect">
            <a:avLst/>
          </a:prstGeom>
        </p:spPr>
      </p:pic>
      <p:sp>
        <p:nvSpPr>
          <p:cNvPr id="5" name="TextBox 4">
            <a:extLst>
              <a:ext uri="{FF2B5EF4-FFF2-40B4-BE49-F238E27FC236}">
                <a16:creationId xmlns:a16="http://schemas.microsoft.com/office/drawing/2014/main" id="{C58C55F7-E11C-0D22-4E40-AB5782CE2134}"/>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12635604"/>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HW/SW Co-Design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https://safari.ethz.ch/projects_and_seminars/spring2022/doku.php?id=hw_sw_codesign</a:t>
            </a:r>
            <a:endParaRPr lang="en-US" sz="1400" dirty="0">
              <a:solidFill>
                <a:srgbClr val="0432FF"/>
              </a:solidFill>
            </a:endParaRP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https://youtube.com/playlist?list=PL5Q2soXY2Zi8nH7un3ghD2nutKWWDk-NK</a:t>
            </a:r>
            <a:endParaRPr lang="en-US" sz="14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HW/SW co-design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07929472-62AD-AB4E-A75A-BE2AA054DBA5}"/>
              </a:ext>
            </a:extLst>
          </p:cNvPr>
          <p:cNvPicPr>
            <a:picLocks noChangeAspect="1"/>
          </p:cNvPicPr>
          <p:nvPr/>
        </p:nvPicPr>
        <p:blipFill>
          <a:blip r:embed="rId7"/>
          <a:stretch>
            <a:fillRect/>
          </a:stretch>
        </p:blipFill>
        <p:spPr>
          <a:xfrm>
            <a:off x="5580512" y="908720"/>
            <a:ext cx="3600000" cy="2205344"/>
          </a:xfrm>
          <a:prstGeom prst="rect">
            <a:avLst/>
          </a:prstGeom>
        </p:spPr>
      </p:pic>
      <p:pic>
        <p:nvPicPr>
          <p:cNvPr id="6" name="Picture 5">
            <a:extLst>
              <a:ext uri="{FF2B5EF4-FFF2-40B4-BE49-F238E27FC236}">
                <a16:creationId xmlns:a16="http://schemas.microsoft.com/office/drawing/2014/main" id="{CD8CB39F-DC1B-2F4D-8F50-25FE46B07DFB}"/>
              </a:ext>
            </a:extLst>
          </p:cNvPr>
          <p:cNvPicPr>
            <a:picLocks noChangeAspect="1"/>
          </p:cNvPicPr>
          <p:nvPr/>
        </p:nvPicPr>
        <p:blipFill>
          <a:blip r:embed="rId8"/>
          <a:stretch>
            <a:fillRect/>
          </a:stretch>
        </p:blipFill>
        <p:spPr>
          <a:xfrm>
            <a:off x="5580512" y="3097214"/>
            <a:ext cx="3600000" cy="3572146"/>
          </a:xfrm>
          <a:prstGeom prst="rect">
            <a:avLst/>
          </a:prstGeom>
        </p:spPr>
      </p:pic>
      <p:sp>
        <p:nvSpPr>
          <p:cNvPr id="7" name="TextBox 6">
            <a:extLst>
              <a:ext uri="{FF2B5EF4-FFF2-40B4-BE49-F238E27FC236}">
                <a16:creationId xmlns:a16="http://schemas.microsoft.com/office/drawing/2014/main" id="{CB1F9325-D79B-2B3F-89EA-3482C94BC926}"/>
              </a:ext>
            </a:extLst>
          </p:cNvPr>
          <p:cNvSpPr txBox="1"/>
          <p:nvPr/>
        </p:nvSpPr>
        <p:spPr>
          <a:xfrm>
            <a:off x="35496"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598053283"/>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SSD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https://safari.ethz.ch/projects_and_seminars/spring2022/doku.php?id=modern_ssds</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https://www.youtube.com/watch?v=_q4rm71DsY4&amp;list=PL5Q2soXY2Zi8vabcse1kL22DEcgMl2RAq</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SSD Basics and Advanced Topics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3046AD48-5FCD-3C98-E8A2-A00B51668526}"/>
              </a:ext>
            </a:extLst>
          </p:cNvPr>
          <p:cNvPicPr>
            <a:picLocks noChangeAspect="1"/>
          </p:cNvPicPr>
          <p:nvPr/>
        </p:nvPicPr>
        <p:blipFill>
          <a:blip r:embed="rId6"/>
          <a:stretch>
            <a:fillRect/>
          </a:stretch>
        </p:blipFill>
        <p:spPr>
          <a:xfrm>
            <a:off x="5292789" y="980729"/>
            <a:ext cx="3873281" cy="2654416"/>
          </a:xfrm>
          <a:prstGeom prst="rect">
            <a:avLst/>
          </a:prstGeom>
        </p:spPr>
      </p:pic>
      <p:pic>
        <p:nvPicPr>
          <p:cNvPr id="8" name="Picture 7">
            <a:extLst>
              <a:ext uri="{FF2B5EF4-FFF2-40B4-BE49-F238E27FC236}">
                <a16:creationId xmlns:a16="http://schemas.microsoft.com/office/drawing/2014/main" id="{51EEFCF4-8E7C-ACAA-6D85-CB72A2373879}"/>
              </a:ext>
            </a:extLst>
          </p:cNvPr>
          <p:cNvPicPr>
            <a:picLocks noChangeAspect="1"/>
          </p:cNvPicPr>
          <p:nvPr/>
        </p:nvPicPr>
        <p:blipFill>
          <a:blip r:embed="rId7"/>
          <a:stretch>
            <a:fillRect/>
          </a:stretch>
        </p:blipFill>
        <p:spPr>
          <a:xfrm>
            <a:off x="5307232" y="3798920"/>
            <a:ext cx="3873280" cy="2654416"/>
          </a:xfrm>
          <a:prstGeom prst="rect">
            <a:avLst/>
          </a:prstGeom>
        </p:spPr>
      </p:pic>
      <p:sp>
        <p:nvSpPr>
          <p:cNvPr id="5" name="TextBox 4">
            <a:extLst>
              <a:ext uri="{FF2B5EF4-FFF2-40B4-BE49-F238E27FC236}">
                <a16:creationId xmlns:a16="http://schemas.microsoft.com/office/drawing/2014/main" id="{05BB5E9E-C7AC-65BB-F631-E898B42183BD}"/>
              </a:ext>
            </a:extLst>
          </p:cNvPr>
          <p:cNvSpPr txBox="1"/>
          <p:nvPr/>
        </p:nvSpPr>
        <p:spPr>
          <a:xfrm>
            <a:off x="176382" y="5949280"/>
            <a:ext cx="5078634"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https://www.youtube.com/onurmutlulectures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43705252"/>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stretch>
            <a:fillRect/>
          </a:stretch>
        </p:blipFill>
        <p:spPr>
          <a:xfrm>
            <a:off x="4855152" y="970868"/>
            <a:ext cx="4325360" cy="5626484"/>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0"/>
            <a:ext cx="8967618" cy="871476"/>
          </a:xfrm>
        </p:spPr>
        <p:txBody>
          <a:bodyPr/>
          <a:lstStyle/>
          <a:p>
            <a:r>
              <a:rPr lang="en-US" sz="2800" b="1" dirty="0"/>
              <a:t>Projects &amp; Seminars: </a:t>
            </a:r>
            <a:r>
              <a:rPr lang="en-US" sz="2800" b="1" dirty="0" err="1"/>
              <a:t>SoftMC</a:t>
            </a:r>
            <a:br>
              <a:rPr lang="en-US" sz="2800" b="1" dirty="0"/>
            </a:br>
            <a:r>
              <a:rPr lang="en-US" sz="2400" b="1" dirty="0"/>
              <a:t>FPGA-Based Exploration of DRAM and </a:t>
            </a:r>
            <a:r>
              <a:rPr lang="en-US" sz="2400" b="1" dirty="0" err="1"/>
              <a:t>RowHammer</a:t>
            </a:r>
            <a:r>
              <a:rPr lang="en-US" sz="2400" b="1" dirty="0"/>
              <a:t>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https://www.youtube.com/watch?v=r5QxuoJWttg&amp;list=PL5Q2soXY2Zi_1trfCckr6PTN8WR72icUO</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DRAM organization &amp; operation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FPGA-based infrastructure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Verilog &amp; 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383246730"/>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29177" y="945524"/>
            <a:ext cx="4544964" cy="5723836"/>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0"/>
            <a:ext cx="8967618" cy="871476"/>
          </a:xfrm>
        </p:spPr>
        <p:txBody>
          <a:bodyPr/>
          <a:lstStyle/>
          <a:p>
            <a:r>
              <a:rPr lang="en-US" sz="2800" b="1" dirty="0"/>
              <a:t>Projects &amp; Seminars: </a:t>
            </a:r>
            <a:r>
              <a:rPr lang="en-US" sz="2800" b="1" dirty="0" err="1"/>
              <a:t>Ramulator</a:t>
            </a:r>
            <a:br>
              <a:rPr lang="en-US" sz="2800" b="1" dirty="0"/>
            </a:br>
            <a:r>
              <a:rPr lang="en-US" sz="2400" b="1" dirty="0"/>
              <a:t>Exploration of Emerging Memory Systems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https://www.youtube.com/watch?v=aM-llXRQd3s&amp;list=PL5Q2soXY2Zi_TlmLGw_Z8hBo2925ZApqV</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9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memory system simulation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a:t>
            </a:r>
            <a:r>
              <a:rPr kumimoji="0" lang="en-US" sz="1400" b="0" i="0" u="none" strike="noStrike" kern="0" cap="none" spc="0" normalizeH="0" baseline="0" noProof="0" dirty="0" err="1">
                <a:ln>
                  <a:noFill/>
                </a:ln>
                <a:solidFill>
                  <a:srgbClr val="000000"/>
                </a:solidFill>
                <a:effectLst/>
                <a:uLnTx/>
                <a:uFillTx/>
                <a:latin typeface="Tahoma"/>
                <a:ea typeface="+mn-ea"/>
                <a:cs typeface="+mn-cs"/>
              </a:rPr>
              <a:t>Ramulator</a:t>
            </a:r>
            <a:r>
              <a:rPr kumimoji="0" lang="en-US" sz="14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511725131"/>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27 September 2022</a:t>
            </a:r>
          </a:p>
          <a:p>
            <a:r>
              <a:rPr lang="en-US" sz="2200" dirty="0"/>
              <a:t>Microsoft Azure AHA Learning Session 2022</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25751935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11079077"/>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239944" cy="1066800"/>
          </a:xfrm>
        </p:spPr>
        <p:txBody>
          <a:bodyPr/>
          <a:lstStyle/>
          <a:p>
            <a:r>
              <a:rPr lang="en-US" dirty="0"/>
              <a:t>In-Storage Genomic Data Filtering </a:t>
            </a:r>
            <a:r>
              <a:rPr lang="en-US" sz="2200" b="1" dirty="0">
                <a:solidFill>
                  <a:srgbClr val="006633"/>
                </a:solidFill>
              </a:rPr>
              <a:t>[ASPLOS 2022]</a:t>
            </a:r>
            <a:r>
              <a:rPr lang="en-US" sz="2200"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458271846"/>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97156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250"/>
                                        <p:tgtEl>
                                          <p:spTgt spid="5"/>
                                        </p:tgtEl>
                                      </p:cBhvr>
                                    </p:animEffec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dirty="0"/>
              <a:t>Accelerating Genome Sequence Analysis</a:t>
            </a:r>
          </a:p>
        </p:txBody>
      </p:sp>
    </p:spTree>
    <p:custDataLst>
      <p:tags r:id="rId1"/>
    </p:custDataLst>
    <p:extLst>
      <p:ext uri="{BB962C8B-B14F-4D97-AF65-F5344CB8AC3E}">
        <p14:creationId xmlns:p14="http://schemas.microsoft.com/office/powerpoint/2010/main" val="40974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childTnLst>
                          </p:cTn>
                        </p:par>
                        <p:par>
                          <p:cTn id="38" fill="hold">
                            <p:stCondLst>
                              <p:cond delay="1000"/>
                            </p:stCondLst>
                            <p:childTnLst>
                              <p:par>
                                <p:cTn id="39" presetID="0" presetClass="path" presetSubtype="0" accel="50000" decel="50000" fill="hold" grpId="0" nodeType="afterEffect">
                                  <p:stCondLst>
                                    <p:cond delay="0"/>
                                  </p:stCondLst>
                                  <p:childTnLst>
                                    <p:animMotion origin="layout" path="M 0.01458 0.0449 L 0.73472 0.08819 " pathEditMode="relative" rAng="0" ptsTypes="AA">
                                      <p:cBhvr>
                                        <p:cTn id="40" dur="500" fill="hold"/>
                                        <p:tgtEl>
                                          <p:spTgt spid="54"/>
                                        </p:tgtEl>
                                        <p:attrNameLst>
                                          <p:attrName>ppt_x</p:attrName>
                                          <p:attrName>ppt_y</p:attrName>
                                        </p:attrNameLst>
                                      </p:cBhvr>
                                      <p:rCtr x="36007" y="2153"/>
                                    </p:animMotion>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0.01268 -0.08611 L 0.71024 0.05162 " pathEditMode="relative" rAng="0" ptsTypes="AA">
                                      <p:cBhvr>
                                        <p:cTn id="43" dur="500" fill="hold"/>
                                        <p:tgtEl>
                                          <p:spTgt spid="55"/>
                                        </p:tgtEl>
                                        <p:attrNameLst>
                                          <p:attrName>ppt_x</p:attrName>
                                          <p:attrName>ppt_y</p:attrName>
                                        </p:attrNameLst>
                                      </p:cBhvr>
                                      <p:rCtr x="36146" y="6875"/>
                                    </p:animMotion>
                                  </p:childTnLst>
                                </p:cTn>
                              </p:par>
                            </p:childTnLst>
                          </p:cTn>
                        </p:par>
                        <p:par>
                          <p:cTn id="44" fill="hold">
                            <p:stCondLst>
                              <p:cond delay="2000"/>
                            </p:stCondLst>
                            <p:childTnLst>
                              <p:par>
                                <p:cTn id="45" presetID="0" presetClass="path" presetSubtype="0" accel="50000" decel="50000" fill="hold" grpId="0" nodeType="afterEffect">
                                  <p:stCondLst>
                                    <p:cond delay="0"/>
                                  </p:stCondLst>
                                  <p:childTnLst>
                                    <p:animMotion origin="layout" path="M -0.01597 2.59259E-6 L 0.71406 0.19097 " pathEditMode="relative" rAng="0" ptsTypes="AA">
                                      <p:cBhvr>
                                        <p:cTn id="46" dur="500" fill="hold"/>
                                        <p:tgtEl>
                                          <p:spTgt spid="56"/>
                                        </p:tgtEl>
                                        <p:attrNameLst>
                                          <p:attrName>ppt_x</p:attrName>
                                          <p:attrName>ppt_y</p:attrName>
                                        </p:attrNameLst>
                                      </p:cBhvr>
                                      <p:rCtr x="36493" y="9537"/>
                                    </p:animMotion>
                                  </p:childTnLst>
                                </p:cTn>
                              </p:par>
                            </p:childTnLst>
                          </p:cTn>
                        </p:par>
                        <p:par>
                          <p:cTn id="47" fill="hold">
                            <p:stCondLst>
                              <p:cond delay="2500"/>
                            </p:stCondLst>
                            <p:childTnLst>
                              <p:par>
                                <p:cTn id="48" presetID="0" presetClass="path" presetSubtype="0" accel="50000" decel="50000" fill="hold" grpId="0" nodeType="afterEffect">
                                  <p:stCondLst>
                                    <p:cond delay="0"/>
                                  </p:stCondLst>
                                  <p:childTnLst>
                                    <p:animMotion origin="layout" path="M 0.00521 0.03611 L 0.70747 0.13472 " pathEditMode="relative" rAng="0" ptsTypes="AA">
                                      <p:cBhvr>
                                        <p:cTn id="49" dur="500" fill="hold"/>
                                        <p:tgtEl>
                                          <p:spTgt spid="57"/>
                                        </p:tgtEl>
                                        <p:attrNameLst>
                                          <p:attrName>ppt_x</p:attrName>
                                          <p:attrName>ppt_y</p:attrName>
                                        </p:attrNameLst>
                                      </p:cBhvr>
                                      <p:rCtr x="35104" y="4931"/>
                                    </p:animMotion>
                                  </p:childTnLst>
                                </p:cTn>
                              </p:par>
                            </p:childTnLst>
                          </p:cTn>
                        </p:par>
                        <p:par>
                          <p:cTn id="50" fill="hold">
                            <p:stCondLst>
                              <p:cond delay="3000"/>
                            </p:stCondLst>
                            <p:childTnLst>
                              <p:par>
                                <p:cTn id="51" presetID="0" presetClass="path" presetSubtype="0" accel="50000" decel="50000" fill="hold" grpId="0" nodeType="afterEffect">
                                  <p:stCondLst>
                                    <p:cond delay="0"/>
                                  </p:stCondLst>
                                  <p:childTnLst>
                                    <p:animMotion origin="layout" path="M 0.00174 0.02384 L 0.70677 0.09537 " pathEditMode="relative" rAng="0" ptsTypes="AA">
                                      <p:cBhvr>
                                        <p:cTn id="52" dur="500" fill="hold"/>
                                        <p:tgtEl>
                                          <p:spTgt spid="58"/>
                                        </p:tgtEl>
                                        <p:attrNameLst>
                                          <p:attrName>ppt_x</p:attrName>
                                          <p:attrName>ppt_y</p:attrName>
                                        </p:attrNameLst>
                                      </p:cBhvr>
                                      <p:rCtr x="35243" y="3565"/>
                                    </p:animMotion>
                                  </p:childTnLst>
                                </p:cTn>
                              </p:par>
                            </p:childTnLst>
                          </p:cTn>
                        </p:par>
                        <p:par>
                          <p:cTn id="53" fill="hold">
                            <p:stCondLst>
                              <p:cond delay="3500"/>
                            </p:stCondLst>
                            <p:childTnLst>
                              <p:par>
                                <p:cTn id="54" presetID="0" presetClass="path" presetSubtype="0" accel="50000" decel="50000" fill="hold" grpId="0" nodeType="afterEffect">
                                  <p:stCondLst>
                                    <p:cond delay="0"/>
                                  </p:stCondLst>
                                  <p:childTnLst>
                                    <p:animMotion origin="layout" path="M 0.00538 0.02616 L 0.7342 0.16458 " pathEditMode="relative" rAng="0" ptsTypes="AA">
                                      <p:cBhvr>
                                        <p:cTn id="55" dur="500" fill="hold"/>
                                        <p:tgtEl>
                                          <p:spTgt spid="59"/>
                                        </p:tgtEl>
                                        <p:attrNameLst>
                                          <p:attrName>ppt_x</p:attrName>
                                          <p:attrName>ppt_y</p:attrName>
                                        </p:attrNameLst>
                                      </p:cBhvr>
                                      <p:rCtr x="36441" y="6921"/>
                                    </p:animMotion>
                                  </p:childTnLst>
                                </p:cTn>
                              </p:par>
                            </p:childTnLst>
                          </p:cTn>
                        </p:par>
                        <p:par>
                          <p:cTn id="56" fill="hold">
                            <p:stCondLst>
                              <p:cond delay="4000"/>
                            </p:stCondLst>
                            <p:childTnLst>
                              <p:par>
                                <p:cTn id="57" presetID="0" presetClass="path" presetSubtype="0" accel="50000" decel="50000" fill="hold" grpId="0" nodeType="afterEffect">
                                  <p:stCondLst>
                                    <p:cond delay="0"/>
                                  </p:stCondLst>
                                  <p:childTnLst>
                                    <p:animMotion origin="layout" path="M 0.00695 0.01759 L 0.72361 0.22292 " pathEditMode="relative" rAng="0" ptsTypes="AA">
                                      <p:cBhvr>
                                        <p:cTn id="58"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need expensive approximate string matching during alignment</a:t>
            </a:r>
          </a:p>
        </p:txBody>
      </p:sp>
    </p:spTree>
    <p:custDataLst>
      <p:tags r:id="rId1"/>
    </p:custDataLst>
    <p:extLst>
      <p:ext uri="{BB962C8B-B14F-4D97-AF65-F5344CB8AC3E}">
        <p14:creationId xmlns:p14="http://schemas.microsoft.com/office/powerpoint/2010/main" val="65684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720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GenStore</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2140869" y="6452890"/>
            <a:ext cx="5527475" cy="338554"/>
          </a:xfrm>
          <a:prstGeom prst="rect">
            <a:avLst/>
          </a:prstGeom>
          <a:noFill/>
        </p:spPr>
        <p:txBody>
          <a:bodyPr wrap="none" rtlCol="0">
            <a:spAutoFit/>
          </a:bodyPr>
          <a:lstStyle/>
          <a:p>
            <a:pPr lvl="0">
              <a:defRPr/>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https://www.youtube.com/watch?v=kIU44FxjbFk</a:t>
            </a:r>
            <a:r>
              <a:rPr lang="en-US" sz="1600" b="1" dirty="0">
                <a:solidFill>
                  <a:srgbClr val="0432FF"/>
                </a:solidFill>
              </a:rPr>
              <a:t> </a:t>
            </a:r>
            <a:endParaRPr kumimoji="0" lang="en-US" sz="16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3" name="Picture 2">
            <a:extLst>
              <a:ext uri="{FF2B5EF4-FFF2-40B4-BE49-F238E27FC236}">
                <a16:creationId xmlns:a16="http://schemas.microsoft.com/office/drawing/2014/main" id="{1E8F5BC5-FA42-0B8C-03D6-AFF142DDF482}"/>
              </a:ext>
            </a:extLst>
          </p:cNvPr>
          <p:cNvPicPr>
            <a:picLocks noChangeAspect="1"/>
          </p:cNvPicPr>
          <p:nvPr/>
        </p:nvPicPr>
        <p:blipFill>
          <a:blip r:embed="rId3"/>
          <a:stretch>
            <a:fillRect/>
          </a:stretch>
        </p:blipFill>
        <p:spPr>
          <a:xfrm>
            <a:off x="685800" y="1008726"/>
            <a:ext cx="7772400" cy="5339538"/>
          </a:xfrm>
          <a:prstGeom prst="rect">
            <a:avLst/>
          </a:prstGeom>
        </p:spPr>
      </p:pic>
    </p:spTree>
    <p:extLst>
      <p:ext uri="{BB962C8B-B14F-4D97-AF65-F5344CB8AC3E}">
        <p14:creationId xmlns:p14="http://schemas.microsoft.com/office/powerpoint/2010/main" val="224925914"/>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024679291"/>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15957592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86247654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9078332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2406425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3875048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20032745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48772400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48423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6771202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69117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517451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37078684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2382299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0433181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196043978"/>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002388316"/>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200251986"/>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1724-FAEE-51A6-8A1E-4C3CEBE49A56}"/>
              </a:ext>
            </a:extLst>
          </p:cNvPr>
          <p:cNvSpPr>
            <a:spLocks noGrp="1"/>
          </p:cNvSpPr>
          <p:nvPr>
            <p:ph type="title"/>
          </p:nvPr>
        </p:nvSpPr>
        <p:spPr/>
        <p:txBody>
          <a:bodyPr/>
          <a:lstStyle/>
          <a:p>
            <a:r>
              <a:rPr lang="en-US" dirty="0"/>
              <a:t>Accelerating </a:t>
            </a:r>
            <a:r>
              <a:rPr lang="en-US" dirty="0" err="1"/>
              <a:t>Basecalling</a:t>
            </a:r>
            <a:r>
              <a:rPr lang="en-US" dirty="0"/>
              <a:t> + Read Mapping</a:t>
            </a:r>
          </a:p>
        </p:txBody>
      </p:sp>
      <p:sp>
        <p:nvSpPr>
          <p:cNvPr id="3" name="Content Placeholder 2">
            <a:extLst>
              <a:ext uri="{FF2B5EF4-FFF2-40B4-BE49-F238E27FC236}">
                <a16:creationId xmlns:a16="http://schemas.microsoft.com/office/drawing/2014/main" id="{DDF6A3FD-64F1-0DAB-7B46-E9330EBC2FFF}"/>
              </a:ext>
            </a:extLst>
          </p:cNvPr>
          <p:cNvSpPr>
            <a:spLocks noGrp="1"/>
          </p:cNvSpPr>
          <p:nvPr>
            <p:ph idx="1"/>
          </p:nvPr>
        </p:nvSpPr>
        <p:spPr/>
        <p:txBody>
          <a:bodyPr/>
          <a:lstStyle/>
          <a:p>
            <a:r>
              <a:rPr lang="en-US" dirty="0">
                <a:solidFill>
                  <a:srgbClr val="0000FF"/>
                </a:solidFill>
              </a:rPr>
              <a:t>To appear at MICRO 2022</a:t>
            </a:r>
          </a:p>
        </p:txBody>
      </p:sp>
      <p:sp>
        <p:nvSpPr>
          <p:cNvPr id="4" name="Slide Number Placeholder 3">
            <a:extLst>
              <a:ext uri="{FF2B5EF4-FFF2-40B4-BE49-F238E27FC236}">
                <a16:creationId xmlns:a16="http://schemas.microsoft.com/office/drawing/2014/main" id="{AF71DC18-735B-0506-2D41-D42F28F6B3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AE8F4F-87B3-942B-8611-2C6C43756649}"/>
              </a:ext>
            </a:extLst>
          </p:cNvPr>
          <p:cNvPicPr>
            <a:picLocks noChangeAspect="1"/>
          </p:cNvPicPr>
          <p:nvPr/>
        </p:nvPicPr>
        <p:blipFill>
          <a:blip r:embed="rId2"/>
          <a:stretch>
            <a:fillRect/>
          </a:stretch>
        </p:blipFill>
        <p:spPr>
          <a:xfrm>
            <a:off x="-36512" y="3224297"/>
            <a:ext cx="9109352" cy="1716871"/>
          </a:xfrm>
          <a:prstGeom prst="rect">
            <a:avLst/>
          </a:prstGeom>
        </p:spPr>
      </p:pic>
      <p:sp>
        <p:nvSpPr>
          <p:cNvPr id="6" name="TextBox 5">
            <a:extLst>
              <a:ext uri="{FF2B5EF4-FFF2-40B4-BE49-F238E27FC236}">
                <a16:creationId xmlns:a16="http://schemas.microsoft.com/office/drawing/2014/main" id="{6A01BD8D-A802-66DB-F7BA-B7B1D731E580}"/>
              </a:ext>
            </a:extLst>
          </p:cNvPr>
          <p:cNvSpPr txBox="1"/>
          <p:nvPr/>
        </p:nvSpPr>
        <p:spPr>
          <a:xfrm>
            <a:off x="1489265"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https://arxiv.org/pdf/2209.08600.pdf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275119407"/>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891982931"/>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488012307"/>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dirty="0">
                <a:solidFill>
                  <a:srgbClr val="006633"/>
                </a:solidFill>
              </a:rPr>
              <a:t>Accelerating HTAP Database Systems</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https://arxiv.org/pdf/2204.11275.pdf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07046316"/>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1884582645"/>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3511625322"/>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194054600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Tree>
    <p:extLst>
      <p:ext uri="{BB962C8B-B14F-4D97-AF65-F5344CB8AC3E}">
        <p14:creationId xmlns:p14="http://schemas.microsoft.com/office/powerpoint/2010/main" val="4076166998"/>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876212"/>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356898489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198932" y="482278"/>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406078"/>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grpSp>
        <p:nvGrpSpPr>
          <p:cNvPr id="39" name="Group 38">
            <a:extLst>
              <a:ext uri="{FF2B5EF4-FFF2-40B4-BE49-F238E27FC236}">
                <a16:creationId xmlns:a16="http://schemas.microsoft.com/office/drawing/2014/main" id="{5BA9A33F-5191-7179-6D06-3ADCF8338F28}"/>
              </a:ext>
            </a:extLst>
          </p:cNvPr>
          <p:cNvGrpSpPr/>
          <p:nvPr/>
        </p:nvGrpSpPr>
        <p:grpSpPr>
          <a:xfrm>
            <a:off x="140816" y="952978"/>
            <a:ext cx="4126384" cy="5314532"/>
            <a:chOff x="140816" y="952978"/>
            <a:chExt cx="4126384" cy="5314532"/>
          </a:xfrm>
        </p:grpSpPr>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gd name="adj" fmla="val 14768"/>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grpSp>
          <p:nvGrpSpPr>
            <p:cNvPr id="12" name="Group 11"/>
            <p:cNvGrpSpPr/>
            <p:nvPr/>
          </p:nvGrpSpPr>
          <p:grpSpPr>
            <a:xfrm>
              <a:off x="140816" y="952978"/>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 name="Picture 1"/>
            <p:cNvPicPr>
              <a:picLocks noChangeAspect="1"/>
            </p:cNvPicPr>
            <p:nvPr/>
          </p:nvPicPr>
          <p:blipFill>
            <a:blip r:embed="rId4"/>
            <a:stretch>
              <a:fillRect/>
            </a:stretch>
          </p:blipFill>
          <p:spPr>
            <a:xfrm>
              <a:off x="1664816" y="1353088"/>
              <a:ext cx="1219200" cy="810978"/>
            </a:xfrm>
            <a:prstGeom prst="rect">
              <a:avLst/>
            </a:prstGeom>
          </p:spPr>
        </p:pic>
        <p:sp>
          <p:nvSpPr>
            <p:cNvPr id="230" name="TextBox 229"/>
            <p:cNvSpPr txBox="1"/>
            <p:nvPr/>
          </p:nvSpPr>
          <p:spPr>
            <a:xfrm>
              <a:off x="1713628" y="952978"/>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407516"/>
              <a:ext cx="914400" cy="783772"/>
            </a:xfrm>
            <a:prstGeom prst="rect">
              <a:avLst/>
            </a:prstGeom>
          </p:spPr>
        </p:pic>
        <p:sp>
          <p:nvSpPr>
            <p:cNvPr id="232" name="TextBox 231"/>
            <p:cNvSpPr txBox="1"/>
            <p:nvPr/>
          </p:nvSpPr>
          <p:spPr>
            <a:xfrm>
              <a:off x="3073644" y="952978"/>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grpSp>
        <p:nvGrpSpPr>
          <p:cNvPr id="40" name="Group 39">
            <a:extLst>
              <a:ext uri="{FF2B5EF4-FFF2-40B4-BE49-F238E27FC236}">
                <a16:creationId xmlns:a16="http://schemas.microsoft.com/office/drawing/2014/main" id="{51626218-E205-9B12-5477-D2A451AFA349}"/>
              </a:ext>
            </a:extLst>
          </p:cNvPr>
          <p:cNvGrpSpPr/>
          <p:nvPr/>
        </p:nvGrpSpPr>
        <p:grpSpPr>
          <a:xfrm>
            <a:off x="4405925" y="952978"/>
            <a:ext cx="4521059" cy="5625916"/>
            <a:chOff x="4405925" y="952978"/>
            <a:chExt cx="4521059" cy="5625916"/>
          </a:xfrm>
        </p:grpSpPr>
        <p:grpSp>
          <p:nvGrpSpPr>
            <p:cNvPr id="235" name="Group 234"/>
            <p:cNvGrpSpPr/>
            <p:nvPr/>
          </p:nvGrpSpPr>
          <p:grpSpPr>
            <a:xfrm>
              <a:off x="4800600" y="952978"/>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353088"/>
              <a:ext cx="1219200" cy="810978"/>
            </a:xfrm>
            <a:prstGeom prst="rect">
              <a:avLst/>
            </a:prstGeom>
          </p:spPr>
        </p:pic>
        <p:sp>
          <p:nvSpPr>
            <p:cNvPr id="239" name="TextBox 238"/>
            <p:cNvSpPr txBox="1"/>
            <p:nvPr/>
          </p:nvSpPr>
          <p:spPr>
            <a:xfrm>
              <a:off x="6373412" y="952978"/>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407516"/>
              <a:ext cx="914400" cy="783772"/>
            </a:xfrm>
            <a:prstGeom prst="rect">
              <a:avLst/>
            </a:prstGeom>
          </p:spPr>
        </p:pic>
        <p:sp>
          <p:nvSpPr>
            <p:cNvPr id="241" name="TextBox 240"/>
            <p:cNvSpPr txBox="1"/>
            <p:nvPr/>
          </p:nvSpPr>
          <p:spPr>
            <a:xfrm>
              <a:off x="7733428" y="952978"/>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349" name="TextBox 348"/>
            <p:cNvSpPr txBox="1"/>
            <p:nvPr/>
          </p:nvSpPr>
          <p:spPr>
            <a:xfrm>
              <a:off x="4719807" y="6239369"/>
              <a:ext cx="161695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sp>
          <p:nvSpPr>
            <p:cNvPr id="429" name="TextBox 428"/>
            <p:cNvSpPr txBox="1"/>
            <p:nvPr/>
          </p:nvSpPr>
          <p:spPr>
            <a:xfrm>
              <a:off x="6364583" y="6239369"/>
              <a:ext cx="106872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grpSp>
          <p:nvGrpSpPr>
            <p:cNvPr id="6" name="Group 5">
              <a:extLst>
                <a:ext uri="{FF2B5EF4-FFF2-40B4-BE49-F238E27FC236}">
                  <a16:creationId xmlns:a16="http://schemas.microsoft.com/office/drawing/2014/main" id="{AA2CC68A-36D8-F70C-29ED-D248DAE19CC3}"/>
                </a:ext>
              </a:extLst>
            </p:cNvPr>
            <p:cNvGrpSpPr/>
            <p:nvPr/>
          </p:nvGrpSpPr>
          <p:grpSpPr>
            <a:xfrm>
              <a:off x="4976334" y="2313716"/>
              <a:ext cx="3938143" cy="1810801"/>
              <a:chOff x="4917430" y="3078464"/>
              <a:chExt cx="3938143" cy="1810801"/>
            </a:xfrm>
          </p:grpSpPr>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cxnSp>
            <p:nvCxnSpPr>
              <p:cNvPr id="174" name="Straight Arrow Connector 173"/>
              <p:cNvCxnSpPr>
                <a:cxnSpLocks/>
                <a:stCxn id="242" idx="2"/>
                <a:endCxn id="209" idx="0"/>
              </p:cNvCxnSpPr>
              <p:nvPr/>
            </p:nvCxnSpPr>
            <p:spPr>
              <a:xfrm flipH="1">
                <a:off x="6875328" y="3428999"/>
                <a:ext cx="0" cy="272620"/>
              </a:xfrm>
              <a:prstGeom prst="straightConnector1">
                <a:avLst/>
              </a:prstGeom>
              <a:noFill/>
              <a:ln w="38100" cap="flat" cmpd="sng" algn="ctr">
                <a:solidFill>
                  <a:schemeClr val="tx1"/>
                </a:solidFill>
                <a:prstDash val="solid"/>
                <a:miter lim="800000"/>
                <a:headEnd type="none"/>
                <a:tailEnd type="arrow"/>
              </a:ln>
              <a:effectLst/>
            </p:spPr>
          </p:cxn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242" name="Rounded Rectangle 241"/>
              <p:cNvSpPr/>
              <p:nvPr/>
            </p:nvSpPr>
            <p:spPr>
              <a:xfrm>
                <a:off x="6172200" y="3078464"/>
                <a:ext cx="1447800" cy="35053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cxnSp>
            <p:nvCxnSpPr>
              <p:cNvPr id="430" name="Straight Arrow Connector 429"/>
              <p:cNvCxnSpPr>
                <a:cxnSpLocks/>
                <a:stCxn id="242" idx="2"/>
                <a:endCxn id="348" idx="0"/>
              </p:cNvCxnSpPr>
              <p:nvPr/>
            </p:nvCxnSpPr>
            <p:spPr>
              <a:xfrm flipH="1">
                <a:off x="5514902" y="3428999"/>
                <a:ext cx="1381198" cy="272620"/>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cxnSpLocks/>
                <a:stCxn id="242" idx="2"/>
                <a:endCxn id="210" idx="0"/>
              </p:cNvCxnSpPr>
              <p:nvPr/>
            </p:nvCxnSpPr>
            <p:spPr>
              <a:xfrm>
                <a:off x="6896100" y="3428999"/>
                <a:ext cx="1362002" cy="272620"/>
              </a:xfrm>
              <a:prstGeom prst="straightConnector1">
                <a:avLst/>
              </a:prstGeom>
              <a:noFill/>
              <a:ln w="38100" cap="flat" cmpd="sng" algn="ctr">
                <a:solidFill>
                  <a:schemeClr val="tx1"/>
                </a:solidFill>
                <a:prstDash val="solid"/>
                <a:miter lim="800000"/>
                <a:headEnd type="none"/>
                <a:tailEnd type="arrow"/>
              </a:ln>
              <a:effectLst/>
            </p:spPr>
          </p:cxnSp>
        </p:grpSp>
        <p:grpSp>
          <p:nvGrpSpPr>
            <p:cNvPr id="33" name="Group 32">
              <a:extLst>
                <a:ext uri="{FF2B5EF4-FFF2-40B4-BE49-F238E27FC236}">
                  <a16:creationId xmlns:a16="http://schemas.microsoft.com/office/drawing/2014/main" id="{F6CBD01A-65BB-CEB2-C729-6E4191880C01}"/>
                </a:ext>
              </a:extLst>
            </p:cNvPr>
            <p:cNvGrpSpPr/>
            <p:nvPr/>
          </p:nvGrpSpPr>
          <p:grpSpPr>
            <a:xfrm>
              <a:off x="5547413" y="4130725"/>
              <a:ext cx="2743200" cy="377550"/>
              <a:chOff x="5547413" y="4975683"/>
              <a:chExt cx="2743200" cy="377550"/>
            </a:xfrm>
          </p:grpSpPr>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27406" y="5027097"/>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5020169"/>
                <a:ext cx="0" cy="326136"/>
              </a:xfrm>
              <a:prstGeom prst="straightConnector1">
                <a:avLst/>
              </a:prstGeom>
              <a:noFill/>
              <a:ln w="38100" cap="flat" cmpd="sng" algn="ctr">
                <a:solidFill>
                  <a:schemeClr val="tx1"/>
                </a:solidFill>
                <a:prstDash val="solid"/>
                <a:miter lim="800000"/>
                <a:headEnd type="none"/>
                <a:tailEnd type="arrow"/>
              </a:ln>
              <a:effectLst/>
            </p:spPr>
          </p:cxnSp>
        </p:grpSp>
        <p:sp>
          <p:nvSpPr>
            <p:cNvPr id="513" name="TextBox 512"/>
            <p:cNvSpPr txBox="1"/>
            <p:nvPr/>
          </p:nvSpPr>
          <p:spPr>
            <a:xfrm>
              <a:off x="7512874" y="6240340"/>
              <a:ext cx="132632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grpSp>
          <p:nvGrpSpPr>
            <p:cNvPr id="551" name="Group 550">
              <a:extLst>
                <a:ext uri="{FF2B5EF4-FFF2-40B4-BE49-F238E27FC236}">
                  <a16:creationId xmlns:a16="http://schemas.microsoft.com/office/drawing/2014/main" id="{35AC18C6-2C36-1538-3296-DB1FADA874C0}"/>
                </a:ext>
              </a:extLst>
            </p:cNvPr>
            <p:cNvGrpSpPr/>
            <p:nvPr/>
          </p:nvGrpSpPr>
          <p:grpSpPr>
            <a:xfrm>
              <a:off x="4724588" y="4508275"/>
              <a:ext cx="4130985" cy="1738619"/>
              <a:chOff x="48430" y="497676"/>
              <a:chExt cx="6498366" cy="2734985"/>
            </a:xfrm>
          </p:grpSpPr>
          <p:sp>
            <p:nvSpPr>
              <p:cNvPr id="552" name="Rounded Rectangle 551">
                <a:extLst>
                  <a:ext uri="{FF2B5EF4-FFF2-40B4-BE49-F238E27FC236}">
                    <a16:creationId xmlns:a16="http://schemas.microsoft.com/office/drawing/2014/main" id="{24CB77F7-2D7C-ED23-A443-D8400334AEBC}"/>
                  </a:ext>
                </a:extLst>
              </p:cNvPr>
              <p:cNvSpPr/>
              <p:nvPr/>
            </p:nvSpPr>
            <p:spPr>
              <a:xfrm>
                <a:off x="857761" y="497676"/>
                <a:ext cx="879231" cy="879231"/>
              </a:xfrm>
              <a:prstGeom prst="round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Gill Sans MT" panose="020B0502020104020203" pitchFamily="34" charset="77"/>
                    <a:ea typeface="+mn-ea"/>
                    <a:cs typeface="Arial" panose="020B0604020202020204" pitchFamily="34" charset="0"/>
                  </a:rPr>
                  <a:t>CPU</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cxnSp>
            <p:nvCxnSpPr>
              <p:cNvPr id="553" name="Straight Connector 552">
                <a:extLst>
                  <a:ext uri="{FF2B5EF4-FFF2-40B4-BE49-F238E27FC236}">
                    <a16:creationId xmlns:a16="http://schemas.microsoft.com/office/drawing/2014/main" id="{B411D5B3-70C8-07B7-C3D7-A282BD94E00C}"/>
                  </a:ext>
                </a:extLst>
              </p:cNvPr>
              <p:cNvCxnSpPr>
                <a:cxnSpLocks/>
                <a:stCxn id="552" idx="3"/>
              </p:cNvCxnSpPr>
              <p:nvPr/>
            </p:nvCxnSpPr>
            <p:spPr>
              <a:xfrm>
                <a:off x="1736992" y="937292"/>
                <a:ext cx="212515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4" name="Rounded Rectangle 553">
                <a:extLst>
                  <a:ext uri="{FF2B5EF4-FFF2-40B4-BE49-F238E27FC236}">
                    <a16:creationId xmlns:a16="http://schemas.microsoft.com/office/drawing/2014/main" id="{4AD964EC-6BD5-47DE-EDEA-E2402E21910B}"/>
                  </a:ext>
                </a:extLst>
              </p:cNvPr>
              <p:cNvSpPr/>
              <p:nvPr/>
            </p:nvSpPr>
            <p:spPr>
              <a:xfrm>
                <a:off x="1031630" y="1004438"/>
                <a:ext cx="534237" cy="306869"/>
              </a:xfrm>
              <a:prstGeom prst="roundRect">
                <a:avLst/>
              </a:prstGeom>
              <a:solidFill>
                <a:schemeClr val="bg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cxnSp>
            <p:nvCxnSpPr>
              <p:cNvPr id="555" name="Straight Connector 554">
                <a:extLst>
                  <a:ext uri="{FF2B5EF4-FFF2-40B4-BE49-F238E27FC236}">
                    <a16:creationId xmlns:a16="http://schemas.microsoft.com/office/drawing/2014/main" id="{408531D8-1ABD-5489-88EF-0876F18D4DBC}"/>
                  </a:ext>
                </a:extLst>
              </p:cNvPr>
              <p:cNvCxnSpPr>
                <a:cxnSpLocks/>
                <a:stCxn id="554" idx="1"/>
              </p:cNvCxnSpPr>
              <p:nvPr/>
            </p:nvCxnSpPr>
            <p:spPr>
              <a:xfrm flipH="1">
                <a:off x="105507" y="1157873"/>
                <a:ext cx="926123" cy="460483"/>
              </a:xfrm>
              <a:prstGeom prst="line">
                <a:avLst/>
              </a:prstGeom>
              <a:ln w="19050">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333EFA69-896F-95E5-7BB2-20C942DC161E}"/>
                  </a:ext>
                </a:extLst>
              </p:cNvPr>
              <p:cNvCxnSpPr>
                <a:cxnSpLocks/>
                <a:stCxn id="554" idx="3"/>
              </p:cNvCxnSpPr>
              <p:nvPr/>
            </p:nvCxnSpPr>
            <p:spPr>
              <a:xfrm>
                <a:off x="1565867" y="1157873"/>
                <a:ext cx="918609" cy="460483"/>
              </a:xfrm>
              <a:prstGeom prst="line">
                <a:avLst/>
              </a:prstGeom>
              <a:ln w="19050">
                <a:solidFill>
                  <a:schemeClr val="accent6"/>
                </a:solidFill>
                <a:prstDash val="sysDash"/>
              </a:ln>
            </p:spPr>
            <p:style>
              <a:lnRef idx="1">
                <a:schemeClr val="accent2"/>
              </a:lnRef>
              <a:fillRef idx="0">
                <a:schemeClr val="accent2"/>
              </a:fillRef>
              <a:effectRef idx="0">
                <a:schemeClr val="accent2"/>
              </a:effectRef>
              <a:fontRef idx="minor">
                <a:schemeClr val="tx1"/>
              </a:fontRef>
            </p:style>
          </p:cxnSp>
          <p:sp>
            <p:nvSpPr>
              <p:cNvPr id="719" name="Rounded Rectangle 718">
                <a:extLst>
                  <a:ext uri="{FF2B5EF4-FFF2-40B4-BE49-F238E27FC236}">
                    <a16:creationId xmlns:a16="http://schemas.microsoft.com/office/drawing/2014/main" id="{3CCCF416-0729-8AAB-D6E3-4CAE74434310}"/>
                  </a:ext>
                </a:extLst>
              </p:cNvPr>
              <p:cNvSpPr/>
              <p:nvPr/>
            </p:nvSpPr>
            <p:spPr>
              <a:xfrm>
                <a:off x="48430" y="1618356"/>
                <a:ext cx="2492830" cy="1597116"/>
              </a:xfrm>
              <a:prstGeom prst="roundRect">
                <a:avLst>
                  <a:gd name="adj" fmla="val 4503"/>
                </a:avLst>
              </a:prstGeom>
              <a:solidFill>
                <a:schemeClr val="bg1">
                  <a:lumMod val="95000"/>
                </a:schemeClr>
              </a:solidFill>
              <a:ln w="28575">
                <a:solidFill>
                  <a:srgbClr val="77777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grpSp>
            <p:nvGrpSpPr>
              <p:cNvPr id="558" name="Group 557">
                <a:extLst>
                  <a:ext uri="{FF2B5EF4-FFF2-40B4-BE49-F238E27FC236}">
                    <a16:creationId xmlns:a16="http://schemas.microsoft.com/office/drawing/2014/main" id="{B35B6210-4BD7-7F83-2346-F711B6419432}"/>
                  </a:ext>
                </a:extLst>
              </p:cNvPr>
              <p:cNvGrpSpPr/>
              <p:nvPr/>
            </p:nvGrpSpPr>
            <p:grpSpPr>
              <a:xfrm>
                <a:off x="3892360" y="638423"/>
                <a:ext cx="1791533" cy="776963"/>
                <a:chOff x="5169893" y="621011"/>
                <a:chExt cx="1791533" cy="776963"/>
              </a:xfrm>
              <a:solidFill>
                <a:srgbClr val="1F497D"/>
              </a:solidFill>
            </p:grpSpPr>
            <p:sp>
              <p:nvSpPr>
                <p:cNvPr id="716" name="Rounded Rectangle 715">
                  <a:extLst>
                    <a:ext uri="{FF2B5EF4-FFF2-40B4-BE49-F238E27FC236}">
                      <a16:creationId xmlns:a16="http://schemas.microsoft.com/office/drawing/2014/main" id="{ECC36F40-AE63-3AE0-91FD-39CF96EE7521}"/>
                    </a:ext>
                  </a:extLst>
                </p:cNvPr>
                <p:cNvSpPr/>
                <p:nvPr/>
              </p:nvSpPr>
              <p:spPr>
                <a:xfrm>
                  <a:off x="5239809" y="699613"/>
                  <a:ext cx="1721617" cy="698361"/>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717" name="Rounded Rectangle 716">
                  <a:extLst>
                    <a:ext uri="{FF2B5EF4-FFF2-40B4-BE49-F238E27FC236}">
                      <a16:creationId xmlns:a16="http://schemas.microsoft.com/office/drawing/2014/main" id="{93DAED4E-DF4F-CFF0-E904-F8DF7D396E2F}"/>
                    </a:ext>
                  </a:extLst>
                </p:cNvPr>
                <p:cNvSpPr/>
                <p:nvPr/>
              </p:nvSpPr>
              <p:spPr>
                <a:xfrm>
                  <a:off x="5204851" y="657979"/>
                  <a:ext cx="1721617" cy="698361"/>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718" name="Rounded Rectangle 717">
                  <a:extLst>
                    <a:ext uri="{FF2B5EF4-FFF2-40B4-BE49-F238E27FC236}">
                      <a16:creationId xmlns:a16="http://schemas.microsoft.com/office/drawing/2014/main" id="{30934E1D-3211-C7E1-8C0F-5F370DA4A81E}"/>
                    </a:ext>
                  </a:extLst>
                </p:cNvPr>
                <p:cNvSpPr/>
                <p:nvPr/>
              </p:nvSpPr>
              <p:spPr>
                <a:xfrm>
                  <a:off x="5169893" y="621011"/>
                  <a:ext cx="1721617" cy="698361"/>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grpSp>
          <p:sp>
            <p:nvSpPr>
              <p:cNvPr id="559" name="Rounded Rectangle 558">
                <a:extLst>
                  <a:ext uri="{FF2B5EF4-FFF2-40B4-BE49-F238E27FC236}">
                    <a16:creationId xmlns:a16="http://schemas.microsoft.com/office/drawing/2014/main" id="{1A9A4A71-5A96-FB8D-37FE-BCF0E121FFE2}"/>
                  </a:ext>
                </a:extLst>
              </p:cNvPr>
              <p:cNvSpPr/>
              <p:nvPr/>
            </p:nvSpPr>
            <p:spPr>
              <a:xfrm>
                <a:off x="3857402" y="600214"/>
                <a:ext cx="1721617" cy="698361"/>
              </a:xfrm>
              <a:prstGeom prst="roundRect">
                <a:avLst/>
              </a:prstGeom>
              <a:solidFill>
                <a:srgbClr val="1F497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Gill Sans MT" panose="020B0502020104020203" pitchFamily="34" charset="77"/>
                    <a:ea typeface="+mn-ea"/>
                    <a:cs typeface="Arial" panose="020B0604020202020204" pitchFamily="34" charset="0"/>
                  </a:rPr>
                  <a:t>3D-Stacked DRAM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560" name="Rounded Rectangle 559">
                <a:extLst>
                  <a:ext uri="{FF2B5EF4-FFF2-40B4-BE49-F238E27FC236}">
                    <a16:creationId xmlns:a16="http://schemas.microsoft.com/office/drawing/2014/main" id="{88B29FDC-504F-A4CE-AC06-09B695C6980A}"/>
                  </a:ext>
                </a:extLst>
              </p:cNvPr>
              <p:cNvSpPr/>
              <p:nvPr/>
            </p:nvSpPr>
            <p:spPr>
              <a:xfrm>
                <a:off x="3978542" y="1019763"/>
                <a:ext cx="355959" cy="204465"/>
              </a:xfrm>
              <a:prstGeom prst="round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561" name="Rounded Rectangle 560">
                <a:extLst>
                  <a:ext uri="{FF2B5EF4-FFF2-40B4-BE49-F238E27FC236}">
                    <a16:creationId xmlns:a16="http://schemas.microsoft.com/office/drawing/2014/main" id="{C9C5427A-8664-71C0-A0FA-BF0E48939933}"/>
                  </a:ext>
                </a:extLst>
              </p:cNvPr>
              <p:cNvSpPr/>
              <p:nvPr/>
            </p:nvSpPr>
            <p:spPr>
              <a:xfrm>
                <a:off x="4917649" y="972037"/>
                <a:ext cx="460916" cy="264753"/>
              </a:xfrm>
              <a:prstGeom prst="round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714" name="Rounded Rectangle 713">
                <a:extLst>
                  <a:ext uri="{FF2B5EF4-FFF2-40B4-BE49-F238E27FC236}">
                    <a16:creationId xmlns:a16="http://schemas.microsoft.com/office/drawing/2014/main" id="{18469FF2-56F0-D0C7-8981-9DB3A4F72403}"/>
                  </a:ext>
                </a:extLst>
              </p:cNvPr>
              <p:cNvSpPr/>
              <p:nvPr/>
            </p:nvSpPr>
            <p:spPr>
              <a:xfrm>
                <a:off x="2640789" y="1935558"/>
                <a:ext cx="1681194" cy="1296228"/>
              </a:xfrm>
              <a:prstGeom prst="roundRect">
                <a:avLst>
                  <a:gd name="adj" fmla="val 4503"/>
                </a:avLst>
              </a:prstGeom>
              <a:solidFill>
                <a:schemeClr val="bg1">
                  <a:lumMod val="95000"/>
                </a:schemeClr>
              </a:solid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Gill Sans MT"/>
                  <a:ea typeface="+mn-ea"/>
                  <a:cs typeface="Arial" panose="020B0604020202020204" pitchFamily="34" charset="0"/>
                </a:endParaRPr>
              </a:p>
            </p:txBody>
          </p:sp>
          <p:sp>
            <p:nvSpPr>
              <p:cNvPr id="710" name="Rounded Rectangle 709">
                <a:extLst>
                  <a:ext uri="{FF2B5EF4-FFF2-40B4-BE49-F238E27FC236}">
                    <a16:creationId xmlns:a16="http://schemas.microsoft.com/office/drawing/2014/main" id="{EBB3AEF8-FFD5-C05B-51DF-86F7D694F832}"/>
                  </a:ext>
                </a:extLst>
              </p:cNvPr>
              <p:cNvSpPr/>
              <p:nvPr/>
            </p:nvSpPr>
            <p:spPr>
              <a:xfrm>
                <a:off x="4434624" y="1838171"/>
                <a:ext cx="2112172" cy="1394490"/>
              </a:xfrm>
              <a:prstGeom prst="roundRect">
                <a:avLst>
                  <a:gd name="adj" fmla="val 4503"/>
                </a:avLst>
              </a:prstGeom>
              <a:solidFill>
                <a:schemeClr val="bg1">
                  <a:lumMod val="95000"/>
                </a:schemeClr>
              </a:solidFill>
              <a:ln>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cxnSp>
            <p:nvCxnSpPr>
              <p:cNvPr id="564" name="Straight Connector 563">
                <a:extLst>
                  <a:ext uri="{FF2B5EF4-FFF2-40B4-BE49-F238E27FC236}">
                    <a16:creationId xmlns:a16="http://schemas.microsoft.com/office/drawing/2014/main" id="{4B9FD8A0-BF43-B2E2-326C-B973803CEBC5}"/>
                  </a:ext>
                </a:extLst>
              </p:cNvPr>
              <p:cNvCxnSpPr>
                <a:cxnSpLocks/>
                <a:stCxn id="561" idx="3"/>
              </p:cNvCxnSpPr>
              <p:nvPr/>
            </p:nvCxnSpPr>
            <p:spPr>
              <a:xfrm>
                <a:off x="5378565" y="1104414"/>
                <a:ext cx="1155827" cy="736543"/>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cxnSp>
            <p:nvCxnSpPr>
              <p:cNvPr id="565" name="Straight Connector 564">
                <a:extLst>
                  <a:ext uri="{FF2B5EF4-FFF2-40B4-BE49-F238E27FC236}">
                    <a16:creationId xmlns:a16="http://schemas.microsoft.com/office/drawing/2014/main" id="{9FC48E97-2049-94B3-710A-3A5937D68FC5}"/>
                  </a:ext>
                </a:extLst>
              </p:cNvPr>
              <p:cNvCxnSpPr>
                <a:cxnSpLocks/>
                <a:stCxn id="561" idx="1"/>
              </p:cNvCxnSpPr>
              <p:nvPr/>
            </p:nvCxnSpPr>
            <p:spPr>
              <a:xfrm flipH="1">
                <a:off x="4456733" y="1104414"/>
                <a:ext cx="460916" cy="742628"/>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cxnSp>
            <p:nvCxnSpPr>
              <p:cNvPr id="566" name="Straight Connector 565">
                <a:extLst>
                  <a:ext uri="{FF2B5EF4-FFF2-40B4-BE49-F238E27FC236}">
                    <a16:creationId xmlns:a16="http://schemas.microsoft.com/office/drawing/2014/main" id="{70F5537C-7EA3-4799-503E-8FD6399E8679}"/>
                  </a:ext>
                </a:extLst>
              </p:cNvPr>
              <p:cNvCxnSpPr>
                <a:cxnSpLocks/>
                <a:stCxn id="560" idx="1"/>
              </p:cNvCxnSpPr>
              <p:nvPr/>
            </p:nvCxnSpPr>
            <p:spPr>
              <a:xfrm flipH="1">
                <a:off x="2680596" y="1121996"/>
                <a:ext cx="1297946" cy="827757"/>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567" name="Straight Connector 566">
                <a:extLst>
                  <a:ext uri="{FF2B5EF4-FFF2-40B4-BE49-F238E27FC236}">
                    <a16:creationId xmlns:a16="http://schemas.microsoft.com/office/drawing/2014/main" id="{95384C15-1971-C30A-1E01-AED7199C69E6}"/>
                  </a:ext>
                </a:extLst>
              </p:cNvPr>
              <p:cNvCxnSpPr>
                <a:cxnSpLocks/>
                <a:stCxn id="560" idx="3"/>
              </p:cNvCxnSpPr>
              <p:nvPr/>
            </p:nvCxnSpPr>
            <p:spPr>
              <a:xfrm flipH="1">
                <a:off x="4321981" y="1121996"/>
                <a:ext cx="12520" cy="826663"/>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grpSp>
            <p:nvGrpSpPr>
              <p:cNvPr id="568" name="Group 567">
                <a:extLst>
                  <a:ext uri="{FF2B5EF4-FFF2-40B4-BE49-F238E27FC236}">
                    <a16:creationId xmlns:a16="http://schemas.microsoft.com/office/drawing/2014/main" id="{CF8DBACE-21B8-21AE-D14B-7F1EA28D7A3D}"/>
                  </a:ext>
                </a:extLst>
              </p:cNvPr>
              <p:cNvGrpSpPr/>
              <p:nvPr/>
            </p:nvGrpSpPr>
            <p:grpSpPr>
              <a:xfrm>
                <a:off x="3527612" y="2456169"/>
                <a:ext cx="732894" cy="703971"/>
                <a:chOff x="3535063" y="3878067"/>
                <a:chExt cx="732894" cy="703971"/>
              </a:xfrm>
            </p:grpSpPr>
            <p:cxnSp>
              <p:nvCxnSpPr>
                <p:cNvPr id="687" name="Straight Connector 686">
                  <a:extLst>
                    <a:ext uri="{FF2B5EF4-FFF2-40B4-BE49-F238E27FC236}">
                      <a16:creationId xmlns:a16="http://schemas.microsoft.com/office/drawing/2014/main" id="{A88FD58D-85B2-415D-7A94-3644F0003E83}"/>
                    </a:ext>
                  </a:extLst>
                </p:cNvPr>
                <p:cNvCxnSpPr>
                  <a:cxnSpLocks/>
                  <a:stCxn id="706" idx="3"/>
                  <a:endCxn id="709" idx="1"/>
                </p:cNvCxnSpPr>
                <p:nvPr/>
              </p:nvCxnSpPr>
              <p:spPr>
                <a:xfrm flipV="1">
                  <a:off x="3693009" y="3957442"/>
                  <a:ext cx="418604" cy="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88" name="Group 687">
                  <a:extLst>
                    <a:ext uri="{FF2B5EF4-FFF2-40B4-BE49-F238E27FC236}">
                      <a16:creationId xmlns:a16="http://schemas.microsoft.com/office/drawing/2014/main" id="{38C630E1-AE8F-48FE-E336-559D04DE6DDD}"/>
                    </a:ext>
                  </a:extLst>
                </p:cNvPr>
                <p:cNvGrpSpPr/>
                <p:nvPr/>
              </p:nvGrpSpPr>
              <p:grpSpPr>
                <a:xfrm>
                  <a:off x="3535063" y="3878067"/>
                  <a:ext cx="732894" cy="703971"/>
                  <a:chOff x="983557" y="3669493"/>
                  <a:chExt cx="732894" cy="703971"/>
                </a:xfrm>
              </p:grpSpPr>
              <p:cxnSp>
                <p:nvCxnSpPr>
                  <p:cNvPr id="689" name="Straight Connector 688">
                    <a:extLst>
                      <a:ext uri="{FF2B5EF4-FFF2-40B4-BE49-F238E27FC236}">
                        <a16:creationId xmlns:a16="http://schemas.microsoft.com/office/drawing/2014/main" id="{BFC05D43-BBBE-4C72-223D-4A6CEE6C36AA}"/>
                      </a:ext>
                    </a:extLst>
                  </p:cNvPr>
                  <p:cNvCxnSpPr>
                    <a:cxnSpLocks/>
                    <a:stCxn id="706" idx="2"/>
                    <a:endCxn id="698" idx="2"/>
                  </p:cNvCxnSpPr>
                  <p:nvPr/>
                </p:nvCxnSpPr>
                <p:spPr>
                  <a:xfrm flipH="1">
                    <a:off x="1061559" y="3828245"/>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0" name="Straight Connector 689">
                    <a:extLst>
                      <a:ext uri="{FF2B5EF4-FFF2-40B4-BE49-F238E27FC236}">
                        <a16:creationId xmlns:a16="http://schemas.microsoft.com/office/drawing/2014/main" id="{D02C93E1-AA59-EAAC-85E5-D4F2BEAB7FFB}"/>
                      </a:ext>
                    </a:extLst>
                  </p:cNvPr>
                  <p:cNvCxnSpPr>
                    <a:cxnSpLocks/>
                    <a:stCxn id="707" idx="2"/>
                    <a:endCxn id="699" idx="2"/>
                  </p:cNvCxnSpPr>
                  <p:nvPr/>
                </p:nvCxnSpPr>
                <p:spPr>
                  <a:xfrm flipH="1">
                    <a:off x="1248652" y="3828243"/>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1" name="Straight Connector 690">
                    <a:extLst>
                      <a:ext uri="{FF2B5EF4-FFF2-40B4-BE49-F238E27FC236}">
                        <a16:creationId xmlns:a16="http://schemas.microsoft.com/office/drawing/2014/main" id="{94F6D17D-EF03-BBE6-F409-9AAFEAAF3ED6}"/>
                      </a:ext>
                    </a:extLst>
                  </p:cNvPr>
                  <p:cNvCxnSpPr>
                    <a:cxnSpLocks/>
                    <a:stCxn id="708" idx="2"/>
                    <a:endCxn id="700" idx="2"/>
                  </p:cNvCxnSpPr>
                  <p:nvPr/>
                </p:nvCxnSpPr>
                <p:spPr>
                  <a:xfrm flipH="1">
                    <a:off x="1442409" y="3828243"/>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2" name="Straight Connector 691">
                    <a:extLst>
                      <a:ext uri="{FF2B5EF4-FFF2-40B4-BE49-F238E27FC236}">
                        <a16:creationId xmlns:a16="http://schemas.microsoft.com/office/drawing/2014/main" id="{3A6EEB8A-58A8-A06E-08D0-EE64BDC4EE34}"/>
                      </a:ext>
                    </a:extLst>
                  </p:cNvPr>
                  <p:cNvCxnSpPr>
                    <a:cxnSpLocks/>
                    <a:stCxn id="709" idx="2"/>
                    <a:endCxn id="701" idx="2"/>
                  </p:cNvCxnSpPr>
                  <p:nvPr/>
                </p:nvCxnSpPr>
                <p:spPr>
                  <a:xfrm flipH="1">
                    <a:off x="1636167" y="3828242"/>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3" name="Straight Connector 692">
                    <a:extLst>
                      <a:ext uri="{FF2B5EF4-FFF2-40B4-BE49-F238E27FC236}">
                        <a16:creationId xmlns:a16="http://schemas.microsoft.com/office/drawing/2014/main" id="{F9EAF959-66E0-46C3-5D7F-644887CD42A7}"/>
                      </a:ext>
                    </a:extLst>
                  </p:cNvPr>
                  <p:cNvCxnSpPr>
                    <a:cxnSpLocks/>
                    <a:stCxn id="702" idx="3"/>
                    <a:endCxn id="705" idx="3"/>
                  </p:cNvCxnSpPr>
                  <p:nvPr/>
                </p:nvCxnSpPr>
                <p:spPr>
                  <a:xfrm flipV="1">
                    <a:off x="1141842" y="4008345"/>
                    <a:ext cx="574609" cy="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4" name="Straight Connector 693">
                    <a:extLst>
                      <a:ext uri="{FF2B5EF4-FFF2-40B4-BE49-F238E27FC236}">
                        <a16:creationId xmlns:a16="http://schemas.microsoft.com/office/drawing/2014/main" id="{D25ECCE3-F1F9-A3D5-50C1-CF42066432AF}"/>
                      </a:ext>
                    </a:extLst>
                  </p:cNvPr>
                  <p:cNvCxnSpPr>
                    <a:cxnSpLocks/>
                    <a:stCxn id="698" idx="3"/>
                    <a:endCxn id="701" idx="3"/>
                  </p:cNvCxnSpPr>
                  <p:nvPr/>
                </p:nvCxnSpPr>
                <p:spPr>
                  <a:xfrm flipV="1">
                    <a:off x="1139561" y="4294087"/>
                    <a:ext cx="574608" cy="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95" name="Group 694">
                    <a:extLst>
                      <a:ext uri="{FF2B5EF4-FFF2-40B4-BE49-F238E27FC236}">
                        <a16:creationId xmlns:a16="http://schemas.microsoft.com/office/drawing/2014/main" id="{A8C8A95F-A002-CE0D-8EE1-3599B98BBDDE}"/>
                      </a:ext>
                    </a:extLst>
                  </p:cNvPr>
                  <p:cNvGrpSpPr/>
                  <p:nvPr/>
                </p:nvGrpSpPr>
                <p:grpSpPr>
                  <a:xfrm>
                    <a:off x="985499" y="3669493"/>
                    <a:ext cx="730612" cy="158752"/>
                    <a:chOff x="7032994" y="2896916"/>
                    <a:chExt cx="1672214" cy="158882"/>
                  </a:xfrm>
                </p:grpSpPr>
                <p:sp>
                  <p:nvSpPr>
                    <p:cNvPr id="706" name="Rounded Rectangle 705">
                      <a:extLst>
                        <a:ext uri="{FF2B5EF4-FFF2-40B4-BE49-F238E27FC236}">
                          <a16:creationId xmlns:a16="http://schemas.microsoft.com/office/drawing/2014/main" id="{4C114F5D-318F-8B87-C30C-5F9999C0158B}"/>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7" name="Rounded Rectangle 706">
                      <a:extLst>
                        <a:ext uri="{FF2B5EF4-FFF2-40B4-BE49-F238E27FC236}">
                          <a16:creationId xmlns:a16="http://schemas.microsoft.com/office/drawing/2014/main" id="{97E3A0FB-1CCF-E7EC-DBDC-0EEC1FB1A854}"/>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8" name="Rounded Rectangle 707">
                      <a:extLst>
                        <a:ext uri="{FF2B5EF4-FFF2-40B4-BE49-F238E27FC236}">
                          <a16:creationId xmlns:a16="http://schemas.microsoft.com/office/drawing/2014/main" id="{B4EAE916-B641-4402-AA2E-466EAF23D01D}"/>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9" name="Rounded Rectangle 708">
                      <a:extLst>
                        <a:ext uri="{FF2B5EF4-FFF2-40B4-BE49-F238E27FC236}">
                          <a16:creationId xmlns:a16="http://schemas.microsoft.com/office/drawing/2014/main" id="{01C78467-24AA-48A4-9F44-3B020ED2E42F}"/>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96" name="Group 695">
                    <a:extLst>
                      <a:ext uri="{FF2B5EF4-FFF2-40B4-BE49-F238E27FC236}">
                        <a16:creationId xmlns:a16="http://schemas.microsoft.com/office/drawing/2014/main" id="{F9FC38A3-80AC-7830-F73F-AF3CACD4D25C}"/>
                      </a:ext>
                    </a:extLst>
                  </p:cNvPr>
                  <p:cNvGrpSpPr/>
                  <p:nvPr/>
                </p:nvGrpSpPr>
                <p:grpSpPr>
                  <a:xfrm>
                    <a:off x="985838" y="3928970"/>
                    <a:ext cx="730613" cy="158752"/>
                    <a:chOff x="7032994" y="2896916"/>
                    <a:chExt cx="1672214" cy="158882"/>
                  </a:xfrm>
                </p:grpSpPr>
                <p:sp>
                  <p:nvSpPr>
                    <p:cNvPr id="702" name="Rounded Rectangle 701">
                      <a:extLst>
                        <a:ext uri="{FF2B5EF4-FFF2-40B4-BE49-F238E27FC236}">
                          <a16:creationId xmlns:a16="http://schemas.microsoft.com/office/drawing/2014/main" id="{5BDD3A45-5F5C-45CD-101F-37C1387431B0}"/>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3" name="Rounded Rectangle 702">
                      <a:extLst>
                        <a:ext uri="{FF2B5EF4-FFF2-40B4-BE49-F238E27FC236}">
                          <a16:creationId xmlns:a16="http://schemas.microsoft.com/office/drawing/2014/main" id="{E553BACC-B8E6-015F-411C-9CDA06EBBF07}"/>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4" name="Rounded Rectangle 703">
                      <a:extLst>
                        <a:ext uri="{FF2B5EF4-FFF2-40B4-BE49-F238E27FC236}">
                          <a16:creationId xmlns:a16="http://schemas.microsoft.com/office/drawing/2014/main" id="{D3DF5C20-8170-99F5-AE57-D9D7B3A7ECC9}"/>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5" name="Rounded Rectangle 704">
                      <a:extLst>
                        <a:ext uri="{FF2B5EF4-FFF2-40B4-BE49-F238E27FC236}">
                          <a16:creationId xmlns:a16="http://schemas.microsoft.com/office/drawing/2014/main" id="{8BAB54B5-0C04-EA50-74AB-B512F019BC3B}"/>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97" name="Group 696">
                    <a:extLst>
                      <a:ext uri="{FF2B5EF4-FFF2-40B4-BE49-F238E27FC236}">
                        <a16:creationId xmlns:a16="http://schemas.microsoft.com/office/drawing/2014/main" id="{8EB931EC-21FB-6E8B-E292-E70D58471FD2}"/>
                      </a:ext>
                    </a:extLst>
                  </p:cNvPr>
                  <p:cNvGrpSpPr/>
                  <p:nvPr/>
                </p:nvGrpSpPr>
                <p:grpSpPr>
                  <a:xfrm>
                    <a:off x="983557" y="4214712"/>
                    <a:ext cx="730612" cy="158752"/>
                    <a:chOff x="7032994" y="2896916"/>
                    <a:chExt cx="1672214" cy="158882"/>
                  </a:xfrm>
                </p:grpSpPr>
                <p:sp>
                  <p:nvSpPr>
                    <p:cNvPr id="698" name="Rounded Rectangle 697">
                      <a:extLst>
                        <a:ext uri="{FF2B5EF4-FFF2-40B4-BE49-F238E27FC236}">
                          <a16:creationId xmlns:a16="http://schemas.microsoft.com/office/drawing/2014/main" id="{397F4A2C-3331-38E2-73F5-AB35F8FFDD6E}"/>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99" name="Rounded Rectangle 698">
                      <a:extLst>
                        <a:ext uri="{FF2B5EF4-FFF2-40B4-BE49-F238E27FC236}">
                          <a16:creationId xmlns:a16="http://schemas.microsoft.com/office/drawing/2014/main" id="{96FC81BE-1056-AAE4-3C93-766A7452130F}"/>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0" name="Rounded Rectangle 699">
                      <a:extLst>
                        <a:ext uri="{FF2B5EF4-FFF2-40B4-BE49-F238E27FC236}">
                          <a16:creationId xmlns:a16="http://schemas.microsoft.com/office/drawing/2014/main" id="{95E5BE54-C85E-97A9-0082-F164A82BF74A}"/>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1" name="Rounded Rectangle 700">
                      <a:extLst>
                        <a:ext uri="{FF2B5EF4-FFF2-40B4-BE49-F238E27FC236}">
                          <a16:creationId xmlns:a16="http://schemas.microsoft.com/office/drawing/2014/main" id="{C5D2E67D-F939-E9F6-50C2-E784D2007E0F}"/>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nvGrpSpPr>
              <p:cNvPr id="569" name="Group 568">
                <a:extLst>
                  <a:ext uri="{FF2B5EF4-FFF2-40B4-BE49-F238E27FC236}">
                    <a16:creationId xmlns:a16="http://schemas.microsoft.com/office/drawing/2014/main" id="{C418970C-F447-6B9C-37DD-11BAE2CDBEAE}"/>
                  </a:ext>
                </a:extLst>
              </p:cNvPr>
              <p:cNvGrpSpPr/>
              <p:nvPr/>
            </p:nvGrpSpPr>
            <p:grpSpPr>
              <a:xfrm>
                <a:off x="980340" y="1761579"/>
                <a:ext cx="1501258" cy="1286469"/>
                <a:chOff x="980340" y="1761579"/>
                <a:chExt cx="1501258" cy="1286469"/>
              </a:xfrm>
            </p:grpSpPr>
            <p:cxnSp>
              <p:nvCxnSpPr>
                <p:cNvPr id="618" name="Straight Connector 617">
                  <a:extLst>
                    <a:ext uri="{FF2B5EF4-FFF2-40B4-BE49-F238E27FC236}">
                      <a16:creationId xmlns:a16="http://schemas.microsoft.com/office/drawing/2014/main" id="{D58E7967-C65F-9425-966F-2AEAC0094A69}"/>
                    </a:ext>
                  </a:extLst>
                </p:cNvPr>
                <p:cNvCxnSpPr>
                  <a:cxnSpLocks/>
                  <a:stCxn id="683" idx="3"/>
                  <a:endCxn id="682" idx="1"/>
                </p:cNvCxnSpPr>
                <p:nvPr/>
              </p:nvCxnSpPr>
              <p:spPr>
                <a:xfrm>
                  <a:off x="1138286" y="1840957"/>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19" name="Group 618">
                  <a:extLst>
                    <a:ext uri="{FF2B5EF4-FFF2-40B4-BE49-F238E27FC236}">
                      <a16:creationId xmlns:a16="http://schemas.microsoft.com/office/drawing/2014/main" id="{EBB41F90-384D-6E82-6D2E-3C92AB2D36D2}"/>
                    </a:ext>
                  </a:extLst>
                </p:cNvPr>
                <p:cNvGrpSpPr/>
                <p:nvPr/>
              </p:nvGrpSpPr>
              <p:grpSpPr>
                <a:xfrm>
                  <a:off x="980340" y="1761579"/>
                  <a:ext cx="1501258" cy="1286469"/>
                  <a:chOff x="983557" y="3669493"/>
                  <a:chExt cx="1501258" cy="1286469"/>
                </a:xfrm>
              </p:grpSpPr>
              <p:cxnSp>
                <p:nvCxnSpPr>
                  <p:cNvPr id="620" name="Straight Connector 619">
                    <a:extLst>
                      <a:ext uri="{FF2B5EF4-FFF2-40B4-BE49-F238E27FC236}">
                        <a16:creationId xmlns:a16="http://schemas.microsoft.com/office/drawing/2014/main" id="{7B198515-01B6-2D02-67B6-4770FAC662BA}"/>
                      </a:ext>
                    </a:extLst>
                  </p:cNvPr>
                  <p:cNvCxnSpPr>
                    <a:cxnSpLocks/>
                    <a:stCxn id="683" idx="2"/>
                    <a:endCxn id="643" idx="2"/>
                  </p:cNvCxnSpPr>
                  <p:nvPr/>
                </p:nvCxnSpPr>
                <p:spPr>
                  <a:xfrm flipH="1">
                    <a:off x="1061559" y="3828245"/>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1" name="Straight Connector 620">
                    <a:extLst>
                      <a:ext uri="{FF2B5EF4-FFF2-40B4-BE49-F238E27FC236}">
                        <a16:creationId xmlns:a16="http://schemas.microsoft.com/office/drawing/2014/main" id="{5A18474F-4A2F-3641-A6D4-046A22171154}"/>
                      </a:ext>
                    </a:extLst>
                  </p:cNvPr>
                  <p:cNvCxnSpPr>
                    <a:cxnSpLocks/>
                    <a:stCxn id="684" idx="2"/>
                    <a:endCxn id="644" idx="2"/>
                  </p:cNvCxnSpPr>
                  <p:nvPr/>
                </p:nvCxnSpPr>
                <p:spPr>
                  <a:xfrm flipH="1">
                    <a:off x="1248652" y="3828243"/>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2" name="Straight Connector 621">
                    <a:extLst>
                      <a:ext uri="{FF2B5EF4-FFF2-40B4-BE49-F238E27FC236}">
                        <a16:creationId xmlns:a16="http://schemas.microsoft.com/office/drawing/2014/main" id="{72DFE685-5F79-784E-C839-1D5ABEFE09B9}"/>
                      </a:ext>
                    </a:extLst>
                  </p:cNvPr>
                  <p:cNvCxnSpPr>
                    <a:cxnSpLocks/>
                    <a:stCxn id="685" idx="2"/>
                    <a:endCxn id="645" idx="2"/>
                  </p:cNvCxnSpPr>
                  <p:nvPr/>
                </p:nvCxnSpPr>
                <p:spPr>
                  <a:xfrm flipH="1">
                    <a:off x="1442409" y="3828243"/>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3" name="Straight Connector 622">
                    <a:extLst>
                      <a:ext uri="{FF2B5EF4-FFF2-40B4-BE49-F238E27FC236}">
                        <a16:creationId xmlns:a16="http://schemas.microsoft.com/office/drawing/2014/main" id="{88FEF7E1-D793-000B-6EF4-ECA586FD074B}"/>
                      </a:ext>
                    </a:extLst>
                  </p:cNvPr>
                  <p:cNvCxnSpPr>
                    <a:cxnSpLocks/>
                    <a:stCxn id="686" idx="2"/>
                    <a:endCxn id="646" idx="2"/>
                  </p:cNvCxnSpPr>
                  <p:nvPr/>
                </p:nvCxnSpPr>
                <p:spPr>
                  <a:xfrm flipH="1">
                    <a:off x="1636167" y="3828242"/>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4" name="Straight Connector 623">
                    <a:extLst>
                      <a:ext uri="{FF2B5EF4-FFF2-40B4-BE49-F238E27FC236}">
                        <a16:creationId xmlns:a16="http://schemas.microsoft.com/office/drawing/2014/main" id="{1C809DD8-3990-4564-A4DE-9B2B1CE6427E}"/>
                      </a:ext>
                    </a:extLst>
                  </p:cNvPr>
                  <p:cNvCxnSpPr>
                    <a:cxnSpLocks/>
                    <a:stCxn id="679" idx="2"/>
                    <a:endCxn id="639" idx="2"/>
                  </p:cNvCxnSpPr>
                  <p:nvPr/>
                </p:nvCxnSpPr>
                <p:spPr>
                  <a:xfrm flipH="1">
                    <a:off x="1829925" y="3834333"/>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5" name="Straight Connector 624">
                    <a:extLst>
                      <a:ext uri="{FF2B5EF4-FFF2-40B4-BE49-F238E27FC236}">
                        <a16:creationId xmlns:a16="http://schemas.microsoft.com/office/drawing/2014/main" id="{BF55767F-2EFF-0A66-55AF-FA2DD42F56AB}"/>
                      </a:ext>
                    </a:extLst>
                  </p:cNvPr>
                  <p:cNvCxnSpPr>
                    <a:cxnSpLocks/>
                    <a:stCxn id="680" idx="2"/>
                  </p:cNvCxnSpPr>
                  <p:nvPr/>
                </p:nvCxnSpPr>
                <p:spPr>
                  <a:xfrm>
                    <a:off x="2018960" y="3834331"/>
                    <a:ext cx="0" cy="105240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6" name="Straight Connector 625">
                    <a:extLst>
                      <a:ext uri="{FF2B5EF4-FFF2-40B4-BE49-F238E27FC236}">
                        <a16:creationId xmlns:a16="http://schemas.microsoft.com/office/drawing/2014/main" id="{CC149019-7145-A092-F237-9A4FCB053171}"/>
                      </a:ext>
                    </a:extLst>
                  </p:cNvPr>
                  <p:cNvCxnSpPr>
                    <a:cxnSpLocks/>
                    <a:stCxn id="681" idx="2"/>
                    <a:endCxn id="641" idx="0"/>
                  </p:cNvCxnSpPr>
                  <p:nvPr/>
                </p:nvCxnSpPr>
                <p:spPr>
                  <a:xfrm flipH="1">
                    <a:off x="2210775" y="3834331"/>
                    <a:ext cx="1942" cy="96288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7" name="Straight Connector 626">
                    <a:extLst>
                      <a:ext uri="{FF2B5EF4-FFF2-40B4-BE49-F238E27FC236}">
                        <a16:creationId xmlns:a16="http://schemas.microsoft.com/office/drawing/2014/main" id="{804286B3-494F-5ACC-B801-BEEB4479D5DD}"/>
                      </a:ext>
                    </a:extLst>
                  </p:cNvPr>
                  <p:cNvCxnSpPr>
                    <a:cxnSpLocks/>
                    <a:stCxn id="682" idx="2"/>
                    <a:endCxn id="642" idx="2"/>
                  </p:cNvCxnSpPr>
                  <p:nvPr/>
                </p:nvCxnSpPr>
                <p:spPr>
                  <a:xfrm flipH="1">
                    <a:off x="2404533" y="3834330"/>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8" name="Straight Connector 627">
                    <a:extLst>
                      <a:ext uri="{FF2B5EF4-FFF2-40B4-BE49-F238E27FC236}">
                        <a16:creationId xmlns:a16="http://schemas.microsoft.com/office/drawing/2014/main" id="{08DE87F5-1154-DFC5-0B15-17C1215EBDA9}"/>
                      </a:ext>
                    </a:extLst>
                  </p:cNvPr>
                  <p:cNvCxnSpPr>
                    <a:cxnSpLocks/>
                    <a:stCxn id="673" idx="3"/>
                    <a:endCxn id="672" idx="1"/>
                  </p:cNvCxnSpPr>
                  <p:nvPr/>
                </p:nvCxnSpPr>
                <p:spPr>
                  <a:xfrm>
                    <a:off x="1141841" y="4008348"/>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9" name="Straight Connector 628">
                    <a:extLst>
                      <a:ext uri="{FF2B5EF4-FFF2-40B4-BE49-F238E27FC236}">
                        <a16:creationId xmlns:a16="http://schemas.microsoft.com/office/drawing/2014/main" id="{36D1D829-4EEA-127B-648D-CDAE73FC5736}"/>
                      </a:ext>
                    </a:extLst>
                  </p:cNvPr>
                  <p:cNvCxnSpPr>
                    <a:cxnSpLocks/>
                    <a:stCxn id="663" idx="3"/>
                    <a:endCxn id="662" idx="1"/>
                  </p:cNvCxnSpPr>
                  <p:nvPr/>
                </p:nvCxnSpPr>
                <p:spPr>
                  <a:xfrm>
                    <a:off x="1139561" y="4294090"/>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0" name="Straight Connector 629">
                    <a:extLst>
                      <a:ext uri="{FF2B5EF4-FFF2-40B4-BE49-F238E27FC236}">
                        <a16:creationId xmlns:a16="http://schemas.microsoft.com/office/drawing/2014/main" id="{40ECD561-52AD-8B80-6A07-2A8A861EE0B5}"/>
                      </a:ext>
                    </a:extLst>
                  </p:cNvPr>
                  <p:cNvCxnSpPr>
                    <a:cxnSpLocks/>
                    <a:stCxn id="653" idx="3"/>
                    <a:endCxn id="652" idx="1"/>
                  </p:cNvCxnSpPr>
                  <p:nvPr/>
                </p:nvCxnSpPr>
                <p:spPr>
                  <a:xfrm>
                    <a:off x="1139561" y="4579832"/>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1" name="Straight Connector 630">
                    <a:extLst>
                      <a:ext uri="{FF2B5EF4-FFF2-40B4-BE49-F238E27FC236}">
                        <a16:creationId xmlns:a16="http://schemas.microsoft.com/office/drawing/2014/main" id="{64D88235-DB07-08A3-2FA8-53D271637026}"/>
                      </a:ext>
                    </a:extLst>
                  </p:cNvPr>
                  <p:cNvCxnSpPr>
                    <a:cxnSpLocks/>
                    <a:stCxn id="643" idx="3"/>
                    <a:endCxn id="642" idx="1"/>
                  </p:cNvCxnSpPr>
                  <p:nvPr/>
                </p:nvCxnSpPr>
                <p:spPr>
                  <a:xfrm>
                    <a:off x="1139561" y="4870500"/>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32" name="Group 631">
                    <a:extLst>
                      <a:ext uri="{FF2B5EF4-FFF2-40B4-BE49-F238E27FC236}">
                        <a16:creationId xmlns:a16="http://schemas.microsoft.com/office/drawing/2014/main" id="{C5C6146C-16BB-570F-72F7-FAB73277948A}"/>
                      </a:ext>
                    </a:extLst>
                  </p:cNvPr>
                  <p:cNvGrpSpPr/>
                  <p:nvPr/>
                </p:nvGrpSpPr>
                <p:grpSpPr>
                  <a:xfrm>
                    <a:off x="985499" y="3669493"/>
                    <a:ext cx="1498978" cy="164840"/>
                    <a:chOff x="6874440" y="2906655"/>
                    <a:chExt cx="3430837" cy="164975"/>
                  </a:xfrm>
                </p:grpSpPr>
                <p:grpSp>
                  <p:nvGrpSpPr>
                    <p:cNvPr id="677" name="Group 676">
                      <a:extLst>
                        <a:ext uri="{FF2B5EF4-FFF2-40B4-BE49-F238E27FC236}">
                          <a16:creationId xmlns:a16="http://schemas.microsoft.com/office/drawing/2014/main" id="{B88E809B-4D11-9DA9-631C-934D07A8D7FF}"/>
                        </a:ext>
                      </a:extLst>
                    </p:cNvPr>
                    <p:cNvGrpSpPr/>
                    <p:nvPr/>
                  </p:nvGrpSpPr>
                  <p:grpSpPr>
                    <a:xfrm>
                      <a:off x="6874440" y="2906655"/>
                      <a:ext cx="1672214" cy="158882"/>
                      <a:chOff x="7032994" y="2896916"/>
                      <a:chExt cx="1672214" cy="158882"/>
                    </a:xfrm>
                  </p:grpSpPr>
                  <p:sp>
                    <p:nvSpPr>
                      <p:cNvPr id="683" name="Rounded Rectangle 682">
                        <a:extLst>
                          <a:ext uri="{FF2B5EF4-FFF2-40B4-BE49-F238E27FC236}">
                            <a16:creationId xmlns:a16="http://schemas.microsoft.com/office/drawing/2014/main" id="{48F7AE7E-F528-450C-DB19-01F6368E83DD}"/>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4" name="Rounded Rectangle 683">
                        <a:extLst>
                          <a:ext uri="{FF2B5EF4-FFF2-40B4-BE49-F238E27FC236}">
                            <a16:creationId xmlns:a16="http://schemas.microsoft.com/office/drawing/2014/main" id="{23063279-51BF-A809-BC64-B4BB984F7BD6}"/>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5" name="Rounded Rectangle 684">
                        <a:extLst>
                          <a:ext uri="{FF2B5EF4-FFF2-40B4-BE49-F238E27FC236}">
                            <a16:creationId xmlns:a16="http://schemas.microsoft.com/office/drawing/2014/main" id="{A894A02E-71A6-3C8C-15F8-8708EB8919FA}"/>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6" name="Rounded Rectangle 685">
                        <a:extLst>
                          <a:ext uri="{FF2B5EF4-FFF2-40B4-BE49-F238E27FC236}">
                            <a16:creationId xmlns:a16="http://schemas.microsoft.com/office/drawing/2014/main" id="{1D0E2A86-758C-D729-EA0C-6C14209A4E6D}"/>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78" name="Group 677">
                      <a:extLst>
                        <a:ext uri="{FF2B5EF4-FFF2-40B4-BE49-F238E27FC236}">
                          <a16:creationId xmlns:a16="http://schemas.microsoft.com/office/drawing/2014/main" id="{05CFF3D3-93A9-A5E5-10B7-9FA469133B9B}"/>
                        </a:ext>
                      </a:extLst>
                    </p:cNvPr>
                    <p:cNvGrpSpPr/>
                    <p:nvPr/>
                  </p:nvGrpSpPr>
                  <p:grpSpPr>
                    <a:xfrm>
                      <a:off x="8633063" y="2912748"/>
                      <a:ext cx="1672214" cy="158882"/>
                      <a:chOff x="7032994" y="2912284"/>
                      <a:chExt cx="1672214" cy="158882"/>
                    </a:xfrm>
                  </p:grpSpPr>
                  <p:sp>
                    <p:nvSpPr>
                      <p:cNvPr id="679" name="Rounded Rectangle 678">
                        <a:extLst>
                          <a:ext uri="{FF2B5EF4-FFF2-40B4-BE49-F238E27FC236}">
                            <a16:creationId xmlns:a16="http://schemas.microsoft.com/office/drawing/2014/main" id="{DFC327E9-AF61-C0B6-90A7-6EBFE672221F}"/>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0" name="Rounded Rectangle 679">
                        <a:extLst>
                          <a:ext uri="{FF2B5EF4-FFF2-40B4-BE49-F238E27FC236}">
                            <a16:creationId xmlns:a16="http://schemas.microsoft.com/office/drawing/2014/main" id="{5C090046-9A5C-2942-32C4-17C82588DD81}"/>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1" name="Rounded Rectangle 680">
                        <a:extLst>
                          <a:ext uri="{FF2B5EF4-FFF2-40B4-BE49-F238E27FC236}">
                            <a16:creationId xmlns:a16="http://schemas.microsoft.com/office/drawing/2014/main" id="{83387D56-0550-0C38-62A7-8E1D1E197E7F}"/>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2" name="Rounded Rectangle 681">
                        <a:extLst>
                          <a:ext uri="{FF2B5EF4-FFF2-40B4-BE49-F238E27FC236}">
                            <a16:creationId xmlns:a16="http://schemas.microsoft.com/office/drawing/2014/main" id="{12253238-6A92-E53D-EA40-ADFF1C2C69D5}"/>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3" name="Group 632">
                    <a:extLst>
                      <a:ext uri="{FF2B5EF4-FFF2-40B4-BE49-F238E27FC236}">
                        <a16:creationId xmlns:a16="http://schemas.microsoft.com/office/drawing/2014/main" id="{2C9FD759-EEBB-0029-9177-3BD3DF4F2374}"/>
                      </a:ext>
                    </a:extLst>
                  </p:cNvPr>
                  <p:cNvGrpSpPr/>
                  <p:nvPr/>
                </p:nvGrpSpPr>
                <p:grpSpPr>
                  <a:xfrm>
                    <a:off x="985837" y="3928970"/>
                    <a:ext cx="1498978" cy="164840"/>
                    <a:chOff x="6874440" y="2906655"/>
                    <a:chExt cx="3430837" cy="164975"/>
                  </a:xfrm>
                </p:grpSpPr>
                <p:grpSp>
                  <p:nvGrpSpPr>
                    <p:cNvPr id="667" name="Group 666">
                      <a:extLst>
                        <a:ext uri="{FF2B5EF4-FFF2-40B4-BE49-F238E27FC236}">
                          <a16:creationId xmlns:a16="http://schemas.microsoft.com/office/drawing/2014/main" id="{791931E7-8808-C867-3EAA-9EE1A249EF1B}"/>
                        </a:ext>
                      </a:extLst>
                    </p:cNvPr>
                    <p:cNvGrpSpPr/>
                    <p:nvPr/>
                  </p:nvGrpSpPr>
                  <p:grpSpPr>
                    <a:xfrm>
                      <a:off x="6874440" y="2906655"/>
                      <a:ext cx="1672214" cy="158882"/>
                      <a:chOff x="7032994" y="2896916"/>
                      <a:chExt cx="1672214" cy="158882"/>
                    </a:xfrm>
                  </p:grpSpPr>
                  <p:sp>
                    <p:nvSpPr>
                      <p:cNvPr id="673" name="Rounded Rectangle 672">
                        <a:extLst>
                          <a:ext uri="{FF2B5EF4-FFF2-40B4-BE49-F238E27FC236}">
                            <a16:creationId xmlns:a16="http://schemas.microsoft.com/office/drawing/2014/main" id="{18ACCFE5-FBCC-43DB-2F10-5BB1F6CB6A54}"/>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4" name="Rounded Rectangle 673">
                        <a:extLst>
                          <a:ext uri="{FF2B5EF4-FFF2-40B4-BE49-F238E27FC236}">
                            <a16:creationId xmlns:a16="http://schemas.microsoft.com/office/drawing/2014/main" id="{7397A659-3353-65E1-D93E-037CB0C334C7}"/>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5" name="Rounded Rectangle 674">
                        <a:extLst>
                          <a:ext uri="{FF2B5EF4-FFF2-40B4-BE49-F238E27FC236}">
                            <a16:creationId xmlns:a16="http://schemas.microsoft.com/office/drawing/2014/main" id="{27FA204F-E10D-F01E-9B27-8F07EF39F311}"/>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6" name="Rounded Rectangle 675">
                        <a:extLst>
                          <a:ext uri="{FF2B5EF4-FFF2-40B4-BE49-F238E27FC236}">
                            <a16:creationId xmlns:a16="http://schemas.microsoft.com/office/drawing/2014/main" id="{21CBEDF9-981D-46C4-A2C9-C2405B0CFC1D}"/>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68" name="Group 667">
                      <a:extLst>
                        <a:ext uri="{FF2B5EF4-FFF2-40B4-BE49-F238E27FC236}">
                          <a16:creationId xmlns:a16="http://schemas.microsoft.com/office/drawing/2014/main" id="{02D5753F-58AF-B3A4-99BA-A513F64BB56A}"/>
                        </a:ext>
                      </a:extLst>
                    </p:cNvPr>
                    <p:cNvGrpSpPr/>
                    <p:nvPr/>
                  </p:nvGrpSpPr>
                  <p:grpSpPr>
                    <a:xfrm>
                      <a:off x="8633063" y="2912748"/>
                      <a:ext cx="1672214" cy="158882"/>
                      <a:chOff x="7032994" y="2912284"/>
                      <a:chExt cx="1672214" cy="158882"/>
                    </a:xfrm>
                  </p:grpSpPr>
                  <p:sp>
                    <p:nvSpPr>
                      <p:cNvPr id="669" name="Rounded Rectangle 668">
                        <a:extLst>
                          <a:ext uri="{FF2B5EF4-FFF2-40B4-BE49-F238E27FC236}">
                            <a16:creationId xmlns:a16="http://schemas.microsoft.com/office/drawing/2014/main" id="{F294AB66-97C0-93F3-EF58-99B64994440F}"/>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0" name="Rounded Rectangle 669">
                        <a:extLst>
                          <a:ext uri="{FF2B5EF4-FFF2-40B4-BE49-F238E27FC236}">
                            <a16:creationId xmlns:a16="http://schemas.microsoft.com/office/drawing/2014/main" id="{909831BC-5FE8-AF70-8E56-4FF097585991}"/>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1" name="Rounded Rectangle 670">
                        <a:extLst>
                          <a:ext uri="{FF2B5EF4-FFF2-40B4-BE49-F238E27FC236}">
                            <a16:creationId xmlns:a16="http://schemas.microsoft.com/office/drawing/2014/main" id="{FC42ABD8-CF58-99DC-D7D7-FFBE1994ACE2}"/>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2" name="Rounded Rectangle 671">
                        <a:extLst>
                          <a:ext uri="{FF2B5EF4-FFF2-40B4-BE49-F238E27FC236}">
                            <a16:creationId xmlns:a16="http://schemas.microsoft.com/office/drawing/2014/main" id="{142F0777-9695-9642-B1BF-98E89868BD73}"/>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4" name="Group 633">
                    <a:extLst>
                      <a:ext uri="{FF2B5EF4-FFF2-40B4-BE49-F238E27FC236}">
                        <a16:creationId xmlns:a16="http://schemas.microsoft.com/office/drawing/2014/main" id="{7262BFE0-7E6C-8283-D0CC-2CECB22A990D}"/>
                      </a:ext>
                    </a:extLst>
                  </p:cNvPr>
                  <p:cNvGrpSpPr/>
                  <p:nvPr/>
                </p:nvGrpSpPr>
                <p:grpSpPr>
                  <a:xfrm>
                    <a:off x="983557" y="4214712"/>
                    <a:ext cx="1498978" cy="164840"/>
                    <a:chOff x="6874440" y="2906655"/>
                    <a:chExt cx="3430837" cy="164975"/>
                  </a:xfrm>
                </p:grpSpPr>
                <p:grpSp>
                  <p:nvGrpSpPr>
                    <p:cNvPr id="657" name="Group 656">
                      <a:extLst>
                        <a:ext uri="{FF2B5EF4-FFF2-40B4-BE49-F238E27FC236}">
                          <a16:creationId xmlns:a16="http://schemas.microsoft.com/office/drawing/2014/main" id="{A44150A2-D61D-3EC0-E380-2D907EBEAEAC}"/>
                        </a:ext>
                      </a:extLst>
                    </p:cNvPr>
                    <p:cNvGrpSpPr/>
                    <p:nvPr/>
                  </p:nvGrpSpPr>
                  <p:grpSpPr>
                    <a:xfrm>
                      <a:off x="6874440" y="2906655"/>
                      <a:ext cx="1672214" cy="158882"/>
                      <a:chOff x="7032994" y="2896916"/>
                      <a:chExt cx="1672214" cy="158882"/>
                    </a:xfrm>
                  </p:grpSpPr>
                  <p:sp>
                    <p:nvSpPr>
                      <p:cNvPr id="663" name="Rounded Rectangle 662">
                        <a:extLst>
                          <a:ext uri="{FF2B5EF4-FFF2-40B4-BE49-F238E27FC236}">
                            <a16:creationId xmlns:a16="http://schemas.microsoft.com/office/drawing/2014/main" id="{7C4F1531-FE7C-754C-FA67-327FC95635A2}"/>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4" name="Rounded Rectangle 663">
                        <a:extLst>
                          <a:ext uri="{FF2B5EF4-FFF2-40B4-BE49-F238E27FC236}">
                            <a16:creationId xmlns:a16="http://schemas.microsoft.com/office/drawing/2014/main" id="{3C22F757-DA2E-6CC2-3290-B337C8B410BD}"/>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5" name="Rounded Rectangle 664">
                        <a:extLst>
                          <a:ext uri="{FF2B5EF4-FFF2-40B4-BE49-F238E27FC236}">
                            <a16:creationId xmlns:a16="http://schemas.microsoft.com/office/drawing/2014/main" id="{68260059-376E-FFDF-5324-4187745E23C5}"/>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6" name="Rounded Rectangle 665">
                        <a:extLst>
                          <a:ext uri="{FF2B5EF4-FFF2-40B4-BE49-F238E27FC236}">
                            <a16:creationId xmlns:a16="http://schemas.microsoft.com/office/drawing/2014/main" id="{C74BFEEB-45E1-C751-103C-C6D11EA5D7F1}"/>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58" name="Group 657">
                      <a:extLst>
                        <a:ext uri="{FF2B5EF4-FFF2-40B4-BE49-F238E27FC236}">
                          <a16:creationId xmlns:a16="http://schemas.microsoft.com/office/drawing/2014/main" id="{8C4AC269-889F-B9AF-0332-A24DF3410C47}"/>
                        </a:ext>
                      </a:extLst>
                    </p:cNvPr>
                    <p:cNvGrpSpPr/>
                    <p:nvPr/>
                  </p:nvGrpSpPr>
                  <p:grpSpPr>
                    <a:xfrm>
                      <a:off x="8633063" y="2912748"/>
                      <a:ext cx="1672214" cy="158882"/>
                      <a:chOff x="7032994" y="2912284"/>
                      <a:chExt cx="1672214" cy="158882"/>
                    </a:xfrm>
                  </p:grpSpPr>
                  <p:sp>
                    <p:nvSpPr>
                      <p:cNvPr id="659" name="Rounded Rectangle 658">
                        <a:extLst>
                          <a:ext uri="{FF2B5EF4-FFF2-40B4-BE49-F238E27FC236}">
                            <a16:creationId xmlns:a16="http://schemas.microsoft.com/office/drawing/2014/main" id="{55260455-AAB2-2E0D-16A6-AC8A4FAEE531}"/>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0" name="Rounded Rectangle 659">
                        <a:extLst>
                          <a:ext uri="{FF2B5EF4-FFF2-40B4-BE49-F238E27FC236}">
                            <a16:creationId xmlns:a16="http://schemas.microsoft.com/office/drawing/2014/main" id="{BBA297E9-FE14-42FC-66C8-AD57C44E9419}"/>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1" name="Rounded Rectangle 660">
                        <a:extLst>
                          <a:ext uri="{FF2B5EF4-FFF2-40B4-BE49-F238E27FC236}">
                            <a16:creationId xmlns:a16="http://schemas.microsoft.com/office/drawing/2014/main" id="{9E491EA7-1869-FB84-9F04-3314AFE39B83}"/>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2" name="Rounded Rectangle 661">
                        <a:extLst>
                          <a:ext uri="{FF2B5EF4-FFF2-40B4-BE49-F238E27FC236}">
                            <a16:creationId xmlns:a16="http://schemas.microsoft.com/office/drawing/2014/main" id="{B831D8EE-7F4F-A117-B2FA-7A50A18C1BBD}"/>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5" name="Group 634">
                    <a:extLst>
                      <a:ext uri="{FF2B5EF4-FFF2-40B4-BE49-F238E27FC236}">
                        <a16:creationId xmlns:a16="http://schemas.microsoft.com/office/drawing/2014/main" id="{A3508319-694E-E8F3-3B7F-C8C8D4A09DA7}"/>
                      </a:ext>
                    </a:extLst>
                  </p:cNvPr>
                  <p:cNvGrpSpPr/>
                  <p:nvPr/>
                </p:nvGrpSpPr>
                <p:grpSpPr>
                  <a:xfrm>
                    <a:off x="983557" y="4500454"/>
                    <a:ext cx="1498978" cy="164840"/>
                    <a:chOff x="6874440" y="2906655"/>
                    <a:chExt cx="3430837" cy="164975"/>
                  </a:xfrm>
                </p:grpSpPr>
                <p:grpSp>
                  <p:nvGrpSpPr>
                    <p:cNvPr id="647" name="Group 646">
                      <a:extLst>
                        <a:ext uri="{FF2B5EF4-FFF2-40B4-BE49-F238E27FC236}">
                          <a16:creationId xmlns:a16="http://schemas.microsoft.com/office/drawing/2014/main" id="{FE68C4EE-BBF5-29AA-FAD2-F08A5CA0AD15}"/>
                        </a:ext>
                      </a:extLst>
                    </p:cNvPr>
                    <p:cNvGrpSpPr/>
                    <p:nvPr/>
                  </p:nvGrpSpPr>
                  <p:grpSpPr>
                    <a:xfrm>
                      <a:off x="6874440" y="2906655"/>
                      <a:ext cx="1672214" cy="158882"/>
                      <a:chOff x="7032994" y="2896916"/>
                      <a:chExt cx="1672214" cy="158882"/>
                    </a:xfrm>
                  </p:grpSpPr>
                  <p:sp>
                    <p:nvSpPr>
                      <p:cNvPr id="653" name="Rounded Rectangle 652">
                        <a:extLst>
                          <a:ext uri="{FF2B5EF4-FFF2-40B4-BE49-F238E27FC236}">
                            <a16:creationId xmlns:a16="http://schemas.microsoft.com/office/drawing/2014/main" id="{26CEB2DC-7A1D-9E3B-B88C-A242DDA35286}"/>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4" name="Rounded Rectangle 653">
                        <a:extLst>
                          <a:ext uri="{FF2B5EF4-FFF2-40B4-BE49-F238E27FC236}">
                            <a16:creationId xmlns:a16="http://schemas.microsoft.com/office/drawing/2014/main" id="{A73C2B6F-DCC5-6376-84F6-6F52F2EFE48B}"/>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5" name="Rounded Rectangle 654">
                        <a:extLst>
                          <a:ext uri="{FF2B5EF4-FFF2-40B4-BE49-F238E27FC236}">
                            <a16:creationId xmlns:a16="http://schemas.microsoft.com/office/drawing/2014/main" id="{A9741BB1-F172-B53C-A05D-517871A2CF67}"/>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6" name="Rounded Rectangle 655">
                        <a:extLst>
                          <a:ext uri="{FF2B5EF4-FFF2-40B4-BE49-F238E27FC236}">
                            <a16:creationId xmlns:a16="http://schemas.microsoft.com/office/drawing/2014/main" id="{9CF2B77A-4172-3655-A13A-B4250DAF31CE}"/>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48" name="Group 647">
                      <a:extLst>
                        <a:ext uri="{FF2B5EF4-FFF2-40B4-BE49-F238E27FC236}">
                          <a16:creationId xmlns:a16="http://schemas.microsoft.com/office/drawing/2014/main" id="{6C117692-1B71-B764-7D30-C207F7DE1682}"/>
                        </a:ext>
                      </a:extLst>
                    </p:cNvPr>
                    <p:cNvGrpSpPr/>
                    <p:nvPr/>
                  </p:nvGrpSpPr>
                  <p:grpSpPr>
                    <a:xfrm>
                      <a:off x="8633063" y="2912748"/>
                      <a:ext cx="1672214" cy="158882"/>
                      <a:chOff x="7032994" y="2912284"/>
                      <a:chExt cx="1672214" cy="158882"/>
                    </a:xfrm>
                  </p:grpSpPr>
                  <p:sp>
                    <p:nvSpPr>
                      <p:cNvPr id="649" name="Rounded Rectangle 648">
                        <a:extLst>
                          <a:ext uri="{FF2B5EF4-FFF2-40B4-BE49-F238E27FC236}">
                            <a16:creationId xmlns:a16="http://schemas.microsoft.com/office/drawing/2014/main" id="{CC7E891C-3BC7-E526-42E9-D9BCC6ACC034}"/>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0" name="Rounded Rectangle 649">
                        <a:extLst>
                          <a:ext uri="{FF2B5EF4-FFF2-40B4-BE49-F238E27FC236}">
                            <a16:creationId xmlns:a16="http://schemas.microsoft.com/office/drawing/2014/main" id="{E1DF443C-1371-E28B-28F0-0BB6472FD228}"/>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1" name="Rounded Rectangle 650">
                        <a:extLst>
                          <a:ext uri="{FF2B5EF4-FFF2-40B4-BE49-F238E27FC236}">
                            <a16:creationId xmlns:a16="http://schemas.microsoft.com/office/drawing/2014/main" id="{7814544A-5BF1-5329-43F5-D3A058EBC562}"/>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2" name="Rounded Rectangle 651">
                        <a:extLst>
                          <a:ext uri="{FF2B5EF4-FFF2-40B4-BE49-F238E27FC236}">
                            <a16:creationId xmlns:a16="http://schemas.microsoft.com/office/drawing/2014/main" id="{AC4E43F8-957B-50CF-D24B-FC92D8D857AA}"/>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6" name="Group 635">
                    <a:extLst>
                      <a:ext uri="{FF2B5EF4-FFF2-40B4-BE49-F238E27FC236}">
                        <a16:creationId xmlns:a16="http://schemas.microsoft.com/office/drawing/2014/main" id="{6EAF385F-D439-97DA-D48A-7839A5DAA277}"/>
                      </a:ext>
                    </a:extLst>
                  </p:cNvPr>
                  <p:cNvGrpSpPr/>
                  <p:nvPr/>
                </p:nvGrpSpPr>
                <p:grpSpPr>
                  <a:xfrm>
                    <a:off x="983557" y="4791122"/>
                    <a:ext cx="1498978" cy="164840"/>
                    <a:chOff x="6874440" y="2906655"/>
                    <a:chExt cx="3430837" cy="164975"/>
                  </a:xfrm>
                </p:grpSpPr>
                <p:grpSp>
                  <p:nvGrpSpPr>
                    <p:cNvPr id="637" name="Group 636">
                      <a:extLst>
                        <a:ext uri="{FF2B5EF4-FFF2-40B4-BE49-F238E27FC236}">
                          <a16:creationId xmlns:a16="http://schemas.microsoft.com/office/drawing/2014/main" id="{ADF5FB73-D980-98DD-C406-E63A11FFF6F7}"/>
                        </a:ext>
                      </a:extLst>
                    </p:cNvPr>
                    <p:cNvGrpSpPr/>
                    <p:nvPr/>
                  </p:nvGrpSpPr>
                  <p:grpSpPr>
                    <a:xfrm>
                      <a:off x="6874440" y="2906655"/>
                      <a:ext cx="1672214" cy="158882"/>
                      <a:chOff x="7032994" y="2896916"/>
                      <a:chExt cx="1672214" cy="158882"/>
                    </a:xfrm>
                  </p:grpSpPr>
                  <p:sp>
                    <p:nvSpPr>
                      <p:cNvPr id="643" name="Rounded Rectangle 642">
                        <a:extLst>
                          <a:ext uri="{FF2B5EF4-FFF2-40B4-BE49-F238E27FC236}">
                            <a16:creationId xmlns:a16="http://schemas.microsoft.com/office/drawing/2014/main" id="{7542B0F4-C66A-553C-8496-BD0814236789}"/>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4" name="Rounded Rectangle 643">
                        <a:extLst>
                          <a:ext uri="{FF2B5EF4-FFF2-40B4-BE49-F238E27FC236}">
                            <a16:creationId xmlns:a16="http://schemas.microsoft.com/office/drawing/2014/main" id="{53ACCC7E-89A6-3242-E51D-711C23781764}"/>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5" name="Rounded Rectangle 644">
                        <a:extLst>
                          <a:ext uri="{FF2B5EF4-FFF2-40B4-BE49-F238E27FC236}">
                            <a16:creationId xmlns:a16="http://schemas.microsoft.com/office/drawing/2014/main" id="{79829BFB-FE6D-6A76-1C07-BF6F7720581F}"/>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6" name="Rounded Rectangle 645">
                        <a:extLst>
                          <a:ext uri="{FF2B5EF4-FFF2-40B4-BE49-F238E27FC236}">
                            <a16:creationId xmlns:a16="http://schemas.microsoft.com/office/drawing/2014/main" id="{82510840-D28F-5D1A-4061-7358D7821B84}"/>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38" name="Group 637">
                      <a:extLst>
                        <a:ext uri="{FF2B5EF4-FFF2-40B4-BE49-F238E27FC236}">
                          <a16:creationId xmlns:a16="http://schemas.microsoft.com/office/drawing/2014/main" id="{59F8BAD5-E8A5-8C30-CBBF-74DC8771829D}"/>
                        </a:ext>
                      </a:extLst>
                    </p:cNvPr>
                    <p:cNvGrpSpPr/>
                    <p:nvPr/>
                  </p:nvGrpSpPr>
                  <p:grpSpPr>
                    <a:xfrm>
                      <a:off x="8633063" y="2912748"/>
                      <a:ext cx="1672214" cy="158882"/>
                      <a:chOff x="7032994" y="2912284"/>
                      <a:chExt cx="1672214" cy="158882"/>
                    </a:xfrm>
                  </p:grpSpPr>
                  <p:sp>
                    <p:nvSpPr>
                      <p:cNvPr id="639" name="Rounded Rectangle 638">
                        <a:extLst>
                          <a:ext uri="{FF2B5EF4-FFF2-40B4-BE49-F238E27FC236}">
                            <a16:creationId xmlns:a16="http://schemas.microsoft.com/office/drawing/2014/main" id="{BCE36127-1914-7F33-5D54-E8790681A7FB}"/>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0" name="Rounded Rectangle 639">
                        <a:extLst>
                          <a:ext uri="{FF2B5EF4-FFF2-40B4-BE49-F238E27FC236}">
                            <a16:creationId xmlns:a16="http://schemas.microsoft.com/office/drawing/2014/main" id="{94C79EDF-C35E-2B23-37B2-E912F23A1E31}"/>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1" name="Rounded Rectangle 640">
                        <a:extLst>
                          <a:ext uri="{FF2B5EF4-FFF2-40B4-BE49-F238E27FC236}">
                            <a16:creationId xmlns:a16="http://schemas.microsoft.com/office/drawing/2014/main" id="{0E13D431-BBFB-CF02-2B4B-F4E80EFE84CA}"/>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2" name="Rounded Rectangle 641">
                        <a:extLst>
                          <a:ext uri="{FF2B5EF4-FFF2-40B4-BE49-F238E27FC236}">
                            <a16:creationId xmlns:a16="http://schemas.microsoft.com/office/drawing/2014/main" id="{7EBCB31C-8797-E9FC-52DE-85BD534A0609}"/>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grpSp>
            <p:nvGrpSpPr>
              <p:cNvPr id="570" name="Group 569">
                <a:extLst>
                  <a:ext uri="{FF2B5EF4-FFF2-40B4-BE49-F238E27FC236}">
                    <a16:creationId xmlns:a16="http://schemas.microsoft.com/office/drawing/2014/main" id="{39499449-5614-4AB4-525F-394CD50D998F}"/>
                  </a:ext>
                </a:extLst>
              </p:cNvPr>
              <p:cNvGrpSpPr/>
              <p:nvPr/>
            </p:nvGrpSpPr>
            <p:grpSpPr>
              <a:xfrm>
                <a:off x="5377397" y="2046156"/>
                <a:ext cx="1113743" cy="995801"/>
                <a:chOff x="5377397" y="2046156"/>
                <a:chExt cx="1113743" cy="995801"/>
              </a:xfrm>
            </p:grpSpPr>
            <p:cxnSp>
              <p:nvCxnSpPr>
                <p:cNvPr id="571" name="Straight Connector 570">
                  <a:extLst>
                    <a:ext uri="{FF2B5EF4-FFF2-40B4-BE49-F238E27FC236}">
                      <a16:creationId xmlns:a16="http://schemas.microsoft.com/office/drawing/2014/main" id="{6BACCB58-5730-C9C1-E669-DB1151194F24}"/>
                    </a:ext>
                  </a:extLst>
                </p:cNvPr>
                <p:cNvCxnSpPr>
                  <a:cxnSpLocks/>
                  <a:stCxn id="614" idx="3"/>
                  <a:endCxn id="613" idx="1"/>
                </p:cNvCxnSpPr>
                <p:nvPr/>
              </p:nvCxnSpPr>
              <p:spPr>
                <a:xfrm>
                  <a:off x="5535343" y="2125534"/>
                  <a:ext cx="799455"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72" name="Group 571">
                  <a:extLst>
                    <a:ext uri="{FF2B5EF4-FFF2-40B4-BE49-F238E27FC236}">
                      <a16:creationId xmlns:a16="http://schemas.microsoft.com/office/drawing/2014/main" id="{E2D3B743-D40F-F769-8A25-6749E878A1D9}"/>
                    </a:ext>
                  </a:extLst>
                </p:cNvPr>
                <p:cNvGrpSpPr/>
                <p:nvPr/>
              </p:nvGrpSpPr>
              <p:grpSpPr>
                <a:xfrm>
                  <a:off x="5377397" y="2046156"/>
                  <a:ext cx="1113743" cy="995801"/>
                  <a:chOff x="983557" y="3669493"/>
                  <a:chExt cx="1113743" cy="995801"/>
                </a:xfrm>
              </p:grpSpPr>
              <p:cxnSp>
                <p:nvCxnSpPr>
                  <p:cNvPr id="573" name="Straight Connector 572">
                    <a:extLst>
                      <a:ext uri="{FF2B5EF4-FFF2-40B4-BE49-F238E27FC236}">
                        <a16:creationId xmlns:a16="http://schemas.microsoft.com/office/drawing/2014/main" id="{03056C52-07FA-1A39-D873-5BB7C3DFF24C}"/>
                      </a:ext>
                    </a:extLst>
                  </p:cNvPr>
                  <p:cNvCxnSpPr>
                    <a:cxnSpLocks/>
                    <a:stCxn id="614" idx="2"/>
                    <a:endCxn id="590" idx="0"/>
                  </p:cNvCxnSpPr>
                  <p:nvPr/>
                </p:nvCxnSpPr>
                <p:spPr>
                  <a:xfrm flipH="1">
                    <a:off x="1061559" y="3828245"/>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FF5ADDA5-15D8-0D36-EADE-509120DFC8D0}"/>
                      </a:ext>
                    </a:extLst>
                  </p:cNvPr>
                  <p:cNvCxnSpPr>
                    <a:cxnSpLocks/>
                    <a:stCxn id="615" idx="2"/>
                    <a:endCxn id="591" idx="0"/>
                  </p:cNvCxnSpPr>
                  <p:nvPr/>
                </p:nvCxnSpPr>
                <p:spPr>
                  <a:xfrm flipH="1">
                    <a:off x="1248652" y="3828243"/>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5" name="Straight Connector 574">
                    <a:extLst>
                      <a:ext uri="{FF2B5EF4-FFF2-40B4-BE49-F238E27FC236}">
                        <a16:creationId xmlns:a16="http://schemas.microsoft.com/office/drawing/2014/main" id="{EF26EAF1-C029-D23B-CCC6-DD18C376E8B0}"/>
                      </a:ext>
                    </a:extLst>
                  </p:cNvPr>
                  <p:cNvCxnSpPr>
                    <a:cxnSpLocks/>
                    <a:stCxn id="616" idx="2"/>
                    <a:endCxn id="592" idx="0"/>
                  </p:cNvCxnSpPr>
                  <p:nvPr/>
                </p:nvCxnSpPr>
                <p:spPr>
                  <a:xfrm flipH="1">
                    <a:off x="1442409" y="3828243"/>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CE473EFE-6AA3-FCFB-E09C-D032A824D919}"/>
                      </a:ext>
                    </a:extLst>
                  </p:cNvPr>
                  <p:cNvCxnSpPr>
                    <a:cxnSpLocks/>
                    <a:stCxn id="617" idx="2"/>
                    <a:endCxn id="593" idx="0"/>
                  </p:cNvCxnSpPr>
                  <p:nvPr/>
                </p:nvCxnSpPr>
                <p:spPr>
                  <a:xfrm flipH="1">
                    <a:off x="1636167" y="3828242"/>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7" name="Straight Connector 576">
                    <a:extLst>
                      <a:ext uri="{FF2B5EF4-FFF2-40B4-BE49-F238E27FC236}">
                        <a16:creationId xmlns:a16="http://schemas.microsoft.com/office/drawing/2014/main" id="{202513B6-72A5-84F5-F72D-5871DE9F2711}"/>
                      </a:ext>
                    </a:extLst>
                  </p:cNvPr>
                  <p:cNvCxnSpPr>
                    <a:cxnSpLocks/>
                    <a:stCxn id="612" idx="2"/>
                    <a:endCxn id="588" idx="2"/>
                  </p:cNvCxnSpPr>
                  <p:nvPr/>
                </p:nvCxnSpPr>
                <p:spPr>
                  <a:xfrm flipH="1">
                    <a:off x="1829925" y="3834333"/>
                    <a:ext cx="1942" cy="830961"/>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44726F27-0B3B-E275-4177-F187B6C0C517}"/>
                      </a:ext>
                    </a:extLst>
                  </p:cNvPr>
                  <p:cNvCxnSpPr>
                    <a:cxnSpLocks/>
                    <a:stCxn id="613" idx="2"/>
                    <a:endCxn id="589" idx="0"/>
                  </p:cNvCxnSpPr>
                  <p:nvPr/>
                </p:nvCxnSpPr>
                <p:spPr>
                  <a:xfrm flipH="1">
                    <a:off x="2017018" y="3834331"/>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0C1617F8-40B7-3A22-7C8A-F8A46E9477C1}"/>
                      </a:ext>
                    </a:extLst>
                  </p:cNvPr>
                  <p:cNvCxnSpPr>
                    <a:cxnSpLocks/>
                    <a:stCxn id="606" idx="3"/>
                    <a:endCxn id="605" idx="3"/>
                  </p:cNvCxnSpPr>
                  <p:nvPr/>
                </p:nvCxnSpPr>
                <p:spPr>
                  <a:xfrm>
                    <a:off x="1141841" y="4008348"/>
                    <a:ext cx="955459"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858EB2AE-39F8-93CF-7962-A8F7993302AC}"/>
                      </a:ext>
                    </a:extLst>
                  </p:cNvPr>
                  <p:cNvCxnSpPr>
                    <a:cxnSpLocks/>
                    <a:stCxn id="598" idx="3"/>
                    <a:endCxn id="597" idx="3"/>
                  </p:cNvCxnSpPr>
                  <p:nvPr/>
                </p:nvCxnSpPr>
                <p:spPr>
                  <a:xfrm>
                    <a:off x="1139561" y="4294090"/>
                    <a:ext cx="955459"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1" name="Straight Connector 580">
                    <a:extLst>
                      <a:ext uri="{FF2B5EF4-FFF2-40B4-BE49-F238E27FC236}">
                        <a16:creationId xmlns:a16="http://schemas.microsoft.com/office/drawing/2014/main" id="{2E604C81-72FD-0870-3939-B07556ACE280}"/>
                      </a:ext>
                    </a:extLst>
                  </p:cNvPr>
                  <p:cNvCxnSpPr>
                    <a:cxnSpLocks/>
                    <a:stCxn id="590" idx="3"/>
                    <a:endCxn id="589" idx="3"/>
                  </p:cNvCxnSpPr>
                  <p:nvPr/>
                </p:nvCxnSpPr>
                <p:spPr>
                  <a:xfrm>
                    <a:off x="1139561" y="4579832"/>
                    <a:ext cx="955459"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82" name="Group 581">
                    <a:extLst>
                      <a:ext uri="{FF2B5EF4-FFF2-40B4-BE49-F238E27FC236}">
                        <a16:creationId xmlns:a16="http://schemas.microsoft.com/office/drawing/2014/main" id="{756295BD-8EE3-5CFA-8F3D-6A4DED3836E4}"/>
                      </a:ext>
                    </a:extLst>
                  </p:cNvPr>
                  <p:cNvGrpSpPr/>
                  <p:nvPr/>
                </p:nvGrpSpPr>
                <p:grpSpPr>
                  <a:xfrm>
                    <a:off x="985499" y="3669493"/>
                    <a:ext cx="1111463" cy="164840"/>
                    <a:chOff x="6874440" y="2906655"/>
                    <a:chExt cx="2543899" cy="164975"/>
                  </a:xfrm>
                </p:grpSpPr>
                <p:grpSp>
                  <p:nvGrpSpPr>
                    <p:cNvPr id="610" name="Group 609">
                      <a:extLst>
                        <a:ext uri="{FF2B5EF4-FFF2-40B4-BE49-F238E27FC236}">
                          <a16:creationId xmlns:a16="http://schemas.microsoft.com/office/drawing/2014/main" id="{5F42E58C-114D-B05B-21CF-267A64618222}"/>
                        </a:ext>
                      </a:extLst>
                    </p:cNvPr>
                    <p:cNvGrpSpPr/>
                    <p:nvPr/>
                  </p:nvGrpSpPr>
                  <p:grpSpPr>
                    <a:xfrm>
                      <a:off x="6874440" y="2906655"/>
                      <a:ext cx="1672214" cy="158882"/>
                      <a:chOff x="7032994" y="2896916"/>
                      <a:chExt cx="1672214" cy="158882"/>
                    </a:xfrm>
                  </p:grpSpPr>
                  <p:sp>
                    <p:nvSpPr>
                      <p:cNvPr id="614" name="Rounded Rectangle 613">
                        <a:extLst>
                          <a:ext uri="{FF2B5EF4-FFF2-40B4-BE49-F238E27FC236}">
                            <a16:creationId xmlns:a16="http://schemas.microsoft.com/office/drawing/2014/main" id="{A74F7687-BCB5-E806-4A1C-9D77BDF48DC7}"/>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5" name="Rounded Rectangle 614">
                        <a:extLst>
                          <a:ext uri="{FF2B5EF4-FFF2-40B4-BE49-F238E27FC236}">
                            <a16:creationId xmlns:a16="http://schemas.microsoft.com/office/drawing/2014/main" id="{359B681E-8728-6D5B-266C-D92050DEE01B}"/>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6" name="Rounded Rectangle 615">
                        <a:extLst>
                          <a:ext uri="{FF2B5EF4-FFF2-40B4-BE49-F238E27FC236}">
                            <a16:creationId xmlns:a16="http://schemas.microsoft.com/office/drawing/2014/main" id="{526C2A37-ECD2-251E-AFF6-6C1A946A3D34}"/>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7" name="Rounded Rectangle 616">
                        <a:extLst>
                          <a:ext uri="{FF2B5EF4-FFF2-40B4-BE49-F238E27FC236}">
                            <a16:creationId xmlns:a16="http://schemas.microsoft.com/office/drawing/2014/main" id="{97401D96-B391-8592-DC30-BFEEE47920BB}"/>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11" name="Group 610">
                      <a:extLst>
                        <a:ext uri="{FF2B5EF4-FFF2-40B4-BE49-F238E27FC236}">
                          <a16:creationId xmlns:a16="http://schemas.microsoft.com/office/drawing/2014/main" id="{E7E9DE6B-53CD-BEB1-A8AD-6EE746F2BF4D}"/>
                        </a:ext>
                      </a:extLst>
                    </p:cNvPr>
                    <p:cNvGrpSpPr/>
                    <p:nvPr/>
                  </p:nvGrpSpPr>
                  <p:grpSpPr>
                    <a:xfrm>
                      <a:off x="8633063" y="2912749"/>
                      <a:ext cx="785276" cy="158881"/>
                      <a:chOff x="7032994" y="2912285"/>
                      <a:chExt cx="785276" cy="158881"/>
                    </a:xfrm>
                  </p:grpSpPr>
                  <p:sp>
                    <p:nvSpPr>
                      <p:cNvPr id="612" name="Rounded Rectangle 611">
                        <a:extLst>
                          <a:ext uri="{FF2B5EF4-FFF2-40B4-BE49-F238E27FC236}">
                            <a16:creationId xmlns:a16="http://schemas.microsoft.com/office/drawing/2014/main" id="{033106A6-D32E-53B5-E472-133111A09651}"/>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3" name="Rounded Rectangle 612">
                        <a:extLst>
                          <a:ext uri="{FF2B5EF4-FFF2-40B4-BE49-F238E27FC236}">
                            <a16:creationId xmlns:a16="http://schemas.microsoft.com/office/drawing/2014/main" id="{A4ED4843-605E-870C-3D93-40B3163867BE}"/>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583" name="Group 582">
                    <a:extLst>
                      <a:ext uri="{FF2B5EF4-FFF2-40B4-BE49-F238E27FC236}">
                        <a16:creationId xmlns:a16="http://schemas.microsoft.com/office/drawing/2014/main" id="{F81F0F44-528E-540D-7A63-CB8208EFE55A}"/>
                      </a:ext>
                    </a:extLst>
                  </p:cNvPr>
                  <p:cNvGrpSpPr/>
                  <p:nvPr/>
                </p:nvGrpSpPr>
                <p:grpSpPr>
                  <a:xfrm>
                    <a:off x="985837" y="3928970"/>
                    <a:ext cx="1111463" cy="164840"/>
                    <a:chOff x="6874440" y="2906655"/>
                    <a:chExt cx="2543899" cy="164975"/>
                  </a:xfrm>
                </p:grpSpPr>
                <p:grpSp>
                  <p:nvGrpSpPr>
                    <p:cNvPr id="602" name="Group 601">
                      <a:extLst>
                        <a:ext uri="{FF2B5EF4-FFF2-40B4-BE49-F238E27FC236}">
                          <a16:creationId xmlns:a16="http://schemas.microsoft.com/office/drawing/2014/main" id="{ADF9AA2F-C16F-63A0-8750-10436EEEE9FE}"/>
                        </a:ext>
                      </a:extLst>
                    </p:cNvPr>
                    <p:cNvGrpSpPr/>
                    <p:nvPr/>
                  </p:nvGrpSpPr>
                  <p:grpSpPr>
                    <a:xfrm>
                      <a:off x="6874440" y="2906655"/>
                      <a:ext cx="1672214" cy="158882"/>
                      <a:chOff x="7032994" y="2896916"/>
                      <a:chExt cx="1672214" cy="158882"/>
                    </a:xfrm>
                  </p:grpSpPr>
                  <p:sp>
                    <p:nvSpPr>
                      <p:cNvPr id="606" name="Rounded Rectangle 605">
                        <a:extLst>
                          <a:ext uri="{FF2B5EF4-FFF2-40B4-BE49-F238E27FC236}">
                            <a16:creationId xmlns:a16="http://schemas.microsoft.com/office/drawing/2014/main" id="{73033B57-E286-1C4B-8CDD-F8D1CE64B4E5}"/>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7" name="Rounded Rectangle 606">
                        <a:extLst>
                          <a:ext uri="{FF2B5EF4-FFF2-40B4-BE49-F238E27FC236}">
                            <a16:creationId xmlns:a16="http://schemas.microsoft.com/office/drawing/2014/main" id="{492B9D75-1B1C-7F69-3C38-BEAF3A60135D}"/>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8" name="Rounded Rectangle 607">
                        <a:extLst>
                          <a:ext uri="{FF2B5EF4-FFF2-40B4-BE49-F238E27FC236}">
                            <a16:creationId xmlns:a16="http://schemas.microsoft.com/office/drawing/2014/main" id="{311647BE-BF9D-2381-0CE2-4A864033F848}"/>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9" name="Rounded Rectangle 608">
                        <a:extLst>
                          <a:ext uri="{FF2B5EF4-FFF2-40B4-BE49-F238E27FC236}">
                            <a16:creationId xmlns:a16="http://schemas.microsoft.com/office/drawing/2014/main" id="{F01669A0-7C7B-3912-9C5D-80E0EAF8F357}"/>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03" name="Group 602">
                      <a:extLst>
                        <a:ext uri="{FF2B5EF4-FFF2-40B4-BE49-F238E27FC236}">
                          <a16:creationId xmlns:a16="http://schemas.microsoft.com/office/drawing/2014/main" id="{28BD4D67-174B-69B1-B2B5-BD88A5136E69}"/>
                        </a:ext>
                      </a:extLst>
                    </p:cNvPr>
                    <p:cNvGrpSpPr/>
                    <p:nvPr/>
                  </p:nvGrpSpPr>
                  <p:grpSpPr>
                    <a:xfrm>
                      <a:off x="8633063" y="2912749"/>
                      <a:ext cx="785276" cy="158881"/>
                      <a:chOff x="7032994" y="2912285"/>
                      <a:chExt cx="785276" cy="158881"/>
                    </a:xfrm>
                  </p:grpSpPr>
                  <p:sp>
                    <p:nvSpPr>
                      <p:cNvPr id="604" name="Rounded Rectangle 603">
                        <a:extLst>
                          <a:ext uri="{FF2B5EF4-FFF2-40B4-BE49-F238E27FC236}">
                            <a16:creationId xmlns:a16="http://schemas.microsoft.com/office/drawing/2014/main" id="{5ED60234-4389-A61E-30A2-370B0A3ED2B9}"/>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5" name="Rounded Rectangle 604">
                        <a:extLst>
                          <a:ext uri="{FF2B5EF4-FFF2-40B4-BE49-F238E27FC236}">
                            <a16:creationId xmlns:a16="http://schemas.microsoft.com/office/drawing/2014/main" id="{B08E53A4-5674-5C47-3A1E-08940356D924}"/>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584" name="Group 583">
                    <a:extLst>
                      <a:ext uri="{FF2B5EF4-FFF2-40B4-BE49-F238E27FC236}">
                        <a16:creationId xmlns:a16="http://schemas.microsoft.com/office/drawing/2014/main" id="{8E4CED0B-AB97-75F3-E9E1-6E8077823CA0}"/>
                      </a:ext>
                    </a:extLst>
                  </p:cNvPr>
                  <p:cNvGrpSpPr/>
                  <p:nvPr/>
                </p:nvGrpSpPr>
                <p:grpSpPr>
                  <a:xfrm>
                    <a:off x="983557" y="4214712"/>
                    <a:ext cx="1111463" cy="164840"/>
                    <a:chOff x="6874440" y="2906655"/>
                    <a:chExt cx="2543899" cy="164975"/>
                  </a:xfrm>
                </p:grpSpPr>
                <p:grpSp>
                  <p:nvGrpSpPr>
                    <p:cNvPr id="594" name="Group 593">
                      <a:extLst>
                        <a:ext uri="{FF2B5EF4-FFF2-40B4-BE49-F238E27FC236}">
                          <a16:creationId xmlns:a16="http://schemas.microsoft.com/office/drawing/2014/main" id="{1F23EFF6-396B-923F-FD6E-5979673280AF}"/>
                        </a:ext>
                      </a:extLst>
                    </p:cNvPr>
                    <p:cNvGrpSpPr/>
                    <p:nvPr/>
                  </p:nvGrpSpPr>
                  <p:grpSpPr>
                    <a:xfrm>
                      <a:off x="6874440" y="2906655"/>
                      <a:ext cx="1672214" cy="158882"/>
                      <a:chOff x="7032994" y="2896916"/>
                      <a:chExt cx="1672214" cy="158882"/>
                    </a:xfrm>
                  </p:grpSpPr>
                  <p:sp>
                    <p:nvSpPr>
                      <p:cNvPr id="598" name="Rounded Rectangle 597">
                        <a:extLst>
                          <a:ext uri="{FF2B5EF4-FFF2-40B4-BE49-F238E27FC236}">
                            <a16:creationId xmlns:a16="http://schemas.microsoft.com/office/drawing/2014/main" id="{72913099-3995-566D-ECDD-C7480499205D}"/>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9" name="Rounded Rectangle 598">
                        <a:extLst>
                          <a:ext uri="{FF2B5EF4-FFF2-40B4-BE49-F238E27FC236}">
                            <a16:creationId xmlns:a16="http://schemas.microsoft.com/office/drawing/2014/main" id="{08D7814F-E112-3DBF-DAB3-2D2C835378FE}"/>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0" name="Rounded Rectangle 599">
                        <a:extLst>
                          <a:ext uri="{FF2B5EF4-FFF2-40B4-BE49-F238E27FC236}">
                            <a16:creationId xmlns:a16="http://schemas.microsoft.com/office/drawing/2014/main" id="{788AF22F-08E5-AE15-CB4D-29F89735AE42}"/>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1" name="Rounded Rectangle 600">
                        <a:extLst>
                          <a:ext uri="{FF2B5EF4-FFF2-40B4-BE49-F238E27FC236}">
                            <a16:creationId xmlns:a16="http://schemas.microsoft.com/office/drawing/2014/main" id="{5C1561D6-DB92-24C7-1B46-76793A35BE23}"/>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595" name="Group 594">
                      <a:extLst>
                        <a:ext uri="{FF2B5EF4-FFF2-40B4-BE49-F238E27FC236}">
                          <a16:creationId xmlns:a16="http://schemas.microsoft.com/office/drawing/2014/main" id="{72420A30-2E80-FF70-0A93-22E7168DBA2C}"/>
                        </a:ext>
                      </a:extLst>
                    </p:cNvPr>
                    <p:cNvGrpSpPr/>
                    <p:nvPr/>
                  </p:nvGrpSpPr>
                  <p:grpSpPr>
                    <a:xfrm>
                      <a:off x="8633063" y="2912749"/>
                      <a:ext cx="785276" cy="158881"/>
                      <a:chOff x="7032994" y="2912285"/>
                      <a:chExt cx="785276" cy="158881"/>
                    </a:xfrm>
                  </p:grpSpPr>
                  <p:sp>
                    <p:nvSpPr>
                      <p:cNvPr id="596" name="Rounded Rectangle 595">
                        <a:extLst>
                          <a:ext uri="{FF2B5EF4-FFF2-40B4-BE49-F238E27FC236}">
                            <a16:creationId xmlns:a16="http://schemas.microsoft.com/office/drawing/2014/main" id="{24B6A066-0948-3CDF-E58B-06608DAB27D8}"/>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7" name="Rounded Rectangle 596">
                        <a:extLst>
                          <a:ext uri="{FF2B5EF4-FFF2-40B4-BE49-F238E27FC236}">
                            <a16:creationId xmlns:a16="http://schemas.microsoft.com/office/drawing/2014/main" id="{5D13F176-8BE2-6DE1-4140-ACCEE0FC85FD}"/>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585" name="Group 584">
                    <a:extLst>
                      <a:ext uri="{FF2B5EF4-FFF2-40B4-BE49-F238E27FC236}">
                        <a16:creationId xmlns:a16="http://schemas.microsoft.com/office/drawing/2014/main" id="{58840339-5AF2-EA24-F6B0-F979EDC8DAFB}"/>
                      </a:ext>
                    </a:extLst>
                  </p:cNvPr>
                  <p:cNvGrpSpPr/>
                  <p:nvPr/>
                </p:nvGrpSpPr>
                <p:grpSpPr>
                  <a:xfrm>
                    <a:off x="983557" y="4500454"/>
                    <a:ext cx="1111463" cy="164840"/>
                    <a:chOff x="6874440" y="2906655"/>
                    <a:chExt cx="2543899" cy="164975"/>
                  </a:xfrm>
                </p:grpSpPr>
                <p:grpSp>
                  <p:nvGrpSpPr>
                    <p:cNvPr id="586" name="Group 585">
                      <a:extLst>
                        <a:ext uri="{FF2B5EF4-FFF2-40B4-BE49-F238E27FC236}">
                          <a16:creationId xmlns:a16="http://schemas.microsoft.com/office/drawing/2014/main" id="{86E07D0C-6E6E-7FCC-5F97-D518B71797B7}"/>
                        </a:ext>
                      </a:extLst>
                    </p:cNvPr>
                    <p:cNvGrpSpPr/>
                    <p:nvPr/>
                  </p:nvGrpSpPr>
                  <p:grpSpPr>
                    <a:xfrm>
                      <a:off x="6874440" y="2906655"/>
                      <a:ext cx="1672214" cy="158882"/>
                      <a:chOff x="7032994" y="2896916"/>
                      <a:chExt cx="1672214" cy="158882"/>
                    </a:xfrm>
                  </p:grpSpPr>
                  <p:sp>
                    <p:nvSpPr>
                      <p:cNvPr id="590" name="Rounded Rectangle 589">
                        <a:extLst>
                          <a:ext uri="{FF2B5EF4-FFF2-40B4-BE49-F238E27FC236}">
                            <a16:creationId xmlns:a16="http://schemas.microsoft.com/office/drawing/2014/main" id="{C0BEEFC2-52AC-52F1-9A28-4C598965DA6A}"/>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1" name="Rounded Rectangle 590">
                        <a:extLst>
                          <a:ext uri="{FF2B5EF4-FFF2-40B4-BE49-F238E27FC236}">
                            <a16:creationId xmlns:a16="http://schemas.microsoft.com/office/drawing/2014/main" id="{3CD1D916-0660-19E8-FCC9-20E1377B746B}"/>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2" name="Rounded Rectangle 591">
                        <a:extLst>
                          <a:ext uri="{FF2B5EF4-FFF2-40B4-BE49-F238E27FC236}">
                            <a16:creationId xmlns:a16="http://schemas.microsoft.com/office/drawing/2014/main" id="{D06D0509-17AF-F59B-AA81-219A59947004}"/>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3" name="Rounded Rectangle 592">
                        <a:extLst>
                          <a:ext uri="{FF2B5EF4-FFF2-40B4-BE49-F238E27FC236}">
                            <a16:creationId xmlns:a16="http://schemas.microsoft.com/office/drawing/2014/main" id="{AC6F2175-818A-8A1B-9971-34F51E0922EC}"/>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587" name="Group 586">
                      <a:extLst>
                        <a:ext uri="{FF2B5EF4-FFF2-40B4-BE49-F238E27FC236}">
                          <a16:creationId xmlns:a16="http://schemas.microsoft.com/office/drawing/2014/main" id="{64F983CD-7497-C450-B7D3-BFF9E6430CA0}"/>
                        </a:ext>
                      </a:extLst>
                    </p:cNvPr>
                    <p:cNvGrpSpPr/>
                    <p:nvPr/>
                  </p:nvGrpSpPr>
                  <p:grpSpPr>
                    <a:xfrm>
                      <a:off x="8633063" y="2912749"/>
                      <a:ext cx="785276" cy="158881"/>
                      <a:chOff x="7032994" y="2912285"/>
                      <a:chExt cx="785276" cy="158881"/>
                    </a:xfrm>
                  </p:grpSpPr>
                  <p:sp>
                    <p:nvSpPr>
                      <p:cNvPr id="588" name="Rounded Rectangle 587">
                        <a:extLst>
                          <a:ext uri="{FF2B5EF4-FFF2-40B4-BE49-F238E27FC236}">
                            <a16:creationId xmlns:a16="http://schemas.microsoft.com/office/drawing/2014/main" id="{8882817B-D5C3-FAAB-64EE-03E99CE5ACBB}"/>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89" name="Rounded Rectangle 588">
                        <a:extLst>
                          <a:ext uri="{FF2B5EF4-FFF2-40B4-BE49-F238E27FC236}">
                            <a16:creationId xmlns:a16="http://schemas.microsoft.com/office/drawing/2014/main" id="{A70BD8D7-B72E-8CCF-5B48-F72BC7F7F035}"/>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grpSp>
        <p:sp>
          <p:nvSpPr>
            <p:cNvPr id="723" name="Rounded Rectangle 722">
              <a:extLst>
                <a:ext uri="{FF2B5EF4-FFF2-40B4-BE49-F238E27FC236}">
                  <a16:creationId xmlns:a16="http://schemas.microsoft.com/office/drawing/2014/main" id="{C537998D-4F42-9135-0D2B-8EE955C7E1EB}"/>
                </a:ext>
              </a:extLst>
            </p:cNvPr>
            <p:cNvSpPr/>
            <p:nvPr/>
          </p:nvSpPr>
          <p:spPr>
            <a:xfrm>
              <a:off x="4769085" y="5637363"/>
              <a:ext cx="512320" cy="533628"/>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4" name="Rounded Rectangle 723">
              <a:extLst>
                <a:ext uri="{FF2B5EF4-FFF2-40B4-BE49-F238E27FC236}">
                  <a16:creationId xmlns:a16="http://schemas.microsoft.com/office/drawing/2014/main" id="{0CE1CEEA-7B51-2AA6-DE86-F2CAB1E5EFB3}"/>
                </a:ext>
              </a:extLst>
            </p:cNvPr>
            <p:cNvSpPr/>
            <p:nvPr/>
          </p:nvSpPr>
          <p:spPr>
            <a:xfrm>
              <a:off x="4776288" y="5278727"/>
              <a:ext cx="477945" cy="324395"/>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5" name="Rounded Rectangle 724">
              <a:extLst>
                <a:ext uri="{FF2B5EF4-FFF2-40B4-BE49-F238E27FC236}">
                  <a16:creationId xmlns:a16="http://schemas.microsoft.com/office/drawing/2014/main" id="{ADB52513-279B-B666-CF74-6A732DE899D0}"/>
                </a:ext>
              </a:extLst>
            </p:cNvPr>
            <p:cNvSpPr/>
            <p:nvPr/>
          </p:nvSpPr>
          <p:spPr>
            <a:xfrm>
              <a:off x="6450212" y="5738761"/>
              <a:ext cx="395642" cy="430124"/>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6" name="Rounded Rectangle 725">
              <a:extLst>
                <a:ext uri="{FF2B5EF4-FFF2-40B4-BE49-F238E27FC236}">
                  <a16:creationId xmlns:a16="http://schemas.microsoft.com/office/drawing/2014/main" id="{0AE323DA-F466-CAF9-A6A6-9AC3952559EE}"/>
                </a:ext>
              </a:extLst>
            </p:cNvPr>
            <p:cNvSpPr/>
            <p:nvPr/>
          </p:nvSpPr>
          <p:spPr>
            <a:xfrm>
              <a:off x="6450885" y="5497239"/>
              <a:ext cx="400049" cy="17953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7" name="Rounded Rectangle 726">
              <a:extLst>
                <a:ext uri="{FF2B5EF4-FFF2-40B4-BE49-F238E27FC236}">
                  <a16:creationId xmlns:a16="http://schemas.microsoft.com/office/drawing/2014/main" id="{846C8AC4-0C40-516E-5CFB-EB580A37EECD}"/>
                </a:ext>
              </a:extLst>
            </p:cNvPr>
            <p:cNvSpPr/>
            <p:nvPr/>
          </p:nvSpPr>
          <p:spPr>
            <a:xfrm>
              <a:off x="7579229" y="5728957"/>
              <a:ext cx="483161" cy="430124"/>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8" name="Rounded Rectangle 727">
              <a:extLst>
                <a:ext uri="{FF2B5EF4-FFF2-40B4-BE49-F238E27FC236}">
                  <a16:creationId xmlns:a16="http://schemas.microsoft.com/office/drawing/2014/main" id="{02C3896F-4FFB-617F-4B18-28457F96D03E}"/>
                </a:ext>
              </a:extLst>
            </p:cNvPr>
            <p:cNvSpPr/>
            <p:nvPr/>
          </p:nvSpPr>
          <p:spPr>
            <a:xfrm>
              <a:off x="7579903" y="5418897"/>
              <a:ext cx="469867" cy="248070"/>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729" name="Straight Arrow Connector 728">
              <a:extLst>
                <a:ext uri="{FF2B5EF4-FFF2-40B4-BE49-F238E27FC236}">
                  <a16:creationId xmlns:a16="http://schemas.microsoft.com/office/drawing/2014/main" id="{59E638E5-837D-7EC2-7FD7-4F5FA4F11280}"/>
                </a:ext>
              </a:extLst>
            </p:cNvPr>
            <p:cNvCxnSpPr>
              <a:cxnSpLocks/>
              <a:endCxn id="242" idx="0"/>
            </p:cNvCxnSpPr>
            <p:nvPr/>
          </p:nvCxnSpPr>
          <p:spPr>
            <a:xfrm flipH="1">
              <a:off x="6955004" y="2048719"/>
              <a:ext cx="0" cy="264997"/>
            </a:xfrm>
            <a:prstGeom prst="straightConnector1">
              <a:avLst/>
            </a:prstGeom>
            <a:noFill/>
            <a:ln w="38100" cap="flat" cmpd="sng" algn="ctr">
              <a:solidFill>
                <a:schemeClr val="tx1"/>
              </a:solidFill>
              <a:prstDash val="solid"/>
              <a:miter lim="800000"/>
              <a:headEnd type="none"/>
              <a:tailEnd type="arrow"/>
            </a:ln>
            <a:effectLst/>
          </p:spPr>
        </p:cxnSp>
        <p:sp>
          <p:nvSpPr>
            <p:cNvPr id="730" name="TextBox 729">
              <a:extLst>
                <a:ext uri="{FF2B5EF4-FFF2-40B4-BE49-F238E27FC236}">
                  <a16:creationId xmlns:a16="http://schemas.microsoft.com/office/drawing/2014/main" id="{B0994CCE-FD67-9150-C08D-D6ED3DBA7862}"/>
                </a:ext>
              </a:extLst>
            </p:cNvPr>
            <p:cNvSpPr txBox="1"/>
            <p:nvPr/>
          </p:nvSpPr>
          <p:spPr>
            <a:xfrm>
              <a:off x="4405925" y="5742527"/>
              <a:ext cx="121919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Buffer</a:t>
              </a:r>
            </a:p>
          </p:txBody>
        </p:sp>
        <p:sp>
          <p:nvSpPr>
            <p:cNvPr id="731" name="TextBox 730">
              <a:extLst>
                <a:ext uri="{FF2B5EF4-FFF2-40B4-BE49-F238E27FC236}">
                  <a16:creationId xmlns:a16="http://schemas.microsoft.com/office/drawing/2014/main" id="{05235E89-6298-B319-44B8-83DCDD22087E}"/>
                </a:ext>
              </a:extLst>
            </p:cNvPr>
            <p:cNvSpPr txBox="1"/>
            <p:nvPr/>
          </p:nvSpPr>
          <p:spPr>
            <a:xfrm>
              <a:off x="6167419" y="5831680"/>
              <a:ext cx="983248"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sp>
          <p:nvSpPr>
            <p:cNvPr id="732" name="TextBox 731">
              <a:extLst>
                <a:ext uri="{FF2B5EF4-FFF2-40B4-BE49-F238E27FC236}">
                  <a16:creationId xmlns:a16="http://schemas.microsoft.com/office/drawing/2014/main" id="{A3E16034-C728-29B5-EB44-67A0F7A07CE0}"/>
                </a:ext>
              </a:extLst>
            </p:cNvPr>
            <p:cNvSpPr txBox="1"/>
            <p:nvPr/>
          </p:nvSpPr>
          <p:spPr>
            <a:xfrm>
              <a:off x="7326936" y="5801099"/>
              <a:ext cx="98324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Buffer</a:t>
              </a:r>
            </a:p>
          </p:txBody>
        </p:sp>
        <p:sp>
          <p:nvSpPr>
            <p:cNvPr id="733" name="TextBox 732">
              <a:extLst>
                <a:ext uri="{FF2B5EF4-FFF2-40B4-BE49-F238E27FC236}">
                  <a16:creationId xmlns:a16="http://schemas.microsoft.com/office/drawing/2014/main" id="{257E7E13-73B3-7DD3-D68D-73635342507E}"/>
                </a:ext>
              </a:extLst>
            </p:cNvPr>
            <p:cNvSpPr txBox="1"/>
            <p:nvPr/>
          </p:nvSpPr>
          <p:spPr>
            <a:xfrm>
              <a:off x="4407768" y="5262640"/>
              <a:ext cx="12191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34" name="TextBox 733">
              <a:extLst>
                <a:ext uri="{FF2B5EF4-FFF2-40B4-BE49-F238E27FC236}">
                  <a16:creationId xmlns:a16="http://schemas.microsoft.com/office/drawing/2014/main" id="{2AD30534-E694-ADB8-B0CE-2DB9401564C9}"/>
                </a:ext>
              </a:extLst>
            </p:cNvPr>
            <p:cNvSpPr txBox="1"/>
            <p:nvPr/>
          </p:nvSpPr>
          <p:spPr>
            <a:xfrm>
              <a:off x="7185924" y="5368936"/>
              <a:ext cx="12191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35" name="TextBox 734">
              <a:extLst>
                <a:ext uri="{FF2B5EF4-FFF2-40B4-BE49-F238E27FC236}">
                  <a16:creationId xmlns:a16="http://schemas.microsoft.com/office/drawing/2014/main" id="{CB4C4FD5-F284-DA24-D8FB-209D16FD708B}"/>
                </a:ext>
              </a:extLst>
            </p:cNvPr>
            <p:cNvSpPr txBox="1"/>
            <p:nvPr/>
          </p:nvSpPr>
          <p:spPr>
            <a:xfrm>
              <a:off x="6018577" y="5426615"/>
              <a:ext cx="121919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200" b="1" i="0" u="none" strike="noStrike" kern="1200" cap="none" spc="0" normalizeH="0" baseline="0" noProof="0" dirty="0">
                <a:ln>
                  <a:noFill/>
                </a:ln>
                <a:solidFill>
                  <a:srgbClr val="000000"/>
                </a:solidFill>
                <a:effectLst/>
                <a:uLnTx/>
                <a:uFillTx/>
                <a:latin typeface="Gill Sans MT"/>
                <a:ea typeface="+mn-ea"/>
                <a:cs typeface="Gill Sans MT"/>
              </a:endParaRPr>
            </a:p>
          </p:txBody>
        </p:sp>
      </p:grpSp>
      <p:sp>
        <p:nvSpPr>
          <p:cNvPr id="338" name="TextBox 337">
            <a:extLst>
              <a:ext uri="{FF2B5EF4-FFF2-40B4-BE49-F238E27FC236}">
                <a16:creationId xmlns:a16="http://schemas.microsoft.com/office/drawing/2014/main" id="{EED186B8-00D4-1A69-1814-B6AC07C544FB}"/>
              </a:ext>
            </a:extLst>
          </p:cNvPr>
          <p:cNvSpPr txBox="1"/>
          <p:nvPr/>
        </p:nvSpPr>
        <p:spPr>
          <a:xfrm>
            <a:off x="5072391" y="6482274"/>
            <a:ext cx="3604065"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Heterogeneous Accelerators</a:t>
            </a:r>
          </a:p>
        </p:txBody>
      </p:sp>
    </p:spTree>
    <p:extLst>
      <p:ext uri="{BB962C8B-B14F-4D97-AF65-F5344CB8AC3E}">
        <p14:creationId xmlns:p14="http://schemas.microsoft.com/office/powerpoint/2010/main" val="53846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Gill Sans MT"/>
              </a:rPr>
              <a:t>Identifying Layer Families</a:t>
            </a:r>
            <a:endParaRPr lang="en-US" sz="4000" dirty="0">
              <a:latin typeface="Gill Sans MT"/>
              <a:cs typeface="Gill Sans MT"/>
            </a:endParaRPr>
          </a:p>
        </p:txBody>
      </p:sp>
      <p:grpSp>
        <p:nvGrpSpPr>
          <p:cNvPr id="49" name="Group 48"/>
          <p:cNvGrpSpPr/>
          <p:nvPr/>
        </p:nvGrpSpPr>
        <p:grpSpPr>
          <a:xfrm>
            <a:off x="5952" y="1562072"/>
            <a:ext cx="9138048" cy="3252993"/>
            <a:chOff x="-381000" y="1828800"/>
            <a:chExt cx="10134600" cy="3383266"/>
          </a:xfrm>
        </p:grpSpPr>
        <p:graphicFrame>
          <p:nvGraphicFramePr>
            <p:cNvPr id="65" name="Chart 64"/>
            <p:cNvGraphicFramePr>
              <a:graphicFrameLocks/>
            </p:cNvGraphicFramePr>
            <p:nvPr/>
          </p:nvGraphicFramePr>
          <p:xfrm>
            <a:off x="-381000" y="2364257"/>
            <a:ext cx="5410200" cy="28478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7" name="Chart 66"/>
            <p:cNvGraphicFramePr>
              <a:graphicFrameLocks/>
            </p:cNvGraphicFramePr>
            <p:nvPr/>
          </p:nvGraphicFramePr>
          <p:xfrm>
            <a:off x="2342776" y="1828800"/>
            <a:ext cx="7410824" cy="3383266"/>
          </p:xfrm>
          <a:graphic>
            <a:graphicData uri="http://schemas.openxmlformats.org/drawingml/2006/chart">
              <c:chart xmlns:c="http://schemas.openxmlformats.org/drawingml/2006/chart" xmlns:r="http://schemas.openxmlformats.org/officeDocument/2006/relationships" r:id="rId4"/>
            </a:graphicData>
          </a:graphic>
        </p:graphicFrame>
      </p:grpSp>
      <p:sp>
        <p:nvSpPr>
          <p:cNvPr id="73" name="Rectangle 72"/>
          <p:cNvSpPr/>
          <p:nvPr/>
        </p:nvSpPr>
        <p:spPr>
          <a:xfrm>
            <a:off x="-27384" y="891749"/>
            <a:ext cx="9171384" cy="830997"/>
          </a:xfrm>
          <a:prstGeom prst="rect">
            <a:avLst/>
          </a:prstGeom>
          <a:solidFill>
            <a:srgbClr val="1F497D">
              <a:lumMod val="75000"/>
            </a:srgb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Key observation:  the majority of layers group into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a small number of </a:t>
            </a:r>
            <a:r>
              <a:rPr kumimoji="0" lang="en-US" sz="2400" b="1" i="0" u="sng" strike="noStrike" kern="1200" cap="none" spc="0" normalizeH="0" baseline="0" noProof="0" dirty="0">
                <a:ln>
                  <a:noFill/>
                </a:ln>
                <a:solidFill>
                  <a:prstClr val="white"/>
                </a:solidFill>
                <a:effectLst/>
                <a:uLnTx/>
                <a:uFillTx/>
                <a:latin typeface="Gill Sans MT"/>
                <a:ea typeface="+mn-ea"/>
                <a:cs typeface="Gill Sans MT"/>
              </a:rPr>
              <a:t>layer families</a:t>
            </a:r>
          </a:p>
        </p:txBody>
      </p:sp>
      <p:pic>
        <p:nvPicPr>
          <p:cNvPr id="30" name="Picture 29" descr="safari.png"/>
          <p:cNvPicPr>
            <a:picLocks noChangeAspect="1"/>
          </p:cNvPicPr>
          <p:nvPr/>
        </p:nvPicPr>
        <p:blipFill>
          <a:blip r:embed="rId5" cstate="print"/>
          <a:stretch>
            <a:fillRect/>
          </a:stretch>
        </p:blipFill>
        <p:spPr>
          <a:xfrm>
            <a:off x="76200" y="6580445"/>
            <a:ext cx="959296" cy="277563"/>
          </a:xfrm>
          <a:prstGeom prst="rect">
            <a:avLst/>
          </a:prstGeom>
        </p:spPr>
      </p:pic>
      <p:sp>
        <p:nvSpPr>
          <p:cNvPr id="31" name="Shape 6"/>
          <p:cNvSpPr/>
          <p:nvPr/>
        </p:nvSpPr>
        <p:spPr>
          <a:xfrm>
            <a:off x="1066918" y="2302956"/>
            <a:ext cx="1426873" cy="808840"/>
          </a:xfrm>
          <a:prstGeom prst="ellipse">
            <a:avLst/>
          </a:prstGeom>
          <a:solidFill>
            <a:srgbClr val="008000">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2" name="Shape 6"/>
          <p:cNvSpPr/>
          <p:nvPr/>
        </p:nvSpPr>
        <p:spPr>
          <a:xfrm>
            <a:off x="2217765" y="2942387"/>
            <a:ext cx="708444" cy="601250"/>
          </a:xfrm>
          <a:prstGeom prst="ellipse">
            <a:avLst/>
          </a:prstGeom>
          <a:solidFill>
            <a:srgbClr val="AF9CD3">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8" name="Shape 6"/>
          <p:cNvSpPr/>
          <p:nvPr/>
        </p:nvSpPr>
        <p:spPr>
          <a:xfrm>
            <a:off x="7632443" y="2935049"/>
            <a:ext cx="687072" cy="460913"/>
          </a:xfrm>
          <a:prstGeom prst="ellipse">
            <a:avLst/>
          </a:prstGeom>
          <a:solidFill>
            <a:srgbClr val="AF9CD3">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9" name="Shape 6"/>
          <p:cNvSpPr/>
          <p:nvPr/>
        </p:nvSpPr>
        <p:spPr>
          <a:xfrm>
            <a:off x="7495029" y="2366229"/>
            <a:ext cx="1099314" cy="576157"/>
          </a:xfrm>
          <a:prstGeom prst="ellipse">
            <a:avLst/>
          </a:prstGeom>
          <a:solidFill>
            <a:srgbClr val="008000">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41" name="TextBox 40"/>
          <p:cNvSpPr txBox="1"/>
          <p:nvPr/>
        </p:nvSpPr>
        <p:spPr>
          <a:xfrm>
            <a:off x="2249271" y="2174696"/>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1</a:t>
            </a:r>
          </a:p>
        </p:txBody>
      </p:sp>
      <p:sp>
        <p:nvSpPr>
          <p:cNvPr id="42" name="TextBox 41"/>
          <p:cNvSpPr txBox="1"/>
          <p:nvPr/>
        </p:nvSpPr>
        <p:spPr>
          <a:xfrm>
            <a:off x="2688503" y="2664306"/>
            <a:ext cx="95026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2</a:t>
            </a:r>
          </a:p>
        </p:txBody>
      </p:sp>
      <p:sp>
        <p:nvSpPr>
          <p:cNvPr id="43" name="TextBox 42"/>
          <p:cNvSpPr txBox="1"/>
          <p:nvPr/>
        </p:nvSpPr>
        <p:spPr>
          <a:xfrm>
            <a:off x="3351257" y="370735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3</a:t>
            </a:r>
          </a:p>
        </p:txBody>
      </p:sp>
      <p:sp>
        <p:nvSpPr>
          <p:cNvPr id="44" name="TextBox 43"/>
          <p:cNvSpPr txBox="1"/>
          <p:nvPr/>
        </p:nvSpPr>
        <p:spPr>
          <a:xfrm>
            <a:off x="3256701" y="3347871"/>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4</a:t>
            </a:r>
          </a:p>
        </p:txBody>
      </p:sp>
      <p:sp>
        <p:nvSpPr>
          <p:cNvPr id="45" name="TextBox 44"/>
          <p:cNvSpPr txBox="1"/>
          <p:nvPr/>
        </p:nvSpPr>
        <p:spPr>
          <a:xfrm>
            <a:off x="1015216" y="380630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5</a:t>
            </a:r>
          </a:p>
        </p:txBody>
      </p:sp>
      <p:sp>
        <p:nvSpPr>
          <p:cNvPr id="46" name="TextBox 45"/>
          <p:cNvSpPr txBox="1"/>
          <p:nvPr/>
        </p:nvSpPr>
        <p:spPr>
          <a:xfrm>
            <a:off x="6614216" y="2286413"/>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1</a:t>
            </a:r>
          </a:p>
        </p:txBody>
      </p:sp>
      <p:sp>
        <p:nvSpPr>
          <p:cNvPr id="47" name="TextBox 46"/>
          <p:cNvSpPr txBox="1"/>
          <p:nvPr/>
        </p:nvSpPr>
        <p:spPr>
          <a:xfrm>
            <a:off x="8256625" y="309293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2</a:t>
            </a:r>
          </a:p>
        </p:txBody>
      </p:sp>
      <p:sp>
        <p:nvSpPr>
          <p:cNvPr id="74" name="TextBox 73"/>
          <p:cNvSpPr txBox="1"/>
          <p:nvPr/>
        </p:nvSpPr>
        <p:spPr>
          <a:xfrm>
            <a:off x="5449121" y="3707351"/>
            <a:ext cx="101438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 Family 3</a:t>
            </a:r>
          </a:p>
        </p:txBody>
      </p:sp>
      <p:sp>
        <p:nvSpPr>
          <p:cNvPr id="75" name="TextBox 74"/>
          <p:cNvSpPr txBox="1"/>
          <p:nvPr/>
        </p:nvSpPr>
        <p:spPr>
          <a:xfrm>
            <a:off x="7665434" y="3806300"/>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4</a:t>
            </a:r>
          </a:p>
        </p:txBody>
      </p:sp>
      <p:sp>
        <p:nvSpPr>
          <p:cNvPr id="76" name="TextBox 75"/>
          <p:cNvSpPr txBox="1"/>
          <p:nvPr/>
        </p:nvSpPr>
        <p:spPr>
          <a:xfrm>
            <a:off x="5412474" y="2677611"/>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5</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aphicFrame>
        <p:nvGraphicFramePr>
          <p:cNvPr id="48" name="Table 4">
            <a:extLst>
              <a:ext uri="{FF2B5EF4-FFF2-40B4-BE49-F238E27FC236}">
                <a16:creationId xmlns:a16="http://schemas.microsoft.com/office/drawing/2014/main" id="{0B0E0F77-5EC4-DF4D-941A-A27BE991517F}"/>
              </a:ext>
            </a:extLst>
          </p:cNvPr>
          <p:cNvGraphicFramePr>
            <a:graphicFrameLocks/>
          </p:cNvGraphicFramePr>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50" name="Rectangle 49">
            <a:extLst>
              <a:ext uri="{FF2B5EF4-FFF2-40B4-BE49-F238E27FC236}">
                <a16:creationId xmlns:a16="http://schemas.microsoft.com/office/drawing/2014/main" id="{3F94557C-B89D-7E4A-B40F-76541E46A55C}"/>
              </a:ext>
            </a:extLst>
          </p:cNvPr>
          <p:cNvSpPr/>
          <p:nvPr/>
        </p:nvSpPr>
        <p:spPr>
          <a:xfrm>
            <a:off x="0" y="5010360"/>
            <a:ext cx="9144000" cy="707886"/>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Families 1 &amp; 2: low parameter footprint, high data reuse and MAC intensity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sng" strike="noStrike" kern="1200" cap="none" spc="0" normalizeH="0" baseline="0" noProof="0" dirty="0">
                <a:ln>
                  <a:noFill/>
                </a:ln>
                <a:solidFill>
                  <a:srgbClr val="1400FF"/>
                </a:solidFill>
                <a:effectLst/>
                <a:uLnTx/>
                <a:uFillTx/>
                <a:latin typeface="Gill Sans MT"/>
                <a:ea typeface="+mn-ea"/>
                <a:cs typeface="Gill Sans MT"/>
              </a:rPr>
              <a:t>compute-centric layers </a:t>
            </a:r>
          </a:p>
        </p:txBody>
      </p:sp>
      <p:sp>
        <p:nvSpPr>
          <p:cNvPr id="51" name="Rectangle 50">
            <a:extLst>
              <a:ext uri="{FF2B5EF4-FFF2-40B4-BE49-F238E27FC236}">
                <a16:creationId xmlns:a16="http://schemas.microsoft.com/office/drawing/2014/main" id="{F4868B78-0048-9444-90F3-49FC75078E01}"/>
              </a:ext>
            </a:extLst>
          </p:cNvPr>
          <p:cNvSpPr/>
          <p:nvPr/>
        </p:nvSpPr>
        <p:spPr>
          <a:xfrm>
            <a:off x="-89210" y="5795402"/>
            <a:ext cx="9322420" cy="707886"/>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Families 3, 4 &amp; 5: high parameter footprint, low data reuse and MAC intensity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sng" strike="noStrike" kern="1200" cap="none" spc="0" normalizeH="0" baseline="0" noProof="0" dirty="0">
                <a:ln>
                  <a:noFill/>
                </a:ln>
                <a:solidFill>
                  <a:srgbClr val="C00000"/>
                </a:solidFill>
                <a:effectLst/>
                <a:uLnTx/>
                <a:uFillTx/>
                <a:latin typeface="Gill Sans MT"/>
                <a:ea typeface="+mn-ea"/>
                <a:cs typeface="Gill Sans MT"/>
              </a:rPr>
              <a:t>data-centric layers </a:t>
            </a:r>
          </a:p>
        </p:txBody>
      </p:sp>
      <p:sp>
        <p:nvSpPr>
          <p:cNvPr id="52" name="Shape 6">
            <a:extLst>
              <a:ext uri="{FF2B5EF4-FFF2-40B4-BE49-F238E27FC236}">
                <a16:creationId xmlns:a16="http://schemas.microsoft.com/office/drawing/2014/main" id="{761AA1BC-DB0E-6A43-BADD-CD0630CDFA74}"/>
              </a:ext>
            </a:extLst>
          </p:cNvPr>
          <p:cNvSpPr/>
          <p:nvPr/>
        </p:nvSpPr>
        <p:spPr>
          <a:xfrm>
            <a:off x="1023068" y="3120043"/>
            <a:ext cx="963339" cy="808857"/>
          </a:xfrm>
          <a:prstGeom prst="ellipse">
            <a:avLst/>
          </a:prstGeom>
          <a:solidFill>
            <a:schemeClr val="accent2">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3" name="Shape 6">
            <a:extLst>
              <a:ext uri="{FF2B5EF4-FFF2-40B4-BE49-F238E27FC236}">
                <a16:creationId xmlns:a16="http://schemas.microsoft.com/office/drawing/2014/main" id="{1336FFF0-A59E-6649-AC1F-80C81F20C20D}"/>
              </a:ext>
            </a:extLst>
          </p:cNvPr>
          <p:cNvSpPr/>
          <p:nvPr/>
        </p:nvSpPr>
        <p:spPr>
          <a:xfrm>
            <a:off x="2560665" y="3395961"/>
            <a:ext cx="755778" cy="453574"/>
          </a:xfrm>
          <a:prstGeom prst="ellipse">
            <a:avLst/>
          </a:prstGeom>
          <a:solidFill>
            <a:schemeClr val="accent1">
              <a:lumMod val="40000"/>
              <a:lumOff val="6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4" name="Shape 6">
            <a:extLst>
              <a:ext uri="{FF2B5EF4-FFF2-40B4-BE49-F238E27FC236}">
                <a16:creationId xmlns:a16="http://schemas.microsoft.com/office/drawing/2014/main" id="{3F2E7EA1-CAB2-754F-A54F-EEA8BFD8345D}"/>
              </a:ext>
            </a:extLst>
          </p:cNvPr>
          <p:cNvSpPr/>
          <p:nvPr/>
        </p:nvSpPr>
        <p:spPr>
          <a:xfrm>
            <a:off x="2475026" y="3979523"/>
            <a:ext cx="1475624" cy="453574"/>
          </a:xfrm>
          <a:prstGeom prst="ellipse">
            <a:avLst/>
          </a:prstGeom>
          <a:solidFill>
            <a:schemeClr val="accent3">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5" name="Shape 6">
            <a:extLst>
              <a:ext uri="{FF2B5EF4-FFF2-40B4-BE49-F238E27FC236}">
                <a16:creationId xmlns:a16="http://schemas.microsoft.com/office/drawing/2014/main" id="{9C05C8D2-398F-CE4C-B144-4EB147D4AE23}"/>
              </a:ext>
            </a:extLst>
          </p:cNvPr>
          <p:cNvSpPr/>
          <p:nvPr/>
        </p:nvSpPr>
        <p:spPr>
          <a:xfrm>
            <a:off x="6121238" y="2979581"/>
            <a:ext cx="961900" cy="806235"/>
          </a:xfrm>
          <a:prstGeom prst="ellipse">
            <a:avLst/>
          </a:prstGeom>
          <a:solidFill>
            <a:schemeClr val="accent2">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6" name="Shape 6">
            <a:extLst>
              <a:ext uri="{FF2B5EF4-FFF2-40B4-BE49-F238E27FC236}">
                <a16:creationId xmlns:a16="http://schemas.microsoft.com/office/drawing/2014/main" id="{691E53D5-A970-724D-B4B0-9BF84CF1B671}"/>
              </a:ext>
            </a:extLst>
          </p:cNvPr>
          <p:cNvSpPr/>
          <p:nvPr/>
        </p:nvSpPr>
        <p:spPr>
          <a:xfrm>
            <a:off x="7357966" y="3332241"/>
            <a:ext cx="824485" cy="510422"/>
          </a:xfrm>
          <a:prstGeom prst="ellipse">
            <a:avLst/>
          </a:prstGeom>
          <a:solidFill>
            <a:schemeClr val="accent1">
              <a:lumMod val="40000"/>
              <a:lumOff val="6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7" name="Shape 6">
            <a:extLst>
              <a:ext uri="{FF2B5EF4-FFF2-40B4-BE49-F238E27FC236}">
                <a16:creationId xmlns:a16="http://schemas.microsoft.com/office/drawing/2014/main" id="{8FF45997-CF6D-E04E-B504-612631B11C2C}"/>
              </a:ext>
            </a:extLst>
          </p:cNvPr>
          <p:cNvSpPr/>
          <p:nvPr/>
        </p:nvSpPr>
        <p:spPr>
          <a:xfrm>
            <a:off x="6139551" y="3987479"/>
            <a:ext cx="1613144" cy="369332"/>
          </a:xfrm>
          <a:prstGeom prst="ellipse">
            <a:avLst/>
          </a:prstGeom>
          <a:solidFill>
            <a:schemeClr val="accent3">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Tree>
    <p:extLst>
      <p:ext uri="{BB962C8B-B14F-4D97-AF65-F5344CB8AC3E}">
        <p14:creationId xmlns:p14="http://schemas.microsoft.com/office/powerpoint/2010/main" val="33753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500"/>
                                        <p:tgtEl>
                                          <p:spTgt spid="4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fade">
                                      <p:cBhvr>
                                        <p:cTn id="62" dur="500"/>
                                        <p:tgtEl>
                                          <p:spTgt spid="7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500"/>
                                        <p:tgtEl>
                                          <p:spTgt spid="5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fade">
                                      <p:cBhvr>
                                        <p:cTn id="68" dur="500"/>
                                        <p:tgtEl>
                                          <p:spTgt spid="7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500"/>
                                        <p:tgtEl>
                                          <p:spTgt spid="5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fade">
                                      <p:cBhvr>
                                        <p:cTn id="77" dur="500"/>
                                        <p:tgtEl>
                                          <p:spTgt spid="7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31" grpId="0" animBg="1"/>
      <p:bldP spid="32" grpId="0" animBg="1"/>
      <p:bldP spid="38" grpId="0" animBg="1"/>
      <p:bldP spid="39" grpId="0" animBg="1"/>
      <p:bldP spid="41" grpId="0"/>
      <p:bldP spid="42" grpId="0"/>
      <p:bldP spid="43" grpId="0"/>
      <p:bldP spid="44" grpId="0"/>
      <p:bldP spid="45" grpId="0"/>
      <p:bldP spid="46" grpId="0"/>
      <p:bldP spid="47" grpId="0"/>
      <p:bldP spid="74" grpId="0"/>
      <p:bldP spid="75" grpId="0"/>
      <p:bldP spid="76" grpId="0"/>
      <p:bldP spid="50" grpId="0" animBg="1"/>
      <p:bldP spid="51" grpId="0" animBg="1"/>
      <p:bldP spid="52" grpId="0" animBg="1"/>
      <p:bldP spid="53" grpId="0" animBg="1"/>
      <p:bldP spid="54" grpId="0" animBg="1"/>
      <p:bldP spid="55" grpId="0" animBg="1"/>
      <p:bldP spid="56" grpId="0" animBg="1"/>
      <p:bldP spid="57"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Chart 30"/>
          <p:cNvGraphicFramePr>
            <a:graphicFrameLocks/>
          </p:cNvGraphicFramePr>
          <p:nvPr/>
        </p:nvGraphicFramePr>
        <p:xfrm>
          <a:off x="-2" y="914400"/>
          <a:ext cx="9144001" cy="476402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Mensa: Energy Reduction</a:t>
            </a:r>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endParaRPr>
          </a:p>
          <a:p>
            <a:pPr lvl="2"/>
            <a:endParaRPr lang="en-US" sz="1800" dirty="0">
              <a:solidFill>
                <a:srgbClr val="595959"/>
              </a:solidFill>
            </a:endParaRPr>
          </a:p>
          <a:p>
            <a:pPr marL="914400" lvl="2" indent="0">
              <a:buNone/>
            </a:pPr>
            <a:endParaRPr lang="en-US" sz="1400" dirty="0">
              <a:solidFill>
                <a:srgbClr val="0000FF"/>
              </a:solidFill>
            </a:endParaRPr>
          </a:p>
          <a:p>
            <a:pPr lvl="1"/>
            <a:endParaRPr lang="en-US" sz="1600" dirty="0"/>
          </a:p>
        </p:txBody>
      </p:sp>
      <p:pic>
        <p:nvPicPr>
          <p:cNvPr id="55" name="Picture 54"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4" name="Rectangle 3">
            <a:extLst>
              <a:ext uri="{FF2B5EF4-FFF2-40B4-BE49-F238E27FC236}">
                <a16:creationId xmlns:a16="http://schemas.microsoft.com/office/drawing/2014/main" id="{0924A528-0F27-354B-9D3B-E5E0990277DC}"/>
              </a:ext>
            </a:extLst>
          </p:cNvPr>
          <p:cNvSpPr/>
          <p:nvPr/>
        </p:nvSpPr>
        <p:spPr>
          <a:xfrm>
            <a:off x="8252748" y="1524965"/>
            <a:ext cx="807542" cy="2268638"/>
          </a:xfrm>
          <a:prstGeom prst="rect">
            <a:avLst/>
          </a:prstGeom>
          <a:solidFill>
            <a:srgbClr val="FDC600">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6" name="Rectangle 15"/>
          <p:cNvSpPr/>
          <p:nvPr/>
        </p:nvSpPr>
        <p:spPr>
          <a:xfrm>
            <a:off x="0" y="5574028"/>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Mensa-G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reduces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energy consumption</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by </a:t>
            </a:r>
            <a:r>
              <a:rPr kumimoji="0" lang="en-US" sz="2200" b="1" i="0" u="none" strike="noStrike" kern="1200" cap="none" spc="0" normalizeH="0" baseline="0" noProof="0" dirty="0">
                <a:ln>
                  <a:noFill/>
                </a:ln>
                <a:solidFill>
                  <a:srgbClr val="800000"/>
                </a:solidFill>
                <a:effectLst/>
                <a:uLnTx/>
                <a:uFillTx/>
                <a:latin typeface="Gill Sans MT"/>
                <a:ea typeface="+mn-ea"/>
                <a:cs typeface="Gill Sans MT"/>
              </a:rPr>
              <a:t>3.0X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compared to the b</a:t>
            </a:r>
            <a:r>
              <a:rPr kumimoji="0" lang="en-US" sz="2200" b="1" i="0" u="none" strike="noStrike" kern="1200" cap="none" spc="0" normalizeH="0" baseline="0" noProof="0" dirty="0" err="1">
                <a:ln>
                  <a:noFill/>
                </a:ln>
                <a:solidFill>
                  <a:prstClr val="black"/>
                </a:solidFill>
                <a:effectLst/>
                <a:uLnTx/>
                <a:uFillTx/>
                <a:latin typeface="Gill Sans MT"/>
                <a:ea typeface="+mn-ea"/>
                <a:cs typeface="Gill Sans MT"/>
              </a:rPr>
              <a:t>aseline</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Edge TPU</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Tree>
    <p:extLst>
      <p:ext uri="{BB962C8B-B14F-4D97-AF65-F5344CB8AC3E}">
        <p14:creationId xmlns:p14="http://schemas.microsoft.com/office/powerpoint/2010/main" val="192982270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3418D-7EBC-6E49-B29F-0EA10489873B}"/>
              </a:ext>
            </a:extLst>
          </p:cNvPr>
          <p:cNvSpPr>
            <a:spLocks noGrp="1"/>
          </p:cNvSpPr>
          <p:nvPr>
            <p:ph type="title"/>
          </p:nvPr>
        </p:nvSpPr>
        <p:spPr>
          <a:xfrm>
            <a:off x="-180528" y="0"/>
            <a:ext cx="9324528" cy="914400"/>
          </a:xfrm>
        </p:spPr>
        <p:txBody>
          <a:bodyPr/>
          <a:lstStyle/>
          <a:p>
            <a:r>
              <a:rPr lang="en-US" dirty="0">
                <a:cs typeface="Gill Sans MT"/>
              </a:rPr>
              <a:t>Mensa:  Throughput Improvement</a:t>
            </a:r>
            <a:endParaRPr lang="en-US" dirty="0"/>
          </a:p>
        </p:txBody>
      </p:sp>
      <p:graphicFrame>
        <p:nvGraphicFramePr>
          <p:cNvPr id="5" name="Chart 4">
            <a:extLst>
              <a:ext uri="{FF2B5EF4-FFF2-40B4-BE49-F238E27FC236}">
                <a16:creationId xmlns:a16="http://schemas.microsoft.com/office/drawing/2014/main" id="{BE1E04B2-EC0B-B94C-B3F7-89B88275AC02}"/>
              </a:ext>
            </a:extLst>
          </p:cNvPr>
          <p:cNvGraphicFramePr>
            <a:graphicFrameLocks/>
          </p:cNvGraphicFramePr>
          <p:nvPr/>
        </p:nvGraphicFramePr>
        <p:xfrm>
          <a:off x="78059" y="1315844"/>
          <a:ext cx="8854067" cy="3328639"/>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up 12">
            <a:extLst>
              <a:ext uri="{FF2B5EF4-FFF2-40B4-BE49-F238E27FC236}">
                <a16:creationId xmlns:a16="http://schemas.microsoft.com/office/drawing/2014/main" id="{9BDB0528-AD7D-A04C-8818-3BD6732E71E2}"/>
              </a:ext>
            </a:extLst>
          </p:cNvPr>
          <p:cNvGrpSpPr/>
          <p:nvPr/>
        </p:nvGrpSpPr>
        <p:grpSpPr>
          <a:xfrm>
            <a:off x="7983341" y="2014654"/>
            <a:ext cx="780583" cy="2202696"/>
            <a:chOff x="7983341" y="2014654"/>
            <a:chExt cx="780583" cy="2202696"/>
          </a:xfrm>
        </p:grpSpPr>
        <p:sp>
          <p:nvSpPr>
            <p:cNvPr id="6" name="Rectangle 5">
              <a:extLst>
                <a:ext uri="{FF2B5EF4-FFF2-40B4-BE49-F238E27FC236}">
                  <a16:creationId xmlns:a16="http://schemas.microsoft.com/office/drawing/2014/main" id="{CEA71EC2-6BD0-4749-8C25-DA7721984886}"/>
                </a:ext>
              </a:extLst>
            </p:cNvPr>
            <p:cNvSpPr/>
            <p:nvPr/>
          </p:nvSpPr>
          <p:spPr>
            <a:xfrm>
              <a:off x="7983341" y="2014654"/>
              <a:ext cx="780583" cy="2202696"/>
            </a:xfrm>
            <a:prstGeom prst="rect">
              <a:avLst/>
            </a:prstGeom>
            <a:solidFill>
              <a:srgbClr val="FDC600">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cxnSp>
          <p:nvCxnSpPr>
            <p:cNvPr id="8" name="Straight Connector 7">
              <a:extLst>
                <a:ext uri="{FF2B5EF4-FFF2-40B4-BE49-F238E27FC236}">
                  <a16:creationId xmlns:a16="http://schemas.microsoft.com/office/drawing/2014/main" id="{8B64A95E-30F8-784F-AA4B-5911031EBC04}"/>
                </a:ext>
              </a:extLst>
            </p:cNvPr>
            <p:cNvCxnSpPr>
              <a:cxnSpLocks/>
            </p:cNvCxnSpPr>
            <p:nvPr/>
          </p:nvCxnSpPr>
          <p:spPr>
            <a:xfrm>
              <a:off x="7985119" y="2014654"/>
              <a:ext cx="0" cy="2202696"/>
            </a:xfrm>
            <a:prstGeom prst="line">
              <a:avLst/>
            </a:prstGeom>
            <a:ln w="25400">
              <a:solidFill>
                <a:schemeClr val="tx1">
                  <a:lumMod val="75000"/>
                  <a:lumOff val="2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996EDD6-A4A8-234E-BAEA-A835D6A1A6D0}"/>
              </a:ext>
            </a:extLst>
          </p:cNvPr>
          <p:cNvSpPr/>
          <p:nvPr/>
        </p:nvSpPr>
        <p:spPr>
          <a:xfrm>
            <a:off x="0" y="5183962"/>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Mensa-G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improves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inference</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throughput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by </a:t>
            </a:r>
            <a:r>
              <a:rPr kumimoji="0" lang="en-US" sz="2200" b="1" i="0" u="none" strike="noStrike" kern="1200" cap="none" spc="0" normalizeH="0" baseline="0" noProof="0" dirty="0">
                <a:ln>
                  <a:noFill/>
                </a:ln>
                <a:solidFill>
                  <a:srgbClr val="800000"/>
                </a:solidFill>
                <a:effectLst/>
                <a:uLnTx/>
                <a:uFillTx/>
                <a:latin typeface="Gill Sans MT"/>
                <a:ea typeface="+mn-ea"/>
                <a:cs typeface="Gill Sans MT"/>
              </a:rPr>
              <a:t>3.1X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compared to the baseline Edge TPU</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2" name="Rounded Rectangle 11">
            <a:extLst>
              <a:ext uri="{FF2B5EF4-FFF2-40B4-BE49-F238E27FC236}">
                <a16:creationId xmlns:a16="http://schemas.microsoft.com/office/drawing/2014/main" id="{01BB238C-7DBC-5F42-A763-C84E7B326159}"/>
              </a:ext>
            </a:extLst>
          </p:cNvPr>
          <p:cNvSpPr/>
          <p:nvPr/>
        </p:nvSpPr>
        <p:spPr bwMode="auto">
          <a:xfrm>
            <a:off x="8039099" y="3124200"/>
            <a:ext cx="651411" cy="1188720"/>
          </a:xfrm>
          <a:prstGeom prst="roundRect">
            <a:avLst>
              <a:gd name="adj" fmla="val 16667"/>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pic>
        <p:nvPicPr>
          <p:cNvPr id="15" name="Picture 14" descr="safari.png">
            <a:extLst>
              <a:ext uri="{FF2B5EF4-FFF2-40B4-BE49-F238E27FC236}">
                <a16:creationId xmlns:a16="http://schemas.microsoft.com/office/drawing/2014/main" id="{F54B8D23-07AD-6F41-94E7-0F3D487C84AD}"/>
              </a:ext>
            </a:extLst>
          </p:cNvPr>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4811926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583832617"/>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00110165"/>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96483686"/>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222</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3274067670"/>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821329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218779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7338188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dirty="0"/>
              <a:t>	Adoption Challenges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solidFill>
                  <a:srgbClr val="0000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42331976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380285757"/>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5856985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930334577"/>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Adoption: Accelerating Key Applications (I)</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2889347702"/>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023920" cy="1066800"/>
          </a:xfrm>
        </p:spPr>
        <p:txBody>
          <a:bodyPr/>
          <a:lstStyle/>
          <a:p>
            <a:r>
              <a:rPr lang="en-US" sz="3800" dirty="0"/>
              <a:t>Adoption: Accelerating Key Applications (II)</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2127337349"/>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Adoption: Accelerating Key Applications (III)</a:t>
            </a:r>
          </a:p>
        </p:txBody>
      </p:sp>
      <p:sp>
        <p:nvSpPr>
          <p:cNvPr id="3" name="Content Placeholder 2"/>
          <p:cNvSpPr>
            <a:spLocks noGrp="1"/>
          </p:cNvSpPr>
          <p:nvPr>
            <p:ph idx="1"/>
          </p:nvPr>
        </p:nvSpPr>
        <p:spPr>
          <a:xfrm>
            <a:off x="228600" y="1000472"/>
            <a:ext cx="8610600" cy="4876800"/>
          </a:xfrm>
        </p:spPr>
        <p:txBody>
          <a:bodyPr/>
          <a:lstStyle/>
          <a:p>
            <a:r>
              <a:rPr lang="en-US" sz="2200" dirty="0" err="1"/>
              <a:t>Junwhan</a:t>
            </a:r>
            <a:r>
              <a:rPr lang="en-US" sz="2200" dirty="0"/>
              <a:t> </a:t>
            </a:r>
            <a:r>
              <a:rPr lang="en-US" sz="2200" dirty="0" err="1"/>
              <a:t>Ahn</a:t>
            </a:r>
            <a:r>
              <a:rPr lang="en-US" sz="2200" dirty="0"/>
              <a:t>, </a:t>
            </a:r>
            <a:r>
              <a:rPr lang="en-US" sz="2200" dirty="0" err="1"/>
              <a:t>Sungpack</a:t>
            </a:r>
            <a:r>
              <a:rPr lang="en-US" sz="2200" dirty="0"/>
              <a:t> Hong, </a:t>
            </a:r>
            <a:r>
              <a:rPr lang="en-US" sz="2200" dirty="0" err="1"/>
              <a:t>Sungjoo</a:t>
            </a:r>
            <a:r>
              <a:rPr lang="en-US" sz="2200" dirty="0"/>
              <a:t> </a:t>
            </a:r>
            <a:r>
              <a:rPr lang="en-US" sz="2200" dirty="0" err="1"/>
              <a:t>Yoo</a:t>
            </a:r>
            <a:r>
              <a:rPr lang="en-US" sz="2200" dirty="0"/>
              <a:t>, Onur Mutlu, and </a:t>
            </a:r>
            <a:r>
              <a:rPr lang="en-US" sz="2200" dirty="0" err="1"/>
              <a:t>Kiyoung</a:t>
            </a:r>
            <a:r>
              <a:rPr lang="en-US" sz="2200" dirty="0"/>
              <a:t> Choi,</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sz="2200" dirty="0"/>
            </a:br>
            <a:r>
              <a:rPr lang="en-US" sz="2200" i="1" dirty="0"/>
              <a:t>Proceedings of the </a:t>
            </a:r>
            <a:r>
              <a:rPr lang="en-US" sz="2200" i="1" dirty="0">
                <a:hlinkClick r:id="rId3"/>
              </a:rPr>
              <a:t>42nd International Symposium on Computer Architecture</a:t>
            </a:r>
            <a:r>
              <a:rPr lang="en-US" sz="2200" i="1" dirty="0"/>
              <a:t> (</a:t>
            </a:r>
            <a:r>
              <a:rPr lang="en-US" sz="2200" b="1" i="1" dirty="0"/>
              <a:t>ISCA</a:t>
            </a:r>
            <a:r>
              <a:rPr lang="en-US" sz="2200" i="1" dirty="0"/>
              <a:t>)</a:t>
            </a:r>
            <a:r>
              <a:rPr lang="en-US" sz="2200" dirty="0"/>
              <a:t>, Portland, OR, June 2015.</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Lightning Session Slides (pptx)</a:t>
            </a:r>
            <a:r>
              <a:rPr lang="en-US" sz="2200" dirty="0"/>
              <a:t> </a:t>
            </a:r>
            <a:r>
              <a:rPr lang="en-US" sz="2200" dirty="0">
                <a:hlinkClick r:id="rId7"/>
              </a:rPr>
              <a:t>(pdf)</a:t>
            </a:r>
            <a:r>
              <a:rPr lang="en-US" sz="2200" dirty="0"/>
              <a:t>]</a:t>
            </a:r>
            <a:br>
              <a:rPr lang="en-US" sz="2200" dirty="0"/>
            </a:br>
            <a:r>
              <a:rPr lang="en-US" sz="2200" b="1" i="1" dirty="0">
                <a:solidFill>
                  <a:srgbClr val="FF0000"/>
                </a:solidFill>
              </a:rPr>
              <a:t>Top Picks Honorable Mention by IEEE Micro.</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725144"/>
            <a:ext cx="9144000" cy="1492548"/>
          </a:xfrm>
          <a:prstGeom prst="rect">
            <a:avLst/>
          </a:prstGeom>
        </p:spPr>
      </p:pic>
    </p:spTree>
    <p:extLst>
      <p:ext uri="{BB962C8B-B14F-4D97-AF65-F5344CB8AC3E}">
        <p14:creationId xmlns:p14="http://schemas.microsoft.com/office/powerpoint/2010/main" val="21901031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a:xfrm>
            <a:off x="228600" y="152400"/>
            <a:ext cx="8915400" cy="1066800"/>
          </a:xfrm>
        </p:spPr>
        <p:txBody>
          <a:bodyPr/>
          <a:lstStyle/>
          <a:p>
            <a:r>
              <a:rPr lang="en-US" sz="3800" dirty="0">
                <a:solidFill>
                  <a:srgbClr val="006633"/>
                </a:solidFill>
              </a:rPr>
              <a:t>Adoption: Accelerating Key Applications (IV)</a:t>
            </a:r>
            <a:endParaRPr lang="en-US" dirty="0"/>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356918057"/>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095928" cy="1066800"/>
          </a:xfrm>
        </p:spPr>
        <p:txBody>
          <a:bodyPr/>
          <a:lstStyle/>
          <a:p>
            <a:r>
              <a:rPr lang="en-US" sz="3800" dirty="0">
                <a:solidFill>
                  <a:srgbClr val="006633"/>
                </a:solidFill>
              </a:rPr>
              <a:t>Adoption: Accelerating Key Applications (V)</a:t>
            </a:r>
            <a:endParaRPr lang="en-US"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3652776871"/>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a:t>
            </a:r>
            <a:endParaRPr lang="en-US" sz="3800" dirty="0"/>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2683275073"/>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(VII)</a:t>
            </a:r>
            <a:endParaRPr lang="en-US" sz="3800"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4058037143"/>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9144000" cy="1066800"/>
          </a:xfrm>
        </p:spPr>
        <p:txBody>
          <a:bodyPr/>
          <a:lstStyle/>
          <a:p>
            <a:r>
              <a:rPr lang="en-US" sz="3700" dirty="0">
                <a:solidFill>
                  <a:srgbClr val="006633"/>
                </a:solidFill>
              </a:rPr>
              <a:t>Adoption: Accelerating Key Applications (VIII)</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4085600961"/>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sz="3700" dirty="0">
                <a:solidFill>
                  <a:srgbClr val="006633"/>
                </a:solidFill>
              </a:rPr>
              <a:t>Adoption: Accelerating Key Applications (IX)</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612083172"/>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sz="3800" dirty="0">
                <a:solidFill>
                  <a:srgbClr val="006633"/>
                </a:solidFill>
              </a:rPr>
              <a:t>Adoption: Accelerating Key Applications (X)</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https://arxiv.org/pdf/2204.11275.pdf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369967612"/>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1724-FAEE-51A6-8A1E-4C3CEBE49A56}"/>
              </a:ext>
            </a:extLst>
          </p:cNvPr>
          <p:cNvSpPr>
            <a:spLocks noGrp="1"/>
          </p:cNvSpPr>
          <p:nvPr>
            <p:ph type="title"/>
          </p:nvPr>
        </p:nvSpPr>
        <p:spPr>
          <a:xfrm>
            <a:off x="228600" y="152400"/>
            <a:ext cx="9023920" cy="1066800"/>
          </a:xfrm>
        </p:spPr>
        <p:txBody>
          <a:bodyPr/>
          <a:lstStyle/>
          <a:p>
            <a:r>
              <a:rPr lang="en-US" sz="3800" dirty="0">
                <a:solidFill>
                  <a:srgbClr val="006633"/>
                </a:solidFill>
              </a:rPr>
              <a:t>Adoption: Accelerating Key Applications (XI)</a:t>
            </a:r>
            <a:endParaRPr lang="en-US" sz="3800" dirty="0"/>
          </a:p>
        </p:txBody>
      </p:sp>
      <p:sp>
        <p:nvSpPr>
          <p:cNvPr id="3" name="Content Placeholder 2">
            <a:extLst>
              <a:ext uri="{FF2B5EF4-FFF2-40B4-BE49-F238E27FC236}">
                <a16:creationId xmlns:a16="http://schemas.microsoft.com/office/drawing/2014/main" id="{DDF6A3FD-64F1-0DAB-7B46-E9330EBC2FFF}"/>
              </a:ext>
            </a:extLst>
          </p:cNvPr>
          <p:cNvSpPr>
            <a:spLocks noGrp="1"/>
          </p:cNvSpPr>
          <p:nvPr>
            <p:ph idx="1"/>
          </p:nvPr>
        </p:nvSpPr>
        <p:spPr/>
        <p:txBody>
          <a:bodyPr/>
          <a:lstStyle/>
          <a:p>
            <a:r>
              <a:rPr lang="en-US" dirty="0">
                <a:solidFill>
                  <a:srgbClr val="0000FF"/>
                </a:solidFill>
              </a:rPr>
              <a:t>To appear at MICRO 2022</a:t>
            </a:r>
          </a:p>
        </p:txBody>
      </p:sp>
      <p:sp>
        <p:nvSpPr>
          <p:cNvPr id="4" name="Slide Number Placeholder 3">
            <a:extLst>
              <a:ext uri="{FF2B5EF4-FFF2-40B4-BE49-F238E27FC236}">
                <a16:creationId xmlns:a16="http://schemas.microsoft.com/office/drawing/2014/main" id="{AF71DC18-735B-0506-2D41-D42F28F6B3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AE8F4F-87B3-942B-8611-2C6C43756649}"/>
              </a:ext>
            </a:extLst>
          </p:cNvPr>
          <p:cNvPicPr>
            <a:picLocks noChangeAspect="1"/>
          </p:cNvPicPr>
          <p:nvPr/>
        </p:nvPicPr>
        <p:blipFill>
          <a:blip r:embed="rId2"/>
          <a:stretch>
            <a:fillRect/>
          </a:stretch>
        </p:blipFill>
        <p:spPr>
          <a:xfrm>
            <a:off x="-36512" y="3224297"/>
            <a:ext cx="9109352" cy="1716871"/>
          </a:xfrm>
          <a:prstGeom prst="rect">
            <a:avLst/>
          </a:prstGeom>
        </p:spPr>
      </p:pic>
      <p:sp>
        <p:nvSpPr>
          <p:cNvPr id="6" name="TextBox 5">
            <a:extLst>
              <a:ext uri="{FF2B5EF4-FFF2-40B4-BE49-F238E27FC236}">
                <a16:creationId xmlns:a16="http://schemas.microsoft.com/office/drawing/2014/main" id="{6A01BD8D-A802-66DB-F7BA-B7B1D731E580}"/>
              </a:ext>
            </a:extLst>
          </p:cNvPr>
          <p:cNvSpPr txBox="1"/>
          <p:nvPr/>
        </p:nvSpPr>
        <p:spPr>
          <a:xfrm>
            <a:off x="1489265"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https://arxiv.org/pdf/2209.08600.pdf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804867024"/>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Adoption: 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758463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dirty="0"/>
              <a:t>Adoption: 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3695994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994736654"/>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Adoption: 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32357417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sz="3800" dirty="0"/>
              <a:t>Adoption: How to Support </a:t>
            </a:r>
            <a:r>
              <a:rPr lang="en-US" sz="3800" b="1" dirty="0"/>
              <a:t>Synchronization</a:t>
            </a:r>
            <a:r>
              <a:rPr lang="en-US" sz="3800"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32902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sz="3800" dirty="0"/>
              <a:t>Adoption: How to Support </a:t>
            </a:r>
            <a:r>
              <a:rPr lang="en-US" sz="3800" b="1" dirty="0"/>
              <a:t>Virtual Memory</a:t>
            </a:r>
            <a:r>
              <a:rPr lang="en-US" sz="3800"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964298948"/>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9|5.2|1.7"/>
</p:tagLst>
</file>

<file path=ppt/tags/tag2.xml><?xml version="1.0" encoding="utf-8"?>
<p:tagLst xmlns:a="http://schemas.openxmlformats.org/drawingml/2006/main" xmlns:r="http://schemas.openxmlformats.org/officeDocument/2006/relationships" xmlns:p="http://schemas.openxmlformats.org/presentationml/2006/main">
  <p:tag name="TIMING" val="|4.5|0.7|1|6.4|2.9|2.7"/>
</p:tagLst>
</file>

<file path=ppt/tags/tag3.xml><?xml version="1.0" encoding="utf-8"?>
<p:tagLst xmlns:a="http://schemas.openxmlformats.org/drawingml/2006/main" xmlns:r="http://schemas.openxmlformats.org/officeDocument/2006/relationships" xmlns:p="http://schemas.openxmlformats.org/presentationml/2006/main">
  <p:tag name="TIMING" val="|2.2|4.6|8.2|3.6"/>
</p:tagLst>
</file>

<file path=ppt/tags/tag4.xml><?xml version="1.0" encoding="utf-8"?>
<p:tagLst xmlns:a="http://schemas.openxmlformats.org/drawingml/2006/main" xmlns:r="http://schemas.openxmlformats.org/officeDocument/2006/relationships" xmlns:p="http://schemas.openxmlformats.org/presentationml/2006/main">
  <p:tag name="TIMING" val="|5.6|1.4|3.1|5.3"/>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66.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8.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3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15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8.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9.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1.xml><?xml version="1.0" encoding="utf-8"?>
<a:theme xmlns:a="http://schemas.openxmlformats.org/drawingml/2006/main" name="7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332140</TotalTime>
  <Words>16319</Words>
  <Application>Microsoft Macintosh PowerPoint</Application>
  <PresentationFormat>On-screen Show (4:3)</PresentationFormat>
  <Paragraphs>2616</Paragraphs>
  <Slides>254</Slides>
  <Notes>52</Notes>
  <HiddenSlides>0</HiddenSlides>
  <MMClips>0</MMClips>
  <ScaleCrop>false</ScaleCrop>
  <HeadingPairs>
    <vt:vector size="8" baseType="variant">
      <vt:variant>
        <vt:lpstr>Fonts Used</vt:lpstr>
      </vt:variant>
      <vt:variant>
        <vt:i4>33</vt:i4>
      </vt:variant>
      <vt:variant>
        <vt:lpstr>Theme</vt:lpstr>
      </vt:variant>
      <vt:variant>
        <vt:i4>81</vt:i4>
      </vt:variant>
      <vt:variant>
        <vt:lpstr>Embedded OLE Servers</vt:lpstr>
      </vt:variant>
      <vt:variant>
        <vt:i4>1</vt:i4>
      </vt:variant>
      <vt:variant>
        <vt:lpstr>Slide Titles</vt:lpstr>
      </vt:variant>
      <vt:variant>
        <vt:i4>254</vt:i4>
      </vt:variant>
    </vt:vector>
  </HeadingPairs>
  <TitlesOfParts>
    <vt:vector size="369" baseType="lpstr">
      <vt:lpstr>Arial</vt:lpstr>
      <vt:lpstr>Arial</vt:lpstr>
      <vt:lpstr>Arial Black</vt:lpstr>
      <vt:lpstr>Arial Narrow</vt:lpstr>
      <vt:lpstr>Calibri</vt:lpstr>
      <vt:lpstr>Calibri Light</vt:lpstr>
      <vt:lpstr>Cambria</vt:lpstr>
      <vt:lpstr>Cambria Math</vt:lpstr>
      <vt:lpstr>Candara</vt:lpstr>
      <vt:lpstr>Chalkduster</vt:lpstr>
      <vt:lpstr>Comic Sans MS</vt:lpstr>
      <vt:lpstr>Corbel</vt:lpstr>
      <vt:lpstr>Courier New</vt:lpstr>
      <vt:lpstr>europa</vt:lpstr>
      <vt:lpstr>Futura Medium</vt:lpstr>
      <vt:lpstr>Garamond</vt:lpstr>
      <vt:lpstr>Gill Sans</vt:lpstr>
      <vt:lpstr>Gill Sans MT</vt:lpstr>
      <vt:lpstr>Helvetica Neue</vt:lpstr>
      <vt:lpstr>Lucida Grande</vt:lpstr>
      <vt:lpstr>Lucida Sans</vt:lpstr>
      <vt:lpstr>medium-content-sans-serif-font</vt:lpstr>
      <vt:lpstr>Myriad Pro Bold Cond</vt:lpstr>
      <vt:lpstr>Nunito</vt:lpstr>
      <vt:lpstr>Nunito SemiBold</vt:lpstr>
      <vt:lpstr>Segoe UI</vt:lpstr>
      <vt:lpstr>Segoe UI Symbol</vt:lpstr>
      <vt:lpstr>Tahoma</vt:lpstr>
      <vt:lpstr>Times New Roman</vt:lpstr>
      <vt:lpstr>Trebuchet MS</vt:lpstr>
      <vt:lpstr>Twentieth Century</vt:lpstr>
      <vt:lpstr>Verdana</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safari</vt:lpstr>
      <vt:lpstr>153_Edge</vt:lpstr>
      <vt:lpstr>5_Edge</vt:lpstr>
      <vt:lpstr>7_Edge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22_Edge</vt:lpstr>
      <vt:lpstr>1_Office Theme</vt:lpstr>
      <vt:lpstr>16_Edge</vt:lpstr>
      <vt:lpstr>12_Edge</vt:lpstr>
      <vt:lpstr>Metropolitan_bullet</vt:lpstr>
      <vt:lpstr>25_Edge</vt:lpstr>
      <vt:lpstr>8_Office Theme</vt:lpstr>
      <vt:lpstr>157_Edge</vt:lpstr>
      <vt:lpstr>3_Office Theme</vt:lpstr>
      <vt:lpstr>31_Edge</vt:lpstr>
      <vt:lpstr>30_Edge</vt:lpstr>
      <vt:lpstr>33_Edge</vt:lpstr>
      <vt:lpstr>12_Office Theme</vt:lpstr>
      <vt:lpstr>34_Edge</vt:lpstr>
      <vt:lpstr>15_Office Theme</vt:lpstr>
      <vt:lpstr>Office Theme</vt:lpstr>
      <vt:lpstr>5_sesha-theme</vt:lpstr>
      <vt:lpstr>27_Office Theme</vt:lpstr>
      <vt:lpstr>5_Office Theme</vt:lpstr>
      <vt:lpstr>6_Office Theme</vt:lpstr>
      <vt:lpstr>7_Office Theme</vt:lpstr>
      <vt:lpstr>Visio</vt:lpstr>
      <vt:lpstr>Memory-Centric Computing</vt:lpstr>
      <vt:lpstr>The Problem</vt:lpstr>
      <vt:lpstr>Data is Key for AI, ML, Genomics, …</vt:lpstr>
      <vt:lpstr>Huge Demand for Performance &amp; Efficiency</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One Problem with (Genome) Analysis Today</vt:lpstr>
      <vt:lpstr>Accelerating Genome Analysis [IEEE MICRO 2020]</vt:lpstr>
      <vt:lpstr>FPGA-based Near-Memory Analytics</vt:lpstr>
      <vt:lpstr>Data Overwhelms Modern Machines …</vt:lpstr>
      <vt:lpstr>A Computing System</vt:lpstr>
      <vt:lpstr>Perils of Processor-Centric Design</vt:lpstr>
      <vt:lpstr>Deeper and Larger Memory Hierarchies</vt:lpstr>
      <vt:lpstr>AMD’s 3D Last Level Cache (2021)</vt:lpstr>
      <vt:lpstr>Deeper and Larger Memory Hierarchies</vt:lpstr>
      <vt:lpstr>Deeper and Larger Memory Hierarchies</vt:lpstr>
      <vt:lpstr>PowerPoint Presentation</vt:lpstr>
      <vt:lpstr>PowerPoint Presentation</vt:lpstr>
      <vt:lpstr>Axiom</vt:lpstr>
      <vt:lpstr>How to Handle Data Well</vt:lpstr>
      <vt:lpstr>Corollaries: Computing Systems Today …</vt:lpstr>
      <vt:lpstr>Architectures for Intelligent Machines</vt:lpstr>
      <vt:lpstr>A Blueprint for Fundamentally Better Architectures</vt:lpstr>
      <vt:lpstr>We Need to Revisit the Entire Stack</vt:lpstr>
      <vt:lpstr>Data-Centric (Memory-Centric) Architectures</vt:lpstr>
      <vt:lpstr>Data-Centric Architectures: Properties</vt:lpstr>
      <vt:lpstr>Processing Data           Where It Makes Sense</vt:lpstr>
      <vt:lpstr>Process Data Where It Makes Sense </vt:lpstr>
      <vt:lpstr>Processing in Memory: An Old Idea</vt:lpstr>
      <vt:lpstr>Processing in Memory: An Old Idea</vt:lpstr>
      <vt:lpstr>Why In-Memory Computation Today?</vt:lpstr>
      <vt:lpstr>Processing-in-Memory Landscape Today</vt:lpstr>
      <vt:lpstr>Memory Scaling Issues Are Real</vt:lpstr>
      <vt:lpstr>Memory Scaling Issues Are Real</vt:lpstr>
      <vt:lpstr>Memory Scaling Issues Are Real</vt:lpstr>
      <vt:lpstr>The Story of RowHammer Tutorial …</vt:lpstr>
      <vt:lpstr>10 Years of RowHammer in 20 Minutes</vt:lpstr>
      <vt:lpstr>The Push from Circuits and Devices</vt:lpstr>
      <vt:lpstr>Emerging Memories Also Need Intelligent Controllers</vt:lpstr>
      <vt:lpstr>The Takeaway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Energy Perspective</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We Need to Think Differently from the Past Approaches</vt:lpstr>
      <vt:lpstr>Processing in Memory:   Two Approaches</vt:lpstr>
      <vt:lpstr>Mindset: Memory as an Accelerator</vt:lpstr>
      <vt:lpstr>Accelerating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In-Storage Genomic Data Filtering [ASPLOS 2022] </vt:lpstr>
      <vt:lpstr>Eliminating the Adoption Barriers</vt:lpstr>
      <vt:lpstr>Processing-in-Memory Landscape Today</vt:lpstr>
      <vt:lpstr>UPMEM Processing-in-DRAM Engine (2019)</vt:lpstr>
      <vt:lpstr>UPMEM Memory Modules</vt:lpstr>
      <vt:lpstr>2,560-DPU Processing-in-Memory System</vt:lpstr>
      <vt:lpstr>More on the UPMEM PIM System</vt:lpstr>
      <vt:lpstr>Experimental Analysis of the UPMEM PIM Engine</vt:lpstr>
      <vt:lpstr>PowerPoint Presentation</vt:lpstr>
      <vt:lpstr>SRC TECHCON Presentation</vt:lpstr>
      <vt:lpstr>Key Takeaway 1</vt:lpstr>
      <vt:lpstr>Key Takeaway 2</vt:lpstr>
      <vt:lpstr>Key Takeaway 3</vt:lpstr>
      <vt:lpstr>PowerPoint Presentation</vt:lpstr>
      <vt:lpstr>UPMEM PIM System Summary &amp; Analysis</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ML Training on a Real PIM System</vt:lpstr>
      <vt:lpstr>ML Training on a Real PIM System</vt:lpstr>
      <vt:lpstr>ML Training on Real PIM Talk Video</vt:lpstr>
      <vt:lpstr>SpMV Multiplication on Real PIM Systems</vt:lpstr>
      <vt:lpstr>PowerPoint Presentation</vt:lpstr>
      <vt:lpstr>PowerPoint Presentation</vt:lpstr>
      <vt:lpstr>SparseP Talk Video</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SK Hynix Accelerator-in-Memory (2022)</vt:lpstr>
      <vt:lpstr>AliBaba PIM Recommendation System (2022)</vt:lpstr>
      <vt:lpstr>Eliminating the Adoption Barriers</vt:lpstr>
      <vt:lpstr>PIM Course (Spring 2022)</vt:lpstr>
      <vt:lpstr>Processing in Memory:   Two Approaches</vt:lpstr>
      <vt:lpstr>Mindset: Memory as an Accelerator</vt:lpstr>
      <vt:lpstr>Starting Simple: Data Copy and Initialization</vt:lpstr>
      <vt:lpstr>Future Systems: In-Memory Copy</vt:lpstr>
      <vt:lpstr>RowClone: In-DRAM Row Copy</vt:lpstr>
      <vt:lpstr>RowClone: Latency and Energy Savings</vt:lpstr>
      <vt:lpstr>More on RowClone</vt:lpstr>
      <vt:lpstr>RowClone in Off-the-Shelf DRAM Chips</vt:lpstr>
      <vt:lpstr>Real Processing Using Memory Prototype</vt:lpstr>
      <vt:lpstr>Real Processing Using Memory Prototype</vt:lpstr>
      <vt:lpstr>Real Processing Using Memory Prototype</vt:lpstr>
      <vt:lpstr>Microbenchmark Copy/Initialization Throughput</vt:lpstr>
      <vt:lpstr>PiDRAM is Open Source</vt:lpstr>
      <vt:lpstr>Extended Version on ArXiv</vt:lpstr>
      <vt:lpstr>Long Talk + Tutorial on Youtube</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More on SIMDRAM</vt:lpstr>
      <vt:lpstr>In-DRAM Physical Unclonable Functions</vt:lpstr>
      <vt:lpstr>In-DRAM True Random Number Generation</vt:lpstr>
      <vt:lpstr>In-DRAM True Random Number Generation</vt:lpstr>
      <vt:lpstr>In-DRAM True Random Number Generation</vt:lpstr>
      <vt:lpstr>In-Flash Bulk Bitwise Execution</vt:lpstr>
      <vt:lpstr>In-DRAM Lookup-Table Based Execution</vt:lpstr>
      <vt:lpstr>Processing in Memory:  Adoption Challenges</vt:lpstr>
      <vt:lpstr>Eliminating the Adoption Barriers</vt:lpstr>
      <vt:lpstr>Potential Barriers to Adoption of PIM</vt:lpstr>
      <vt:lpstr>We Need to Revisit the Entire Stack</vt:lpstr>
      <vt:lpstr>Challenge and Opportunity for Future</vt:lpstr>
      <vt:lpstr>Challenge and Opportunity for Future</vt:lpstr>
      <vt:lpstr>Challenge and Opportunity for Future</vt:lpstr>
      <vt:lpstr>Concluding Remarks</vt:lpstr>
      <vt:lpstr>Fundamentally Better Architectures</vt:lpstr>
      <vt:lpstr>PowerPoint Presentation</vt:lpstr>
      <vt:lpstr>We Need to Revisit the Entire Stack</vt:lpstr>
      <vt:lpstr>We Need to Exploit Good Principles</vt:lpstr>
      <vt:lpstr>PIM Review and Open Problems</vt:lpstr>
      <vt:lpstr>Funding Acknowledgments</vt:lpstr>
      <vt:lpstr>Acknowledgments</vt:lpstr>
      <vt:lpstr>PowerPoint Presentation</vt:lpstr>
      <vt:lpstr>SAFARI Newsletter December 2021 Edition</vt:lpstr>
      <vt:lpstr>Referenced Papers, Talks, Artifacts</vt:lpstr>
      <vt:lpstr>Open Source Tools: SAFARI GitHub</vt:lpstr>
      <vt:lpstr>Special Research Sessions &amp; Courses</vt:lpstr>
      <vt:lpstr>Comp Arch (Fall 2021)</vt:lpstr>
      <vt:lpstr>DDCA (Spring 2022)</vt:lpstr>
      <vt:lpstr>PIM Course (Spring 2022)</vt:lpstr>
      <vt:lpstr>Genomics (Spring 2022)</vt:lpstr>
      <vt:lpstr>Hetero. Systems (Spring’22)</vt:lpstr>
      <vt:lpstr>HW/SW Co-Design (Spring 2022)</vt:lpstr>
      <vt:lpstr>SSD Course (Spring 2022)</vt:lpstr>
      <vt:lpstr>Projects &amp; Seminars: SoftMC FPGA-Based Exploration of DRAM and RowHammer (Fall 2022)</vt:lpstr>
      <vt:lpstr>Projects &amp; Seminars: Ramulator Exploration of Emerging Memory Systems (Fall 2022)</vt:lpstr>
      <vt:lpstr>Memory-Centric Computing</vt:lpstr>
      <vt:lpstr>Backup Slides</vt:lpstr>
      <vt:lpstr>In-Storage Genomic Data Filtering [ASPLOS 2022] </vt:lpstr>
      <vt:lpstr>Genome Sequence Analysis</vt:lpstr>
      <vt:lpstr>Accelerating Genome Sequence Analysis</vt:lpstr>
      <vt:lpstr>Key Idea</vt:lpstr>
      <vt:lpstr>GenStore</vt:lpstr>
      <vt:lpstr>GenStore Talk Video</vt:lpstr>
      <vt:lpstr>In-Storage Genomic Data Filtering [ASPLOS 2022] </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Sequence-to-Graph Mapping</vt:lpstr>
      <vt:lpstr>Accelerating Basecalling + Read Mapping</vt:lpstr>
      <vt:lpstr>Accelerating Time Series Analysis</vt:lpstr>
      <vt:lpstr>Accelerating Graph Pattern Mining</vt:lpstr>
      <vt:lpstr>Accelerating HTAP Database Systems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Identifying Layer Families</vt:lpstr>
      <vt:lpstr>Mensa: Energy Reduction</vt:lpstr>
      <vt:lpstr>Mensa:  Throughput Improvement</vt:lpstr>
      <vt:lpstr>Mensa: Highly-Efficient ML Inference</vt:lpstr>
      <vt:lpstr>FPGA-based Processing Near Memory</vt:lpstr>
      <vt:lpstr>Near-Memory Acceleration Using FPGAs</vt:lpstr>
      <vt:lpstr>Performance &amp; Energy Greatly Improve</vt:lpstr>
      <vt:lpstr>We Need to Revisit the Entire Stack</vt:lpstr>
      <vt:lpstr>PIM Review and Open Problems</vt:lpstr>
      <vt:lpstr>PIM Review and Open Problems (II)</vt:lpstr>
      <vt:lpstr>Processing in Memory:  Adoption Challenges</vt:lpstr>
      <vt:lpstr>Eliminating the Adoption Barriers</vt:lpstr>
      <vt:lpstr>Potential Barriers to Adoption of PIM</vt:lpstr>
      <vt:lpstr>We Need to Revisit the Entire Stack</vt:lpstr>
      <vt:lpstr>Adoption: Accelerating Key Applications (I)</vt:lpstr>
      <vt:lpstr>Adoption: Accelerating Key Applications (II)</vt:lpstr>
      <vt:lpstr>Adoption: Accelerating Key Applications (III)</vt:lpstr>
      <vt:lpstr>Adoption: Accelerating Key Applications (IV)</vt:lpstr>
      <vt:lpstr>Adoption: Accelerating Key Applications (V)</vt:lpstr>
      <vt:lpstr>Adoption: Accelerating Key Applications (VI)</vt:lpstr>
      <vt:lpstr>Adoption: Accelerating Key Applications (VII)</vt:lpstr>
      <vt:lpstr>Adoption: Accelerating Key Applications (VIII)</vt:lpstr>
      <vt:lpstr>Adoption: Accelerating Key Applications (IX)</vt:lpstr>
      <vt:lpstr>Adoption: Accelerating Key Applications (X)</vt:lpstr>
      <vt:lpstr>Adoption: Accelerating Key Applications (XI)</vt:lpstr>
      <vt:lpstr>Adoption: How to Keep It Simple?</vt:lpstr>
      <vt:lpstr>Adoption: How to Maintain Coherence? (I)</vt:lpstr>
      <vt:lpstr>Challenge: Coherence for Hybrid CPU-PIM Apps</vt:lpstr>
      <vt:lpstr>Adoption: How to Maintain Coherence? (II)</vt:lpstr>
      <vt:lpstr>Adoption: How to Support Synchronization?</vt:lpstr>
      <vt:lpstr>Adoption: How to Support Virtual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 Methods &amp; Benchmarks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3166</cp:revision>
  <cp:lastPrinted>2017-12-05T03:30:35Z</cp:lastPrinted>
  <dcterms:created xsi:type="dcterms:W3CDTF">2010-10-08T20:41:54Z</dcterms:created>
  <dcterms:modified xsi:type="dcterms:W3CDTF">2022-09-27T17:16:55Z</dcterms:modified>
</cp:coreProperties>
</file>