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theme/theme55.xml" ContentType="application/vnd.openxmlformats-officedocument.theme+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58.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0.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1.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theme/theme62.xml" ContentType="application/vnd.openxmlformats-officedocument.theme+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4.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5.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7.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theme/theme68.xml" ContentType="application/vnd.openxmlformats-officedocument.theme+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theme/theme69.xml" ContentType="application/vnd.openxmlformats-officedocument.theme+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theme/theme70.xml" ContentType="application/vnd.openxmlformats-officedocument.theme+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theme/theme71.xml" ContentType="application/vnd.openxmlformats-officedocument.theme+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6.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7.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8.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theme/theme79.xml" ContentType="application/vnd.openxmlformats-officedocument.theme+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theme/theme80.xml" ContentType="application/vnd.openxmlformats-officedocument.theme+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theme/theme81.xml" ContentType="application/vnd.openxmlformats-officedocument.theme+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theme/theme82.xml" ContentType="application/vnd.openxmlformats-officedocument.theme+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theme/theme83.xml" ContentType="application/vnd.openxmlformats-officedocument.theme+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theme/theme84.xml" ContentType="application/vnd.openxmlformats-officedocument.theme+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theme/theme85.xml" ContentType="application/vnd.openxmlformats-officedocument.theme+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theme/theme86.xml" ContentType="application/vnd.openxmlformats-officedocument.theme+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7.xml" ContentType="application/vnd.openxmlformats-officedocument.theme+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8.xml" ContentType="application/vnd.openxmlformats-officedocument.theme+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theme/theme89.xml" ContentType="application/vnd.openxmlformats-officedocument.theme+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theme/theme90.xml" ContentType="application/vnd.openxmlformats-officedocument.theme+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theme/theme91.xml" ContentType="application/vnd.openxmlformats-officedocument.theme+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theme/theme92.xml" ContentType="application/vnd.openxmlformats-officedocument.theme+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theme/theme93.xml" ContentType="application/vnd.openxmlformats-officedocument.theme+xml"/>
  <Override PartName="/ppt/theme/theme94.xml" ContentType="application/vnd.openxmlformats-officedocument.theme+xml"/>
  <Override PartName="/ppt/theme/theme9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7.xml" ContentType="application/vnd.openxmlformats-officedocument.drawingml.chart+xml"/>
  <Override PartName="/ppt/theme/themeOverride3.xml" ContentType="application/vnd.openxmlformats-officedocument.themeOverride+xml"/>
  <Override PartName="/ppt/notesSlides/notesSlide26.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theme/themeOverride5.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tags/tag1.xml" ContentType="application/vnd.openxmlformats-officedocument.presentationml.tags+xml"/>
  <Override PartName="/ppt/notesSlides/notesSlide79.xml" ContentType="application/vnd.openxmlformats-officedocument.presentationml.notesSlide+xml"/>
  <Override PartName="/ppt/tags/tag2.xml" ContentType="application/vnd.openxmlformats-officedocument.presentationml.tags+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harts/chart14.xml" ContentType="application/vnd.openxmlformats-officedocument.drawingml.chart+xml"/>
  <Override PartName="/ppt/theme/themeOverride6.xml" ContentType="application/vnd.openxmlformats-officedocument.themeOverr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978" r:id="rId52"/>
    <p:sldMasterId id="2147488991" r:id="rId53"/>
    <p:sldMasterId id="2147489016" r:id="rId54"/>
    <p:sldMasterId id="2147489028" r:id="rId55"/>
    <p:sldMasterId id="2147489084" r:id="rId56"/>
    <p:sldMasterId id="2147489216" r:id="rId57"/>
    <p:sldMasterId id="2147489228" r:id="rId58"/>
    <p:sldMasterId id="2147489252" r:id="rId59"/>
    <p:sldMasterId id="2147489265" r:id="rId60"/>
    <p:sldMasterId id="2147489277" r:id="rId61"/>
    <p:sldMasterId id="2147489289" r:id="rId62"/>
    <p:sldMasterId id="2147489421" r:id="rId63"/>
    <p:sldMasterId id="2147489426" r:id="rId64"/>
    <p:sldMasterId id="2147489439" r:id="rId65"/>
    <p:sldMasterId id="2147489452" r:id="rId66"/>
    <p:sldMasterId id="2147489464" r:id="rId67"/>
    <p:sldMasterId id="2147489477" r:id="rId68"/>
    <p:sldMasterId id="2147489495" r:id="rId69"/>
    <p:sldMasterId id="2147489547" r:id="rId70"/>
    <p:sldMasterId id="2147489550" r:id="rId71"/>
    <p:sldMasterId id="2147489562" r:id="rId72"/>
    <p:sldMasterId id="2147489587" r:id="rId73"/>
    <p:sldMasterId id="2147489611" r:id="rId74"/>
    <p:sldMasterId id="2147489624" r:id="rId75"/>
    <p:sldMasterId id="2147489637" r:id="rId76"/>
    <p:sldMasterId id="2147489640" r:id="rId77"/>
    <p:sldMasterId id="2147489643" r:id="rId78"/>
    <p:sldMasterId id="2147489655" r:id="rId79"/>
    <p:sldMasterId id="2147489713" r:id="rId80"/>
    <p:sldMasterId id="2147489726" r:id="rId81"/>
    <p:sldMasterId id="2147489739" r:id="rId82"/>
    <p:sldMasterId id="2147489752" r:id="rId83"/>
    <p:sldMasterId id="2147489757" r:id="rId84"/>
    <p:sldMasterId id="2147489769" r:id="rId85"/>
    <p:sldMasterId id="2147489782" r:id="rId86"/>
    <p:sldMasterId id="2147489794" r:id="rId87"/>
    <p:sldMasterId id="2147489805" r:id="rId88"/>
    <p:sldMasterId id="2147489818" r:id="rId89"/>
    <p:sldMasterId id="2147489831" r:id="rId90"/>
    <p:sldMasterId id="2147489843" r:id="rId91"/>
    <p:sldMasterId id="2147489856" r:id="rId92"/>
    <p:sldMasterId id="2147489870" r:id="rId93"/>
  </p:sldMasterIdLst>
  <p:notesMasterIdLst>
    <p:notesMasterId r:id="rId530"/>
  </p:notesMasterIdLst>
  <p:handoutMasterIdLst>
    <p:handoutMasterId r:id="rId531"/>
  </p:handoutMasterIdLst>
  <p:sldIdLst>
    <p:sldId id="7035" r:id="rId94"/>
    <p:sldId id="5219" r:id="rId95"/>
    <p:sldId id="5218" r:id="rId96"/>
    <p:sldId id="5220" r:id="rId97"/>
    <p:sldId id="5221" r:id="rId98"/>
    <p:sldId id="5222" r:id="rId99"/>
    <p:sldId id="5223" r:id="rId100"/>
    <p:sldId id="4457" r:id="rId101"/>
    <p:sldId id="4436" r:id="rId102"/>
    <p:sldId id="4696" r:id="rId103"/>
    <p:sldId id="5742" r:id="rId104"/>
    <p:sldId id="6179" r:id="rId105"/>
    <p:sldId id="5835" r:id="rId106"/>
    <p:sldId id="6660" r:id="rId107"/>
    <p:sldId id="5715" r:id="rId108"/>
    <p:sldId id="6768" r:id="rId109"/>
    <p:sldId id="6965" r:id="rId110"/>
    <p:sldId id="6511" r:id="rId111"/>
    <p:sldId id="6042" r:id="rId112"/>
    <p:sldId id="5992" r:id="rId113"/>
    <p:sldId id="5224" r:id="rId114"/>
    <p:sldId id="5225" r:id="rId115"/>
    <p:sldId id="5232" r:id="rId116"/>
    <p:sldId id="7017" r:id="rId117"/>
    <p:sldId id="6227" r:id="rId118"/>
    <p:sldId id="7018" r:id="rId119"/>
    <p:sldId id="5227" r:id="rId120"/>
    <p:sldId id="5226" r:id="rId121"/>
    <p:sldId id="5228" r:id="rId122"/>
    <p:sldId id="5229" r:id="rId123"/>
    <p:sldId id="5230" r:id="rId124"/>
    <p:sldId id="6304" r:id="rId125"/>
    <p:sldId id="6303" r:id="rId126"/>
    <p:sldId id="5821" r:id="rId127"/>
    <p:sldId id="6644" r:id="rId128"/>
    <p:sldId id="6923" r:id="rId129"/>
    <p:sldId id="5374" r:id="rId130"/>
    <p:sldId id="5388" r:id="rId131"/>
    <p:sldId id="5233" r:id="rId132"/>
    <p:sldId id="6593" r:id="rId133"/>
    <p:sldId id="6594" r:id="rId134"/>
    <p:sldId id="5744" r:id="rId135"/>
    <p:sldId id="7020" r:id="rId136"/>
    <p:sldId id="5746" r:id="rId137"/>
    <p:sldId id="3581" r:id="rId138"/>
    <p:sldId id="3582" r:id="rId139"/>
    <p:sldId id="3584" r:id="rId140"/>
    <p:sldId id="6050" r:id="rId141"/>
    <p:sldId id="3585" r:id="rId142"/>
    <p:sldId id="3586" r:id="rId143"/>
    <p:sldId id="7021" r:id="rId144"/>
    <p:sldId id="5654" r:id="rId145"/>
    <p:sldId id="7022" r:id="rId146"/>
    <p:sldId id="7023" r:id="rId147"/>
    <p:sldId id="7024" r:id="rId148"/>
    <p:sldId id="3853" r:id="rId149"/>
    <p:sldId id="5751" r:id="rId150"/>
    <p:sldId id="6047" r:id="rId151"/>
    <p:sldId id="4143" r:id="rId152"/>
    <p:sldId id="4144" r:id="rId153"/>
    <p:sldId id="6661" r:id="rId154"/>
    <p:sldId id="6963" r:id="rId155"/>
    <p:sldId id="6964" r:id="rId156"/>
    <p:sldId id="7025" r:id="rId157"/>
    <p:sldId id="5215" r:id="rId158"/>
    <p:sldId id="6614" r:id="rId159"/>
    <p:sldId id="5754" r:id="rId160"/>
    <p:sldId id="5234" r:id="rId161"/>
    <p:sldId id="5235" r:id="rId162"/>
    <p:sldId id="5236" r:id="rId163"/>
    <p:sldId id="6852" r:id="rId164"/>
    <p:sldId id="5238" r:id="rId165"/>
    <p:sldId id="5239" r:id="rId166"/>
    <p:sldId id="5240" r:id="rId167"/>
    <p:sldId id="5241" r:id="rId168"/>
    <p:sldId id="5242" r:id="rId169"/>
    <p:sldId id="5400" r:id="rId170"/>
    <p:sldId id="5205" r:id="rId171"/>
    <p:sldId id="5245" r:id="rId172"/>
    <p:sldId id="5246" r:id="rId173"/>
    <p:sldId id="5247" r:id="rId174"/>
    <p:sldId id="5248" r:id="rId175"/>
    <p:sldId id="5249" r:id="rId176"/>
    <p:sldId id="5509" r:id="rId177"/>
    <p:sldId id="6156" r:id="rId178"/>
    <p:sldId id="7026" r:id="rId179"/>
    <p:sldId id="5251" r:id="rId180"/>
    <p:sldId id="6051" r:id="rId181"/>
    <p:sldId id="5253" r:id="rId182"/>
    <p:sldId id="5254" r:id="rId183"/>
    <p:sldId id="5540" r:id="rId184"/>
    <p:sldId id="6595" r:id="rId185"/>
    <p:sldId id="6369" r:id="rId186"/>
    <p:sldId id="6370" r:id="rId187"/>
    <p:sldId id="5465" r:id="rId188"/>
    <p:sldId id="6052" r:id="rId189"/>
    <p:sldId id="6553" r:id="rId190"/>
    <p:sldId id="5260" r:id="rId191"/>
    <p:sldId id="5261" r:id="rId192"/>
    <p:sldId id="5263" r:id="rId193"/>
    <p:sldId id="5264" r:id="rId194"/>
    <p:sldId id="5265" r:id="rId195"/>
    <p:sldId id="6054" r:id="rId196"/>
    <p:sldId id="6662" r:id="rId197"/>
    <p:sldId id="7030" r:id="rId198"/>
    <p:sldId id="6577" r:id="rId199"/>
    <p:sldId id="6596" r:id="rId200"/>
    <p:sldId id="5976" r:id="rId201"/>
    <p:sldId id="5269" r:id="rId202"/>
    <p:sldId id="5274" r:id="rId203"/>
    <p:sldId id="3759" r:id="rId204"/>
    <p:sldId id="5979" r:id="rId205"/>
    <p:sldId id="5593" r:id="rId206"/>
    <p:sldId id="6055" r:id="rId207"/>
    <p:sldId id="552" r:id="rId208"/>
    <p:sldId id="754" r:id="rId209"/>
    <p:sldId id="6759" r:id="rId210"/>
    <p:sldId id="6056" r:id="rId211"/>
    <p:sldId id="6057" r:id="rId212"/>
    <p:sldId id="6491" r:id="rId213"/>
    <p:sldId id="6656" r:id="rId214"/>
    <p:sldId id="6053" r:id="rId215"/>
    <p:sldId id="2647" r:id="rId216"/>
    <p:sldId id="6007" r:id="rId217"/>
    <p:sldId id="6008" r:id="rId218"/>
    <p:sldId id="6009" r:id="rId219"/>
    <p:sldId id="6010" r:id="rId220"/>
    <p:sldId id="6011" r:id="rId221"/>
    <p:sldId id="6012" r:id="rId222"/>
    <p:sldId id="6013" r:id="rId223"/>
    <p:sldId id="6015" r:id="rId224"/>
    <p:sldId id="5294" r:id="rId225"/>
    <p:sldId id="6017" r:id="rId226"/>
    <p:sldId id="6018" r:id="rId227"/>
    <p:sldId id="6019" r:id="rId228"/>
    <p:sldId id="6020" r:id="rId229"/>
    <p:sldId id="6021" r:id="rId230"/>
    <p:sldId id="6022" r:id="rId231"/>
    <p:sldId id="6023" r:id="rId232"/>
    <p:sldId id="6024" r:id="rId233"/>
    <p:sldId id="5312" r:id="rId234"/>
    <p:sldId id="6058" r:id="rId235"/>
    <p:sldId id="6059" r:id="rId236"/>
    <p:sldId id="6060" r:id="rId237"/>
    <p:sldId id="3372" r:id="rId238"/>
    <p:sldId id="5759" r:id="rId239"/>
    <p:sldId id="5834" r:id="rId240"/>
    <p:sldId id="5837" r:id="rId241"/>
    <p:sldId id="6937" r:id="rId242"/>
    <p:sldId id="6061" r:id="rId243"/>
    <p:sldId id="6930" r:id="rId244"/>
    <p:sldId id="6956" r:id="rId245"/>
    <p:sldId id="6544" r:id="rId246"/>
    <p:sldId id="1317" r:id="rId247"/>
    <p:sldId id="1303" r:id="rId248"/>
    <p:sldId id="1296" r:id="rId249"/>
    <p:sldId id="1282" r:id="rId250"/>
    <p:sldId id="1077" r:id="rId251"/>
    <p:sldId id="1086" r:id="rId252"/>
    <p:sldId id="6647" r:id="rId253"/>
    <p:sldId id="6493" r:id="rId254"/>
    <p:sldId id="993" r:id="rId255"/>
    <p:sldId id="6664" r:id="rId256"/>
    <p:sldId id="6028" r:id="rId257"/>
    <p:sldId id="6029" r:id="rId258"/>
    <p:sldId id="6030" r:id="rId259"/>
    <p:sldId id="5351" r:id="rId260"/>
    <p:sldId id="6547" r:id="rId261"/>
    <p:sldId id="5471" r:id="rId262"/>
    <p:sldId id="6938" r:id="rId263"/>
    <p:sldId id="6939" r:id="rId264"/>
    <p:sldId id="6940" r:id="rId265"/>
    <p:sldId id="6767" r:id="rId266"/>
    <p:sldId id="6941" r:id="rId267"/>
    <p:sldId id="6942" r:id="rId268"/>
    <p:sldId id="6959" r:id="rId269"/>
    <p:sldId id="6960" r:id="rId270"/>
    <p:sldId id="6958" r:id="rId271"/>
    <p:sldId id="6957" r:id="rId272"/>
    <p:sldId id="6948" r:id="rId273"/>
    <p:sldId id="6949" r:id="rId274"/>
    <p:sldId id="3926" r:id="rId275"/>
    <p:sldId id="6950" r:id="rId276"/>
    <p:sldId id="6951" r:id="rId277"/>
    <p:sldId id="6952" r:id="rId278"/>
    <p:sldId id="6665" r:id="rId279"/>
    <p:sldId id="6935" r:id="rId280"/>
    <p:sldId id="6031" r:id="rId281"/>
    <p:sldId id="5870" r:id="rId282"/>
    <p:sldId id="6495" r:id="rId283"/>
    <p:sldId id="6225" r:id="rId284"/>
    <p:sldId id="6065" r:id="rId285"/>
    <p:sldId id="6895" r:id="rId286"/>
    <p:sldId id="5968" r:id="rId287"/>
    <p:sldId id="6502" r:id="rId288"/>
    <p:sldId id="7031" r:id="rId289"/>
    <p:sldId id="6016" r:id="rId290"/>
    <p:sldId id="6496" r:id="rId291"/>
    <p:sldId id="6497" r:id="rId292"/>
    <p:sldId id="6367" r:id="rId293"/>
    <p:sldId id="6953" r:id="rId294"/>
    <p:sldId id="6292" r:id="rId295"/>
    <p:sldId id="6597" r:id="rId296"/>
    <p:sldId id="586" r:id="rId297"/>
    <p:sldId id="575" r:id="rId298"/>
    <p:sldId id="683" r:id="rId299"/>
    <p:sldId id="6598" r:id="rId300"/>
    <p:sldId id="6599" r:id="rId301"/>
    <p:sldId id="6600" r:id="rId302"/>
    <p:sldId id="6359" r:id="rId303"/>
    <p:sldId id="7032" r:id="rId304"/>
    <p:sldId id="6961" r:id="rId305"/>
    <p:sldId id="5918" r:id="rId306"/>
    <p:sldId id="5919" r:id="rId307"/>
    <p:sldId id="6002" r:id="rId308"/>
    <p:sldId id="6003" r:id="rId309"/>
    <p:sldId id="5920" r:id="rId310"/>
    <p:sldId id="6498" r:id="rId311"/>
    <p:sldId id="6921" r:id="rId312"/>
    <p:sldId id="6954" r:id="rId313"/>
    <p:sldId id="6226" r:id="rId314"/>
    <p:sldId id="6645" r:id="rId315"/>
    <p:sldId id="5982" r:id="rId316"/>
    <p:sldId id="5983" r:id="rId317"/>
    <p:sldId id="6648" r:id="rId318"/>
    <p:sldId id="6650" r:id="rId319"/>
    <p:sldId id="6063" r:id="rId320"/>
    <p:sldId id="6064" r:id="rId321"/>
    <p:sldId id="3792" r:id="rId322"/>
    <p:sldId id="6229" r:id="rId323"/>
    <p:sldId id="5500" r:id="rId324"/>
    <p:sldId id="5365" r:id="rId325"/>
    <p:sldId id="6230" r:id="rId326"/>
    <p:sldId id="6231" r:id="rId327"/>
    <p:sldId id="5614" r:id="rId328"/>
    <p:sldId id="6955" r:id="rId329"/>
    <p:sldId id="6306" r:id="rId330"/>
    <p:sldId id="5779" r:id="rId331"/>
    <p:sldId id="5368" r:id="rId332"/>
    <p:sldId id="5771" r:id="rId333"/>
    <p:sldId id="6519" r:id="rId334"/>
    <p:sldId id="5775" r:id="rId335"/>
    <p:sldId id="5776" r:id="rId336"/>
    <p:sldId id="5700" r:id="rId337"/>
    <p:sldId id="6659" r:id="rId338"/>
    <p:sldId id="6038" r:id="rId339"/>
    <p:sldId id="7033" r:id="rId340"/>
    <p:sldId id="6896" r:id="rId341"/>
    <p:sldId id="6849" r:id="rId342"/>
    <p:sldId id="6850" r:id="rId343"/>
    <p:sldId id="7034" r:id="rId344"/>
    <p:sldId id="5359" r:id="rId345"/>
    <p:sldId id="5952" r:id="rId346"/>
    <p:sldId id="5006" r:id="rId347"/>
    <p:sldId id="6667" r:id="rId348"/>
    <p:sldId id="6655" r:id="rId349"/>
    <p:sldId id="5855" r:id="rId350"/>
    <p:sldId id="5409" r:id="rId351"/>
    <p:sldId id="6668" r:id="rId352"/>
    <p:sldId id="6640" r:id="rId353"/>
    <p:sldId id="6641" r:id="rId354"/>
    <p:sldId id="6651" r:id="rId355"/>
    <p:sldId id="6652" r:id="rId356"/>
    <p:sldId id="6571" r:id="rId357"/>
    <p:sldId id="6572" r:id="rId358"/>
    <p:sldId id="6574" r:id="rId359"/>
    <p:sldId id="6653" r:id="rId360"/>
    <p:sldId id="6611" r:id="rId361"/>
    <p:sldId id="6309" r:id="rId362"/>
    <p:sldId id="6310" r:id="rId363"/>
    <p:sldId id="6311" r:id="rId364"/>
    <p:sldId id="6312" r:id="rId365"/>
    <p:sldId id="6313" r:id="rId366"/>
    <p:sldId id="6314" r:id="rId367"/>
    <p:sldId id="6315" r:id="rId368"/>
    <p:sldId id="6316" r:id="rId369"/>
    <p:sldId id="6317" r:id="rId370"/>
    <p:sldId id="6318" r:id="rId371"/>
    <p:sldId id="6319" r:id="rId372"/>
    <p:sldId id="6320" r:id="rId373"/>
    <p:sldId id="6321" r:id="rId374"/>
    <p:sldId id="6322" r:id="rId375"/>
    <p:sldId id="6323" r:id="rId376"/>
    <p:sldId id="6324" r:id="rId377"/>
    <p:sldId id="6325" r:id="rId378"/>
    <p:sldId id="6326" r:id="rId379"/>
    <p:sldId id="6327" r:id="rId380"/>
    <p:sldId id="6328" r:id="rId381"/>
    <p:sldId id="6615" r:id="rId382"/>
    <p:sldId id="397" r:id="rId383"/>
    <p:sldId id="349" r:id="rId384"/>
    <p:sldId id="301" r:id="rId385"/>
    <p:sldId id="307" r:id="rId386"/>
    <p:sldId id="345" r:id="rId387"/>
    <p:sldId id="309" r:id="rId388"/>
    <p:sldId id="310" r:id="rId389"/>
    <p:sldId id="314" r:id="rId390"/>
    <p:sldId id="317" r:id="rId391"/>
    <p:sldId id="390" r:id="rId392"/>
    <p:sldId id="318" r:id="rId393"/>
    <p:sldId id="353" r:id="rId394"/>
    <p:sldId id="320" r:id="rId395"/>
    <p:sldId id="321" r:id="rId396"/>
    <p:sldId id="373" r:id="rId397"/>
    <p:sldId id="391" r:id="rId398"/>
    <p:sldId id="326" r:id="rId399"/>
    <p:sldId id="401" r:id="rId400"/>
    <p:sldId id="6616" r:id="rId401"/>
    <p:sldId id="6975" r:id="rId402"/>
    <p:sldId id="256" r:id="rId403"/>
    <p:sldId id="257" r:id="rId404"/>
    <p:sldId id="259" r:id="rId405"/>
    <p:sldId id="260" r:id="rId406"/>
    <p:sldId id="261" r:id="rId407"/>
    <p:sldId id="262" r:id="rId408"/>
    <p:sldId id="263" r:id="rId409"/>
    <p:sldId id="264" r:id="rId410"/>
    <p:sldId id="265" r:id="rId411"/>
    <p:sldId id="267" r:id="rId412"/>
    <p:sldId id="268" r:id="rId413"/>
    <p:sldId id="270" r:id="rId414"/>
    <p:sldId id="271" r:id="rId415"/>
    <p:sldId id="273" r:id="rId416"/>
    <p:sldId id="281" r:id="rId417"/>
    <p:sldId id="283" r:id="rId418"/>
    <p:sldId id="7027" r:id="rId419"/>
    <p:sldId id="285" r:id="rId420"/>
    <p:sldId id="286" r:id="rId421"/>
    <p:sldId id="287" r:id="rId422"/>
    <p:sldId id="288" r:id="rId423"/>
    <p:sldId id="289" r:id="rId424"/>
    <p:sldId id="290" r:id="rId425"/>
    <p:sldId id="6772" r:id="rId426"/>
    <p:sldId id="292" r:id="rId427"/>
    <p:sldId id="6977" r:id="rId428"/>
    <p:sldId id="6329" r:id="rId429"/>
    <p:sldId id="6330" r:id="rId430"/>
    <p:sldId id="6331" r:id="rId431"/>
    <p:sldId id="6332" r:id="rId432"/>
    <p:sldId id="6333" r:id="rId433"/>
    <p:sldId id="6334" r:id="rId434"/>
    <p:sldId id="6335" r:id="rId435"/>
    <p:sldId id="6587" r:id="rId436"/>
    <p:sldId id="1242" r:id="rId437"/>
    <p:sldId id="1252" r:id="rId438"/>
    <p:sldId id="1224" r:id="rId439"/>
    <p:sldId id="5285" r:id="rId440"/>
    <p:sldId id="6337" r:id="rId441"/>
    <p:sldId id="6336" r:id="rId442"/>
    <p:sldId id="6338" r:id="rId443"/>
    <p:sldId id="452" r:id="rId444"/>
    <p:sldId id="6339" r:id="rId445"/>
    <p:sldId id="6340" r:id="rId446"/>
    <p:sldId id="6341" r:id="rId447"/>
    <p:sldId id="6342" r:id="rId448"/>
    <p:sldId id="6343" r:id="rId449"/>
    <p:sldId id="6605" r:id="rId450"/>
    <p:sldId id="6344" r:id="rId451"/>
    <p:sldId id="6345" r:id="rId452"/>
    <p:sldId id="284" r:id="rId453"/>
    <p:sldId id="323" r:id="rId454"/>
    <p:sldId id="324" r:id="rId455"/>
    <p:sldId id="6604" r:id="rId456"/>
    <p:sldId id="6346" r:id="rId457"/>
    <p:sldId id="6347" r:id="rId458"/>
    <p:sldId id="6348" r:id="rId459"/>
    <p:sldId id="6583" r:id="rId460"/>
    <p:sldId id="6584" r:id="rId461"/>
    <p:sldId id="6585" r:id="rId462"/>
    <p:sldId id="6586" r:id="rId463"/>
    <p:sldId id="6589" r:id="rId464"/>
    <p:sldId id="6590" r:id="rId465"/>
    <p:sldId id="6349" r:id="rId466"/>
    <p:sldId id="6592" r:id="rId467"/>
    <p:sldId id="6638" r:id="rId468"/>
    <p:sldId id="5790" r:id="rId469"/>
    <p:sldId id="5791" r:id="rId470"/>
    <p:sldId id="5792" r:id="rId471"/>
    <p:sldId id="5793" r:id="rId472"/>
    <p:sldId id="5794" r:id="rId473"/>
    <p:sldId id="5795" r:id="rId474"/>
    <p:sldId id="5796" r:id="rId475"/>
    <p:sldId id="5797" r:id="rId476"/>
    <p:sldId id="5798" r:id="rId477"/>
    <p:sldId id="5799" r:id="rId478"/>
    <p:sldId id="5800" r:id="rId479"/>
    <p:sldId id="5801" r:id="rId480"/>
    <p:sldId id="1863" r:id="rId481"/>
    <p:sldId id="6036" r:id="rId482"/>
    <p:sldId id="6232" r:id="rId483"/>
    <p:sldId id="6617" r:id="rId484"/>
    <p:sldId id="6618" r:id="rId485"/>
    <p:sldId id="6619" r:id="rId486"/>
    <p:sldId id="6620" r:id="rId487"/>
    <p:sldId id="6621" r:id="rId488"/>
    <p:sldId id="6622" r:id="rId489"/>
    <p:sldId id="6669" r:id="rId490"/>
    <p:sldId id="6623" r:id="rId491"/>
    <p:sldId id="6670" r:id="rId492"/>
    <p:sldId id="6672" r:id="rId493"/>
    <p:sldId id="6671" r:id="rId494"/>
    <p:sldId id="6637" r:id="rId495"/>
    <p:sldId id="6624" r:id="rId496"/>
    <p:sldId id="6081" r:id="rId497"/>
    <p:sldId id="6082" r:id="rId498"/>
    <p:sldId id="6097" r:id="rId499"/>
    <p:sldId id="6209" r:id="rId500"/>
    <p:sldId id="6625" r:id="rId501"/>
    <p:sldId id="6626" r:id="rId502"/>
    <p:sldId id="6749" r:id="rId503"/>
    <p:sldId id="6750" r:id="rId504"/>
    <p:sldId id="6751" r:id="rId505"/>
    <p:sldId id="6752" r:id="rId506"/>
    <p:sldId id="6753" r:id="rId507"/>
    <p:sldId id="6754" r:id="rId508"/>
    <p:sldId id="6755" r:id="rId509"/>
    <p:sldId id="6756" r:id="rId510"/>
    <p:sldId id="6633" r:id="rId511"/>
    <p:sldId id="6634" r:id="rId512"/>
    <p:sldId id="6757" r:id="rId513"/>
    <p:sldId id="6635" r:id="rId514"/>
    <p:sldId id="6758" r:id="rId515"/>
    <p:sldId id="5914" r:id="rId516"/>
    <p:sldId id="5915" r:id="rId517"/>
    <p:sldId id="6507" r:id="rId518"/>
    <p:sldId id="6636" r:id="rId519"/>
    <p:sldId id="6531" r:id="rId520"/>
    <p:sldId id="6086" r:id="rId521"/>
    <p:sldId id="6040" r:id="rId522"/>
    <p:sldId id="6486" r:id="rId523"/>
    <p:sldId id="6487" r:id="rId524"/>
    <p:sldId id="6488" r:id="rId525"/>
    <p:sldId id="6489" r:id="rId526"/>
    <p:sldId id="5829" r:id="rId527"/>
    <p:sldId id="6508" r:id="rId528"/>
    <p:sldId id="6639" r:id="rId5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61" autoAdjust="0"/>
    <p:restoredTop sz="99433" autoAdjust="0"/>
  </p:normalViewPr>
  <p:slideViewPr>
    <p:cSldViewPr>
      <p:cViewPr varScale="1">
        <p:scale>
          <a:sx n="128" d="100"/>
          <a:sy n="128" d="100"/>
        </p:scale>
        <p:origin x="2504"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4.xml"/><Relationship Id="rId21" Type="http://schemas.openxmlformats.org/officeDocument/2006/relationships/slideMaster" Target="slideMasters/slideMaster21.xml"/><Relationship Id="rId324" Type="http://schemas.openxmlformats.org/officeDocument/2006/relationships/slide" Target="slides/slide231.xml"/><Relationship Id="rId531" Type="http://schemas.openxmlformats.org/officeDocument/2006/relationships/handoutMaster" Target="handoutMasters/handoutMaster1.xml"/><Relationship Id="rId170" Type="http://schemas.openxmlformats.org/officeDocument/2006/relationships/slide" Target="slides/slide77.xml"/><Relationship Id="rId268" Type="http://schemas.openxmlformats.org/officeDocument/2006/relationships/slide" Target="slides/slide175.xml"/><Relationship Id="rId475" Type="http://schemas.openxmlformats.org/officeDocument/2006/relationships/slide" Target="slides/slide382.xml"/><Relationship Id="rId32" Type="http://schemas.openxmlformats.org/officeDocument/2006/relationships/slideMaster" Target="slideMasters/slideMaster32.xml"/><Relationship Id="rId128" Type="http://schemas.openxmlformats.org/officeDocument/2006/relationships/slide" Target="slides/slide35.xml"/><Relationship Id="rId335" Type="http://schemas.openxmlformats.org/officeDocument/2006/relationships/slide" Target="slides/slide242.xml"/><Relationship Id="rId181" Type="http://schemas.openxmlformats.org/officeDocument/2006/relationships/slide" Target="slides/slide88.xml"/><Relationship Id="rId402" Type="http://schemas.openxmlformats.org/officeDocument/2006/relationships/slide" Target="slides/slide309.xml"/><Relationship Id="rId279" Type="http://schemas.openxmlformats.org/officeDocument/2006/relationships/slide" Target="slides/slide186.xml"/><Relationship Id="rId444" Type="http://schemas.openxmlformats.org/officeDocument/2006/relationships/slide" Target="slides/slide351.xml"/><Relationship Id="rId486" Type="http://schemas.openxmlformats.org/officeDocument/2006/relationships/slide" Target="slides/slide393.xml"/><Relationship Id="rId43" Type="http://schemas.openxmlformats.org/officeDocument/2006/relationships/slideMaster" Target="slideMasters/slideMaster43.xml"/><Relationship Id="rId139" Type="http://schemas.openxmlformats.org/officeDocument/2006/relationships/slide" Target="slides/slide46.xml"/><Relationship Id="rId290" Type="http://schemas.openxmlformats.org/officeDocument/2006/relationships/slide" Target="slides/slide197.xml"/><Relationship Id="rId304" Type="http://schemas.openxmlformats.org/officeDocument/2006/relationships/slide" Target="slides/slide211.xml"/><Relationship Id="rId346" Type="http://schemas.openxmlformats.org/officeDocument/2006/relationships/slide" Target="slides/slide253.xml"/><Relationship Id="rId388" Type="http://schemas.openxmlformats.org/officeDocument/2006/relationships/slide" Target="slides/slide295.xml"/><Relationship Id="rId511" Type="http://schemas.openxmlformats.org/officeDocument/2006/relationships/slide" Target="slides/slide418.xml"/><Relationship Id="rId85" Type="http://schemas.openxmlformats.org/officeDocument/2006/relationships/slideMaster" Target="slideMasters/slideMaster85.xml"/><Relationship Id="rId150" Type="http://schemas.openxmlformats.org/officeDocument/2006/relationships/slide" Target="slides/slide57.xml"/><Relationship Id="rId192" Type="http://schemas.openxmlformats.org/officeDocument/2006/relationships/slide" Target="slides/slide99.xml"/><Relationship Id="rId206" Type="http://schemas.openxmlformats.org/officeDocument/2006/relationships/slide" Target="slides/slide113.xml"/><Relationship Id="rId413" Type="http://schemas.openxmlformats.org/officeDocument/2006/relationships/slide" Target="slides/slide320.xml"/><Relationship Id="rId248" Type="http://schemas.openxmlformats.org/officeDocument/2006/relationships/slide" Target="slides/slide155.xml"/><Relationship Id="rId455" Type="http://schemas.openxmlformats.org/officeDocument/2006/relationships/slide" Target="slides/slide362.xml"/><Relationship Id="rId497" Type="http://schemas.openxmlformats.org/officeDocument/2006/relationships/slide" Target="slides/slide404.xml"/><Relationship Id="rId12" Type="http://schemas.openxmlformats.org/officeDocument/2006/relationships/slideMaster" Target="slideMasters/slideMaster12.xml"/><Relationship Id="rId108" Type="http://schemas.openxmlformats.org/officeDocument/2006/relationships/slide" Target="slides/slide15.xml"/><Relationship Id="rId315" Type="http://schemas.openxmlformats.org/officeDocument/2006/relationships/slide" Target="slides/slide222.xml"/><Relationship Id="rId357" Type="http://schemas.openxmlformats.org/officeDocument/2006/relationships/slide" Target="slides/slide264.xml"/><Relationship Id="rId522" Type="http://schemas.openxmlformats.org/officeDocument/2006/relationships/slide" Target="slides/slide429.xml"/><Relationship Id="rId54" Type="http://schemas.openxmlformats.org/officeDocument/2006/relationships/slideMaster" Target="slideMasters/slideMaster54.xml"/><Relationship Id="rId96" Type="http://schemas.openxmlformats.org/officeDocument/2006/relationships/slide" Target="slides/slide3.xml"/><Relationship Id="rId161" Type="http://schemas.openxmlformats.org/officeDocument/2006/relationships/slide" Target="slides/slide68.xml"/><Relationship Id="rId217" Type="http://schemas.openxmlformats.org/officeDocument/2006/relationships/slide" Target="slides/slide124.xml"/><Relationship Id="rId399" Type="http://schemas.openxmlformats.org/officeDocument/2006/relationships/slide" Target="slides/slide306.xml"/><Relationship Id="rId259" Type="http://schemas.openxmlformats.org/officeDocument/2006/relationships/slide" Target="slides/slide166.xml"/><Relationship Id="rId424" Type="http://schemas.openxmlformats.org/officeDocument/2006/relationships/slide" Target="slides/slide331.xml"/><Relationship Id="rId466" Type="http://schemas.openxmlformats.org/officeDocument/2006/relationships/slide" Target="slides/slide373.xml"/><Relationship Id="rId23" Type="http://schemas.openxmlformats.org/officeDocument/2006/relationships/slideMaster" Target="slideMasters/slideMaster23.xml"/><Relationship Id="rId119" Type="http://schemas.openxmlformats.org/officeDocument/2006/relationships/slide" Target="slides/slide26.xml"/><Relationship Id="rId270" Type="http://schemas.openxmlformats.org/officeDocument/2006/relationships/slide" Target="slides/slide177.xml"/><Relationship Id="rId326" Type="http://schemas.openxmlformats.org/officeDocument/2006/relationships/slide" Target="slides/slide233.xml"/><Relationship Id="rId533" Type="http://schemas.openxmlformats.org/officeDocument/2006/relationships/viewProps" Target="viewProps.xml"/><Relationship Id="rId65" Type="http://schemas.openxmlformats.org/officeDocument/2006/relationships/slideMaster" Target="slideMasters/slideMaster65.xml"/><Relationship Id="rId130" Type="http://schemas.openxmlformats.org/officeDocument/2006/relationships/slide" Target="slides/slide37.xml"/><Relationship Id="rId368" Type="http://schemas.openxmlformats.org/officeDocument/2006/relationships/slide" Target="slides/slide275.xml"/><Relationship Id="rId172" Type="http://schemas.openxmlformats.org/officeDocument/2006/relationships/slide" Target="slides/slide79.xml"/><Relationship Id="rId228" Type="http://schemas.openxmlformats.org/officeDocument/2006/relationships/slide" Target="slides/slide135.xml"/><Relationship Id="rId435" Type="http://schemas.openxmlformats.org/officeDocument/2006/relationships/slide" Target="slides/slide342.xml"/><Relationship Id="rId477" Type="http://schemas.openxmlformats.org/officeDocument/2006/relationships/slide" Target="slides/slide384.xml"/><Relationship Id="rId281" Type="http://schemas.openxmlformats.org/officeDocument/2006/relationships/slide" Target="slides/slide188.xml"/><Relationship Id="rId337" Type="http://schemas.openxmlformats.org/officeDocument/2006/relationships/slide" Target="slides/slide244.xml"/><Relationship Id="rId502" Type="http://schemas.openxmlformats.org/officeDocument/2006/relationships/slide" Target="slides/slide409.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8.xml"/><Relationship Id="rId379" Type="http://schemas.openxmlformats.org/officeDocument/2006/relationships/slide" Target="slides/slide286.xml"/><Relationship Id="rId7" Type="http://schemas.openxmlformats.org/officeDocument/2006/relationships/slideMaster" Target="slideMasters/slideMaster7.xml"/><Relationship Id="rId183" Type="http://schemas.openxmlformats.org/officeDocument/2006/relationships/slide" Target="slides/slide90.xml"/><Relationship Id="rId239" Type="http://schemas.openxmlformats.org/officeDocument/2006/relationships/slide" Target="slides/slide146.xml"/><Relationship Id="rId390" Type="http://schemas.openxmlformats.org/officeDocument/2006/relationships/slide" Target="slides/slide297.xml"/><Relationship Id="rId404" Type="http://schemas.openxmlformats.org/officeDocument/2006/relationships/slide" Target="slides/slide311.xml"/><Relationship Id="rId446" Type="http://schemas.openxmlformats.org/officeDocument/2006/relationships/slide" Target="slides/slide353.xml"/><Relationship Id="rId250" Type="http://schemas.openxmlformats.org/officeDocument/2006/relationships/slide" Target="slides/slide157.xml"/><Relationship Id="rId292" Type="http://schemas.openxmlformats.org/officeDocument/2006/relationships/slide" Target="slides/slide199.xml"/><Relationship Id="rId306" Type="http://schemas.openxmlformats.org/officeDocument/2006/relationships/slide" Target="slides/slide213.xml"/><Relationship Id="rId488" Type="http://schemas.openxmlformats.org/officeDocument/2006/relationships/slide" Target="slides/slide395.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7.xml"/><Relationship Id="rId348" Type="http://schemas.openxmlformats.org/officeDocument/2006/relationships/slide" Target="slides/slide255.xml"/><Relationship Id="rId513" Type="http://schemas.openxmlformats.org/officeDocument/2006/relationships/slide" Target="slides/slide420.xml"/><Relationship Id="rId152" Type="http://schemas.openxmlformats.org/officeDocument/2006/relationships/slide" Target="slides/slide59.xml"/><Relationship Id="rId194" Type="http://schemas.openxmlformats.org/officeDocument/2006/relationships/slide" Target="slides/slide101.xml"/><Relationship Id="rId208" Type="http://schemas.openxmlformats.org/officeDocument/2006/relationships/slide" Target="slides/slide115.xml"/><Relationship Id="rId415" Type="http://schemas.openxmlformats.org/officeDocument/2006/relationships/slide" Target="slides/slide322.xml"/><Relationship Id="rId457" Type="http://schemas.openxmlformats.org/officeDocument/2006/relationships/slide" Target="slides/slide364.xml"/><Relationship Id="rId261" Type="http://schemas.openxmlformats.org/officeDocument/2006/relationships/slide" Target="slides/slide168.xml"/><Relationship Id="rId499" Type="http://schemas.openxmlformats.org/officeDocument/2006/relationships/slide" Target="slides/slide406.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4.xml"/><Relationship Id="rId359" Type="http://schemas.openxmlformats.org/officeDocument/2006/relationships/slide" Target="slides/slide266.xml"/><Relationship Id="rId524" Type="http://schemas.openxmlformats.org/officeDocument/2006/relationships/slide" Target="slides/slide431.xml"/><Relationship Id="rId98" Type="http://schemas.openxmlformats.org/officeDocument/2006/relationships/slide" Target="slides/slide5.xml"/><Relationship Id="rId121" Type="http://schemas.openxmlformats.org/officeDocument/2006/relationships/slide" Target="slides/slide28.xml"/><Relationship Id="rId163" Type="http://schemas.openxmlformats.org/officeDocument/2006/relationships/slide" Target="slides/slide70.xml"/><Relationship Id="rId219" Type="http://schemas.openxmlformats.org/officeDocument/2006/relationships/slide" Target="slides/slide126.xml"/><Relationship Id="rId370" Type="http://schemas.openxmlformats.org/officeDocument/2006/relationships/slide" Target="slides/slide277.xml"/><Relationship Id="rId426" Type="http://schemas.openxmlformats.org/officeDocument/2006/relationships/slide" Target="slides/slide333.xml"/><Relationship Id="rId230" Type="http://schemas.openxmlformats.org/officeDocument/2006/relationships/slide" Target="slides/slide137.xml"/><Relationship Id="rId468" Type="http://schemas.openxmlformats.org/officeDocument/2006/relationships/slide" Target="slides/slide375.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79.xml"/><Relationship Id="rId328" Type="http://schemas.openxmlformats.org/officeDocument/2006/relationships/slide" Target="slides/slide235.xml"/><Relationship Id="rId535" Type="http://schemas.openxmlformats.org/officeDocument/2006/relationships/tableStyles" Target="tableStyles.xml"/><Relationship Id="rId132" Type="http://schemas.openxmlformats.org/officeDocument/2006/relationships/slide" Target="slides/slide39.xml"/><Relationship Id="rId174" Type="http://schemas.openxmlformats.org/officeDocument/2006/relationships/slide" Target="slides/slide81.xml"/><Relationship Id="rId381" Type="http://schemas.openxmlformats.org/officeDocument/2006/relationships/slide" Target="slides/slide288.xml"/><Relationship Id="rId241" Type="http://schemas.openxmlformats.org/officeDocument/2006/relationships/slide" Target="slides/slide148.xml"/><Relationship Id="rId437" Type="http://schemas.openxmlformats.org/officeDocument/2006/relationships/slide" Target="slides/slide344.xml"/><Relationship Id="rId479" Type="http://schemas.openxmlformats.org/officeDocument/2006/relationships/slide" Target="slides/slide386.xml"/><Relationship Id="rId36" Type="http://schemas.openxmlformats.org/officeDocument/2006/relationships/slideMaster" Target="slideMasters/slideMaster36.xml"/><Relationship Id="rId283" Type="http://schemas.openxmlformats.org/officeDocument/2006/relationships/slide" Target="slides/slide190.xml"/><Relationship Id="rId339" Type="http://schemas.openxmlformats.org/officeDocument/2006/relationships/slide" Target="slides/slide246.xml"/><Relationship Id="rId490" Type="http://schemas.openxmlformats.org/officeDocument/2006/relationships/slide" Target="slides/slide397.xml"/><Relationship Id="rId504" Type="http://schemas.openxmlformats.org/officeDocument/2006/relationships/slide" Target="slides/slide411.xml"/><Relationship Id="rId78" Type="http://schemas.openxmlformats.org/officeDocument/2006/relationships/slideMaster" Target="slideMasters/slideMaster78.xml"/><Relationship Id="rId101" Type="http://schemas.openxmlformats.org/officeDocument/2006/relationships/slide" Target="slides/slide8.xml"/><Relationship Id="rId143" Type="http://schemas.openxmlformats.org/officeDocument/2006/relationships/slide" Target="slides/slide50.xml"/><Relationship Id="rId185" Type="http://schemas.openxmlformats.org/officeDocument/2006/relationships/slide" Target="slides/slide92.xml"/><Relationship Id="rId350" Type="http://schemas.openxmlformats.org/officeDocument/2006/relationships/slide" Target="slides/slide257.xml"/><Relationship Id="rId406" Type="http://schemas.openxmlformats.org/officeDocument/2006/relationships/slide" Target="slides/slide313.xml"/><Relationship Id="rId9" Type="http://schemas.openxmlformats.org/officeDocument/2006/relationships/slideMaster" Target="slideMasters/slideMaster9.xml"/><Relationship Id="rId210" Type="http://schemas.openxmlformats.org/officeDocument/2006/relationships/slide" Target="slides/slide117.xml"/><Relationship Id="rId392" Type="http://schemas.openxmlformats.org/officeDocument/2006/relationships/slide" Target="slides/slide299.xml"/><Relationship Id="rId448" Type="http://schemas.openxmlformats.org/officeDocument/2006/relationships/slide" Target="slides/slide355.xml"/><Relationship Id="rId252" Type="http://schemas.openxmlformats.org/officeDocument/2006/relationships/slide" Target="slides/slide159.xml"/><Relationship Id="rId294" Type="http://schemas.openxmlformats.org/officeDocument/2006/relationships/slide" Target="slides/slide201.xml"/><Relationship Id="rId308" Type="http://schemas.openxmlformats.org/officeDocument/2006/relationships/slide" Target="slides/slide215.xml"/><Relationship Id="rId515" Type="http://schemas.openxmlformats.org/officeDocument/2006/relationships/slide" Target="slides/slide422.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19.xml"/><Relationship Id="rId154" Type="http://schemas.openxmlformats.org/officeDocument/2006/relationships/slide" Target="slides/slide61.xml"/><Relationship Id="rId361" Type="http://schemas.openxmlformats.org/officeDocument/2006/relationships/slide" Target="slides/slide268.xml"/><Relationship Id="rId196" Type="http://schemas.openxmlformats.org/officeDocument/2006/relationships/slide" Target="slides/slide103.xml"/><Relationship Id="rId417" Type="http://schemas.openxmlformats.org/officeDocument/2006/relationships/slide" Target="slides/slide324.xml"/><Relationship Id="rId459" Type="http://schemas.openxmlformats.org/officeDocument/2006/relationships/slide" Target="slides/slide366.xml"/><Relationship Id="rId16" Type="http://schemas.openxmlformats.org/officeDocument/2006/relationships/slideMaster" Target="slideMasters/slideMaster16.xml"/><Relationship Id="rId221" Type="http://schemas.openxmlformats.org/officeDocument/2006/relationships/slide" Target="slides/slide128.xml"/><Relationship Id="rId263" Type="http://schemas.openxmlformats.org/officeDocument/2006/relationships/slide" Target="slides/slide170.xml"/><Relationship Id="rId319" Type="http://schemas.openxmlformats.org/officeDocument/2006/relationships/slide" Target="slides/slide226.xml"/><Relationship Id="rId470" Type="http://schemas.openxmlformats.org/officeDocument/2006/relationships/slide" Target="slides/slide377.xml"/><Relationship Id="rId526" Type="http://schemas.openxmlformats.org/officeDocument/2006/relationships/slide" Target="slides/slide433.xml"/><Relationship Id="rId58" Type="http://schemas.openxmlformats.org/officeDocument/2006/relationships/slideMaster" Target="slideMasters/slideMaster58.xml"/><Relationship Id="rId123" Type="http://schemas.openxmlformats.org/officeDocument/2006/relationships/slide" Target="slides/slide30.xml"/><Relationship Id="rId330" Type="http://schemas.openxmlformats.org/officeDocument/2006/relationships/slide" Target="slides/slide237.xml"/><Relationship Id="rId165" Type="http://schemas.openxmlformats.org/officeDocument/2006/relationships/slide" Target="slides/slide72.xml"/><Relationship Id="rId372" Type="http://schemas.openxmlformats.org/officeDocument/2006/relationships/slide" Target="slides/slide279.xml"/><Relationship Id="rId428" Type="http://schemas.openxmlformats.org/officeDocument/2006/relationships/slide" Target="slides/slide335.xml"/><Relationship Id="rId232" Type="http://schemas.openxmlformats.org/officeDocument/2006/relationships/slide" Target="slides/slide139.xml"/><Relationship Id="rId274" Type="http://schemas.openxmlformats.org/officeDocument/2006/relationships/slide" Target="slides/slide181.xml"/><Relationship Id="rId481" Type="http://schemas.openxmlformats.org/officeDocument/2006/relationships/slide" Target="slides/slide388.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1.xml"/><Relationship Id="rId80" Type="http://schemas.openxmlformats.org/officeDocument/2006/relationships/slideMaster" Target="slideMasters/slideMaster80.xml"/><Relationship Id="rId176" Type="http://schemas.openxmlformats.org/officeDocument/2006/relationships/slide" Target="slides/slide83.xml"/><Relationship Id="rId341" Type="http://schemas.openxmlformats.org/officeDocument/2006/relationships/slide" Target="slides/slide248.xml"/><Relationship Id="rId383" Type="http://schemas.openxmlformats.org/officeDocument/2006/relationships/slide" Target="slides/slide290.xml"/><Relationship Id="rId439" Type="http://schemas.openxmlformats.org/officeDocument/2006/relationships/slide" Target="slides/slide346.xml"/><Relationship Id="rId201" Type="http://schemas.openxmlformats.org/officeDocument/2006/relationships/slide" Target="slides/slide108.xml"/><Relationship Id="rId243" Type="http://schemas.openxmlformats.org/officeDocument/2006/relationships/slide" Target="slides/slide150.xml"/><Relationship Id="rId285" Type="http://schemas.openxmlformats.org/officeDocument/2006/relationships/slide" Target="slides/slide192.xml"/><Relationship Id="rId450" Type="http://schemas.openxmlformats.org/officeDocument/2006/relationships/slide" Target="slides/slide357.xml"/><Relationship Id="rId506" Type="http://schemas.openxmlformats.org/officeDocument/2006/relationships/slide" Target="slides/slide413.xml"/><Relationship Id="rId38" Type="http://schemas.openxmlformats.org/officeDocument/2006/relationships/slideMaster" Target="slideMasters/slideMaster38.xml"/><Relationship Id="rId103" Type="http://schemas.openxmlformats.org/officeDocument/2006/relationships/slide" Target="slides/slide10.xml"/><Relationship Id="rId310" Type="http://schemas.openxmlformats.org/officeDocument/2006/relationships/slide" Target="slides/slide217.xml"/><Relationship Id="rId492" Type="http://schemas.openxmlformats.org/officeDocument/2006/relationships/slide" Target="slides/slide399.xml"/><Relationship Id="rId91" Type="http://schemas.openxmlformats.org/officeDocument/2006/relationships/slideMaster" Target="slideMasters/slideMaster91.xml"/><Relationship Id="rId145" Type="http://schemas.openxmlformats.org/officeDocument/2006/relationships/slide" Target="slides/slide52.xml"/><Relationship Id="rId187" Type="http://schemas.openxmlformats.org/officeDocument/2006/relationships/slide" Target="slides/slide94.xml"/><Relationship Id="rId352" Type="http://schemas.openxmlformats.org/officeDocument/2006/relationships/slide" Target="slides/slide259.xml"/><Relationship Id="rId394" Type="http://schemas.openxmlformats.org/officeDocument/2006/relationships/slide" Target="slides/slide301.xml"/><Relationship Id="rId408" Type="http://schemas.openxmlformats.org/officeDocument/2006/relationships/slide" Target="slides/slide315.xml"/><Relationship Id="rId212" Type="http://schemas.openxmlformats.org/officeDocument/2006/relationships/slide" Target="slides/slide119.xml"/><Relationship Id="rId254" Type="http://schemas.openxmlformats.org/officeDocument/2006/relationships/slide" Target="slides/slide161.xml"/><Relationship Id="rId49" Type="http://schemas.openxmlformats.org/officeDocument/2006/relationships/slideMaster" Target="slideMasters/slideMaster49.xml"/><Relationship Id="rId114" Type="http://schemas.openxmlformats.org/officeDocument/2006/relationships/slide" Target="slides/slide21.xml"/><Relationship Id="rId296" Type="http://schemas.openxmlformats.org/officeDocument/2006/relationships/slide" Target="slides/slide203.xml"/><Relationship Id="rId461" Type="http://schemas.openxmlformats.org/officeDocument/2006/relationships/slide" Target="slides/slide368.xml"/><Relationship Id="rId517" Type="http://schemas.openxmlformats.org/officeDocument/2006/relationships/slide" Target="slides/slide424.xml"/><Relationship Id="rId60" Type="http://schemas.openxmlformats.org/officeDocument/2006/relationships/slideMaster" Target="slideMasters/slideMaster60.xml"/><Relationship Id="rId156" Type="http://schemas.openxmlformats.org/officeDocument/2006/relationships/slide" Target="slides/slide63.xml"/><Relationship Id="rId198" Type="http://schemas.openxmlformats.org/officeDocument/2006/relationships/slide" Target="slides/slide105.xml"/><Relationship Id="rId321" Type="http://schemas.openxmlformats.org/officeDocument/2006/relationships/slide" Target="slides/slide228.xml"/><Relationship Id="rId363" Type="http://schemas.openxmlformats.org/officeDocument/2006/relationships/slide" Target="slides/slide270.xml"/><Relationship Id="rId419" Type="http://schemas.openxmlformats.org/officeDocument/2006/relationships/slide" Target="slides/slide326.xml"/><Relationship Id="rId223" Type="http://schemas.openxmlformats.org/officeDocument/2006/relationships/slide" Target="slides/slide130.xml"/><Relationship Id="rId430" Type="http://schemas.openxmlformats.org/officeDocument/2006/relationships/slide" Target="slides/slide337.xml"/><Relationship Id="rId18" Type="http://schemas.openxmlformats.org/officeDocument/2006/relationships/slideMaster" Target="slideMasters/slideMaster18.xml"/><Relationship Id="rId265" Type="http://schemas.openxmlformats.org/officeDocument/2006/relationships/slide" Target="slides/slide172.xml"/><Relationship Id="rId472" Type="http://schemas.openxmlformats.org/officeDocument/2006/relationships/slide" Target="slides/slide379.xml"/><Relationship Id="rId528" Type="http://schemas.openxmlformats.org/officeDocument/2006/relationships/slide" Target="slides/slide435.xml"/><Relationship Id="rId125" Type="http://schemas.openxmlformats.org/officeDocument/2006/relationships/slide" Target="slides/slide32.xml"/><Relationship Id="rId167" Type="http://schemas.openxmlformats.org/officeDocument/2006/relationships/slide" Target="slides/slide74.xml"/><Relationship Id="rId332" Type="http://schemas.openxmlformats.org/officeDocument/2006/relationships/slide" Target="slides/slide239.xml"/><Relationship Id="rId374" Type="http://schemas.openxmlformats.org/officeDocument/2006/relationships/slide" Target="slides/slide281.xml"/><Relationship Id="rId71" Type="http://schemas.openxmlformats.org/officeDocument/2006/relationships/slideMaster" Target="slideMasters/slideMaster71.xml"/><Relationship Id="rId234" Type="http://schemas.openxmlformats.org/officeDocument/2006/relationships/slide" Target="slides/slide14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3.xml"/><Relationship Id="rId441" Type="http://schemas.openxmlformats.org/officeDocument/2006/relationships/slide" Target="slides/slide348.xml"/><Relationship Id="rId483" Type="http://schemas.openxmlformats.org/officeDocument/2006/relationships/slide" Target="slides/slide390.xml"/><Relationship Id="rId40" Type="http://schemas.openxmlformats.org/officeDocument/2006/relationships/slideMaster" Target="slideMasters/slideMaster40.xml"/><Relationship Id="rId136" Type="http://schemas.openxmlformats.org/officeDocument/2006/relationships/slide" Target="slides/slide43.xml"/><Relationship Id="rId178" Type="http://schemas.openxmlformats.org/officeDocument/2006/relationships/slide" Target="slides/slide85.xml"/><Relationship Id="rId301" Type="http://schemas.openxmlformats.org/officeDocument/2006/relationships/slide" Target="slides/slide208.xml"/><Relationship Id="rId343" Type="http://schemas.openxmlformats.org/officeDocument/2006/relationships/slide" Target="slides/slide250.xml"/><Relationship Id="rId82" Type="http://schemas.openxmlformats.org/officeDocument/2006/relationships/slideMaster" Target="slideMasters/slideMaster82.xml"/><Relationship Id="rId203" Type="http://schemas.openxmlformats.org/officeDocument/2006/relationships/slide" Target="slides/slide110.xml"/><Relationship Id="rId385" Type="http://schemas.openxmlformats.org/officeDocument/2006/relationships/slide" Target="slides/slide292.xml"/><Relationship Id="rId245" Type="http://schemas.openxmlformats.org/officeDocument/2006/relationships/slide" Target="slides/slide152.xml"/><Relationship Id="rId287" Type="http://schemas.openxmlformats.org/officeDocument/2006/relationships/slide" Target="slides/slide194.xml"/><Relationship Id="rId410" Type="http://schemas.openxmlformats.org/officeDocument/2006/relationships/slide" Target="slides/slide317.xml"/><Relationship Id="rId452" Type="http://schemas.openxmlformats.org/officeDocument/2006/relationships/slide" Target="slides/slide359.xml"/><Relationship Id="rId494" Type="http://schemas.openxmlformats.org/officeDocument/2006/relationships/slide" Target="slides/slide401.xml"/><Relationship Id="rId508" Type="http://schemas.openxmlformats.org/officeDocument/2006/relationships/slide" Target="slides/slide415.xml"/><Relationship Id="rId105" Type="http://schemas.openxmlformats.org/officeDocument/2006/relationships/slide" Target="slides/slide12.xml"/><Relationship Id="rId147" Type="http://schemas.openxmlformats.org/officeDocument/2006/relationships/slide" Target="slides/slide54.xml"/><Relationship Id="rId312" Type="http://schemas.openxmlformats.org/officeDocument/2006/relationships/slide" Target="slides/slide219.xml"/><Relationship Id="rId354" Type="http://schemas.openxmlformats.org/officeDocument/2006/relationships/slide" Target="slides/slide261.xml"/><Relationship Id="rId51" Type="http://schemas.openxmlformats.org/officeDocument/2006/relationships/slideMaster" Target="slideMasters/slideMaster51.xml"/><Relationship Id="rId93" Type="http://schemas.openxmlformats.org/officeDocument/2006/relationships/slideMaster" Target="slideMasters/slideMaster93.xml"/><Relationship Id="rId189" Type="http://schemas.openxmlformats.org/officeDocument/2006/relationships/slide" Target="slides/slide96.xml"/><Relationship Id="rId396" Type="http://schemas.openxmlformats.org/officeDocument/2006/relationships/slide" Target="slides/slide303.xml"/><Relationship Id="rId214" Type="http://schemas.openxmlformats.org/officeDocument/2006/relationships/slide" Target="slides/slide121.xml"/><Relationship Id="rId256" Type="http://schemas.openxmlformats.org/officeDocument/2006/relationships/slide" Target="slides/slide163.xml"/><Relationship Id="rId298" Type="http://schemas.openxmlformats.org/officeDocument/2006/relationships/slide" Target="slides/slide205.xml"/><Relationship Id="rId421" Type="http://schemas.openxmlformats.org/officeDocument/2006/relationships/slide" Target="slides/slide328.xml"/><Relationship Id="rId463" Type="http://schemas.openxmlformats.org/officeDocument/2006/relationships/slide" Target="slides/slide370.xml"/><Relationship Id="rId519" Type="http://schemas.openxmlformats.org/officeDocument/2006/relationships/slide" Target="slides/slide426.xml"/><Relationship Id="rId116" Type="http://schemas.openxmlformats.org/officeDocument/2006/relationships/slide" Target="slides/slide23.xml"/><Relationship Id="rId158" Type="http://schemas.openxmlformats.org/officeDocument/2006/relationships/slide" Target="slides/slide65.xml"/><Relationship Id="rId323" Type="http://schemas.openxmlformats.org/officeDocument/2006/relationships/slide" Target="slides/slide230.xml"/><Relationship Id="rId530" Type="http://schemas.openxmlformats.org/officeDocument/2006/relationships/notesMaster" Target="notesMasters/notesMaster1.xml"/><Relationship Id="rId20" Type="http://schemas.openxmlformats.org/officeDocument/2006/relationships/slideMaster" Target="slideMasters/slideMaster20.xml"/><Relationship Id="rId62" Type="http://schemas.openxmlformats.org/officeDocument/2006/relationships/slideMaster" Target="slideMasters/slideMaster62.xml"/><Relationship Id="rId365" Type="http://schemas.openxmlformats.org/officeDocument/2006/relationships/slide" Target="slides/slide272.xml"/><Relationship Id="rId225" Type="http://schemas.openxmlformats.org/officeDocument/2006/relationships/slide" Target="slides/slide132.xml"/><Relationship Id="rId267" Type="http://schemas.openxmlformats.org/officeDocument/2006/relationships/slide" Target="slides/slide174.xml"/><Relationship Id="rId432" Type="http://schemas.openxmlformats.org/officeDocument/2006/relationships/slide" Target="slides/slide339.xml"/><Relationship Id="rId474" Type="http://schemas.openxmlformats.org/officeDocument/2006/relationships/slide" Target="slides/slide381.xml"/><Relationship Id="rId127" Type="http://schemas.openxmlformats.org/officeDocument/2006/relationships/slide" Target="slides/slide34.xml"/><Relationship Id="rId31" Type="http://schemas.openxmlformats.org/officeDocument/2006/relationships/slideMaster" Target="slideMasters/slideMaster31.xml"/><Relationship Id="rId73" Type="http://schemas.openxmlformats.org/officeDocument/2006/relationships/slideMaster" Target="slideMasters/slideMaster73.xml"/><Relationship Id="rId169" Type="http://schemas.openxmlformats.org/officeDocument/2006/relationships/slide" Target="slides/slide76.xml"/><Relationship Id="rId334" Type="http://schemas.openxmlformats.org/officeDocument/2006/relationships/slide" Target="slides/slide241.xml"/><Relationship Id="rId376" Type="http://schemas.openxmlformats.org/officeDocument/2006/relationships/slide" Target="slides/slide283.xml"/><Relationship Id="rId4" Type="http://schemas.openxmlformats.org/officeDocument/2006/relationships/slideMaster" Target="slideMasters/slideMaster4.xml"/><Relationship Id="rId180" Type="http://schemas.openxmlformats.org/officeDocument/2006/relationships/slide" Target="slides/slide87.xml"/><Relationship Id="rId236" Type="http://schemas.openxmlformats.org/officeDocument/2006/relationships/slide" Target="slides/slide143.xml"/><Relationship Id="rId278" Type="http://schemas.openxmlformats.org/officeDocument/2006/relationships/slide" Target="slides/slide185.xml"/><Relationship Id="rId401" Type="http://schemas.openxmlformats.org/officeDocument/2006/relationships/slide" Target="slides/slide308.xml"/><Relationship Id="rId443" Type="http://schemas.openxmlformats.org/officeDocument/2006/relationships/slide" Target="slides/slide350.xml"/><Relationship Id="rId303" Type="http://schemas.openxmlformats.org/officeDocument/2006/relationships/slide" Target="slides/slide210.xml"/><Relationship Id="rId485" Type="http://schemas.openxmlformats.org/officeDocument/2006/relationships/slide" Target="slides/slide392.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5.xml"/><Relationship Id="rId345" Type="http://schemas.openxmlformats.org/officeDocument/2006/relationships/slide" Target="slides/slide252.xml"/><Relationship Id="rId387" Type="http://schemas.openxmlformats.org/officeDocument/2006/relationships/slide" Target="slides/slide294.xml"/><Relationship Id="rId510" Type="http://schemas.openxmlformats.org/officeDocument/2006/relationships/slide" Target="slides/slide417.xml"/><Relationship Id="rId191" Type="http://schemas.openxmlformats.org/officeDocument/2006/relationships/slide" Target="slides/slide98.xml"/><Relationship Id="rId205" Type="http://schemas.openxmlformats.org/officeDocument/2006/relationships/slide" Target="slides/slide112.xml"/><Relationship Id="rId247" Type="http://schemas.openxmlformats.org/officeDocument/2006/relationships/slide" Target="slides/slide154.xml"/><Relationship Id="rId412" Type="http://schemas.openxmlformats.org/officeDocument/2006/relationships/slide" Target="slides/slide319.xml"/><Relationship Id="rId107" Type="http://schemas.openxmlformats.org/officeDocument/2006/relationships/slide" Target="slides/slide14.xml"/><Relationship Id="rId289" Type="http://schemas.openxmlformats.org/officeDocument/2006/relationships/slide" Target="slides/slide196.xml"/><Relationship Id="rId454" Type="http://schemas.openxmlformats.org/officeDocument/2006/relationships/slide" Target="slides/slide361.xml"/><Relationship Id="rId496" Type="http://schemas.openxmlformats.org/officeDocument/2006/relationships/slide" Target="slides/slide403.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6.xml"/><Relationship Id="rId314" Type="http://schemas.openxmlformats.org/officeDocument/2006/relationships/slide" Target="slides/slide221.xml"/><Relationship Id="rId356" Type="http://schemas.openxmlformats.org/officeDocument/2006/relationships/slide" Target="slides/slide263.xml"/><Relationship Id="rId398" Type="http://schemas.openxmlformats.org/officeDocument/2006/relationships/slide" Target="slides/slide305.xml"/><Relationship Id="rId521" Type="http://schemas.openxmlformats.org/officeDocument/2006/relationships/slide" Target="slides/slide428.xml"/><Relationship Id="rId95" Type="http://schemas.openxmlformats.org/officeDocument/2006/relationships/slide" Target="slides/slide2.xml"/><Relationship Id="rId160" Type="http://schemas.openxmlformats.org/officeDocument/2006/relationships/slide" Target="slides/slide67.xml"/><Relationship Id="rId216" Type="http://schemas.openxmlformats.org/officeDocument/2006/relationships/slide" Target="slides/slide123.xml"/><Relationship Id="rId423" Type="http://schemas.openxmlformats.org/officeDocument/2006/relationships/slide" Target="slides/slide330.xml"/><Relationship Id="rId258" Type="http://schemas.openxmlformats.org/officeDocument/2006/relationships/slide" Target="slides/slide165.xml"/><Relationship Id="rId465" Type="http://schemas.openxmlformats.org/officeDocument/2006/relationships/slide" Target="slides/slide37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5.xml"/><Relationship Id="rId325" Type="http://schemas.openxmlformats.org/officeDocument/2006/relationships/slide" Target="slides/slide232.xml"/><Relationship Id="rId367" Type="http://schemas.openxmlformats.org/officeDocument/2006/relationships/slide" Target="slides/slide274.xml"/><Relationship Id="rId532" Type="http://schemas.openxmlformats.org/officeDocument/2006/relationships/presProps" Target="presProps.xml"/><Relationship Id="rId171" Type="http://schemas.openxmlformats.org/officeDocument/2006/relationships/slide" Target="slides/slide78.xml"/><Relationship Id="rId227" Type="http://schemas.openxmlformats.org/officeDocument/2006/relationships/slide" Target="slides/slide134.xml"/><Relationship Id="rId269" Type="http://schemas.openxmlformats.org/officeDocument/2006/relationships/slide" Target="slides/slide176.xml"/><Relationship Id="rId434" Type="http://schemas.openxmlformats.org/officeDocument/2006/relationships/slide" Target="slides/slide341.xml"/><Relationship Id="rId476" Type="http://schemas.openxmlformats.org/officeDocument/2006/relationships/slide" Target="slides/slide383.xml"/><Relationship Id="rId33" Type="http://schemas.openxmlformats.org/officeDocument/2006/relationships/slideMaster" Target="slideMasters/slideMaster33.xml"/><Relationship Id="rId129" Type="http://schemas.openxmlformats.org/officeDocument/2006/relationships/slide" Target="slides/slide36.xml"/><Relationship Id="rId280" Type="http://schemas.openxmlformats.org/officeDocument/2006/relationships/slide" Target="slides/slide187.xml"/><Relationship Id="rId336" Type="http://schemas.openxmlformats.org/officeDocument/2006/relationships/slide" Target="slides/slide243.xml"/><Relationship Id="rId501" Type="http://schemas.openxmlformats.org/officeDocument/2006/relationships/slide" Target="slides/slide408.xml"/><Relationship Id="rId75" Type="http://schemas.openxmlformats.org/officeDocument/2006/relationships/slideMaster" Target="slideMasters/slideMaster75.xml"/><Relationship Id="rId140" Type="http://schemas.openxmlformats.org/officeDocument/2006/relationships/slide" Target="slides/slide47.xml"/><Relationship Id="rId182" Type="http://schemas.openxmlformats.org/officeDocument/2006/relationships/slide" Target="slides/slide89.xml"/><Relationship Id="rId378" Type="http://schemas.openxmlformats.org/officeDocument/2006/relationships/slide" Target="slides/slide285.xml"/><Relationship Id="rId403" Type="http://schemas.openxmlformats.org/officeDocument/2006/relationships/slide" Target="slides/slide310.xml"/><Relationship Id="rId6" Type="http://schemas.openxmlformats.org/officeDocument/2006/relationships/slideMaster" Target="slideMasters/slideMaster6.xml"/><Relationship Id="rId238" Type="http://schemas.openxmlformats.org/officeDocument/2006/relationships/slide" Target="slides/slide145.xml"/><Relationship Id="rId445" Type="http://schemas.openxmlformats.org/officeDocument/2006/relationships/slide" Target="slides/slide352.xml"/><Relationship Id="rId487" Type="http://schemas.openxmlformats.org/officeDocument/2006/relationships/slide" Target="slides/slide394.xml"/><Relationship Id="rId291" Type="http://schemas.openxmlformats.org/officeDocument/2006/relationships/slide" Target="slides/slide198.xml"/><Relationship Id="rId305" Type="http://schemas.openxmlformats.org/officeDocument/2006/relationships/slide" Target="slides/slide212.xml"/><Relationship Id="rId347" Type="http://schemas.openxmlformats.org/officeDocument/2006/relationships/slide" Target="slides/slide254.xml"/><Relationship Id="rId512" Type="http://schemas.openxmlformats.org/officeDocument/2006/relationships/slide" Target="slides/slide419.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8.xml"/><Relationship Id="rId389" Type="http://schemas.openxmlformats.org/officeDocument/2006/relationships/slide" Target="slides/slide296.xml"/><Relationship Id="rId193" Type="http://schemas.openxmlformats.org/officeDocument/2006/relationships/slide" Target="slides/slide100.xml"/><Relationship Id="rId207" Type="http://schemas.openxmlformats.org/officeDocument/2006/relationships/slide" Target="slides/slide114.xml"/><Relationship Id="rId249" Type="http://schemas.openxmlformats.org/officeDocument/2006/relationships/slide" Target="slides/slide156.xml"/><Relationship Id="rId414" Type="http://schemas.openxmlformats.org/officeDocument/2006/relationships/slide" Target="slides/slide321.xml"/><Relationship Id="rId456" Type="http://schemas.openxmlformats.org/officeDocument/2006/relationships/slide" Target="slides/slide363.xml"/><Relationship Id="rId498" Type="http://schemas.openxmlformats.org/officeDocument/2006/relationships/slide" Target="slides/slide405.xml"/><Relationship Id="rId13" Type="http://schemas.openxmlformats.org/officeDocument/2006/relationships/slideMaster" Target="slideMasters/slideMaster13.xml"/><Relationship Id="rId109" Type="http://schemas.openxmlformats.org/officeDocument/2006/relationships/slide" Target="slides/slide16.xml"/><Relationship Id="rId260" Type="http://schemas.openxmlformats.org/officeDocument/2006/relationships/slide" Target="slides/slide167.xml"/><Relationship Id="rId316" Type="http://schemas.openxmlformats.org/officeDocument/2006/relationships/slide" Target="slides/slide223.xml"/><Relationship Id="rId523" Type="http://schemas.openxmlformats.org/officeDocument/2006/relationships/slide" Target="slides/slide430.xml"/><Relationship Id="rId55" Type="http://schemas.openxmlformats.org/officeDocument/2006/relationships/slideMaster" Target="slideMasters/slideMaster55.xml"/><Relationship Id="rId97" Type="http://schemas.openxmlformats.org/officeDocument/2006/relationships/slide" Target="slides/slide4.xml"/><Relationship Id="rId120" Type="http://schemas.openxmlformats.org/officeDocument/2006/relationships/slide" Target="slides/slide27.xml"/><Relationship Id="rId358" Type="http://schemas.openxmlformats.org/officeDocument/2006/relationships/slide" Target="slides/slide265.xml"/><Relationship Id="rId162" Type="http://schemas.openxmlformats.org/officeDocument/2006/relationships/slide" Target="slides/slide69.xml"/><Relationship Id="rId218" Type="http://schemas.openxmlformats.org/officeDocument/2006/relationships/slide" Target="slides/slide125.xml"/><Relationship Id="rId425" Type="http://schemas.openxmlformats.org/officeDocument/2006/relationships/slide" Target="slides/slide332.xml"/><Relationship Id="rId467" Type="http://schemas.openxmlformats.org/officeDocument/2006/relationships/slide" Target="slides/slide374.xml"/><Relationship Id="rId271" Type="http://schemas.openxmlformats.org/officeDocument/2006/relationships/slide" Target="slides/slide178.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8.xml"/><Relationship Id="rId327" Type="http://schemas.openxmlformats.org/officeDocument/2006/relationships/slide" Target="slides/slide234.xml"/><Relationship Id="rId369" Type="http://schemas.openxmlformats.org/officeDocument/2006/relationships/slide" Target="slides/slide276.xml"/><Relationship Id="rId534" Type="http://schemas.openxmlformats.org/officeDocument/2006/relationships/theme" Target="theme/theme1.xml"/><Relationship Id="rId173" Type="http://schemas.openxmlformats.org/officeDocument/2006/relationships/slide" Target="slides/slide80.xml"/><Relationship Id="rId229" Type="http://schemas.openxmlformats.org/officeDocument/2006/relationships/slide" Target="slides/slide136.xml"/><Relationship Id="rId380" Type="http://schemas.openxmlformats.org/officeDocument/2006/relationships/slide" Target="slides/slide287.xml"/><Relationship Id="rId436" Type="http://schemas.openxmlformats.org/officeDocument/2006/relationships/slide" Target="slides/slide343.xml"/><Relationship Id="rId240" Type="http://schemas.openxmlformats.org/officeDocument/2006/relationships/slide" Target="slides/slide147.xml"/><Relationship Id="rId478" Type="http://schemas.openxmlformats.org/officeDocument/2006/relationships/slide" Target="slides/slide385.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7.xml"/><Relationship Id="rId282" Type="http://schemas.openxmlformats.org/officeDocument/2006/relationships/slide" Target="slides/slide189.xml"/><Relationship Id="rId338" Type="http://schemas.openxmlformats.org/officeDocument/2006/relationships/slide" Target="slides/slide245.xml"/><Relationship Id="rId503" Type="http://schemas.openxmlformats.org/officeDocument/2006/relationships/slide" Target="slides/slide410.xml"/><Relationship Id="rId8" Type="http://schemas.openxmlformats.org/officeDocument/2006/relationships/slideMaster" Target="slideMasters/slideMaster8.xml"/><Relationship Id="rId142" Type="http://schemas.openxmlformats.org/officeDocument/2006/relationships/slide" Target="slides/slide49.xml"/><Relationship Id="rId184" Type="http://schemas.openxmlformats.org/officeDocument/2006/relationships/slide" Target="slides/slide91.xml"/><Relationship Id="rId391" Type="http://schemas.openxmlformats.org/officeDocument/2006/relationships/slide" Target="slides/slide298.xml"/><Relationship Id="rId405" Type="http://schemas.openxmlformats.org/officeDocument/2006/relationships/slide" Target="slides/slide312.xml"/><Relationship Id="rId447" Type="http://schemas.openxmlformats.org/officeDocument/2006/relationships/slide" Target="slides/slide354.xml"/><Relationship Id="rId251" Type="http://schemas.openxmlformats.org/officeDocument/2006/relationships/slide" Target="slides/slide158.xml"/><Relationship Id="rId489" Type="http://schemas.openxmlformats.org/officeDocument/2006/relationships/slide" Target="slides/slide396.xml"/><Relationship Id="rId46" Type="http://schemas.openxmlformats.org/officeDocument/2006/relationships/slideMaster" Target="slideMasters/slideMaster46.xml"/><Relationship Id="rId293" Type="http://schemas.openxmlformats.org/officeDocument/2006/relationships/slide" Target="slides/slide200.xml"/><Relationship Id="rId307" Type="http://schemas.openxmlformats.org/officeDocument/2006/relationships/slide" Target="slides/slide214.xml"/><Relationship Id="rId349" Type="http://schemas.openxmlformats.org/officeDocument/2006/relationships/slide" Target="slides/slide256.xml"/><Relationship Id="rId514" Type="http://schemas.openxmlformats.org/officeDocument/2006/relationships/slide" Target="slides/slide421.xml"/><Relationship Id="rId88" Type="http://schemas.openxmlformats.org/officeDocument/2006/relationships/slideMaster" Target="slideMasters/slideMaster88.xml"/><Relationship Id="rId111" Type="http://schemas.openxmlformats.org/officeDocument/2006/relationships/slide" Target="slides/slide18.xml"/><Relationship Id="rId153" Type="http://schemas.openxmlformats.org/officeDocument/2006/relationships/slide" Target="slides/slide60.xml"/><Relationship Id="rId195" Type="http://schemas.openxmlformats.org/officeDocument/2006/relationships/slide" Target="slides/slide102.xml"/><Relationship Id="rId209" Type="http://schemas.openxmlformats.org/officeDocument/2006/relationships/slide" Target="slides/slide116.xml"/><Relationship Id="rId360" Type="http://schemas.openxmlformats.org/officeDocument/2006/relationships/slide" Target="slides/slide267.xml"/><Relationship Id="rId416" Type="http://schemas.openxmlformats.org/officeDocument/2006/relationships/slide" Target="slides/slide323.xml"/><Relationship Id="rId220" Type="http://schemas.openxmlformats.org/officeDocument/2006/relationships/slide" Target="slides/slide127.xml"/><Relationship Id="rId458" Type="http://schemas.openxmlformats.org/officeDocument/2006/relationships/slide" Target="slides/slide365.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69.xml"/><Relationship Id="rId318" Type="http://schemas.openxmlformats.org/officeDocument/2006/relationships/slide" Target="slides/slide225.xml"/><Relationship Id="rId525" Type="http://schemas.openxmlformats.org/officeDocument/2006/relationships/slide" Target="slides/slide432.xml"/><Relationship Id="rId99" Type="http://schemas.openxmlformats.org/officeDocument/2006/relationships/slide" Target="slides/slide6.xml"/><Relationship Id="rId122" Type="http://schemas.openxmlformats.org/officeDocument/2006/relationships/slide" Target="slides/slide29.xml"/><Relationship Id="rId164" Type="http://schemas.openxmlformats.org/officeDocument/2006/relationships/slide" Target="slides/slide71.xml"/><Relationship Id="rId371" Type="http://schemas.openxmlformats.org/officeDocument/2006/relationships/slide" Target="slides/slide278.xml"/><Relationship Id="rId427" Type="http://schemas.openxmlformats.org/officeDocument/2006/relationships/slide" Target="slides/slide334.xml"/><Relationship Id="rId469" Type="http://schemas.openxmlformats.org/officeDocument/2006/relationships/slide" Target="slides/slide376.xml"/><Relationship Id="rId26" Type="http://schemas.openxmlformats.org/officeDocument/2006/relationships/slideMaster" Target="slideMasters/slideMaster26.xml"/><Relationship Id="rId231" Type="http://schemas.openxmlformats.org/officeDocument/2006/relationships/slide" Target="slides/slide138.xml"/><Relationship Id="rId273" Type="http://schemas.openxmlformats.org/officeDocument/2006/relationships/slide" Target="slides/slide180.xml"/><Relationship Id="rId329" Type="http://schemas.openxmlformats.org/officeDocument/2006/relationships/slide" Target="slides/slide236.xml"/><Relationship Id="rId480" Type="http://schemas.openxmlformats.org/officeDocument/2006/relationships/slide" Target="slides/slide387.xml"/><Relationship Id="rId68" Type="http://schemas.openxmlformats.org/officeDocument/2006/relationships/slideMaster" Target="slideMasters/slideMaster68.xml"/><Relationship Id="rId133" Type="http://schemas.openxmlformats.org/officeDocument/2006/relationships/slide" Target="slides/slide40.xml"/><Relationship Id="rId175" Type="http://schemas.openxmlformats.org/officeDocument/2006/relationships/slide" Target="slides/slide82.xml"/><Relationship Id="rId340" Type="http://schemas.openxmlformats.org/officeDocument/2006/relationships/slide" Target="slides/slide247.xml"/><Relationship Id="rId200" Type="http://schemas.openxmlformats.org/officeDocument/2006/relationships/slide" Target="slides/slide107.xml"/><Relationship Id="rId382" Type="http://schemas.openxmlformats.org/officeDocument/2006/relationships/slide" Target="slides/slide289.xml"/><Relationship Id="rId438" Type="http://schemas.openxmlformats.org/officeDocument/2006/relationships/slide" Target="slides/slide345.xml"/><Relationship Id="rId242" Type="http://schemas.openxmlformats.org/officeDocument/2006/relationships/slide" Target="slides/slide149.xml"/><Relationship Id="rId284" Type="http://schemas.openxmlformats.org/officeDocument/2006/relationships/slide" Target="slides/slide191.xml"/><Relationship Id="rId491" Type="http://schemas.openxmlformats.org/officeDocument/2006/relationships/slide" Target="slides/slide398.xml"/><Relationship Id="rId505" Type="http://schemas.openxmlformats.org/officeDocument/2006/relationships/slide" Target="slides/slide412.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9.xml"/><Relationship Id="rId144" Type="http://schemas.openxmlformats.org/officeDocument/2006/relationships/slide" Target="slides/slide51.xml"/><Relationship Id="rId90" Type="http://schemas.openxmlformats.org/officeDocument/2006/relationships/slideMaster" Target="slideMasters/slideMaster90.xml"/><Relationship Id="rId186" Type="http://schemas.openxmlformats.org/officeDocument/2006/relationships/slide" Target="slides/slide93.xml"/><Relationship Id="rId351" Type="http://schemas.openxmlformats.org/officeDocument/2006/relationships/slide" Target="slides/slide258.xml"/><Relationship Id="rId393" Type="http://schemas.openxmlformats.org/officeDocument/2006/relationships/slide" Target="slides/slide300.xml"/><Relationship Id="rId407" Type="http://schemas.openxmlformats.org/officeDocument/2006/relationships/slide" Target="slides/slide314.xml"/><Relationship Id="rId449" Type="http://schemas.openxmlformats.org/officeDocument/2006/relationships/slide" Target="slides/slide356.xml"/><Relationship Id="rId211" Type="http://schemas.openxmlformats.org/officeDocument/2006/relationships/slide" Target="slides/slide118.xml"/><Relationship Id="rId253" Type="http://schemas.openxmlformats.org/officeDocument/2006/relationships/slide" Target="slides/slide160.xml"/><Relationship Id="rId295" Type="http://schemas.openxmlformats.org/officeDocument/2006/relationships/slide" Target="slides/slide202.xml"/><Relationship Id="rId309" Type="http://schemas.openxmlformats.org/officeDocument/2006/relationships/slide" Target="slides/slide216.xml"/><Relationship Id="rId460" Type="http://schemas.openxmlformats.org/officeDocument/2006/relationships/slide" Target="slides/slide367.xml"/><Relationship Id="rId516" Type="http://schemas.openxmlformats.org/officeDocument/2006/relationships/slide" Target="slides/slide423.xml"/><Relationship Id="rId48" Type="http://schemas.openxmlformats.org/officeDocument/2006/relationships/slideMaster" Target="slideMasters/slideMaster48.xml"/><Relationship Id="rId113" Type="http://schemas.openxmlformats.org/officeDocument/2006/relationships/slide" Target="slides/slide20.xml"/><Relationship Id="rId320" Type="http://schemas.openxmlformats.org/officeDocument/2006/relationships/slide" Target="slides/slide227.xml"/><Relationship Id="rId155" Type="http://schemas.openxmlformats.org/officeDocument/2006/relationships/slide" Target="slides/slide62.xml"/><Relationship Id="rId197" Type="http://schemas.openxmlformats.org/officeDocument/2006/relationships/slide" Target="slides/slide104.xml"/><Relationship Id="rId362" Type="http://schemas.openxmlformats.org/officeDocument/2006/relationships/slide" Target="slides/slide269.xml"/><Relationship Id="rId418" Type="http://schemas.openxmlformats.org/officeDocument/2006/relationships/slide" Target="slides/slide325.xml"/><Relationship Id="rId222" Type="http://schemas.openxmlformats.org/officeDocument/2006/relationships/slide" Target="slides/slide129.xml"/><Relationship Id="rId264" Type="http://schemas.openxmlformats.org/officeDocument/2006/relationships/slide" Target="slides/slide171.xml"/><Relationship Id="rId471" Type="http://schemas.openxmlformats.org/officeDocument/2006/relationships/slide" Target="slides/slide378.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1.xml"/><Relationship Id="rId527" Type="http://schemas.openxmlformats.org/officeDocument/2006/relationships/slide" Target="slides/slide434.xml"/><Relationship Id="rId70" Type="http://schemas.openxmlformats.org/officeDocument/2006/relationships/slideMaster" Target="slideMasters/slideMaster70.xml"/><Relationship Id="rId166" Type="http://schemas.openxmlformats.org/officeDocument/2006/relationships/slide" Target="slides/slide73.xml"/><Relationship Id="rId331" Type="http://schemas.openxmlformats.org/officeDocument/2006/relationships/slide" Target="slides/slide238.xml"/><Relationship Id="rId373" Type="http://schemas.openxmlformats.org/officeDocument/2006/relationships/slide" Target="slides/slide280.xml"/><Relationship Id="rId429" Type="http://schemas.openxmlformats.org/officeDocument/2006/relationships/slide" Target="slides/slide336.xml"/><Relationship Id="rId1" Type="http://schemas.openxmlformats.org/officeDocument/2006/relationships/slideMaster" Target="slideMasters/slideMaster1.xml"/><Relationship Id="rId233" Type="http://schemas.openxmlformats.org/officeDocument/2006/relationships/slide" Target="slides/slide140.xml"/><Relationship Id="rId440" Type="http://schemas.openxmlformats.org/officeDocument/2006/relationships/slide" Target="slides/slide347.xml"/><Relationship Id="rId28" Type="http://schemas.openxmlformats.org/officeDocument/2006/relationships/slideMaster" Target="slideMasters/slideMaster28.xml"/><Relationship Id="rId275" Type="http://schemas.openxmlformats.org/officeDocument/2006/relationships/slide" Target="slides/slide182.xml"/><Relationship Id="rId300" Type="http://schemas.openxmlformats.org/officeDocument/2006/relationships/slide" Target="slides/slide207.xml"/><Relationship Id="rId482" Type="http://schemas.openxmlformats.org/officeDocument/2006/relationships/slide" Target="slides/slide389.xml"/><Relationship Id="rId81" Type="http://schemas.openxmlformats.org/officeDocument/2006/relationships/slideMaster" Target="slideMasters/slideMaster81.xml"/><Relationship Id="rId135" Type="http://schemas.openxmlformats.org/officeDocument/2006/relationships/slide" Target="slides/slide42.xml"/><Relationship Id="rId177" Type="http://schemas.openxmlformats.org/officeDocument/2006/relationships/slide" Target="slides/slide84.xml"/><Relationship Id="rId342" Type="http://schemas.openxmlformats.org/officeDocument/2006/relationships/slide" Target="slides/slide249.xml"/><Relationship Id="rId384" Type="http://schemas.openxmlformats.org/officeDocument/2006/relationships/slide" Target="slides/slide291.xml"/><Relationship Id="rId202" Type="http://schemas.openxmlformats.org/officeDocument/2006/relationships/slide" Target="slides/slide109.xml"/><Relationship Id="rId244" Type="http://schemas.openxmlformats.org/officeDocument/2006/relationships/slide" Target="slides/slide151.xml"/><Relationship Id="rId39" Type="http://schemas.openxmlformats.org/officeDocument/2006/relationships/slideMaster" Target="slideMasters/slideMaster39.xml"/><Relationship Id="rId286" Type="http://schemas.openxmlformats.org/officeDocument/2006/relationships/slide" Target="slides/slide193.xml"/><Relationship Id="rId451" Type="http://schemas.openxmlformats.org/officeDocument/2006/relationships/slide" Target="slides/slide358.xml"/><Relationship Id="rId493" Type="http://schemas.openxmlformats.org/officeDocument/2006/relationships/slide" Target="slides/slide400.xml"/><Relationship Id="rId507" Type="http://schemas.openxmlformats.org/officeDocument/2006/relationships/slide" Target="slides/slide414.xml"/><Relationship Id="rId50" Type="http://schemas.openxmlformats.org/officeDocument/2006/relationships/slideMaster" Target="slideMasters/slideMaster50.xml"/><Relationship Id="rId104" Type="http://schemas.openxmlformats.org/officeDocument/2006/relationships/slide" Target="slides/slide11.xml"/><Relationship Id="rId146" Type="http://schemas.openxmlformats.org/officeDocument/2006/relationships/slide" Target="slides/slide53.xml"/><Relationship Id="rId188" Type="http://schemas.openxmlformats.org/officeDocument/2006/relationships/slide" Target="slides/slide95.xml"/><Relationship Id="rId311" Type="http://schemas.openxmlformats.org/officeDocument/2006/relationships/slide" Target="slides/slide218.xml"/><Relationship Id="rId353" Type="http://schemas.openxmlformats.org/officeDocument/2006/relationships/slide" Target="slides/slide260.xml"/><Relationship Id="rId395" Type="http://schemas.openxmlformats.org/officeDocument/2006/relationships/slide" Target="slides/slide302.xml"/><Relationship Id="rId409" Type="http://schemas.openxmlformats.org/officeDocument/2006/relationships/slide" Target="slides/slide316.xml"/><Relationship Id="rId92" Type="http://schemas.openxmlformats.org/officeDocument/2006/relationships/slideMaster" Target="slideMasters/slideMaster92.xml"/><Relationship Id="rId213" Type="http://schemas.openxmlformats.org/officeDocument/2006/relationships/slide" Target="slides/slide120.xml"/><Relationship Id="rId420" Type="http://schemas.openxmlformats.org/officeDocument/2006/relationships/slide" Target="slides/slide327.xml"/><Relationship Id="rId255" Type="http://schemas.openxmlformats.org/officeDocument/2006/relationships/slide" Target="slides/slide162.xml"/><Relationship Id="rId297" Type="http://schemas.openxmlformats.org/officeDocument/2006/relationships/slide" Target="slides/slide204.xml"/><Relationship Id="rId462" Type="http://schemas.openxmlformats.org/officeDocument/2006/relationships/slide" Target="slides/slide369.xml"/><Relationship Id="rId518" Type="http://schemas.openxmlformats.org/officeDocument/2006/relationships/slide" Target="slides/slide425.xml"/><Relationship Id="rId115" Type="http://schemas.openxmlformats.org/officeDocument/2006/relationships/slide" Target="slides/slide22.xml"/><Relationship Id="rId157" Type="http://schemas.openxmlformats.org/officeDocument/2006/relationships/slide" Target="slides/slide64.xml"/><Relationship Id="rId322" Type="http://schemas.openxmlformats.org/officeDocument/2006/relationships/slide" Target="slides/slide229.xml"/><Relationship Id="rId364" Type="http://schemas.openxmlformats.org/officeDocument/2006/relationships/slide" Target="slides/slide271.xml"/><Relationship Id="rId61" Type="http://schemas.openxmlformats.org/officeDocument/2006/relationships/slideMaster" Target="slideMasters/slideMaster61.xml"/><Relationship Id="rId199" Type="http://schemas.openxmlformats.org/officeDocument/2006/relationships/slide" Target="slides/slide106.xml"/><Relationship Id="rId19" Type="http://schemas.openxmlformats.org/officeDocument/2006/relationships/slideMaster" Target="slideMasters/slideMaster19.xml"/><Relationship Id="rId224" Type="http://schemas.openxmlformats.org/officeDocument/2006/relationships/slide" Target="slides/slide131.xml"/><Relationship Id="rId266" Type="http://schemas.openxmlformats.org/officeDocument/2006/relationships/slide" Target="slides/slide173.xml"/><Relationship Id="rId431" Type="http://schemas.openxmlformats.org/officeDocument/2006/relationships/slide" Target="slides/slide338.xml"/><Relationship Id="rId473" Type="http://schemas.openxmlformats.org/officeDocument/2006/relationships/slide" Target="slides/slide380.xml"/><Relationship Id="rId529" Type="http://schemas.openxmlformats.org/officeDocument/2006/relationships/slide" Target="slides/slide436.xml"/><Relationship Id="rId30" Type="http://schemas.openxmlformats.org/officeDocument/2006/relationships/slideMaster" Target="slideMasters/slideMaster30.xml"/><Relationship Id="rId126" Type="http://schemas.openxmlformats.org/officeDocument/2006/relationships/slide" Target="slides/slide33.xml"/><Relationship Id="rId168" Type="http://schemas.openxmlformats.org/officeDocument/2006/relationships/slide" Target="slides/slide75.xml"/><Relationship Id="rId333" Type="http://schemas.openxmlformats.org/officeDocument/2006/relationships/slide" Target="slides/slide240.xml"/><Relationship Id="rId72" Type="http://schemas.openxmlformats.org/officeDocument/2006/relationships/slideMaster" Target="slideMasters/slideMaster72.xml"/><Relationship Id="rId375" Type="http://schemas.openxmlformats.org/officeDocument/2006/relationships/slide" Target="slides/slide282.xml"/><Relationship Id="rId3" Type="http://schemas.openxmlformats.org/officeDocument/2006/relationships/slideMaster" Target="slideMasters/slideMaster3.xml"/><Relationship Id="rId235" Type="http://schemas.openxmlformats.org/officeDocument/2006/relationships/slide" Target="slides/slide142.xml"/><Relationship Id="rId277" Type="http://schemas.openxmlformats.org/officeDocument/2006/relationships/slide" Target="slides/slide184.xml"/><Relationship Id="rId400" Type="http://schemas.openxmlformats.org/officeDocument/2006/relationships/slide" Target="slides/slide307.xml"/><Relationship Id="rId442" Type="http://schemas.openxmlformats.org/officeDocument/2006/relationships/slide" Target="slides/slide349.xml"/><Relationship Id="rId484" Type="http://schemas.openxmlformats.org/officeDocument/2006/relationships/slide" Target="slides/slide391.xml"/><Relationship Id="rId137" Type="http://schemas.openxmlformats.org/officeDocument/2006/relationships/slide" Target="slides/slide44.xml"/><Relationship Id="rId302" Type="http://schemas.openxmlformats.org/officeDocument/2006/relationships/slide" Target="slides/slide209.xml"/><Relationship Id="rId344" Type="http://schemas.openxmlformats.org/officeDocument/2006/relationships/slide" Target="slides/slide251.xml"/><Relationship Id="rId41" Type="http://schemas.openxmlformats.org/officeDocument/2006/relationships/slideMaster" Target="slideMasters/slideMaster41.xml"/><Relationship Id="rId83" Type="http://schemas.openxmlformats.org/officeDocument/2006/relationships/slideMaster" Target="slideMasters/slideMaster83.xml"/><Relationship Id="rId179" Type="http://schemas.openxmlformats.org/officeDocument/2006/relationships/slide" Target="slides/slide86.xml"/><Relationship Id="rId386" Type="http://schemas.openxmlformats.org/officeDocument/2006/relationships/slide" Target="slides/slide293.xml"/><Relationship Id="rId190" Type="http://schemas.openxmlformats.org/officeDocument/2006/relationships/slide" Target="slides/slide97.xml"/><Relationship Id="rId204" Type="http://schemas.openxmlformats.org/officeDocument/2006/relationships/slide" Target="slides/slide111.xml"/><Relationship Id="rId246" Type="http://schemas.openxmlformats.org/officeDocument/2006/relationships/slide" Target="slides/slide153.xml"/><Relationship Id="rId288" Type="http://schemas.openxmlformats.org/officeDocument/2006/relationships/slide" Target="slides/slide195.xml"/><Relationship Id="rId411" Type="http://schemas.openxmlformats.org/officeDocument/2006/relationships/slide" Target="slides/slide318.xml"/><Relationship Id="rId453" Type="http://schemas.openxmlformats.org/officeDocument/2006/relationships/slide" Target="slides/slide360.xml"/><Relationship Id="rId509" Type="http://schemas.openxmlformats.org/officeDocument/2006/relationships/slide" Target="slides/slide416.xml"/><Relationship Id="rId106" Type="http://schemas.openxmlformats.org/officeDocument/2006/relationships/slide" Target="slides/slide13.xml"/><Relationship Id="rId313" Type="http://schemas.openxmlformats.org/officeDocument/2006/relationships/slide" Target="slides/slide220.xml"/><Relationship Id="rId495" Type="http://schemas.openxmlformats.org/officeDocument/2006/relationships/slide" Target="slides/slide402.xml"/><Relationship Id="rId10" Type="http://schemas.openxmlformats.org/officeDocument/2006/relationships/slideMaster" Target="slideMasters/slideMaster10.xml"/><Relationship Id="rId52" Type="http://schemas.openxmlformats.org/officeDocument/2006/relationships/slideMaster" Target="slideMasters/slideMaster52.xml"/><Relationship Id="rId94" Type="http://schemas.openxmlformats.org/officeDocument/2006/relationships/slide" Target="slides/slide1.xml"/><Relationship Id="rId148" Type="http://schemas.openxmlformats.org/officeDocument/2006/relationships/slide" Target="slides/slide55.xml"/><Relationship Id="rId355" Type="http://schemas.openxmlformats.org/officeDocument/2006/relationships/slide" Target="slides/slide262.xml"/><Relationship Id="rId397" Type="http://schemas.openxmlformats.org/officeDocument/2006/relationships/slide" Target="slides/slide304.xml"/><Relationship Id="rId520" Type="http://schemas.openxmlformats.org/officeDocument/2006/relationships/slide" Target="slides/slide427.xml"/><Relationship Id="rId215" Type="http://schemas.openxmlformats.org/officeDocument/2006/relationships/slide" Target="slides/slide122.xml"/><Relationship Id="rId257" Type="http://schemas.openxmlformats.org/officeDocument/2006/relationships/slide" Target="slides/slide164.xml"/><Relationship Id="rId422" Type="http://schemas.openxmlformats.org/officeDocument/2006/relationships/slide" Target="slides/slide329.xml"/><Relationship Id="rId464" Type="http://schemas.openxmlformats.org/officeDocument/2006/relationships/slide" Target="slides/slide371.xml"/><Relationship Id="rId299" Type="http://schemas.openxmlformats.org/officeDocument/2006/relationships/slide" Target="slides/slide206.xml"/><Relationship Id="rId63" Type="http://schemas.openxmlformats.org/officeDocument/2006/relationships/slideMaster" Target="slideMasters/slideMaster63.xml"/><Relationship Id="rId159" Type="http://schemas.openxmlformats.org/officeDocument/2006/relationships/slide" Target="slides/slide66.xml"/><Relationship Id="rId366" Type="http://schemas.openxmlformats.org/officeDocument/2006/relationships/slide" Target="slides/slide273.xml"/><Relationship Id="rId226" Type="http://schemas.openxmlformats.org/officeDocument/2006/relationships/slide" Target="slides/slide133.xml"/><Relationship Id="rId433" Type="http://schemas.openxmlformats.org/officeDocument/2006/relationships/slide" Target="slides/slide340.xml"/><Relationship Id="rId74" Type="http://schemas.openxmlformats.org/officeDocument/2006/relationships/slideMaster" Target="slideMasters/slideMaster74.xml"/><Relationship Id="rId377" Type="http://schemas.openxmlformats.org/officeDocument/2006/relationships/slide" Target="slides/slide284.xml"/><Relationship Id="rId500" Type="http://schemas.openxmlformats.org/officeDocument/2006/relationships/slide" Target="slides/slide407.xml"/><Relationship Id="rId5" Type="http://schemas.openxmlformats.org/officeDocument/2006/relationships/slideMaster" Target="slideMasters/slideMaster5.xml"/><Relationship Id="rId237" Type="http://schemas.openxmlformats.org/officeDocument/2006/relationships/slide" Target="slides/slide144.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6.xml"/><Relationship Id="rId1" Type="http://schemas.microsoft.com/office/2011/relationships/chartStyle" Target="style6.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836974355054001"/>
          <c:y val="4.92979719188767E-2"/>
          <c:w val="0.66240083973819897"/>
          <c:h val="0.73333025188149803"/>
        </c:manualLayout>
      </c:layout>
      <c:scatterChart>
        <c:scatterStyle val="lineMarker"/>
        <c:varyColors val="0"/>
        <c:ser>
          <c:idx val="1"/>
          <c:order val="0"/>
          <c:tx>
            <c:strRef>
              <c:f>Clustering!$F$23</c:f>
              <c:strCache>
                <c:ptCount val="1"/>
                <c:pt idx="0">
                  <c:v>CNN3</c:v>
                </c:pt>
              </c:strCache>
            </c:strRef>
          </c:tx>
          <c:spPr>
            <a:ln w="31750">
              <a:solidFill>
                <a:srgbClr val="000000"/>
              </a:solidFill>
            </a:ln>
          </c:spPr>
          <c:marker>
            <c:symbol val="diamond"/>
            <c:size val="10"/>
            <c:spPr>
              <a:solidFill>
                <a:schemeClr val="accent6">
                  <a:lumMod val="40000"/>
                  <a:lumOff val="60000"/>
                </a:schemeClr>
              </a:solidFill>
              <a:ln>
                <a:solidFill>
                  <a:srgbClr val="000000"/>
                </a:solidFill>
              </a:ln>
            </c:spPr>
          </c:marker>
          <c:xVal>
            <c:numRef>
              <c:f>Clustering!$G$23</c:f>
              <c:numCache>
                <c:formatCode>General</c:formatCode>
                <c:ptCount val="1"/>
                <c:pt idx="0">
                  <c:v>1.0986329999999999E-3</c:v>
                </c:pt>
              </c:numCache>
            </c:numRef>
          </c:xVal>
          <c:yVal>
            <c:numRef>
              <c:f>Clustering!$H$23</c:f>
              <c:numCache>
                <c:formatCode>General</c:formatCode>
                <c:ptCount val="1"/>
                <c:pt idx="0">
                  <c:v>22201</c:v>
                </c:pt>
              </c:numCache>
            </c:numRef>
          </c:yVal>
          <c:smooth val="0"/>
          <c:extLst>
            <c:ext xmlns:c16="http://schemas.microsoft.com/office/drawing/2014/chart" uri="{C3380CC4-5D6E-409C-BE32-E72D297353CC}">
              <c16:uniqueId val="{00000000-619D-334D-82BC-A9EB05CAF836}"/>
            </c:ext>
          </c:extLst>
        </c:ser>
        <c:ser>
          <c:idx val="0"/>
          <c:order val="1"/>
          <c:tx>
            <c:strRef>
              <c:f>Clustering!$F$24</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Clustering!$G$24</c:f>
              <c:numCache>
                <c:formatCode>General</c:formatCode>
                <c:ptCount val="1"/>
                <c:pt idx="0">
                  <c:v>8.7890629999999997E-3</c:v>
                </c:pt>
              </c:numCache>
            </c:numRef>
          </c:xVal>
          <c:yVal>
            <c:numRef>
              <c:f>Clustering!$H$24</c:f>
              <c:numCache>
                <c:formatCode>General</c:formatCode>
                <c:ptCount val="1"/>
                <c:pt idx="0">
                  <c:v>21609</c:v>
                </c:pt>
              </c:numCache>
            </c:numRef>
          </c:yVal>
          <c:smooth val="0"/>
          <c:extLst>
            <c:ext xmlns:c16="http://schemas.microsoft.com/office/drawing/2014/chart" uri="{C3380CC4-5D6E-409C-BE32-E72D297353CC}">
              <c16:uniqueId val="{00000001-619D-334D-82BC-A9EB05CAF836}"/>
            </c:ext>
          </c:extLst>
        </c:ser>
        <c:ser>
          <c:idx val="2"/>
          <c:order val="2"/>
          <c:tx>
            <c:strRef>
              <c:f>Clustering!$F$28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Clustering!$G$28</c:f>
              <c:numCache>
                <c:formatCode>General</c:formatCode>
                <c:ptCount val="1"/>
                <c:pt idx="0">
                  <c:v>1.7578125E-2</c:v>
                </c:pt>
              </c:numCache>
            </c:numRef>
          </c:xVal>
          <c:yVal>
            <c:numRef>
              <c:f>Clustering!$H$28</c:f>
              <c:numCache>
                <c:formatCode>General</c:formatCode>
                <c:ptCount val="1"/>
                <c:pt idx="0">
                  <c:v>11025</c:v>
                </c:pt>
              </c:numCache>
            </c:numRef>
          </c:yVal>
          <c:smooth val="0"/>
          <c:extLst>
            <c:ext xmlns:c16="http://schemas.microsoft.com/office/drawing/2014/chart" uri="{C3380CC4-5D6E-409C-BE32-E72D297353CC}">
              <c16:uniqueId val="{00000002-619D-334D-82BC-A9EB05CAF836}"/>
            </c:ext>
          </c:extLst>
        </c:ser>
        <c:ser>
          <c:idx val="4"/>
          <c:order val="3"/>
          <c:tx>
            <c:strRef>
              <c:f>Clustering!$F$30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Clustering!$G$30</c:f>
              <c:numCache>
                <c:formatCode>General</c:formatCode>
                <c:ptCount val="1"/>
                <c:pt idx="0">
                  <c:v>7.32421875E-2</c:v>
                </c:pt>
              </c:numCache>
            </c:numRef>
          </c:xVal>
          <c:yVal>
            <c:numRef>
              <c:f>Clustering!$H$30</c:f>
              <c:numCache>
                <c:formatCode>General</c:formatCode>
                <c:ptCount val="1"/>
                <c:pt idx="0">
                  <c:v>1225</c:v>
                </c:pt>
              </c:numCache>
            </c:numRef>
          </c:yVal>
          <c:smooth val="0"/>
          <c:extLst>
            <c:ext xmlns:c16="http://schemas.microsoft.com/office/drawing/2014/chart" uri="{C3380CC4-5D6E-409C-BE32-E72D297353CC}">
              <c16:uniqueId val="{00000003-619D-334D-82BC-A9EB05CAF836}"/>
            </c:ext>
          </c:extLst>
        </c:ser>
        <c:ser>
          <c:idx val="3"/>
          <c:order val="4"/>
          <c:tx>
            <c:strRef>
              <c:f>Clustering!$F$47</c:f>
              <c:strCache>
                <c:ptCount val="1"/>
                <c:pt idx="0">
                  <c:v>CNN4</c:v>
                </c:pt>
              </c:strCache>
            </c:strRef>
          </c:tx>
          <c:dPt>
            <c:idx val="0"/>
            <c:marker>
              <c:symbol val="diamond"/>
              <c:size val="10"/>
              <c:spPr>
                <a:solidFill>
                  <a:schemeClr val="accent4"/>
                </a:solidFill>
                <a:ln>
                  <a:solidFill>
                    <a:srgbClr val="000000"/>
                  </a:solidFill>
                </a:ln>
              </c:spPr>
            </c:marker>
            <c:bubble3D val="0"/>
            <c:spPr>
              <a:ln>
                <a:solidFill>
                  <a:srgbClr val="000000"/>
                </a:solidFill>
              </a:ln>
            </c:spPr>
            <c:extLst>
              <c:ext xmlns:c16="http://schemas.microsoft.com/office/drawing/2014/chart" uri="{C3380CC4-5D6E-409C-BE32-E72D297353CC}">
                <c16:uniqueId val="{00000005-619D-334D-82BC-A9EB05CAF836}"/>
              </c:ext>
            </c:extLst>
          </c:dPt>
          <c:xVal>
            <c:numRef>
              <c:f>Clustering!$G$47</c:f>
              <c:numCache>
                <c:formatCode>General</c:formatCode>
                <c:ptCount val="1"/>
                <c:pt idx="0">
                  <c:v>9.765625E-3</c:v>
                </c:pt>
              </c:numCache>
            </c:numRef>
          </c:xVal>
          <c:yVal>
            <c:numRef>
              <c:f>Clustering!$H$47</c:f>
              <c:numCache>
                <c:formatCode>General</c:formatCode>
                <c:ptCount val="1"/>
                <c:pt idx="0">
                  <c:v>5329</c:v>
                </c:pt>
              </c:numCache>
            </c:numRef>
          </c:yVal>
          <c:smooth val="0"/>
          <c:extLst>
            <c:ext xmlns:c16="http://schemas.microsoft.com/office/drawing/2014/chart" uri="{C3380CC4-5D6E-409C-BE32-E72D297353CC}">
              <c16:uniqueId val="{00000006-619D-334D-82BC-A9EB05CAF836}"/>
            </c:ext>
          </c:extLst>
        </c:ser>
        <c:ser>
          <c:idx val="5"/>
          <c:order val="5"/>
          <c:tx>
            <c:strRef>
              <c:f>Clustering!$F$48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Clustering!$G$48</c:f>
              <c:numCache>
                <c:formatCode>General</c:formatCode>
                <c:ptCount val="1"/>
                <c:pt idx="0">
                  <c:v>5.2734375E-2</c:v>
                </c:pt>
              </c:numCache>
            </c:numRef>
          </c:xVal>
          <c:yVal>
            <c:numRef>
              <c:f>Clustering!$H$48</c:f>
              <c:numCache>
                <c:formatCode>General</c:formatCode>
                <c:ptCount val="1"/>
                <c:pt idx="0">
                  <c:v>5041</c:v>
                </c:pt>
              </c:numCache>
            </c:numRef>
          </c:yVal>
          <c:smooth val="0"/>
          <c:extLst>
            <c:ext xmlns:c16="http://schemas.microsoft.com/office/drawing/2014/chart" uri="{C3380CC4-5D6E-409C-BE32-E72D297353CC}">
              <c16:uniqueId val="{00000007-619D-334D-82BC-A9EB05CAF836}"/>
            </c:ext>
          </c:extLst>
        </c:ser>
        <c:ser>
          <c:idx val="6"/>
          <c:order val="6"/>
          <c:tx>
            <c:strRef>
              <c:f>Clustering!$F$49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Clustering!$G$49</c:f>
              <c:numCache>
                <c:formatCode>General</c:formatCode>
                <c:ptCount val="1"/>
                <c:pt idx="0">
                  <c:v>2.734375E-2</c:v>
                </c:pt>
              </c:numCache>
            </c:numRef>
          </c:xVal>
          <c:yVal>
            <c:numRef>
              <c:f>Clustering!$H$49</c:f>
              <c:numCache>
                <c:formatCode>General</c:formatCode>
                <c:ptCount val="1"/>
                <c:pt idx="0">
                  <c:v>5329</c:v>
                </c:pt>
              </c:numCache>
            </c:numRef>
          </c:yVal>
          <c:smooth val="0"/>
          <c:extLst>
            <c:ext xmlns:c16="http://schemas.microsoft.com/office/drawing/2014/chart" uri="{C3380CC4-5D6E-409C-BE32-E72D297353CC}">
              <c16:uniqueId val="{00000008-619D-334D-82BC-A9EB05CAF836}"/>
            </c:ext>
          </c:extLst>
        </c:ser>
        <c:ser>
          <c:idx val="7"/>
          <c:order val="7"/>
          <c:tx>
            <c:strRef>
              <c:f>Clustering!$F$51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Clustering!$G$51</c:f>
              <c:numCache>
                <c:formatCode>General</c:formatCode>
                <c:ptCount val="1"/>
                <c:pt idx="0">
                  <c:v>5.2734375E-2</c:v>
                </c:pt>
              </c:numCache>
            </c:numRef>
          </c:xVal>
          <c:yVal>
            <c:numRef>
              <c:f>Clustering!$H$51</c:f>
              <c:numCache>
                <c:formatCode>General</c:formatCode>
                <c:ptCount val="1"/>
                <c:pt idx="0">
                  <c:v>2628</c:v>
                </c:pt>
              </c:numCache>
            </c:numRef>
          </c:yVal>
          <c:smooth val="0"/>
          <c:extLst>
            <c:ext xmlns:c16="http://schemas.microsoft.com/office/drawing/2014/chart" uri="{C3380CC4-5D6E-409C-BE32-E72D297353CC}">
              <c16:uniqueId val="{00000009-619D-334D-82BC-A9EB05CAF836}"/>
            </c:ext>
          </c:extLst>
        </c:ser>
        <c:ser>
          <c:idx val="8"/>
          <c:order val="8"/>
          <c:tx>
            <c:strRef>
              <c:f>Clustering!$F$39</c:f>
              <c:strCache>
                <c:ptCount val="1"/>
                <c:pt idx="0">
                  <c:v>CNN11</c:v>
                </c:pt>
              </c:strCache>
            </c:strRef>
          </c:tx>
          <c:dPt>
            <c:idx val="0"/>
            <c:marker>
              <c:symbol val="diamond"/>
              <c:size val="10"/>
              <c:spPr>
                <a:solidFill>
                  <a:srgbClr val="660066"/>
                </a:solidFill>
                <a:ln>
                  <a:solidFill>
                    <a:srgbClr val="000000"/>
                  </a:solidFill>
                </a:ln>
              </c:spPr>
            </c:marker>
            <c:bubble3D val="0"/>
            <c:spPr>
              <a:ln>
                <a:solidFill>
                  <a:srgbClr val="000000"/>
                </a:solidFill>
              </a:ln>
            </c:spPr>
            <c:extLst>
              <c:ext xmlns:c16="http://schemas.microsoft.com/office/drawing/2014/chart" uri="{C3380CC4-5D6E-409C-BE32-E72D297353CC}">
                <c16:uniqueId val="{0000000B-619D-334D-82BC-A9EB05CAF836}"/>
              </c:ext>
            </c:extLst>
          </c:dPt>
          <c:xVal>
            <c:numRef>
              <c:f>Clustering!$G$39</c:f>
              <c:numCache>
                <c:formatCode>General</c:formatCode>
                <c:ptCount val="1"/>
                <c:pt idx="0">
                  <c:v>1.5625E-2</c:v>
                </c:pt>
              </c:numCache>
            </c:numRef>
          </c:xVal>
          <c:yVal>
            <c:numRef>
              <c:f>Clustering!$H$39</c:f>
              <c:numCache>
                <c:formatCode>General</c:formatCode>
                <c:ptCount val="1"/>
                <c:pt idx="0">
                  <c:v>3136</c:v>
                </c:pt>
              </c:numCache>
            </c:numRef>
          </c:yVal>
          <c:smooth val="0"/>
          <c:extLst>
            <c:ext xmlns:c16="http://schemas.microsoft.com/office/drawing/2014/chart" uri="{C3380CC4-5D6E-409C-BE32-E72D297353CC}">
              <c16:uniqueId val="{0000000C-619D-334D-82BC-A9EB05CAF836}"/>
            </c:ext>
          </c:extLst>
        </c:ser>
        <c:ser>
          <c:idx val="9"/>
          <c:order val="9"/>
          <c:tx>
            <c:strRef>
              <c:f>Clustering!$F$34</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Clustering!$G$34</c:f>
              <c:numCache>
                <c:formatCode>General</c:formatCode>
                <c:ptCount val="1"/>
                <c:pt idx="0">
                  <c:v>1.953125E-3</c:v>
                </c:pt>
              </c:numCache>
            </c:numRef>
          </c:xVal>
          <c:yVal>
            <c:numRef>
              <c:f>Clustering!$H$34</c:f>
              <c:numCache>
                <c:formatCode>General</c:formatCode>
                <c:ptCount val="1"/>
                <c:pt idx="0">
                  <c:v>12544</c:v>
                </c:pt>
              </c:numCache>
            </c:numRef>
          </c:yVal>
          <c:smooth val="0"/>
          <c:extLst>
            <c:ext xmlns:c16="http://schemas.microsoft.com/office/drawing/2014/chart" uri="{C3380CC4-5D6E-409C-BE32-E72D297353CC}">
              <c16:uniqueId val="{0000000D-619D-334D-82BC-A9EB05CAF836}"/>
            </c:ext>
          </c:extLst>
        </c:ser>
        <c:ser>
          <c:idx val="10"/>
          <c:order val="10"/>
          <c:tx>
            <c:strRef>
              <c:f>Clustering!$F$16</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Clustering!$G$16</c:f>
              <c:numCache>
                <c:formatCode>General</c:formatCode>
                <c:ptCount val="1"/>
                <c:pt idx="0">
                  <c:v>1.953125</c:v>
                </c:pt>
              </c:numCache>
            </c:numRef>
          </c:xVal>
          <c:yVal>
            <c:numRef>
              <c:f>Clustering!$H$16</c:f>
              <c:numCache>
                <c:formatCode>General</c:formatCode>
                <c:ptCount val="1"/>
                <c:pt idx="0">
                  <c:v>1</c:v>
                </c:pt>
              </c:numCache>
            </c:numRef>
          </c:yVal>
          <c:smooth val="0"/>
          <c:extLst>
            <c:ext xmlns:c16="http://schemas.microsoft.com/office/drawing/2014/chart" uri="{C3380CC4-5D6E-409C-BE32-E72D297353CC}">
              <c16:uniqueId val="{0000000E-619D-334D-82BC-A9EB05CAF836}"/>
            </c:ext>
          </c:extLst>
        </c:ser>
        <c:ser>
          <c:idx val="11"/>
          <c:order val="11"/>
          <c:tx>
            <c:strRef>
              <c:f>Clustering!$F$17</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Clustering!$G$17</c:f>
              <c:numCache>
                <c:formatCode>General</c:formatCode>
                <c:ptCount val="1"/>
                <c:pt idx="0">
                  <c:v>1.470703125</c:v>
                </c:pt>
              </c:numCache>
            </c:numRef>
          </c:xVal>
          <c:yVal>
            <c:numRef>
              <c:f>Clustering!$H$17</c:f>
              <c:numCache>
                <c:formatCode>General</c:formatCode>
                <c:ptCount val="1"/>
                <c:pt idx="0">
                  <c:v>1</c:v>
                </c:pt>
              </c:numCache>
            </c:numRef>
          </c:yVal>
          <c:smooth val="0"/>
          <c:extLst>
            <c:ext xmlns:c16="http://schemas.microsoft.com/office/drawing/2014/chart" uri="{C3380CC4-5D6E-409C-BE32-E72D297353CC}">
              <c16:uniqueId val="{0000000F-619D-334D-82BC-A9EB05CAF836}"/>
            </c:ext>
          </c:extLst>
        </c:ser>
        <c:ser>
          <c:idx val="12"/>
          <c:order val="12"/>
          <c:tx>
            <c:strRef>
              <c:f>Clustering!$F$90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Clustering!$G$90</c:f>
              <c:numCache>
                <c:formatCode>General</c:formatCode>
                <c:ptCount val="1"/>
                <c:pt idx="0">
                  <c:v>0.1640625</c:v>
                </c:pt>
              </c:numCache>
            </c:numRef>
          </c:xVal>
          <c:yVal>
            <c:numRef>
              <c:f>Clustering!$H$90</c:f>
              <c:numCache>
                <c:formatCode>General</c:formatCode>
                <c:ptCount val="1"/>
                <c:pt idx="0">
                  <c:v>289</c:v>
                </c:pt>
              </c:numCache>
            </c:numRef>
          </c:yVal>
          <c:smooth val="0"/>
          <c:extLst>
            <c:ext xmlns:c16="http://schemas.microsoft.com/office/drawing/2014/chart" uri="{C3380CC4-5D6E-409C-BE32-E72D297353CC}">
              <c16:uniqueId val="{00000010-619D-334D-82BC-A9EB05CAF836}"/>
            </c:ext>
          </c:extLst>
        </c:ser>
        <c:ser>
          <c:idx val="13"/>
          <c:order val="13"/>
          <c:tx>
            <c:strRef>
              <c:f>Clustering!$F$88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Clustering!$G$88</c:f>
              <c:numCache>
                <c:formatCode>General</c:formatCode>
                <c:ptCount val="1"/>
                <c:pt idx="0">
                  <c:v>0.140625</c:v>
                </c:pt>
              </c:numCache>
            </c:numRef>
          </c:xVal>
          <c:yVal>
            <c:numRef>
              <c:f>Clustering!$H$88</c:f>
              <c:numCache>
                <c:formatCode>General</c:formatCode>
                <c:ptCount val="1"/>
                <c:pt idx="0">
                  <c:v>289</c:v>
                </c:pt>
              </c:numCache>
            </c:numRef>
          </c:yVal>
          <c:smooth val="0"/>
          <c:extLst>
            <c:ext xmlns:c16="http://schemas.microsoft.com/office/drawing/2014/chart" uri="{C3380CC4-5D6E-409C-BE32-E72D297353CC}">
              <c16:uniqueId val="{00000011-619D-334D-82BC-A9EB05CAF836}"/>
            </c:ext>
          </c:extLst>
        </c:ser>
        <c:ser>
          <c:idx val="14"/>
          <c:order val="14"/>
          <c:tx>
            <c:strRef>
              <c:f>Clustering!$F$98</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Clustering!$G$98</c:f>
              <c:numCache>
                <c:formatCode>General</c:formatCode>
                <c:ptCount val="1"/>
                <c:pt idx="0">
                  <c:v>0.4921875</c:v>
                </c:pt>
              </c:numCache>
            </c:numRef>
          </c:xVal>
          <c:yVal>
            <c:numRef>
              <c:f>Clustering!$H$98</c:f>
              <c:numCache>
                <c:formatCode>General</c:formatCode>
                <c:ptCount val="1"/>
                <c:pt idx="0">
                  <c:v>289</c:v>
                </c:pt>
              </c:numCache>
            </c:numRef>
          </c:yVal>
          <c:smooth val="0"/>
          <c:extLst>
            <c:ext xmlns:c16="http://schemas.microsoft.com/office/drawing/2014/chart" uri="{C3380CC4-5D6E-409C-BE32-E72D297353CC}">
              <c16:uniqueId val="{00000012-619D-334D-82BC-A9EB05CAF836}"/>
            </c:ext>
          </c:extLst>
        </c:ser>
        <c:ser>
          <c:idx val="15"/>
          <c:order val="15"/>
          <c:tx>
            <c:strRef>
              <c:f>Clustering!$F$99</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Clustering!$G$99</c:f>
              <c:numCache>
                <c:formatCode>General</c:formatCode>
                <c:ptCount val="1"/>
                <c:pt idx="0">
                  <c:v>0.375</c:v>
                </c:pt>
              </c:numCache>
            </c:numRef>
          </c:xVal>
          <c:yVal>
            <c:numRef>
              <c:f>Clustering!$H$99</c:f>
              <c:numCache>
                <c:formatCode>General</c:formatCode>
                <c:ptCount val="1"/>
                <c:pt idx="0">
                  <c:v>289</c:v>
                </c:pt>
              </c:numCache>
            </c:numRef>
          </c:yVal>
          <c:smooth val="0"/>
          <c:extLst>
            <c:ext xmlns:c16="http://schemas.microsoft.com/office/drawing/2014/chart" uri="{C3380CC4-5D6E-409C-BE32-E72D297353CC}">
              <c16:uniqueId val="{00000013-619D-334D-82BC-A9EB05CAF836}"/>
            </c:ext>
          </c:extLst>
        </c:ser>
        <c:ser>
          <c:idx val="16"/>
          <c:order val="16"/>
          <c:tx>
            <c:strRef>
              <c:f>Clustering!$F$100</c:f>
              <c:strCache>
                <c:ptCount val="1"/>
                <c:pt idx="0">
                  <c:v>CNN4</c:v>
                </c:pt>
              </c:strCache>
            </c:strRef>
          </c:tx>
          <c:spPr>
            <a:ln>
              <a:solidFill>
                <a:srgbClr val="000000"/>
              </a:solidFill>
            </a:ln>
          </c:spPr>
          <c:marker>
            <c:symbol val="diamond"/>
            <c:size val="10"/>
            <c:spPr>
              <a:solidFill>
                <a:schemeClr val="accent4"/>
              </a:solidFill>
              <a:ln>
                <a:solidFill>
                  <a:srgbClr val="000000"/>
                </a:solidFill>
              </a:ln>
            </c:spPr>
          </c:marker>
          <c:xVal>
            <c:numRef>
              <c:f>Clustering!$G$100</c:f>
              <c:numCache>
                <c:formatCode>General</c:formatCode>
                <c:ptCount val="1"/>
                <c:pt idx="0">
                  <c:v>0.1875</c:v>
                </c:pt>
              </c:numCache>
            </c:numRef>
          </c:xVal>
          <c:yVal>
            <c:numRef>
              <c:f>Clustering!$H$100</c:f>
              <c:numCache>
                <c:formatCode>General</c:formatCode>
                <c:ptCount val="1"/>
                <c:pt idx="0">
                  <c:v>289</c:v>
                </c:pt>
              </c:numCache>
            </c:numRef>
          </c:yVal>
          <c:smooth val="0"/>
          <c:extLst>
            <c:ext xmlns:c16="http://schemas.microsoft.com/office/drawing/2014/chart" uri="{C3380CC4-5D6E-409C-BE32-E72D297353CC}">
              <c16:uniqueId val="{00000014-619D-334D-82BC-A9EB05CAF836}"/>
            </c:ext>
          </c:extLst>
        </c:ser>
        <c:ser>
          <c:idx val="17"/>
          <c:order val="17"/>
          <c:tx>
            <c:strRef>
              <c:f>Clustering!$F$101</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Clustering!$G$101</c:f>
              <c:numCache>
                <c:formatCode>General</c:formatCode>
                <c:ptCount val="1"/>
                <c:pt idx="0">
                  <c:v>0.287109375</c:v>
                </c:pt>
              </c:numCache>
            </c:numRef>
          </c:xVal>
          <c:yVal>
            <c:numRef>
              <c:f>Clustering!$H$101</c:f>
              <c:numCache>
                <c:formatCode>General</c:formatCode>
                <c:ptCount val="1"/>
                <c:pt idx="0">
                  <c:v>289</c:v>
                </c:pt>
              </c:numCache>
            </c:numRef>
          </c:yVal>
          <c:smooth val="0"/>
          <c:extLst>
            <c:ext xmlns:c16="http://schemas.microsoft.com/office/drawing/2014/chart" uri="{C3380CC4-5D6E-409C-BE32-E72D297353CC}">
              <c16:uniqueId val="{00000015-619D-334D-82BC-A9EB05CAF836}"/>
            </c:ext>
          </c:extLst>
        </c:ser>
        <c:ser>
          <c:idx val="18"/>
          <c:order val="18"/>
          <c:tx>
            <c:strRef>
              <c:f>Clustering!$F$95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Clustering!$G$95</c:f>
              <c:numCache>
                <c:formatCode>General</c:formatCode>
                <c:ptCount val="1"/>
                <c:pt idx="0">
                  <c:v>0.125</c:v>
                </c:pt>
              </c:numCache>
            </c:numRef>
          </c:xVal>
          <c:yVal>
            <c:numRef>
              <c:f>Clustering!$H$95</c:f>
              <c:numCache>
                <c:formatCode>General</c:formatCode>
                <c:ptCount val="1"/>
                <c:pt idx="0">
                  <c:v>361</c:v>
                </c:pt>
              </c:numCache>
            </c:numRef>
          </c:yVal>
          <c:smooth val="0"/>
          <c:extLst>
            <c:ext xmlns:c16="http://schemas.microsoft.com/office/drawing/2014/chart" uri="{C3380CC4-5D6E-409C-BE32-E72D297353CC}">
              <c16:uniqueId val="{00000016-619D-334D-82BC-A9EB05CAF836}"/>
            </c:ext>
          </c:extLst>
        </c:ser>
        <c:ser>
          <c:idx val="19"/>
          <c:order val="19"/>
          <c:tx>
            <c:strRef>
              <c:f>Clustering!$F$96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Clustering!$G$96</c:f>
              <c:numCache>
                <c:formatCode>General</c:formatCode>
                <c:ptCount val="1"/>
                <c:pt idx="0">
                  <c:v>0.25</c:v>
                </c:pt>
              </c:numCache>
            </c:numRef>
          </c:xVal>
          <c:yVal>
            <c:numRef>
              <c:f>Clustering!$H$96</c:f>
              <c:numCache>
                <c:formatCode>General</c:formatCode>
                <c:ptCount val="1"/>
                <c:pt idx="0">
                  <c:v>361</c:v>
                </c:pt>
              </c:numCache>
            </c:numRef>
          </c:yVal>
          <c:smooth val="0"/>
          <c:extLst>
            <c:ext xmlns:c16="http://schemas.microsoft.com/office/drawing/2014/chart" uri="{C3380CC4-5D6E-409C-BE32-E72D297353CC}">
              <c16:uniqueId val="{00000017-619D-334D-82BC-A9EB05CAF836}"/>
            </c:ext>
          </c:extLst>
        </c:ser>
        <c:ser>
          <c:idx val="20"/>
          <c:order val="20"/>
          <c:tx>
            <c:strRef>
              <c:f>Clustering!$F$58</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Clustering!$G$58</c:f>
              <c:numCache>
                <c:formatCode>General</c:formatCode>
                <c:ptCount val="1"/>
                <c:pt idx="0">
                  <c:v>1.4765625</c:v>
                </c:pt>
              </c:numCache>
            </c:numRef>
          </c:xVal>
          <c:yVal>
            <c:numRef>
              <c:f>Clustering!$H$58</c:f>
              <c:numCache>
                <c:formatCode>General</c:formatCode>
                <c:ptCount val="1"/>
                <c:pt idx="0">
                  <c:v>64</c:v>
                </c:pt>
              </c:numCache>
            </c:numRef>
          </c:yVal>
          <c:smooth val="0"/>
          <c:extLst>
            <c:ext xmlns:c16="http://schemas.microsoft.com/office/drawing/2014/chart" uri="{C3380CC4-5D6E-409C-BE32-E72D297353CC}">
              <c16:uniqueId val="{00000018-619D-334D-82BC-A9EB05CAF836}"/>
            </c:ext>
          </c:extLst>
        </c:ser>
        <c:ser>
          <c:idx val="21"/>
          <c:order val="21"/>
          <c:tx>
            <c:strRef>
              <c:f>Clustering!$F$59</c:f>
              <c:strCache>
                <c:ptCount val="1"/>
                <c:pt idx="0">
                  <c:v>CNN3</c:v>
                </c:pt>
              </c:strCache>
            </c:strRef>
          </c:tx>
          <c:spPr>
            <a:ln>
              <a:solidFill>
                <a:srgbClr val="000000"/>
              </a:solidFill>
            </a:ln>
          </c:spPr>
          <c:marker>
            <c:symbol val="diamond"/>
            <c:size val="10"/>
            <c:spPr>
              <a:solidFill>
                <a:schemeClr val="accent6">
                  <a:lumMod val="40000"/>
                  <a:lumOff val="60000"/>
                </a:schemeClr>
              </a:solidFill>
              <a:ln>
                <a:solidFill>
                  <a:srgbClr val="000000"/>
                </a:solidFill>
              </a:ln>
            </c:spPr>
          </c:marker>
          <c:xVal>
            <c:numRef>
              <c:f>Clustering!$G$59</c:f>
              <c:numCache>
                <c:formatCode>General</c:formatCode>
                <c:ptCount val="1"/>
                <c:pt idx="0">
                  <c:v>0.7</c:v>
                </c:pt>
              </c:numCache>
            </c:numRef>
          </c:xVal>
          <c:yVal>
            <c:numRef>
              <c:f>Clustering!$H$59</c:f>
              <c:numCache>
                <c:formatCode>General</c:formatCode>
                <c:ptCount val="1"/>
                <c:pt idx="0">
                  <c:v>64</c:v>
                </c:pt>
              </c:numCache>
            </c:numRef>
          </c:yVal>
          <c:smooth val="0"/>
          <c:extLst>
            <c:ext xmlns:c16="http://schemas.microsoft.com/office/drawing/2014/chart" uri="{C3380CC4-5D6E-409C-BE32-E72D297353CC}">
              <c16:uniqueId val="{00000019-619D-334D-82BC-A9EB05CAF836}"/>
            </c:ext>
          </c:extLst>
        </c:ser>
        <c:ser>
          <c:idx val="22"/>
          <c:order val="22"/>
          <c:tx>
            <c:strRef>
              <c:f>Clustering!$F$60</c:f>
              <c:strCache>
                <c:ptCount val="1"/>
                <c:pt idx="0">
                  <c:v>CNN3</c:v>
                </c:pt>
              </c:strCache>
            </c:strRef>
          </c:tx>
          <c:spPr>
            <a:ln>
              <a:solidFill>
                <a:srgbClr val="000000"/>
              </a:solidFill>
            </a:ln>
          </c:spPr>
          <c:marker>
            <c:symbol val="diamond"/>
            <c:size val="10"/>
            <c:spPr>
              <a:solidFill>
                <a:srgbClr val="B5E5E8"/>
              </a:solidFill>
              <a:ln>
                <a:solidFill>
                  <a:srgbClr val="000000"/>
                </a:solidFill>
              </a:ln>
            </c:spPr>
          </c:marker>
          <c:xVal>
            <c:numRef>
              <c:f>Clustering!$G$60</c:f>
              <c:numCache>
                <c:formatCode>General</c:formatCode>
                <c:ptCount val="1"/>
                <c:pt idx="0">
                  <c:v>0.875</c:v>
                </c:pt>
              </c:numCache>
            </c:numRef>
          </c:xVal>
          <c:yVal>
            <c:numRef>
              <c:f>Clustering!$H$60</c:f>
              <c:numCache>
                <c:formatCode>General</c:formatCode>
                <c:ptCount val="1"/>
                <c:pt idx="0">
                  <c:v>64</c:v>
                </c:pt>
              </c:numCache>
            </c:numRef>
          </c:yVal>
          <c:smooth val="0"/>
          <c:extLst>
            <c:ext xmlns:c16="http://schemas.microsoft.com/office/drawing/2014/chart" uri="{C3380CC4-5D6E-409C-BE32-E72D297353CC}">
              <c16:uniqueId val="{0000001A-619D-334D-82BC-A9EB05CAF836}"/>
            </c:ext>
          </c:extLst>
        </c:ser>
        <c:ser>
          <c:idx val="25"/>
          <c:order val="23"/>
          <c:tx>
            <c:strRef>
              <c:f>Clustering!$F$74</c:f>
              <c:strCache>
                <c:ptCount val="1"/>
                <c:pt idx="0">
                  <c:v>CNN4</c:v>
                </c:pt>
              </c:strCache>
            </c:strRef>
          </c:tx>
          <c:spPr>
            <a:ln>
              <a:solidFill>
                <a:srgbClr val="000000"/>
              </a:solidFill>
            </a:ln>
          </c:spPr>
          <c:marker>
            <c:symbol val="diamond"/>
            <c:size val="12"/>
            <c:spPr>
              <a:solidFill>
                <a:schemeClr val="accent4"/>
              </a:solidFill>
              <a:ln>
                <a:solidFill>
                  <a:srgbClr val="000000"/>
                </a:solidFill>
              </a:ln>
            </c:spPr>
          </c:marker>
          <c:xVal>
            <c:numRef>
              <c:f>Clustering!$G$74</c:f>
              <c:numCache>
                <c:formatCode>General</c:formatCode>
                <c:ptCount val="1"/>
                <c:pt idx="0">
                  <c:v>0.65625</c:v>
                </c:pt>
              </c:numCache>
            </c:numRef>
          </c:xVal>
          <c:yVal>
            <c:numRef>
              <c:f>Clustering!$H$74</c:f>
              <c:numCache>
                <c:formatCode>General</c:formatCode>
                <c:ptCount val="1"/>
                <c:pt idx="0">
                  <c:v>40</c:v>
                </c:pt>
              </c:numCache>
            </c:numRef>
          </c:yVal>
          <c:smooth val="0"/>
          <c:extLst>
            <c:ext xmlns:c16="http://schemas.microsoft.com/office/drawing/2014/chart" uri="{C3380CC4-5D6E-409C-BE32-E72D297353CC}">
              <c16:uniqueId val="{0000001B-619D-334D-82BC-A9EB05CAF836}"/>
            </c:ext>
          </c:extLst>
        </c:ser>
        <c:ser>
          <c:idx val="26"/>
          <c:order val="24"/>
          <c:tx>
            <c:strRef>
              <c:f>Clustering!$F$75</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Clustering!$G$75</c:f>
              <c:numCache>
                <c:formatCode>General</c:formatCode>
                <c:ptCount val="1"/>
                <c:pt idx="0">
                  <c:v>0.5625</c:v>
                </c:pt>
              </c:numCache>
            </c:numRef>
          </c:xVal>
          <c:yVal>
            <c:numRef>
              <c:f>Clustering!$H$75</c:f>
              <c:numCache>
                <c:formatCode>General</c:formatCode>
                <c:ptCount val="1"/>
                <c:pt idx="0">
                  <c:v>64</c:v>
                </c:pt>
              </c:numCache>
            </c:numRef>
          </c:yVal>
          <c:smooth val="0"/>
          <c:extLst>
            <c:ext xmlns:c16="http://schemas.microsoft.com/office/drawing/2014/chart" uri="{C3380CC4-5D6E-409C-BE32-E72D297353CC}">
              <c16:uniqueId val="{0000001C-619D-334D-82BC-A9EB05CAF836}"/>
            </c:ext>
          </c:extLst>
        </c:ser>
        <c:ser>
          <c:idx val="27"/>
          <c:order val="25"/>
          <c:tx>
            <c:strRef>
              <c:f>Clustering!$F$76</c:f>
              <c:strCache>
                <c:ptCount val="1"/>
                <c:pt idx="0">
                  <c:v>CNN4</c:v>
                </c:pt>
              </c:strCache>
            </c:strRef>
          </c:tx>
          <c:spPr>
            <a:ln>
              <a:solidFill>
                <a:srgbClr val="000000"/>
              </a:solidFill>
            </a:ln>
          </c:spPr>
          <c:marker>
            <c:symbol val="diamond"/>
            <c:size val="10"/>
            <c:spPr>
              <a:solidFill>
                <a:srgbClr val="34A853"/>
              </a:solidFill>
              <a:ln>
                <a:solidFill>
                  <a:srgbClr val="000000"/>
                </a:solidFill>
              </a:ln>
            </c:spPr>
          </c:marker>
          <c:xVal>
            <c:numRef>
              <c:f>Clustering!$G$76</c:f>
              <c:numCache>
                <c:formatCode>General</c:formatCode>
                <c:ptCount val="1"/>
                <c:pt idx="0">
                  <c:v>0.4921875</c:v>
                </c:pt>
              </c:numCache>
            </c:numRef>
          </c:xVal>
          <c:yVal>
            <c:numRef>
              <c:f>Clustering!$H$76</c:f>
              <c:numCache>
                <c:formatCode>General</c:formatCode>
                <c:ptCount val="1"/>
                <c:pt idx="0">
                  <c:v>48</c:v>
                </c:pt>
              </c:numCache>
            </c:numRef>
          </c:yVal>
          <c:smooth val="0"/>
          <c:extLst>
            <c:ext xmlns:c16="http://schemas.microsoft.com/office/drawing/2014/chart" uri="{C3380CC4-5D6E-409C-BE32-E72D297353CC}">
              <c16:uniqueId val="{0000001D-619D-334D-82BC-A9EB05CAF836}"/>
            </c:ext>
          </c:extLst>
        </c:ser>
        <c:ser>
          <c:idx val="23"/>
          <c:order val="26"/>
          <c:tx>
            <c:strRef>
              <c:f>Clustering!$F$69</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Clustering!$G$69</c:f>
              <c:numCache>
                <c:formatCode>General</c:formatCode>
                <c:ptCount val="1"/>
                <c:pt idx="0">
                  <c:v>1</c:v>
                </c:pt>
              </c:numCache>
            </c:numRef>
          </c:xVal>
          <c:yVal>
            <c:numRef>
              <c:f>Clustering!$H$69</c:f>
              <c:numCache>
                <c:formatCode>General</c:formatCode>
                <c:ptCount val="1"/>
                <c:pt idx="0">
                  <c:v>49</c:v>
                </c:pt>
              </c:numCache>
            </c:numRef>
          </c:yVal>
          <c:smooth val="0"/>
          <c:extLst>
            <c:ext xmlns:c16="http://schemas.microsoft.com/office/drawing/2014/chart" uri="{C3380CC4-5D6E-409C-BE32-E72D297353CC}">
              <c16:uniqueId val="{0000001E-619D-334D-82BC-A9EB05CAF836}"/>
            </c:ext>
          </c:extLst>
        </c:ser>
        <c:ser>
          <c:idx val="24"/>
          <c:order val="27"/>
          <c:tx>
            <c:strRef>
              <c:f>Clustering!$F$102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Clustering!$G$102</c:f>
              <c:numCache>
                <c:formatCode>General</c:formatCode>
                <c:ptCount val="1"/>
                <c:pt idx="0">
                  <c:v>0.25</c:v>
                </c:pt>
              </c:numCache>
            </c:numRef>
          </c:xVal>
          <c:yVal>
            <c:numRef>
              <c:f>Clustering!$H$102</c:f>
              <c:numCache>
                <c:formatCode>General</c:formatCode>
                <c:ptCount val="1"/>
                <c:pt idx="0">
                  <c:v>196</c:v>
                </c:pt>
              </c:numCache>
            </c:numRef>
          </c:yVal>
          <c:smooth val="0"/>
          <c:extLst>
            <c:ext xmlns:c16="http://schemas.microsoft.com/office/drawing/2014/chart" uri="{C3380CC4-5D6E-409C-BE32-E72D297353CC}">
              <c16:uniqueId val="{0000001F-619D-334D-82BC-A9EB05CAF836}"/>
            </c:ext>
          </c:extLst>
        </c:ser>
        <c:ser>
          <c:idx val="28"/>
          <c:order val="28"/>
          <c:tx>
            <c:strRef>
              <c:f>Clustering!$F$77</c:f>
              <c:strCache>
                <c:ptCount val="1"/>
                <c:pt idx="0">
                  <c:v>CNN11</c:v>
                </c:pt>
              </c:strCache>
            </c:strRef>
          </c:tx>
          <c:spPr>
            <a:ln>
              <a:solidFill>
                <a:srgbClr val="000000"/>
              </a:solidFill>
            </a:ln>
          </c:spPr>
          <c:marker>
            <c:symbol val="diamond"/>
            <c:size val="11"/>
            <c:spPr>
              <a:solidFill>
                <a:srgbClr val="660066"/>
              </a:solidFill>
              <a:ln>
                <a:solidFill>
                  <a:srgbClr val="000000"/>
                </a:solidFill>
              </a:ln>
            </c:spPr>
          </c:marker>
          <c:xVal>
            <c:numRef>
              <c:f>Clustering!$G$77</c:f>
              <c:numCache>
                <c:formatCode>General</c:formatCode>
                <c:ptCount val="1"/>
                <c:pt idx="0">
                  <c:v>0.5</c:v>
                </c:pt>
              </c:numCache>
            </c:numRef>
          </c:xVal>
          <c:yVal>
            <c:numRef>
              <c:f>Clustering!$H$77</c:f>
              <c:numCache>
                <c:formatCode>General</c:formatCode>
                <c:ptCount val="1"/>
                <c:pt idx="0">
                  <c:v>49</c:v>
                </c:pt>
              </c:numCache>
            </c:numRef>
          </c:yVal>
          <c:smooth val="0"/>
          <c:extLst>
            <c:ext xmlns:c16="http://schemas.microsoft.com/office/drawing/2014/chart" uri="{C3380CC4-5D6E-409C-BE32-E72D297353CC}">
              <c16:uniqueId val="{00000020-619D-334D-82BC-A9EB05CAF836}"/>
            </c:ext>
          </c:extLst>
        </c:ser>
        <c:ser>
          <c:idx val="29"/>
          <c:order val="29"/>
          <c:tx>
            <c:strRef>
              <c:f>Clustering!$F$110</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Clustering!$G$110</c:f>
              <c:numCache>
                <c:formatCode>General</c:formatCode>
                <c:ptCount val="1"/>
                <c:pt idx="0">
                  <c:v>2.197265625E-3</c:v>
                </c:pt>
              </c:numCache>
            </c:numRef>
          </c:xVal>
          <c:yVal>
            <c:numRef>
              <c:f>Clustering!$H$110</c:f>
              <c:numCache>
                <c:formatCode>General</c:formatCode>
                <c:ptCount val="1"/>
                <c:pt idx="0">
                  <c:v>196</c:v>
                </c:pt>
              </c:numCache>
            </c:numRef>
          </c:yVal>
          <c:smooth val="0"/>
          <c:extLst>
            <c:ext xmlns:c16="http://schemas.microsoft.com/office/drawing/2014/chart" uri="{C3380CC4-5D6E-409C-BE32-E72D297353CC}">
              <c16:uniqueId val="{00000021-619D-334D-82BC-A9EB05CAF836}"/>
            </c:ext>
          </c:extLst>
        </c:ser>
        <c:ser>
          <c:idx val="30"/>
          <c:order val="30"/>
          <c:tx>
            <c:strRef>
              <c:f>Clustering!$F$111</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Clustering!$G$111</c:f>
              <c:numCache>
                <c:formatCode>General</c:formatCode>
                <c:ptCount val="1"/>
                <c:pt idx="0">
                  <c:v>4.39453125E-3</c:v>
                </c:pt>
              </c:numCache>
            </c:numRef>
          </c:xVal>
          <c:yVal>
            <c:numRef>
              <c:f>Clustering!$H$111</c:f>
              <c:numCache>
                <c:formatCode>General</c:formatCode>
                <c:ptCount val="1"/>
                <c:pt idx="0">
                  <c:v>196</c:v>
                </c:pt>
              </c:numCache>
            </c:numRef>
          </c:yVal>
          <c:smooth val="0"/>
          <c:extLst>
            <c:ext xmlns:c16="http://schemas.microsoft.com/office/drawing/2014/chart" uri="{C3380CC4-5D6E-409C-BE32-E72D297353CC}">
              <c16:uniqueId val="{00000022-619D-334D-82BC-A9EB05CAF836}"/>
            </c:ext>
          </c:extLst>
        </c:ser>
        <c:ser>
          <c:idx val="31"/>
          <c:order val="31"/>
          <c:tx>
            <c:strRef>
              <c:f>Clustering!$F$112</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Clustering!$G$112</c:f>
              <c:numCache>
                <c:formatCode>General</c:formatCode>
                <c:ptCount val="1"/>
                <c:pt idx="0">
                  <c:v>4.39453125E-3</c:v>
                </c:pt>
              </c:numCache>
            </c:numRef>
          </c:xVal>
          <c:yVal>
            <c:numRef>
              <c:f>Clustering!$H$112</c:f>
              <c:numCache>
                <c:formatCode>General</c:formatCode>
                <c:ptCount val="1"/>
                <c:pt idx="0">
                  <c:v>49</c:v>
                </c:pt>
              </c:numCache>
            </c:numRef>
          </c:yVal>
          <c:smooth val="0"/>
          <c:extLst>
            <c:ext xmlns:c16="http://schemas.microsoft.com/office/drawing/2014/chart" uri="{C3380CC4-5D6E-409C-BE32-E72D297353CC}">
              <c16:uniqueId val="{00000023-619D-334D-82BC-A9EB05CAF836}"/>
            </c:ext>
          </c:extLst>
        </c:ser>
        <c:ser>
          <c:idx val="32"/>
          <c:order val="32"/>
          <c:tx>
            <c:strRef>
              <c:f>Clustering!$F$113</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Clustering!$G$113</c:f>
              <c:numCache>
                <c:formatCode>General</c:formatCode>
                <c:ptCount val="1"/>
                <c:pt idx="0">
                  <c:v>8.7890625E-3</c:v>
                </c:pt>
              </c:numCache>
            </c:numRef>
          </c:xVal>
          <c:yVal>
            <c:numRef>
              <c:f>Clustering!$H$113</c:f>
              <c:numCache>
                <c:formatCode>General</c:formatCode>
                <c:ptCount val="1"/>
                <c:pt idx="0">
                  <c:v>49</c:v>
                </c:pt>
              </c:numCache>
            </c:numRef>
          </c:yVal>
          <c:smooth val="0"/>
          <c:extLst>
            <c:ext xmlns:c16="http://schemas.microsoft.com/office/drawing/2014/chart" uri="{C3380CC4-5D6E-409C-BE32-E72D297353CC}">
              <c16:uniqueId val="{00000024-619D-334D-82BC-A9EB05CAF836}"/>
            </c:ext>
          </c:extLst>
        </c:ser>
        <c:ser>
          <c:idx val="33"/>
          <c:order val="33"/>
          <c:tx>
            <c:strRef>
              <c:f>Clustering!$F$115</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Clustering!$G$115</c:f>
              <c:numCache>
                <c:formatCode>General</c:formatCode>
                <c:ptCount val="1"/>
                <c:pt idx="0">
                  <c:v>8.7890625E-3</c:v>
                </c:pt>
              </c:numCache>
            </c:numRef>
          </c:xVal>
          <c:yVal>
            <c:numRef>
              <c:f>Clustering!$H$115</c:f>
              <c:numCache>
                <c:formatCode>General</c:formatCode>
                <c:ptCount val="1"/>
                <c:pt idx="0">
                  <c:v>100</c:v>
                </c:pt>
              </c:numCache>
            </c:numRef>
          </c:yVal>
          <c:smooth val="0"/>
          <c:extLst>
            <c:ext xmlns:c16="http://schemas.microsoft.com/office/drawing/2014/chart" uri="{C3380CC4-5D6E-409C-BE32-E72D297353CC}">
              <c16:uniqueId val="{00000025-619D-334D-82BC-A9EB05CAF836}"/>
            </c:ext>
          </c:extLst>
        </c:ser>
        <c:ser>
          <c:idx val="34"/>
          <c:order val="34"/>
          <c:tx>
            <c:strRef>
              <c:f>Clustering!$F$116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Clustering!$G$116</c:f>
              <c:numCache>
                <c:formatCode>General</c:formatCode>
                <c:ptCount val="1"/>
                <c:pt idx="0">
                  <c:v>4.39453125E-3</c:v>
                </c:pt>
              </c:numCache>
            </c:numRef>
          </c:xVal>
          <c:yVal>
            <c:numRef>
              <c:f>Clustering!$H$116</c:f>
              <c:numCache>
                <c:formatCode>General</c:formatCode>
                <c:ptCount val="1"/>
                <c:pt idx="0">
                  <c:v>100</c:v>
                </c:pt>
              </c:numCache>
            </c:numRef>
          </c:yVal>
          <c:smooth val="0"/>
          <c:extLst>
            <c:ext xmlns:c16="http://schemas.microsoft.com/office/drawing/2014/chart" uri="{C3380CC4-5D6E-409C-BE32-E72D297353CC}">
              <c16:uniqueId val="{00000026-619D-334D-82BC-A9EB05CAF836}"/>
            </c:ext>
          </c:extLst>
        </c:ser>
        <c:ser>
          <c:idx val="35"/>
          <c:order val="35"/>
          <c:tx>
            <c:strRef>
              <c:f>Clustering!$F$79</c:f>
              <c:strCache>
                <c:ptCount val="1"/>
                <c:pt idx="0">
                  <c:v>CNN9</c:v>
                </c:pt>
              </c:strCache>
            </c:strRef>
          </c:tx>
          <c:spPr>
            <a:ln>
              <a:solidFill>
                <a:srgbClr val="000000"/>
              </a:solidFill>
            </a:ln>
          </c:spPr>
          <c:marker>
            <c:symbol val="diamond"/>
            <c:size val="9"/>
            <c:spPr>
              <a:solidFill>
                <a:srgbClr val="4285F4"/>
              </a:solidFill>
              <a:ln>
                <a:solidFill>
                  <a:srgbClr val="000000"/>
                </a:solidFill>
              </a:ln>
            </c:spPr>
          </c:marker>
          <c:xVal>
            <c:numRef>
              <c:f>Clustering!$G$79</c:f>
              <c:numCache>
                <c:formatCode>General</c:formatCode>
                <c:ptCount val="1"/>
                <c:pt idx="0">
                  <c:v>0.697265625</c:v>
                </c:pt>
              </c:numCache>
            </c:numRef>
          </c:xVal>
          <c:yVal>
            <c:numRef>
              <c:f>Clustering!$H$79</c:f>
              <c:numCache>
                <c:formatCode>General</c:formatCode>
                <c:ptCount val="1"/>
                <c:pt idx="0">
                  <c:v>49</c:v>
                </c:pt>
              </c:numCache>
            </c:numRef>
          </c:yVal>
          <c:smooth val="0"/>
          <c:extLst>
            <c:ext xmlns:c16="http://schemas.microsoft.com/office/drawing/2014/chart" uri="{C3380CC4-5D6E-409C-BE32-E72D297353CC}">
              <c16:uniqueId val="{00000027-619D-334D-82BC-A9EB05CAF836}"/>
            </c:ext>
          </c:extLst>
        </c:ser>
        <c:ser>
          <c:idx val="36"/>
          <c:order val="36"/>
          <c:tx>
            <c:strRef>
              <c:f>Clustering!$F$80</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Clustering!$G$80</c:f>
              <c:numCache>
                <c:formatCode>General</c:formatCode>
                <c:ptCount val="1"/>
                <c:pt idx="0">
                  <c:v>0.546875</c:v>
                </c:pt>
              </c:numCache>
            </c:numRef>
          </c:xVal>
          <c:yVal>
            <c:numRef>
              <c:f>Clustering!$H$80</c:f>
              <c:numCache>
                <c:formatCode>General</c:formatCode>
                <c:ptCount val="1"/>
                <c:pt idx="0">
                  <c:v>49</c:v>
                </c:pt>
              </c:numCache>
            </c:numRef>
          </c:yVal>
          <c:smooth val="0"/>
          <c:extLst>
            <c:ext xmlns:c16="http://schemas.microsoft.com/office/drawing/2014/chart" uri="{C3380CC4-5D6E-409C-BE32-E72D297353CC}">
              <c16:uniqueId val="{00000028-619D-334D-82BC-A9EB05CAF836}"/>
            </c:ext>
          </c:extLst>
        </c:ser>
        <c:ser>
          <c:idx val="37"/>
          <c:order val="37"/>
          <c:tx>
            <c:strRef>
              <c:f>Clustering!$F$114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Clustering!$G$114</c:f>
              <c:numCache>
                <c:formatCode>General</c:formatCode>
                <c:ptCount val="1"/>
                <c:pt idx="0">
                  <c:v>1.94549560546875E-2</c:v>
                </c:pt>
              </c:numCache>
            </c:numRef>
          </c:xVal>
          <c:yVal>
            <c:numRef>
              <c:f>Clustering!$H$114</c:f>
              <c:numCache>
                <c:formatCode>General</c:formatCode>
                <c:ptCount val="1"/>
                <c:pt idx="0">
                  <c:v>49</c:v>
                </c:pt>
              </c:numCache>
            </c:numRef>
          </c:yVal>
          <c:smooth val="0"/>
          <c:extLst>
            <c:ext xmlns:c16="http://schemas.microsoft.com/office/drawing/2014/chart" uri="{C3380CC4-5D6E-409C-BE32-E72D297353CC}">
              <c16:uniqueId val="{00000029-619D-334D-82BC-A9EB05CAF836}"/>
            </c:ext>
          </c:extLst>
        </c:ser>
        <c:ser>
          <c:idx val="38"/>
          <c:order val="38"/>
          <c:tx>
            <c:strRef>
              <c:f>Clustering!$F$122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Clustering!$G$122</c:f>
              <c:numCache>
                <c:formatCode>General</c:formatCode>
                <c:ptCount val="1"/>
                <c:pt idx="0">
                  <c:v>5.3558349609375E-3</c:v>
                </c:pt>
              </c:numCache>
            </c:numRef>
          </c:xVal>
          <c:yVal>
            <c:numRef>
              <c:f>Clustering!$H$122</c:f>
              <c:numCache>
                <c:formatCode>General</c:formatCode>
                <c:ptCount val="1"/>
                <c:pt idx="0">
                  <c:v>196</c:v>
                </c:pt>
              </c:numCache>
            </c:numRef>
          </c:yVal>
          <c:smooth val="0"/>
          <c:extLst>
            <c:ext xmlns:c16="http://schemas.microsoft.com/office/drawing/2014/chart" uri="{C3380CC4-5D6E-409C-BE32-E72D297353CC}">
              <c16:uniqueId val="{0000002A-619D-334D-82BC-A9EB05CAF836}"/>
            </c:ext>
          </c:extLst>
        </c:ser>
        <c:ser>
          <c:idx val="39"/>
          <c:order val="39"/>
          <c:tx>
            <c:strRef>
              <c:f>Clustering!$F$123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Clustering!$G$123</c:f>
              <c:numCache>
                <c:formatCode>General</c:formatCode>
                <c:ptCount val="1"/>
                <c:pt idx="0">
                  <c:v>7.0037841796875E-3</c:v>
                </c:pt>
              </c:numCache>
            </c:numRef>
          </c:xVal>
          <c:yVal>
            <c:numRef>
              <c:f>Clustering!$H$123</c:f>
              <c:numCache>
                <c:formatCode>General</c:formatCode>
                <c:ptCount val="1"/>
                <c:pt idx="0">
                  <c:v>196</c:v>
                </c:pt>
              </c:numCache>
            </c:numRef>
          </c:yVal>
          <c:smooth val="0"/>
          <c:extLst>
            <c:ext xmlns:c16="http://schemas.microsoft.com/office/drawing/2014/chart" uri="{C3380CC4-5D6E-409C-BE32-E72D297353CC}">
              <c16:uniqueId val="{0000002B-619D-334D-82BC-A9EB05CAF836}"/>
            </c:ext>
          </c:extLst>
        </c:ser>
        <c:ser>
          <c:idx val="40"/>
          <c:order val="40"/>
          <c:tx>
            <c:strRef>
              <c:f>Clustering!$F$52</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Clustering!$G$52</c:f>
              <c:numCache>
                <c:formatCode>General</c:formatCode>
                <c:ptCount val="1"/>
                <c:pt idx="0">
                  <c:v>1.64794921875E-3</c:v>
                </c:pt>
              </c:numCache>
            </c:numRef>
          </c:xVal>
          <c:yVal>
            <c:numRef>
              <c:f>Clustering!$H$52</c:f>
              <c:numCache>
                <c:formatCode>General</c:formatCode>
                <c:ptCount val="1"/>
                <c:pt idx="0">
                  <c:v>12544</c:v>
                </c:pt>
              </c:numCache>
            </c:numRef>
          </c:yVal>
          <c:smooth val="0"/>
          <c:extLst>
            <c:ext xmlns:c16="http://schemas.microsoft.com/office/drawing/2014/chart" uri="{C3380CC4-5D6E-409C-BE32-E72D297353CC}">
              <c16:uniqueId val="{0000002C-619D-334D-82BC-A9EB05CAF836}"/>
            </c:ext>
          </c:extLst>
        </c:ser>
        <c:ser>
          <c:idx val="41"/>
          <c:order val="41"/>
          <c:tx>
            <c:strRef>
              <c:f>Clustering!$F$105</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Clustering!$G$105</c:f>
              <c:numCache>
                <c:formatCode>General</c:formatCode>
                <c:ptCount val="1"/>
                <c:pt idx="0">
                  <c:v>0.1058349609375</c:v>
                </c:pt>
              </c:numCache>
            </c:numRef>
          </c:xVal>
          <c:yVal>
            <c:numRef>
              <c:f>Clustering!$H$105</c:f>
              <c:numCache>
                <c:formatCode>General</c:formatCode>
                <c:ptCount val="1"/>
                <c:pt idx="0">
                  <c:v>196</c:v>
                </c:pt>
              </c:numCache>
            </c:numRef>
          </c:yVal>
          <c:smooth val="0"/>
          <c:extLst>
            <c:ext xmlns:c16="http://schemas.microsoft.com/office/drawing/2014/chart" uri="{C3380CC4-5D6E-409C-BE32-E72D297353CC}">
              <c16:uniqueId val="{0000002D-619D-334D-82BC-A9EB05CAF836}"/>
            </c:ext>
          </c:extLst>
        </c:ser>
        <c:ser>
          <c:idx val="42"/>
          <c:order val="42"/>
          <c:tx>
            <c:strRef>
              <c:f>Clustering!$F$104</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Clustering!$G$104</c:f>
              <c:numCache>
                <c:formatCode>General</c:formatCode>
                <c:ptCount val="1"/>
                <c:pt idx="0">
                  <c:v>8.09326171875E-2</c:v>
                </c:pt>
              </c:numCache>
            </c:numRef>
          </c:xVal>
          <c:yVal>
            <c:numRef>
              <c:f>Clustering!$H$104</c:f>
              <c:numCache>
                <c:formatCode>General</c:formatCode>
                <c:ptCount val="1"/>
                <c:pt idx="0">
                  <c:v>196</c:v>
                </c:pt>
              </c:numCache>
            </c:numRef>
          </c:yVal>
          <c:smooth val="0"/>
          <c:extLst>
            <c:ext xmlns:c16="http://schemas.microsoft.com/office/drawing/2014/chart" uri="{C3380CC4-5D6E-409C-BE32-E72D297353CC}">
              <c16:uniqueId val="{0000002E-619D-334D-82BC-A9EB05CAF836}"/>
            </c:ext>
          </c:extLst>
        </c:ser>
        <c:ser>
          <c:idx val="43"/>
          <c:order val="43"/>
          <c:tx>
            <c:strRef>
              <c:f>Clustering!$F$53</c:f>
              <c:strCache>
                <c:ptCount val="1"/>
                <c:pt idx="0">
                  <c:v>CNN9</c:v>
                </c:pt>
              </c:strCache>
            </c:strRef>
          </c:tx>
          <c:spPr>
            <a:ln>
              <a:solidFill>
                <a:srgbClr val="000000"/>
              </a:solidFill>
            </a:ln>
          </c:spPr>
          <c:marker>
            <c:symbol val="diamond"/>
            <c:size val="10"/>
            <c:spPr>
              <a:solidFill>
                <a:srgbClr val="4285F4"/>
              </a:solidFill>
              <a:ln>
                <a:solidFill>
                  <a:srgbClr val="000000"/>
                </a:solidFill>
              </a:ln>
            </c:spPr>
          </c:marker>
          <c:xVal>
            <c:numRef>
              <c:f>Clustering!$G$53</c:f>
              <c:numCache>
                <c:formatCode>General</c:formatCode>
                <c:ptCount val="1"/>
                <c:pt idx="0">
                  <c:v>1.64794921875E-3</c:v>
                </c:pt>
              </c:numCache>
            </c:numRef>
          </c:xVal>
          <c:yVal>
            <c:numRef>
              <c:f>Clustering!$H$53</c:f>
              <c:numCache>
                <c:formatCode>General</c:formatCode>
                <c:ptCount val="1"/>
                <c:pt idx="0">
                  <c:v>3136</c:v>
                </c:pt>
              </c:numCache>
            </c:numRef>
          </c:yVal>
          <c:smooth val="0"/>
          <c:extLst>
            <c:ext xmlns:c16="http://schemas.microsoft.com/office/drawing/2014/chart" uri="{C3380CC4-5D6E-409C-BE32-E72D297353CC}">
              <c16:uniqueId val="{0000002F-619D-334D-82BC-A9EB05CAF836}"/>
            </c:ext>
          </c:extLst>
        </c:ser>
        <c:ser>
          <c:idx val="44"/>
          <c:order val="44"/>
          <c:tx>
            <c:strRef>
              <c:f>Clustering!$F$117</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Clustering!$G$117</c:f>
              <c:numCache>
                <c:formatCode>General</c:formatCode>
                <c:ptCount val="1"/>
                <c:pt idx="0">
                  <c:v>9.8876953125E-3</c:v>
                </c:pt>
              </c:numCache>
            </c:numRef>
          </c:xVal>
          <c:yVal>
            <c:numRef>
              <c:f>Clustering!$H$117</c:f>
              <c:numCache>
                <c:formatCode>General</c:formatCode>
                <c:ptCount val="1"/>
                <c:pt idx="0">
                  <c:v>16</c:v>
                </c:pt>
              </c:numCache>
            </c:numRef>
          </c:yVal>
          <c:smooth val="0"/>
          <c:extLst>
            <c:ext xmlns:c16="http://schemas.microsoft.com/office/drawing/2014/chart" uri="{C3380CC4-5D6E-409C-BE32-E72D297353CC}">
              <c16:uniqueId val="{00000030-619D-334D-82BC-A9EB05CAF836}"/>
            </c:ext>
          </c:extLst>
        </c:ser>
        <c:ser>
          <c:idx val="45"/>
          <c:order val="45"/>
          <c:tx>
            <c:strRef>
              <c:f>Clustering!$F$118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Clustering!$G$118</c:f>
              <c:numCache>
                <c:formatCode>General</c:formatCode>
                <c:ptCount val="1"/>
                <c:pt idx="0">
                  <c:v>1.64794921875E-2</c:v>
                </c:pt>
              </c:numCache>
            </c:numRef>
          </c:xVal>
          <c:yVal>
            <c:numRef>
              <c:f>Clustering!$H$118</c:f>
              <c:numCache>
                <c:formatCode>General</c:formatCode>
                <c:ptCount val="1"/>
                <c:pt idx="0">
                  <c:v>16</c:v>
                </c:pt>
              </c:numCache>
            </c:numRef>
          </c:yVal>
          <c:smooth val="0"/>
          <c:extLst>
            <c:ext xmlns:c16="http://schemas.microsoft.com/office/drawing/2014/chart" uri="{C3380CC4-5D6E-409C-BE32-E72D297353CC}">
              <c16:uniqueId val="{00000031-619D-334D-82BC-A9EB05CAF836}"/>
            </c:ext>
          </c:extLst>
        </c:ser>
        <c:ser>
          <c:idx val="46"/>
          <c:order val="46"/>
          <c:tx>
            <c:strRef>
              <c:f>Clustering!$F$119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Clustering!$G$119</c:f>
              <c:numCache>
                <c:formatCode>General</c:formatCode>
                <c:ptCount val="1"/>
                <c:pt idx="0">
                  <c:v>3.2958984375E-3</c:v>
                </c:pt>
              </c:numCache>
            </c:numRef>
          </c:xVal>
          <c:yVal>
            <c:numRef>
              <c:f>Clustering!$H$119</c:f>
              <c:numCache>
                <c:formatCode>General</c:formatCode>
                <c:ptCount val="1"/>
                <c:pt idx="0">
                  <c:v>64</c:v>
                </c:pt>
              </c:numCache>
            </c:numRef>
          </c:yVal>
          <c:smooth val="0"/>
          <c:extLst>
            <c:ext xmlns:c16="http://schemas.microsoft.com/office/drawing/2014/chart" uri="{C3380CC4-5D6E-409C-BE32-E72D297353CC}">
              <c16:uniqueId val="{00000032-619D-334D-82BC-A9EB05CAF836}"/>
            </c:ext>
          </c:extLst>
        </c:ser>
        <c:ser>
          <c:idx val="47"/>
          <c:order val="47"/>
          <c:tx>
            <c:strRef>
              <c:f>Clustering!$F$120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Clustering!$G$120</c:f>
              <c:numCache>
                <c:formatCode>General</c:formatCode>
                <c:ptCount val="1"/>
                <c:pt idx="0">
                  <c:v>6.591796875E-3</c:v>
                </c:pt>
              </c:numCache>
            </c:numRef>
          </c:xVal>
          <c:yVal>
            <c:numRef>
              <c:f>Clustering!$H$120</c:f>
              <c:numCache>
                <c:formatCode>General</c:formatCode>
                <c:ptCount val="1"/>
                <c:pt idx="0">
                  <c:v>64</c:v>
                </c:pt>
              </c:numCache>
            </c:numRef>
          </c:yVal>
          <c:smooth val="0"/>
          <c:extLst>
            <c:ext xmlns:c16="http://schemas.microsoft.com/office/drawing/2014/chart" uri="{C3380CC4-5D6E-409C-BE32-E72D297353CC}">
              <c16:uniqueId val="{00000033-619D-334D-82BC-A9EB05CAF836}"/>
            </c:ext>
          </c:extLst>
        </c:ser>
        <c:ser>
          <c:idx val="48"/>
          <c:order val="48"/>
          <c:tx>
            <c:strRef>
              <c:f>Clustering!$F$121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Clustering!$G$121</c:f>
              <c:numCache>
                <c:formatCode>General</c:formatCode>
                <c:ptCount val="1"/>
                <c:pt idx="0">
                  <c:v>9.8876953125E-3</c:v>
                </c:pt>
              </c:numCache>
            </c:numRef>
          </c:xVal>
          <c:yVal>
            <c:numRef>
              <c:f>Clustering!$H$121</c:f>
              <c:numCache>
                <c:formatCode>General</c:formatCode>
                <c:ptCount val="1"/>
                <c:pt idx="0">
                  <c:v>64</c:v>
                </c:pt>
              </c:numCache>
            </c:numRef>
          </c:yVal>
          <c:smooth val="0"/>
          <c:extLst>
            <c:ext xmlns:c16="http://schemas.microsoft.com/office/drawing/2014/chart" uri="{C3380CC4-5D6E-409C-BE32-E72D297353CC}">
              <c16:uniqueId val="{00000034-619D-334D-82BC-A9EB05CAF836}"/>
            </c:ext>
          </c:extLst>
        </c:ser>
        <c:ser>
          <c:idx val="49"/>
          <c:order val="49"/>
          <c:tx>
            <c:strRef>
              <c:f>Clustering!$F$70</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Clustering!$G$70</c:f>
              <c:numCache>
                <c:formatCode>General</c:formatCode>
                <c:ptCount val="1"/>
                <c:pt idx="0">
                  <c:v>0.5859375</c:v>
                </c:pt>
              </c:numCache>
            </c:numRef>
          </c:xVal>
          <c:yVal>
            <c:numRef>
              <c:f>Clustering!$H$70</c:f>
              <c:numCache>
                <c:formatCode>General</c:formatCode>
                <c:ptCount val="1"/>
                <c:pt idx="0">
                  <c:v>16</c:v>
                </c:pt>
              </c:numCache>
            </c:numRef>
          </c:yVal>
          <c:smooth val="0"/>
          <c:extLst>
            <c:ext xmlns:c16="http://schemas.microsoft.com/office/drawing/2014/chart" uri="{C3380CC4-5D6E-409C-BE32-E72D297353CC}">
              <c16:uniqueId val="{00000035-619D-334D-82BC-A9EB05CAF836}"/>
            </c:ext>
          </c:extLst>
        </c:ser>
        <c:ser>
          <c:idx val="50"/>
          <c:order val="50"/>
          <c:tx>
            <c:strRef>
              <c:f>Clustering!$F$71</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Clustering!$G$71</c:f>
              <c:numCache>
                <c:formatCode>General</c:formatCode>
                <c:ptCount val="1"/>
                <c:pt idx="0">
                  <c:v>1.171875</c:v>
                </c:pt>
              </c:numCache>
            </c:numRef>
          </c:xVal>
          <c:yVal>
            <c:numRef>
              <c:f>Clustering!$H$71</c:f>
              <c:numCache>
                <c:formatCode>General</c:formatCode>
                <c:ptCount val="1"/>
                <c:pt idx="0">
                  <c:v>16</c:v>
                </c:pt>
              </c:numCache>
            </c:numRef>
          </c:yVal>
          <c:smooth val="0"/>
          <c:extLst>
            <c:ext xmlns:c16="http://schemas.microsoft.com/office/drawing/2014/chart" uri="{C3380CC4-5D6E-409C-BE32-E72D297353CC}">
              <c16:uniqueId val="{00000036-619D-334D-82BC-A9EB05CAF836}"/>
            </c:ext>
          </c:extLst>
        </c:ser>
        <c:ser>
          <c:idx val="51"/>
          <c:order val="51"/>
          <c:tx>
            <c:strRef>
              <c:f>Clustering!$F$54</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Clustering!$G$54</c:f>
              <c:numCache>
                <c:formatCode>General</c:formatCode>
                <c:ptCount val="1"/>
                <c:pt idx="0">
                  <c:v>1.318359375E-2</c:v>
                </c:pt>
              </c:numCache>
            </c:numRef>
          </c:xVal>
          <c:yVal>
            <c:numRef>
              <c:f>Clustering!$H$54</c:f>
              <c:numCache>
                <c:formatCode>General</c:formatCode>
                <c:ptCount val="1"/>
                <c:pt idx="0">
                  <c:v>1024</c:v>
                </c:pt>
              </c:numCache>
            </c:numRef>
          </c:yVal>
          <c:smooth val="0"/>
          <c:extLst>
            <c:ext xmlns:c16="http://schemas.microsoft.com/office/drawing/2014/chart" uri="{C3380CC4-5D6E-409C-BE32-E72D297353CC}">
              <c16:uniqueId val="{00000037-619D-334D-82BC-A9EB05CAF836}"/>
            </c:ext>
          </c:extLst>
        </c:ser>
        <c:ser>
          <c:idx val="52"/>
          <c:order val="52"/>
          <c:tx>
            <c:strRef>
              <c:f>Clustering!$F$55</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Clustering!$G$55</c:f>
              <c:numCache>
                <c:formatCode>General</c:formatCode>
                <c:ptCount val="1"/>
                <c:pt idx="0">
                  <c:v>5.859375E-3</c:v>
                </c:pt>
              </c:numCache>
            </c:numRef>
          </c:xVal>
          <c:yVal>
            <c:numRef>
              <c:f>Clustering!$H$55</c:f>
              <c:numCache>
                <c:formatCode>General</c:formatCode>
                <c:ptCount val="1"/>
                <c:pt idx="0">
                  <c:v>4096</c:v>
                </c:pt>
              </c:numCache>
            </c:numRef>
          </c:yVal>
          <c:smooth val="0"/>
          <c:extLst>
            <c:ext xmlns:c16="http://schemas.microsoft.com/office/drawing/2014/chart" uri="{C3380CC4-5D6E-409C-BE32-E72D297353CC}">
              <c16:uniqueId val="{00000038-619D-334D-82BC-A9EB05CAF836}"/>
            </c:ext>
          </c:extLst>
        </c:ser>
        <c:ser>
          <c:idx val="53"/>
          <c:order val="53"/>
          <c:tx>
            <c:strRef>
              <c:f>Clustering!$F$56</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Clustering!$G$56</c:f>
              <c:numCache>
                <c:formatCode>General</c:formatCode>
                <c:ptCount val="1"/>
                <c:pt idx="0">
                  <c:v>2.197265625E-3</c:v>
                </c:pt>
              </c:numCache>
            </c:numRef>
          </c:xVal>
          <c:yVal>
            <c:numRef>
              <c:f>Clustering!$H$56</c:f>
              <c:numCache>
                <c:formatCode>General</c:formatCode>
                <c:ptCount val="1"/>
                <c:pt idx="0">
                  <c:v>4096</c:v>
                </c:pt>
              </c:numCache>
            </c:numRef>
          </c:yVal>
          <c:smooth val="0"/>
          <c:extLst>
            <c:ext xmlns:c16="http://schemas.microsoft.com/office/drawing/2014/chart" uri="{C3380CC4-5D6E-409C-BE32-E72D297353CC}">
              <c16:uniqueId val="{00000039-619D-334D-82BC-A9EB05CAF836}"/>
            </c:ext>
          </c:extLst>
        </c:ser>
        <c:ser>
          <c:idx val="54"/>
          <c:order val="54"/>
          <c:tx>
            <c:strRef>
              <c:f>Clustering!$F$18</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Clustering!$G$18</c:f>
              <c:numCache>
                <c:formatCode>General</c:formatCode>
                <c:ptCount val="1"/>
                <c:pt idx="0">
                  <c:v>0.25</c:v>
                </c:pt>
              </c:numCache>
            </c:numRef>
          </c:xVal>
          <c:yVal>
            <c:numRef>
              <c:f>Clustering!$H$18</c:f>
              <c:numCache>
                <c:formatCode>General</c:formatCode>
                <c:ptCount val="1"/>
                <c:pt idx="0">
                  <c:v>1</c:v>
                </c:pt>
              </c:numCache>
            </c:numRef>
          </c:yVal>
          <c:smooth val="0"/>
          <c:extLst>
            <c:ext xmlns:c16="http://schemas.microsoft.com/office/drawing/2014/chart" uri="{C3380CC4-5D6E-409C-BE32-E72D297353CC}">
              <c16:uniqueId val="{0000003A-619D-334D-82BC-A9EB05CAF836}"/>
            </c:ext>
          </c:extLst>
        </c:ser>
        <c:ser>
          <c:idx val="55"/>
          <c:order val="55"/>
          <c:tx>
            <c:strRef>
              <c:f>Clustering!$F$19</c:f>
              <c:strCache>
                <c:ptCount val="1"/>
                <c:pt idx="0">
                  <c:v>CNN13</c:v>
                </c:pt>
              </c:strCache>
            </c:strRef>
          </c:tx>
          <c:spPr>
            <a:ln>
              <a:solidFill>
                <a:srgbClr val="000000"/>
              </a:solidFill>
            </a:ln>
          </c:spPr>
          <c:marker>
            <c:symbol val="diamond"/>
            <c:size val="10"/>
            <c:spPr>
              <a:solidFill>
                <a:srgbClr val="FF0000"/>
              </a:solidFill>
              <a:ln>
                <a:solidFill>
                  <a:srgbClr val="000000"/>
                </a:solidFill>
              </a:ln>
            </c:spPr>
          </c:marker>
          <c:xVal>
            <c:numRef>
              <c:f>Clustering!$G$19</c:f>
              <c:numCache>
                <c:formatCode>General</c:formatCode>
                <c:ptCount val="1"/>
                <c:pt idx="0">
                  <c:v>6.25E-2</c:v>
                </c:pt>
              </c:numCache>
            </c:numRef>
          </c:xVal>
          <c:yVal>
            <c:numRef>
              <c:f>Clustering!$H$19</c:f>
              <c:numCache>
                <c:formatCode>General</c:formatCode>
                <c:ptCount val="1"/>
                <c:pt idx="0">
                  <c:v>1</c:v>
                </c:pt>
              </c:numCache>
            </c:numRef>
          </c:yVal>
          <c:smooth val="0"/>
          <c:extLst>
            <c:ext xmlns:c16="http://schemas.microsoft.com/office/drawing/2014/chart" uri="{C3380CC4-5D6E-409C-BE32-E72D297353CC}">
              <c16:uniqueId val="{0000003B-619D-334D-82BC-A9EB05CAF836}"/>
            </c:ext>
          </c:extLst>
        </c:ser>
        <c:ser>
          <c:idx val="56"/>
          <c:order val="56"/>
          <c:tx>
            <c:strRef>
              <c:f>Clustering!$F$36</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Clustering!$G$36</c:f>
              <c:numCache>
                <c:formatCode>General</c:formatCode>
                <c:ptCount val="1"/>
                <c:pt idx="0">
                  <c:v>1.5625E-2</c:v>
                </c:pt>
              </c:numCache>
            </c:numRef>
          </c:xVal>
          <c:yVal>
            <c:numRef>
              <c:f>Clustering!$H$36</c:f>
              <c:numCache>
                <c:formatCode>General</c:formatCode>
                <c:ptCount val="1"/>
                <c:pt idx="0">
                  <c:v>5625</c:v>
                </c:pt>
              </c:numCache>
            </c:numRef>
          </c:yVal>
          <c:smooth val="0"/>
          <c:extLst>
            <c:ext xmlns:c16="http://schemas.microsoft.com/office/drawing/2014/chart" uri="{C3380CC4-5D6E-409C-BE32-E72D297353CC}">
              <c16:uniqueId val="{0000003C-619D-334D-82BC-A9EB05CAF836}"/>
            </c:ext>
          </c:extLst>
        </c:ser>
        <c:ser>
          <c:idx val="57"/>
          <c:order val="57"/>
          <c:tx>
            <c:strRef>
              <c:f>Clustering!$F$37</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Clustering!$G$37</c:f>
              <c:numCache>
                <c:formatCode>General</c:formatCode>
                <c:ptCount val="1"/>
                <c:pt idx="0">
                  <c:v>3.125E-2</c:v>
                </c:pt>
              </c:numCache>
            </c:numRef>
          </c:xVal>
          <c:yVal>
            <c:numRef>
              <c:f>Clustering!$H$37</c:f>
              <c:numCache>
                <c:formatCode>General</c:formatCode>
                <c:ptCount val="1"/>
                <c:pt idx="0">
                  <c:v>1444</c:v>
                </c:pt>
              </c:numCache>
            </c:numRef>
          </c:yVal>
          <c:smooth val="0"/>
          <c:extLst>
            <c:ext xmlns:c16="http://schemas.microsoft.com/office/drawing/2014/chart" uri="{C3380CC4-5D6E-409C-BE32-E72D297353CC}">
              <c16:uniqueId val="{0000003D-619D-334D-82BC-A9EB05CAF836}"/>
            </c:ext>
          </c:extLst>
        </c:ser>
        <c:ser>
          <c:idx val="58"/>
          <c:order val="58"/>
          <c:tx>
            <c:strRef>
              <c:f>Clustering!$F$38</c:f>
              <c:strCache>
                <c:ptCount val="1"/>
                <c:pt idx="0">
                  <c:v>CNN11</c:v>
                </c:pt>
              </c:strCache>
            </c:strRef>
          </c:tx>
          <c:spPr>
            <a:ln>
              <a:solidFill>
                <a:srgbClr val="000000"/>
              </a:solidFill>
            </a:ln>
          </c:spPr>
          <c:marker>
            <c:symbol val="diamond"/>
            <c:size val="10"/>
            <c:spPr>
              <a:solidFill>
                <a:srgbClr val="660066"/>
              </a:solidFill>
              <a:ln>
                <a:solidFill>
                  <a:srgbClr val="000000"/>
                </a:solidFill>
              </a:ln>
            </c:spPr>
          </c:marker>
          <c:xVal>
            <c:numRef>
              <c:f>Clustering!$G$38</c:f>
              <c:numCache>
                <c:formatCode>General</c:formatCode>
                <c:ptCount val="1"/>
                <c:pt idx="0">
                  <c:v>6.25E-2</c:v>
                </c:pt>
              </c:numCache>
            </c:numRef>
          </c:xVal>
          <c:yVal>
            <c:numRef>
              <c:f>Clustering!$H$38</c:f>
              <c:numCache>
                <c:formatCode>General</c:formatCode>
                <c:ptCount val="1"/>
                <c:pt idx="0">
                  <c:v>1444</c:v>
                </c:pt>
              </c:numCache>
            </c:numRef>
          </c:yVal>
          <c:smooth val="0"/>
          <c:extLst>
            <c:ext xmlns:c16="http://schemas.microsoft.com/office/drawing/2014/chart" uri="{C3380CC4-5D6E-409C-BE32-E72D297353CC}">
              <c16:uniqueId val="{0000003E-619D-334D-82BC-A9EB05CAF836}"/>
            </c:ext>
          </c:extLst>
        </c:ser>
        <c:ser>
          <c:idx val="59"/>
          <c:order val="59"/>
          <c:tx>
            <c:strRef>
              <c:f>Clustering!$F$7</c:f>
              <c:strCache>
                <c:ptCount val="1"/>
                <c:pt idx="0">
                  <c:v>LSTM1</c:v>
                </c:pt>
              </c:strCache>
            </c:strRef>
          </c:tx>
          <c:spPr>
            <a:ln>
              <a:solidFill>
                <a:srgbClr val="000000"/>
              </a:solidFill>
            </a:ln>
          </c:spPr>
          <c:marker>
            <c:symbol val="square"/>
            <c:size val="10"/>
            <c:spPr>
              <a:solidFill>
                <a:schemeClr val="accent1"/>
              </a:solidFill>
              <a:ln>
                <a:solidFill>
                  <a:srgbClr val="000000"/>
                </a:solidFill>
              </a:ln>
            </c:spPr>
          </c:marker>
          <c:xVal>
            <c:numRef>
              <c:f>Clustering!$G$7</c:f>
              <c:numCache>
                <c:formatCode>General</c:formatCode>
                <c:ptCount val="1"/>
                <c:pt idx="0">
                  <c:v>1.1200000000000001</c:v>
                </c:pt>
              </c:numCache>
            </c:numRef>
          </c:xVal>
          <c:yVal>
            <c:numRef>
              <c:f>Clustering!$H$7</c:f>
              <c:numCache>
                <c:formatCode>General</c:formatCode>
                <c:ptCount val="1"/>
                <c:pt idx="0">
                  <c:v>1</c:v>
                </c:pt>
              </c:numCache>
            </c:numRef>
          </c:yVal>
          <c:smooth val="0"/>
          <c:extLst>
            <c:ext xmlns:c16="http://schemas.microsoft.com/office/drawing/2014/chart" uri="{C3380CC4-5D6E-409C-BE32-E72D297353CC}">
              <c16:uniqueId val="{0000003F-619D-334D-82BC-A9EB05CAF836}"/>
            </c:ext>
          </c:extLst>
        </c:ser>
        <c:ser>
          <c:idx val="61"/>
          <c:order val="60"/>
          <c:tx>
            <c:strRef>
              <c:f>Clustering!$F$10</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Clustering!$G$10</c:f>
              <c:numCache>
                <c:formatCode>General</c:formatCode>
                <c:ptCount val="1"/>
                <c:pt idx="0">
                  <c:v>7.5531005859375</c:v>
                </c:pt>
              </c:numCache>
            </c:numRef>
          </c:xVal>
          <c:yVal>
            <c:numRef>
              <c:f>Clustering!$H$10</c:f>
              <c:numCache>
                <c:formatCode>General</c:formatCode>
                <c:ptCount val="1"/>
                <c:pt idx="0">
                  <c:v>1</c:v>
                </c:pt>
              </c:numCache>
            </c:numRef>
          </c:yVal>
          <c:smooth val="0"/>
          <c:extLst>
            <c:ext xmlns:c16="http://schemas.microsoft.com/office/drawing/2014/chart" uri="{C3380CC4-5D6E-409C-BE32-E72D297353CC}">
              <c16:uniqueId val="{00000040-619D-334D-82BC-A9EB05CAF836}"/>
            </c:ext>
          </c:extLst>
        </c:ser>
        <c:ser>
          <c:idx val="62"/>
          <c:order val="61"/>
          <c:tx>
            <c:strRef>
              <c:f>Clustering!$F$11</c:f>
              <c:strCache>
                <c:ptCount val="1"/>
                <c:pt idx="0">
                  <c:v>Transd.1</c:v>
                </c:pt>
              </c:strCache>
            </c:strRef>
          </c:tx>
          <c:spPr>
            <a:ln>
              <a:solidFill>
                <a:srgbClr val="000000"/>
              </a:solidFill>
            </a:ln>
          </c:spPr>
          <c:marker>
            <c:symbol val="triangle"/>
            <c:size val="10"/>
            <c:spPr>
              <a:solidFill>
                <a:srgbClr val="FF0000"/>
              </a:solidFill>
              <a:ln>
                <a:solidFill>
                  <a:srgbClr val="000000"/>
                </a:solidFill>
              </a:ln>
            </c:spPr>
          </c:marker>
          <c:xVal>
            <c:numRef>
              <c:f>Clustering!$G$11</c:f>
              <c:numCache>
                <c:formatCode>General</c:formatCode>
                <c:ptCount val="1"/>
                <c:pt idx="0">
                  <c:v>10.2996826171875</c:v>
                </c:pt>
              </c:numCache>
            </c:numRef>
          </c:xVal>
          <c:yVal>
            <c:numRef>
              <c:f>Clustering!$H$11</c:f>
              <c:numCache>
                <c:formatCode>General</c:formatCode>
                <c:ptCount val="1"/>
                <c:pt idx="0">
                  <c:v>1</c:v>
                </c:pt>
              </c:numCache>
            </c:numRef>
          </c:yVal>
          <c:smooth val="0"/>
          <c:extLst>
            <c:ext xmlns:c16="http://schemas.microsoft.com/office/drawing/2014/chart" uri="{C3380CC4-5D6E-409C-BE32-E72D297353CC}">
              <c16:uniqueId val="{00000041-619D-334D-82BC-A9EB05CAF836}"/>
            </c:ext>
          </c:extLst>
        </c:ser>
        <c:ser>
          <c:idx val="63"/>
          <c:order val="62"/>
          <c:tx>
            <c:strRef>
              <c:f>Clustering!$F$12</c:f>
              <c:strCache>
                <c:ptCount val="1"/>
                <c:pt idx="0">
                  <c:v>Transd.2</c:v>
                </c:pt>
              </c:strCache>
            </c:strRef>
          </c:tx>
          <c:spPr>
            <a:ln>
              <a:solidFill>
                <a:srgbClr val="000000"/>
              </a:solidFill>
            </a:ln>
          </c:spPr>
          <c:marker>
            <c:symbol val="triangle"/>
            <c:size val="10"/>
            <c:spPr>
              <a:solidFill>
                <a:schemeClr val="accent4"/>
              </a:solidFill>
              <a:ln>
                <a:solidFill>
                  <a:srgbClr val="000000"/>
                </a:solidFill>
              </a:ln>
            </c:spPr>
          </c:marker>
          <c:xVal>
            <c:numRef>
              <c:f>Clustering!$G$12</c:f>
              <c:numCache>
                <c:formatCode>General</c:formatCode>
                <c:ptCount val="1"/>
                <c:pt idx="0">
                  <c:v>14.87</c:v>
                </c:pt>
              </c:numCache>
            </c:numRef>
          </c:xVal>
          <c:yVal>
            <c:numRef>
              <c:f>Clustering!$H$12</c:f>
              <c:numCache>
                <c:formatCode>General</c:formatCode>
                <c:ptCount val="1"/>
                <c:pt idx="0">
                  <c:v>1</c:v>
                </c:pt>
              </c:numCache>
            </c:numRef>
          </c:yVal>
          <c:smooth val="0"/>
          <c:extLst>
            <c:ext xmlns:c16="http://schemas.microsoft.com/office/drawing/2014/chart" uri="{C3380CC4-5D6E-409C-BE32-E72D297353CC}">
              <c16:uniqueId val="{00000042-619D-334D-82BC-A9EB05CAF836}"/>
            </c:ext>
          </c:extLst>
        </c:ser>
        <c:ser>
          <c:idx val="64"/>
          <c:order val="63"/>
          <c:tx>
            <c:strRef>
              <c:f>Clustering!$F$9</c:f>
              <c:strCache>
                <c:ptCount val="1"/>
                <c:pt idx="0">
                  <c:v>LSTM2</c:v>
                </c:pt>
              </c:strCache>
            </c:strRef>
          </c:tx>
          <c:spPr>
            <a:ln>
              <a:solidFill>
                <a:srgbClr val="000000"/>
              </a:solidFill>
            </a:ln>
          </c:spPr>
          <c:marker>
            <c:symbol val="square"/>
            <c:size val="10"/>
            <c:spPr>
              <a:solidFill>
                <a:srgbClr val="4285F4"/>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3-619D-334D-82BC-A9EB05CAF836}"/>
            </c:ext>
          </c:extLst>
        </c:ser>
        <c:ser>
          <c:idx val="65"/>
          <c:order val="64"/>
          <c:tx>
            <c:strRef>
              <c:f>Clustering!$F$13</c:f>
              <c:strCache>
                <c:ptCount val="1"/>
                <c:pt idx="0">
                  <c:v>Transd.3</c:v>
                </c:pt>
              </c:strCache>
            </c:strRef>
          </c:tx>
          <c:spPr>
            <a:ln>
              <a:solidFill>
                <a:srgbClr val="000000"/>
              </a:solidFill>
            </a:ln>
          </c:spPr>
          <c:marker>
            <c:symbol val="triangle"/>
            <c:size val="9"/>
            <c:spPr>
              <a:solidFill>
                <a:schemeClr val="accent4"/>
              </a:solidFill>
              <a:ln>
                <a:solidFill>
                  <a:srgbClr val="000000"/>
                </a:solidFill>
              </a:ln>
            </c:spPr>
          </c:marker>
          <c:xVal>
            <c:numRef>
              <c:f>Clustering!$G$13</c:f>
              <c:numCache>
                <c:formatCode>General</c:formatCode>
                <c:ptCount val="1"/>
                <c:pt idx="0">
                  <c:v>6.45</c:v>
                </c:pt>
              </c:numCache>
            </c:numRef>
          </c:xVal>
          <c:yVal>
            <c:numRef>
              <c:f>Clustering!$H$13</c:f>
              <c:numCache>
                <c:formatCode>General</c:formatCode>
                <c:ptCount val="1"/>
                <c:pt idx="0">
                  <c:v>1</c:v>
                </c:pt>
              </c:numCache>
            </c:numRef>
          </c:yVal>
          <c:smooth val="0"/>
          <c:extLst>
            <c:ext xmlns:c16="http://schemas.microsoft.com/office/drawing/2014/chart" uri="{C3380CC4-5D6E-409C-BE32-E72D297353CC}">
              <c16:uniqueId val="{00000044-619D-334D-82BC-A9EB05CAF836}"/>
            </c:ext>
          </c:extLst>
        </c:ser>
        <c:ser>
          <c:idx val="60"/>
          <c:order val="65"/>
          <c:tx>
            <c:strRef>
              <c:f>Clustering!$F$9</c:f>
              <c:strCache>
                <c:ptCount val="1"/>
                <c:pt idx="0">
                  <c:v>LSTM2</c:v>
                </c:pt>
              </c:strCache>
            </c:strRef>
          </c:tx>
          <c:spPr>
            <a:ln>
              <a:solidFill>
                <a:srgbClr val="000000"/>
              </a:solidFill>
            </a:ln>
          </c:spPr>
          <c:marker>
            <c:symbol val="square"/>
            <c:size val="10"/>
            <c:spPr>
              <a:solidFill>
                <a:srgbClr val="FDD768"/>
              </a:solidFill>
              <a:ln>
                <a:solidFill>
                  <a:srgbClr val="000000"/>
                </a:solidFill>
              </a:ln>
            </c:spPr>
          </c:marker>
          <c:xVal>
            <c:numRef>
              <c:f>Clustering!$G$9</c:f>
              <c:numCache>
                <c:formatCode>General</c:formatCode>
                <c:ptCount val="1"/>
                <c:pt idx="0">
                  <c:v>5</c:v>
                </c:pt>
              </c:numCache>
            </c:numRef>
          </c:xVal>
          <c:yVal>
            <c:numRef>
              <c:f>Clustering!$H$9</c:f>
              <c:numCache>
                <c:formatCode>General</c:formatCode>
                <c:ptCount val="1"/>
                <c:pt idx="0">
                  <c:v>1</c:v>
                </c:pt>
              </c:numCache>
            </c:numRef>
          </c:yVal>
          <c:smooth val="0"/>
          <c:extLst>
            <c:ext xmlns:c16="http://schemas.microsoft.com/office/drawing/2014/chart" uri="{C3380CC4-5D6E-409C-BE32-E72D297353CC}">
              <c16:uniqueId val="{00000045-619D-334D-82BC-A9EB05CAF836}"/>
            </c:ext>
          </c:extLst>
        </c:ser>
        <c:ser>
          <c:idx val="67"/>
          <c:order val="66"/>
          <c:tx>
            <c:strRef>
              <c:f>Clustering!$F$14</c:f>
              <c:strCache>
                <c:ptCount val="1"/>
                <c:pt idx="0">
                  <c:v>Transd.3</c:v>
                </c:pt>
              </c:strCache>
            </c:strRef>
          </c:tx>
          <c:spPr>
            <a:ln>
              <a:solidFill>
                <a:srgbClr val="000000"/>
              </a:solidFill>
            </a:ln>
          </c:spPr>
          <c:marker>
            <c:symbol val="triangle"/>
            <c:size val="10"/>
            <c:spPr>
              <a:solidFill>
                <a:schemeClr val="accent3"/>
              </a:solidFill>
              <a:ln>
                <a:solidFill>
                  <a:srgbClr val="000000"/>
                </a:solidFill>
              </a:ln>
            </c:spPr>
          </c:marker>
          <c:xVal>
            <c:numRef>
              <c:f>Clustering!$G$14</c:f>
              <c:numCache>
                <c:formatCode>General</c:formatCode>
                <c:ptCount val="1"/>
                <c:pt idx="0">
                  <c:v>12.5</c:v>
                </c:pt>
              </c:numCache>
            </c:numRef>
          </c:xVal>
          <c:yVal>
            <c:numRef>
              <c:f>Clustering!$H$14</c:f>
              <c:numCache>
                <c:formatCode>General</c:formatCode>
                <c:ptCount val="1"/>
                <c:pt idx="0">
                  <c:v>1</c:v>
                </c:pt>
              </c:numCache>
            </c:numRef>
          </c:yVal>
          <c:smooth val="0"/>
          <c:extLst>
            <c:ext xmlns:c16="http://schemas.microsoft.com/office/drawing/2014/chart" uri="{C3380CC4-5D6E-409C-BE32-E72D297353CC}">
              <c16:uniqueId val="{00000046-619D-334D-82BC-A9EB05CAF836}"/>
            </c:ext>
          </c:extLst>
        </c:ser>
        <c:ser>
          <c:idx val="66"/>
          <c:order val="67"/>
          <c:tx>
            <c:strRef>
              <c:f>Clustering!$F$15</c:f>
              <c:strCache>
                <c:ptCount val="1"/>
                <c:pt idx="0">
                  <c:v>Transd.4</c:v>
                </c:pt>
              </c:strCache>
            </c:strRef>
          </c:tx>
          <c:spPr>
            <a:ln>
              <a:solidFill>
                <a:srgbClr val="000000"/>
              </a:solidFill>
            </a:ln>
          </c:spPr>
          <c:marker>
            <c:symbol val="triangle"/>
            <c:size val="10"/>
            <c:spPr>
              <a:solidFill>
                <a:schemeClr val="accent1"/>
              </a:solidFill>
              <a:ln>
                <a:solidFill>
                  <a:srgbClr val="000000"/>
                </a:solidFill>
              </a:ln>
            </c:spPr>
          </c:marker>
          <c:xVal>
            <c:numRef>
              <c:f>Clustering!$G$15</c:f>
              <c:numCache>
                <c:formatCode>General</c:formatCode>
                <c:ptCount val="1"/>
                <c:pt idx="0">
                  <c:v>17.25</c:v>
                </c:pt>
              </c:numCache>
            </c:numRef>
          </c:xVal>
          <c:yVal>
            <c:numRef>
              <c:f>Clustering!$H$15</c:f>
              <c:numCache>
                <c:formatCode>General</c:formatCode>
                <c:ptCount val="1"/>
                <c:pt idx="0">
                  <c:v>1</c:v>
                </c:pt>
              </c:numCache>
            </c:numRef>
          </c:yVal>
          <c:smooth val="0"/>
          <c:extLst>
            <c:ext xmlns:c16="http://schemas.microsoft.com/office/drawing/2014/chart" uri="{C3380CC4-5D6E-409C-BE32-E72D297353CC}">
              <c16:uniqueId val="{00000047-619D-334D-82BC-A9EB05CAF836}"/>
            </c:ext>
          </c:extLst>
        </c:ser>
        <c:dLbls>
          <c:showLegendKey val="0"/>
          <c:showVal val="0"/>
          <c:showCatName val="0"/>
          <c:showSerName val="0"/>
          <c:showPercent val="0"/>
          <c:showBubbleSize val="0"/>
        </c:dLbls>
        <c:axId val="1787615720"/>
        <c:axId val="1787623480"/>
      </c:scatterChart>
      <c:valAx>
        <c:axId val="1787615720"/>
        <c:scaling>
          <c:logBase val="10"/>
          <c:orientation val="minMax"/>
          <c:max val="100"/>
        </c:scaling>
        <c:delete val="0"/>
        <c:axPos val="b"/>
        <c:title>
          <c:tx>
            <c:rich>
              <a:bodyPr/>
              <a:lstStyle/>
              <a:p>
                <a:pPr>
                  <a:defRPr sz="1800">
                    <a:latin typeface="Gill Sans MT" panose="020B0502020104020203" pitchFamily="34" charset="77"/>
                  </a:defRPr>
                </a:pPr>
                <a:r>
                  <a:rPr lang="en-US" sz="1800">
                    <a:latin typeface="Gill Sans MT" panose="020B0502020104020203" pitchFamily="34" charset="77"/>
                  </a:rPr>
                  <a:t>Parameter Footprint (MB)</a:t>
                </a:r>
              </a:p>
            </c:rich>
          </c:tx>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23480"/>
        <c:crosses val="autoZero"/>
        <c:crossBetween val="midCat"/>
      </c:valAx>
      <c:valAx>
        <c:axId val="1787623480"/>
        <c:scaling>
          <c:logBase val="10"/>
          <c:orientation val="minMax"/>
        </c:scaling>
        <c:delete val="0"/>
        <c:axPos val="l"/>
        <c:majorGridlines/>
        <c:title>
          <c:tx>
            <c:rich>
              <a:bodyPr rot="-5400000" vert="horz"/>
              <a:lstStyle/>
              <a:p>
                <a:pPr>
                  <a:defRPr sz="2000">
                    <a:latin typeface="Gill Sans MT" panose="020B0502020104020203" pitchFamily="34" charset="77"/>
                  </a:defRPr>
                </a:pPr>
                <a:r>
                  <a:rPr lang="en-US" sz="2000" dirty="0">
                    <a:latin typeface="Gill Sans MT" panose="020B0502020104020203" pitchFamily="34" charset="77"/>
                  </a:rPr>
                  <a:t>FLOP/Byte</a:t>
                </a:r>
              </a:p>
            </c:rich>
          </c:tx>
          <c:layout>
            <c:manualLayout>
              <c:xMode val="edge"/>
              <c:yMode val="edge"/>
              <c:x val="9.7133932754298168E-3"/>
              <c:y val="0.17235932549391778"/>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1787615720"/>
        <c:crossesAt val="1E-3"/>
        <c:crossBetween val="midCat"/>
      </c:valAx>
      <c:spPr>
        <a:ln>
          <a:solidFill>
            <a:schemeClr val="tx1"/>
          </a:solidFill>
        </a:ln>
      </c:spPr>
    </c:plotArea>
    <c:legend>
      <c:legendPos val="r"/>
      <c:legendEntry>
        <c:idx val="1"/>
        <c:delete val="1"/>
      </c:legendEntry>
      <c:legendEntry>
        <c:idx val="2"/>
        <c:delete val="1"/>
      </c:legendEntry>
      <c:legendEntry>
        <c:idx val="3"/>
        <c:delete val="1"/>
      </c:legendEntry>
      <c:legendEntry>
        <c:idx val="4"/>
        <c:delete val="1"/>
      </c:legendEntry>
      <c:legendEntry>
        <c:idx val="5"/>
        <c:delete val="1"/>
      </c:legendEntry>
      <c:legendEntry>
        <c:idx val="7"/>
        <c:delete val="1"/>
      </c:legendEntry>
      <c:legendEntry>
        <c:idx val="8"/>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legendEntry>
        <c:idx val="23"/>
        <c:delete val="1"/>
      </c:legendEntry>
      <c:legendEntry>
        <c:idx val="24"/>
        <c:delete val="1"/>
      </c:legendEntry>
      <c:legendEntry>
        <c:idx val="25"/>
        <c:delete val="1"/>
      </c:legendEntry>
      <c:legendEntry>
        <c:idx val="26"/>
        <c:delete val="1"/>
      </c:legendEntry>
      <c:legendEntry>
        <c:idx val="27"/>
        <c:delete val="1"/>
      </c:legendEntry>
      <c:legendEntry>
        <c:idx val="28"/>
        <c:delete val="1"/>
      </c:legendEntry>
      <c:legendEntry>
        <c:idx val="29"/>
        <c:delete val="1"/>
      </c:legendEntry>
      <c:legendEntry>
        <c:idx val="30"/>
        <c:delete val="1"/>
      </c:legendEntry>
      <c:legendEntry>
        <c:idx val="31"/>
        <c:delete val="1"/>
      </c:legendEntry>
      <c:legendEntry>
        <c:idx val="32"/>
        <c:delete val="1"/>
      </c:legendEntry>
      <c:legendEntry>
        <c:idx val="33"/>
        <c:delete val="1"/>
      </c:legendEntry>
      <c:legendEntry>
        <c:idx val="34"/>
        <c:delete val="1"/>
      </c:legendEntry>
      <c:legendEntry>
        <c:idx val="35"/>
        <c:delete val="1"/>
      </c:legendEntry>
      <c:legendEntry>
        <c:idx val="36"/>
        <c:delete val="1"/>
      </c:legendEntry>
      <c:legendEntry>
        <c:idx val="37"/>
        <c:delete val="1"/>
      </c:legendEntry>
      <c:legendEntry>
        <c:idx val="38"/>
        <c:delete val="1"/>
      </c:legendEntry>
      <c:legendEntry>
        <c:idx val="40"/>
        <c:delete val="1"/>
      </c:legendEntry>
      <c:legendEntry>
        <c:idx val="41"/>
        <c:delete val="1"/>
      </c:legendEntry>
      <c:legendEntry>
        <c:idx val="42"/>
        <c:delete val="1"/>
      </c:legendEntry>
      <c:legendEntry>
        <c:idx val="43"/>
        <c:delete val="1"/>
      </c:legendEntry>
      <c:legendEntry>
        <c:idx val="44"/>
        <c:delete val="1"/>
      </c:legendEntry>
      <c:legendEntry>
        <c:idx val="45"/>
        <c:delete val="1"/>
      </c:legendEntry>
      <c:legendEntry>
        <c:idx val="46"/>
        <c:delete val="1"/>
      </c:legendEntry>
      <c:legendEntry>
        <c:idx val="47"/>
        <c:delete val="1"/>
      </c:legendEntry>
      <c:legendEntry>
        <c:idx val="48"/>
        <c:delete val="1"/>
      </c:legendEntry>
      <c:legendEntry>
        <c:idx val="49"/>
        <c:delete val="1"/>
      </c:legendEntry>
      <c:legendEntry>
        <c:idx val="50"/>
        <c:delete val="1"/>
      </c:legendEntry>
      <c:legendEntry>
        <c:idx val="51"/>
        <c:delete val="1"/>
      </c:legendEntry>
      <c:legendEntry>
        <c:idx val="52"/>
        <c:delete val="1"/>
      </c:legendEntry>
      <c:legendEntry>
        <c:idx val="53"/>
        <c:delete val="1"/>
      </c:legendEntry>
      <c:legendEntry>
        <c:idx val="54"/>
        <c:delete val="1"/>
      </c:legendEntry>
      <c:legendEntry>
        <c:idx val="56"/>
        <c:delete val="1"/>
      </c:legendEntry>
      <c:legendEntry>
        <c:idx val="57"/>
        <c:delete val="1"/>
      </c:legendEntry>
      <c:legendEntry>
        <c:idx val="58"/>
        <c:delete val="1"/>
      </c:legendEntry>
      <c:legendEntry>
        <c:idx val="60"/>
        <c:delete val="1"/>
      </c:legendEntry>
      <c:legendEntry>
        <c:idx val="63"/>
        <c:delete val="1"/>
      </c:legendEntry>
      <c:legendEntry>
        <c:idx val="64"/>
        <c:delete val="1"/>
      </c:legendEntry>
      <c:layout>
        <c:manualLayout>
          <c:xMode val="edge"/>
          <c:yMode val="edge"/>
          <c:x val="0.84094995383792104"/>
          <c:y val="2.68494148866751E-2"/>
          <c:w val="0.15905004616207899"/>
          <c:h val="0.88361205367284901"/>
        </c:manualLayout>
      </c:layout>
      <c:overlay val="0"/>
      <c:txPr>
        <a:bodyPr/>
        <a:lstStyle/>
        <a:p>
          <a:pPr>
            <a:defRPr sz="1800">
              <a:latin typeface="Gill Sans MT" panose="020B0502020104020203" pitchFamily="34" charset="77"/>
            </a:defRPr>
          </a:pPr>
          <a:endParaRPr lang="en-US"/>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latin typeface="Gill Sans MT" panose="020B0502020104020203" pitchFamily="34" charset="77"/>
              </a:defRPr>
            </a:pPr>
            <a:r>
              <a:rPr lang="en-US">
                <a:latin typeface="Gill Sans MT" panose="020B0502020104020203" pitchFamily="34" charset="77"/>
              </a:rPr>
              <a:t>CNN5</a:t>
            </a:r>
          </a:p>
        </c:rich>
      </c:tx>
      <c:layout>
        <c:manualLayout>
          <c:xMode val="edge"/>
          <c:yMode val="edge"/>
          <c:x val="0.52392257217847771"/>
          <c:y val="7.5437209901542721E-2"/>
        </c:manualLayout>
      </c:layout>
      <c:overlay val="0"/>
    </c:title>
    <c:autoTitleDeleted val="0"/>
    <c:plotArea>
      <c:layout>
        <c:manualLayout>
          <c:layoutTarget val="inner"/>
          <c:xMode val="edge"/>
          <c:yMode val="edge"/>
          <c:x val="0.22670538057742781"/>
          <c:y val="0.19929292003268045"/>
          <c:w val="0.7364470691163606"/>
          <c:h val="0.59693049429768352"/>
        </c:manualLayout>
      </c:layout>
      <c:lineChart>
        <c:grouping val="standard"/>
        <c:varyColors val="0"/>
        <c:ser>
          <c:idx val="0"/>
          <c:order val="0"/>
          <c:spPr>
            <a:ln>
              <a:solidFill>
                <a:srgbClr val="1F497D"/>
              </a:solidFill>
            </a:ln>
          </c:spPr>
          <c:marker>
            <c:symbol val="none"/>
          </c:marker>
          <c:val>
            <c:numRef>
              <c:f>'Noronha-Layer-Analysis'!$M$1132:$M$1191</c:f>
              <c:numCache>
                <c:formatCode>General</c:formatCode>
                <c:ptCount val="60"/>
                <c:pt idx="0">
                  <c:v>150.0625</c:v>
                </c:pt>
                <c:pt idx="1">
                  <c:v>12.25</c:v>
                </c:pt>
                <c:pt idx="2">
                  <c:v>110.25</c:v>
                </c:pt>
                <c:pt idx="3">
                  <c:v>98</c:v>
                </c:pt>
                <c:pt idx="4">
                  <c:v>24.5</c:v>
                </c:pt>
                <c:pt idx="5">
                  <c:v>110.25</c:v>
                </c:pt>
                <c:pt idx="6">
                  <c:v>49</c:v>
                </c:pt>
                <c:pt idx="7">
                  <c:v>49</c:v>
                </c:pt>
                <c:pt idx="8">
                  <c:v>110.25</c:v>
                </c:pt>
                <c:pt idx="9">
                  <c:v>49</c:v>
                </c:pt>
                <c:pt idx="10">
                  <c:v>49</c:v>
                </c:pt>
                <c:pt idx="11">
                  <c:v>110.25</c:v>
                </c:pt>
                <c:pt idx="12">
                  <c:v>49</c:v>
                </c:pt>
                <c:pt idx="13">
                  <c:v>49</c:v>
                </c:pt>
                <c:pt idx="14">
                  <c:v>27.5625</c:v>
                </c:pt>
                <c:pt idx="15">
                  <c:v>12.25</c:v>
                </c:pt>
                <c:pt idx="16">
                  <c:v>98</c:v>
                </c:pt>
                <c:pt idx="17">
                  <c:v>24.5</c:v>
                </c:pt>
                <c:pt idx="18">
                  <c:v>110.25</c:v>
                </c:pt>
                <c:pt idx="19">
                  <c:v>49</c:v>
                </c:pt>
                <c:pt idx="20">
                  <c:v>49</c:v>
                </c:pt>
                <c:pt idx="21">
                  <c:v>110.25</c:v>
                </c:pt>
                <c:pt idx="22">
                  <c:v>49</c:v>
                </c:pt>
                <c:pt idx="23">
                  <c:v>49</c:v>
                </c:pt>
                <c:pt idx="24">
                  <c:v>110.25</c:v>
                </c:pt>
                <c:pt idx="25">
                  <c:v>49</c:v>
                </c:pt>
                <c:pt idx="26">
                  <c:v>49</c:v>
                </c:pt>
                <c:pt idx="27">
                  <c:v>110.25</c:v>
                </c:pt>
                <c:pt idx="28">
                  <c:v>49</c:v>
                </c:pt>
                <c:pt idx="29">
                  <c:v>49</c:v>
                </c:pt>
                <c:pt idx="30">
                  <c:v>110.25</c:v>
                </c:pt>
                <c:pt idx="31">
                  <c:v>49</c:v>
                </c:pt>
                <c:pt idx="32">
                  <c:v>49</c:v>
                </c:pt>
                <c:pt idx="33">
                  <c:v>27.5625</c:v>
                </c:pt>
                <c:pt idx="34">
                  <c:v>12.25</c:v>
                </c:pt>
                <c:pt idx="35">
                  <c:v>98</c:v>
                </c:pt>
                <c:pt idx="36">
                  <c:v>24.5</c:v>
                </c:pt>
                <c:pt idx="37">
                  <c:v>110.25</c:v>
                </c:pt>
                <c:pt idx="38">
                  <c:v>49</c:v>
                </c:pt>
                <c:pt idx="39">
                  <c:v>49</c:v>
                </c:pt>
                <c:pt idx="40">
                  <c:v>110.25</c:v>
                </c:pt>
                <c:pt idx="41">
                  <c:v>49</c:v>
                </c:pt>
                <c:pt idx="42">
                  <c:v>49</c:v>
                </c:pt>
                <c:pt idx="43">
                  <c:v>110.25</c:v>
                </c:pt>
                <c:pt idx="44">
                  <c:v>49</c:v>
                </c:pt>
                <c:pt idx="45">
                  <c:v>95.703125</c:v>
                </c:pt>
                <c:pt idx="46">
                  <c:v>25.375</c:v>
                </c:pt>
                <c:pt idx="47">
                  <c:v>24.5</c:v>
                </c:pt>
                <c:pt idx="48">
                  <c:v>25.375</c:v>
                </c:pt>
                <c:pt idx="49">
                  <c:v>24.5</c:v>
                </c:pt>
                <c:pt idx="50">
                  <c:v>25.375</c:v>
                </c:pt>
                <c:pt idx="51">
                  <c:v>24.5</c:v>
                </c:pt>
                <c:pt idx="52">
                  <c:v>25.375</c:v>
                </c:pt>
                <c:pt idx="53">
                  <c:v>24.5</c:v>
                </c:pt>
                <c:pt idx="54">
                  <c:v>13.78125</c:v>
                </c:pt>
                <c:pt idx="55">
                  <c:v>13.78125</c:v>
                </c:pt>
                <c:pt idx="56">
                  <c:v>24.5</c:v>
                </c:pt>
                <c:pt idx="57">
                  <c:v>24.5</c:v>
                </c:pt>
                <c:pt idx="58">
                  <c:v>12.25</c:v>
                </c:pt>
                <c:pt idx="59">
                  <c:v>110.25</c:v>
                </c:pt>
              </c:numCache>
            </c:numRef>
          </c:val>
          <c:smooth val="1"/>
          <c:extLst>
            <c:ext xmlns:c16="http://schemas.microsoft.com/office/drawing/2014/chart" uri="{C3380CC4-5D6E-409C-BE32-E72D297353CC}">
              <c16:uniqueId val="{00000000-3091-3A42-9506-78DDC02DE3C8}"/>
            </c:ext>
          </c:extLst>
        </c:ser>
        <c:dLbls>
          <c:showLegendKey val="0"/>
          <c:showVal val="0"/>
          <c:showCatName val="0"/>
          <c:showSerName val="0"/>
          <c:showPercent val="0"/>
          <c:showBubbleSize val="0"/>
        </c:dLbls>
        <c:smooth val="0"/>
        <c:axId val="-2084099112"/>
        <c:axId val="-2084117752"/>
      </c:lineChart>
      <c:catAx>
        <c:axId val="-2084099112"/>
        <c:scaling>
          <c:orientation val="minMax"/>
        </c:scaling>
        <c:delete val="0"/>
        <c:axPos val="b"/>
        <c:title>
          <c:tx>
            <c:rich>
              <a:bodyPr/>
              <a:lstStyle/>
              <a:p>
                <a:pPr>
                  <a:defRPr sz="1800" b="1"/>
                </a:pPr>
                <a:r>
                  <a:rPr lang="en-US" sz="1800" b="1" dirty="0">
                    <a:latin typeface="Gill Sans MT" panose="020B0502020104020203" pitchFamily="34" charset="77"/>
                  </a:rPr>
                  <a:t>Layers</a:t>
                </a:r>
              </a:p>
            </c:rich>
          </c:tx>
          <c:layout>
            <c:manualLayout>
              <c:xMode val="edge"/>
              <c:yMode val="edge"/>
              <c:x val="0.49222422547648798"/>
              <c:y val="0.88611111111111096"/>
            </c:manualLayout>
          </c:layout>
          <c:overlay val="0"/>
        </c:title>
        <c:majorTickMark val="out"/>
        <c:minorTickMark val="none"/>
        <c:tickLblPos val="nextTo"/>
        <c:txPr>
          <a:bodyPr/>
          <a:lstStyle/>
          <a:p>
            <a:pPr>
              <a:defRPr sz="1400">
                <a:latin typeface="Gill Sans MT" panose="020B0502020104020203" pitchFamily="34" charset="77"/>
              </a:defRPr>
            </a:pPr>
            <a:endParaRPr lang="en-US"/>
          </a:p>
        </c:txPr>
        <c:crossAx val="-2084117752"/>
        <c:crosses val="autoZero"/>
        <c:auto val="1"/>
        <c:lblAlgn val="ctr"/>
        <c:lblOffset val="100"/>
        <c:tickLblSkip val="10"/>
        <c:tickMarkSkip val="1"/>
        <c:noMultiLvlLbl val="0"/>
      </c:catAx>
      <c:valAx>
        <c:axId val="-2084117752"/>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MACs</a:t>
                </a:r>
                <a:r>
                  <a:rPr lang="en-US" sz="1800" baseline="0" dirty="0">
                    <a:latin typeface="Gill Sans MT" panose="020B0502020104020203" pitchFamily="34" charset="77"/>
                  </a:rPr>
                  <a:t> (M)</a:t>
                </a:r>
                <a:endParaRPr lang="en-US" sz="1800" dirty="0">
                  <a:latin typeface="Gill Sans MT" panose="020B0502020104020203" pitchFamily="34" charset="77"/>
                </a:endParaRPr>
              </a:p>
            </c:rich>
          </c:tx>
          <c:layout>
            <c:manualLayout>
              <c:xMode val="edge"/>
              <c:yMode val="edge"/>
              <c:x val="2.1701388888888899E-2"/>
              <c:y val="0.23796296296296299"/>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84099112"/>
        <c:crossesAt val="-1"/>
        <c:crossBetween val="between"/>
        <c:majorUnit val="50"/>
      </c:valAx>
      <c:spPr>
        <a:ln>
          <a:solidFill>
            <a:schemeClr val="tx1"/>
          </a:solidFill>
        </a:ln>
      </c:spPr>
    </c:plotArea>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a:pPr>
            <a:r>
              <a:rPr lang="en-US" dirty="0">
                <a:latin typeface="Gill Sans MT" panose="020B0502020104020203" pitchFamily="34" charset="77"/>
              </a:rPr>
              <a:t>CNN13</a:t>
            </a:r>
          </a:p>
        </c:rich>
      </c:tx>
      <c:layout>
        <c:manualLayout>
          <c:xMode val="edge"/>
          <c:yMode val="edge"/>
          <c:x val="0.47725028023840799"/>
          <c:y val="0"/>
        </c:manualLayout>
      </c:layout>
      <c:overlay val="0"/>
    </c:title>
    <c:autoTitleDeleted val="0"/>
    <c:plotArea>
      <c:layout>
        <c:manualLayout>
          <c:layoutTarget val="inner"/>
          <c:xMode val="edge"/>
          <c:yMode val="edge"/>
          <c:x val="0.250455387412511"/>
          <c:y val="0.123637520200805"/>
          <c:w val="0.711465082977909"/>
          <c:h val="0.6063381485936572"/>
        </c:manualLayout>
      </c:layout>
      <c:lineChart>
        <c:grouping val="standard"/>
        <c:varyColors val="0"/>
        <c:ser>
          <c:idx val="0"/>
          <c:order val="0"/>
          <c:spPr>
            <a:ln>
              <a:solidFill>
                <a:srgbClr val="1F497D"/>
              </a:solidFill>
            </a:ln>
          </c:spPr>
          <c:marker>
            <c:symbol val="none"/>
          </c:marker>
          <c:val>
            <c:numRef>
              <c:f>('Noronha-Layer-Analysis-3'!$J$1313:$J$1365,'Noronha-Layer-Analysis-3'!$J$1367:$J$1371,'Noronha-Layer-Analysis-3'!$J$1373:$J$1389)</c:f>
              <c:numCache>
                <c:formatCode>General</c:formatCode>
                <c:ptCount val="75"/>
                <c:pt idx="0">
                  <c:v>4096</c:v>
                </c:pt>
                <c:pt idx="1">
                  <c:v>1024</c:v>
                </c:pt>
                <c:pt idx="2">
                  <c:v>1024</c:v>
                </c:pt>
                <c:pt idx="3">
                  <c:v>256</c:v>
                </c:pt>
                <c:pt idx="4">
                  <c:v>256</c:v>
                </c:pt>
                <c:pt idx="5">
                  <c:v>256</c:v>
                </c:pt>
                <c:pt idx="6">
                  <c:v>64</c:v>
                </c:pt>
                <c:pt idx="7">
                  <c:v>64</c:v>
                </c:pt>
                <c:pt idx="8">
                  <c:v>64</c:v>
                </c:pt>
                <c:pt idx="9">
                  <c:v>64</c:v>
                </c:pt>
                <c:pt idx="10">
                  <c:v>64</c:v>
                </c:pt>
                <c:pt idx="11">
                  <c:v>64</c:v>
                </c:pt>
                <c:pt idx="12">
                  <c:v>64</c:v>
                </c:pt>
                <c:pt idx="13">
                  <c:v>16</c:v>
                </c:pt>
                <c:pt idx="14">
                  <c:v>16</c:v>
                </c:pt>
                <c:pt idx="15">
                  <c:v>16</c:v>
                </c:pt>
                <c:pt idx="16">
                  <c:v>16</c:v>
                </c:pt>
                <c:pt idx="17">
                  <c:v>4096</c:v>
                </c:pt>
                <c:pt idx="18">
                  <c:v>4096</c:v>
                </c:pt>
                <c:pt idx="19">
                  <c:v>4096</c:v>
                </c:pt>
                <c:pt idx="20">
                  <c:v>1024</c:v>
                </c:pt>
                <c:pt idx="21">
                  <c:v>1024</c:v>
                </c:pt>
                <c:pt idx="22">
                  <c:v>1024</c:v>
                </c:pt>
                <c:pt idx="23">
                  <c:v>1024</c:v>
                </c:pt>
                <c:pt idx="24">
                  <c:v>256</c:v>
                </c:pt>
                <c:pt idx="25">
                  <c:v>256</c:v>
                </c:pt>
                <c:pt idx="26">
                  <c:v>256</c:v>
                </c:pt>
                <c:pt idx="27">
                  <c:v>256</c:v>
                </c:pt>
                <c:pt idx="28">
                  <c:v>256</c:v>
                </c:pt>
                <c:pt idx="29">
                  <c:v>256</c:v>
                </c:pt>
                <c:pt idx="30">
                  <c:v>64</c:v>
                </c:pt>
                <c:pt idx="31">
                  <c:v>64</c:v>
                </c:pt>
                <c:pt idx="32">
                  <c:v>64</c:v>
                </c:pt>
                <c:pt idx="33">
                  <c:v>64</c:v>
                </c:pt>
                <c:pt idx="34">
                  <c:v>64</c:v>
                </c:pt>
                <c:pt idx="35">
                  <c:v>64</c:v>
                </c:pt>
                <c:pt idx="36">
                  <c:v>64</c:v>
                </c:pt>
                <c:pt idx="37">
                  <c:v>64</c:v>
                </c:pt>
                <c:pt idx="38">
                  <c:v>64</c:v>
                </c:pt>
                <c:pt idx="39">
                  <c:v>64</c:v>
                </c:pt>
                <c:pt idx="40">
                  <c:v>64</c:v>
                </c:pt>
                <c:pt idx="41">
                  <c:v>64</c:v>
                </c:pt>
                <c:pt idx="42">
                  <c:v>64</c:v>
                </c:pt>
                <c:pt idx="43">
                  <c:v>64</c:v>
                </c:pt>
                <c:pt idx="44">
                  <c:v>16</c:v>
                </c:pt>
                <c:pt idx="45">
                  <c:v>16</c:v>
                </c:pt>
                <c:pt idx="46">
                  <c:v>16</c:v>
                </c:pt>
                <c:pt idx="47">
                  <c:v>16</c:v>
                </c:pt>
                <c:pt idx="48">
                  <c:v>16</c:v>
                </c:pt>
                <c:pt idx="49">
                  <c:v>16</c:v>
                </c:pt>
                <c:pt idx="50">
                  <c:v>16</c:v>
                </c:pt>
                <c:pt idx="51">
                  <c:v>16</c:v>
                </c:pt>
                <c:pt idx="52">
                  <c:v>4</c:v>
                </c:pt>
                <c:pt idx="53">
                  <c:v>1</c:v>
                </c:pt>
                <c:pt idx="54">
                  <c:v>1</c:v>
                </c:pt>
                <c:pt idx="55">
                  <c:v>1</c:v>
                </c:pt>
                <c:pt idx="56">
                  <c:v>1</c:v>
                </c:pt>
                <c:pt idx="57">
                  <c:v>1</c:v>
                </c:pt>
                <c:pt idx="58">
                  <c:v>4096</c:v>
                </c:pt>
                <c:pt idx="59">
                  <c:v>1024</c:v>
                </c:pt>
                <c:pt idx="60">
                  <c:v>1024</c:v>
                </c:pt>
                <c:pt idx="61">
                  <c:v>256</c:v>
                </c:pt>
                <c:pt idx="62">
                  <c:v>256</c:v>
                </c:pt>
                <c:pt idx="63">
                  <c:v>256</c:v>
                </c:pt>
                <c:pt idx="64">
                  <c:v>64</c:v>
                </c:pt>
                <c:pt idx="65">
                  <c:v>64</c:v>
                </c:pt>
                <c:pt idx="66">
                  <c:v>64</c:v>
                </c:pt>
                <c:pt idx="67">
                  <c:v>64</c:v>
                </c:pt>
                <c:pt idx="68">
                  <c:v>64</c:v>
                </c:pt>
                <c:pt idx="69">
                  <c:v>64</c:v>
                </c:pt>
                <c:pt idx="70">
                  <c:v>64</c:v>
                </c:pt>
                <c:pt idx="71">
                  <c:v>16</c:v>
                </c:pt>
                <c:pt idx="72">
                  <c:v>16</c:v>
                </c:pt>
                <c:pt idx="73">
                  <c:v>16</c:v>
                </c:pt>
                <c:pt idx="74">
                  <c:v>16</c:v>
                </c:pt>
              </c:numCache>
            </c:numRef>
          </c:val>
          <c:smooth val="1"/>
          <c:extLst>
            <c:ext xmlns:c16="http://schemas.microsoft.com/office/drawing/2014/chart" uri="{C3380CC4-5D6E-409C-BE32-E72D297353CC}">
              <c16:uniqueId val="{00000000-0C0E-C443-866D-C79FA0EC2262}"/>
            </c:ext>
          </c:extLst>
        </c:ser>
        <c:dLbls>
          <c:showLegendKey val="0"/>
          <c:showVal val="0"/>
          <c:showCatName val="0"/>
          <c:showSerName val="0"/>
          <c:showPercent val="0"/>
          <c:showBubbleSize val="0"/>
        </c:dLbls>
        <c:smooth val="0"/>
        <c:axId val="-2056363032"/>
        <c:axId val="-2057213288"/>
      </c:lineChart>
      <c:catAx>
        <c:axId val="-2056363032"/>
        <c:scaling>
          <c:orientation val="minMax"/>
        </c:scaling>
        <c:delete val="0"/>
        <c:axPos val="b"/>
        <c:title>
          <c:tx>
            <c:rich>
              <a:bodyPr/>
              <a:lstStyle/>
              <a:p>
                <a:pPr>
                  <a:defRPr sz="1800"/>
                </a:pPr>
                <a:r>
                  <a:rPr lang="en-US" sz="1800" dirty="0">
                    <a:latin typeface="Gill Sans MT" panose="020B0502020104020203" pitchFamily="34" charset="77"/>
                  </a:rPr>
                  <a:t>Layers</a:t>
                </a:r>
              </a:p>
            </c:rich>
          </c:tx>
          <c:overlay val="0"/>
        </c:title>
        <c:majorTickMark val="out"/>
        <c:minorTickMark val="none"/>
        <c:tickLblPos val="nextTo"/>
        <c:txPr>
          <a:bodyPr/>
          <a:lstStyle/>
          <a:p>
            <a:pPr>
              <a:defRPr sz="1400">
                <a:latin typeface="Gill Sans MT" panose="020B0502020104020203" pitchFamily="34" charset="77"/>
              </a:defRPr>
            </a:pPr>
            <a:endParaRPr lang="en-US"/>
          </a:p>
        </c:txPr>
        <c:crossAx val="-2057213288"/>
        <c:crosses val="autoZero"/>
        <c:auto val="1"/>
        <c:lblAlgn val="ctr"/>
        <c:lblOffset val="100"/>
        <c:tickLblSkip val="10"/>
        <c:noMultiLvlLbl val="0"/>
      </c:catAx>
      <c:valAx>
        <c:axId val="-2057213288"/>
        <c:scaling>
          <c:orientation val="minMax"/>
          <c:min val="0"/>
        </c:scaling>
        <c:delete val="0"/>
        <c:axPos val="l"/>
        <c:majorGridlines/>
        <c:title>
          <c:tx>
            <c:rich>
              <a:bodyPr rot="-5400000" vert="horz"/>
              <a:lstStyle/>
              <a:p>
                <a:pPr>
                  <a:defRPr sz="1800"/>
                </a:pPr>
                <a:r>
                  <a:rPr lang="en-US" sz="1800" dirty="0">
                    <a:latin typeface="Gill Sans MT" panose="020B0502020104020203" pitchFamily="34" charset="77"/>
                  </a:rPr>
                  <a:t>FLOP/Byte</a:t>
                </a:r>
              </a:p>
            </c:rich>
          </c:tx>
          <c:layout>
            <c:manualLayout>
              <c:xMode val="edge"/>
              <c:yMode val="edge"/>
              <c:x val="2.5348760115922998E-2"/>
              <c:y val="0.181497675083654"/>
            </c:manualLayout>
          </c:layout>
          <c:overlay val="0"/>
        </c:title>
        <c:numFmt formatCode="General" sourceLinked="1"/>
        <c:majorTickMark val="out"/>
        <c:minorTickMark val="none"/>
        <c:tickLblPos val="nextTo"/>
        <c:txPr>
          <a:bodyPr/>
          <a:lstStyle/>
          <a:p>
            <a:pPr>
              <a:defRPr sz="1800">
                <a:latin typeface="Gill Sans MT" panose="020B0502020104020203" pitchFamily="34" charset="77"/>
              </a:defRPr>
            </a:pPr>
            <a:endParaRPr lang="en-US"/>
          </a:p>
        </c:txPr>
        <c:crossAx val="-2056363032"/>
        <c:crosses val="autoZero"/>
        <c:crossBetween val="between"/>
      </c:valAx>
      <c:spPr>
        <a:ln>
          <a:solidFill>
            <a:schemeClr val="tx1"/>
          </a:solidFill>
        </a:ln>
      </c:spPr>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sz="2400" b="0" i="0" u="none" strike="noStrike" kern="1200" baseline="0">
                    <a:solidFill>
                      <a:schemeClr val="tx1"/>
                    </a:solidFill>
                    <a:latin typeface="+mn-lt"/>
                    <a:ea typeface="+mn-ea"/>
                    <a:cs typeface="+mn-cs"/>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sz="2400" b="0" i="0" u="none" strike="noStrike" kern="1200" baseline="0">
                    <a:solidFill>
                      <a:schemeClr val="tx1"/>
                    </a:solidFill>
                    <a:latin typeface="+mn-lt"/>
                    <a:ea typeface="+mn-ea"/>
                    <a:cs typeface="+mn-cs"/>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sz="2400" b="0" i="0" u="none" strike="noStrike" kern="1200" baseline="0">
                    <a:solidFill>
                      <a:schemeClr val="tx1"/>
                    </a:solidFill>
                    <a:latin typeface="+mn-lt"/>
                    <a:ea typeface="+mn-ea"/>
                    <a:cs typeface="+mn-cs"/>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sz="2400" b="0" i="0" u="none" strike="noStrike" kern="1200" baseline="0">
                    <a:solidFill>
                      <a:schemeClr val="tx1"/>
                    </a:solidFill>
                    <a:latin typeface="+mn-lt"/>
                    <a:ea typeface="+mn-ea"/>
                    <a:cs typeface="+mn-cs"/>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9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6/3/22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6/3/22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292905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[CLICK] We analyze inference execution on the accelerator using 24 edge NN models that serve as internal benchmarks for the Google Edge TPU, including</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6 RNN Transducers, used for applications such as automatic speech recognition.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13 convolutional neural networks (CNNs), typically used for applications such as image classification and object detection</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dirty="0"/>
              <a:t>[CLICK] 2 long short-term memories (LSTMs), used for applications such as language translation and and handwriting recognition, and</a:t>
            </a:r>
          </a:p>
          <a:p>
            <a:endParaRPr lang="en-US" dirty="0"/>
          </a:p>
          <a:p>
            <a:r>
              <a:rPr lang="en-US" dirty="0"/>
              <a:t>[CLICK] 3 recurrent  convolutional neural networks  (RCNNs), used for applications such as image captioning</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70227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draw key two insights from our model analysis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First, we observe a large variation in terms of layer characteristics across different models.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To illustrate, the figure  shows the total parameter footprint vs. the FLOP/B ratio (or reuse) across the layers of representative CNNs, LSTMs, and Transducers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[CLICK] We observe from the figure that that layers from LSTMs and Transducers have larger parameter footprints and lower reuse than layers from CNNs.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[NEXT]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1996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Second, even within a single model, layers show variation in terms of layer characteristics </a:t>
            </a:r>
          </a:p>
          <a:p>
            <a:endParaRPr lang="en-US" dirty="0"/>
          </a:p>
          <a:p>
            <a:r>
              <a:rPr lang="en-US" dirty="0"/>
              <a:t>[CLICK] For example, we observe that layers in a single CNN models show</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varying MAC intensity of up to 200x across different layers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[CLICK] a varying flop/byte ratio of up to 244x across  different layers</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1407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 In a baseline system, different machine learning models are execute in a single, monolithic edge accelerator, which leads to performance and energy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On the other hand, Mensa distributes the layers from an NN model using a runtime scheduler across a collection of smaller hardware accelerators that are catered the properties of different layer types. By specializing each accelerator to a subset of layers, Mensa avoids the shortcomings of current monolithic edge ML accelerators, resulting in a highly-efficient and high-performance accelerator with a much smaller area.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I will give an brief overview of Mensa’s </a:t>
            </a:r>
            <a:r>
              <a:rPr lang="en-US" dirty="0" err="1"/>
              <a:t>ruy</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[NEXT]</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684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To this end we build a  </a:t>
            </a:r>
            <a:r>
              <a:rPr lang="en-US" baseline="0" dirty="0"/>
              <a:t>[CLICK] </a:t>
            </a:r>
            <a:r>
              <a:rPr lang="en-US" b="1" baseline="0" dirty="0"/>
              <a:t>near-HBM FPGA based accelerator which is connected to a server-grade IBM POWER9-based CPU system</a:t>
            </a:r>
            <a:endParaRPr lang="en-US"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7F3-9543-40DF-A656-8B6347E0E9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4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70546-422D-4312-AAED-8754555E20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323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6379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274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26346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49958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2265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68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427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0404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9705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15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6837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7894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468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0f89a9d4c8_2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g10f89a9d4c8_2_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spcBef>
                <a:spcPts val="0"/>
              </a:spcBef>
              <a:spcAft>
                <a:spcPts val="0"/>
              </a:spcAft>
              <a:buNone/>
            </a:pPr>
            <a:endParaRPr/>
          </a:p>
        </p:txBody>
      </p:sp>
      <p:sp>
        <p:nvSpPr>
          <p:cNvPr id="163" name="Google Shape;163;g10f89a9d4c8_2_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310</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0f89a9d4c8_9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0f89a9d4c8_9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3" name="Google Shape;173;g10f89a9d4c8_9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311</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0f89a9d4c8_9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0f89a9d4c8_9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0f89a9d4c8_9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0f89a9d4c8_9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10f89a9d4c8_9_1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10f89a9d4c8_9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traditional heuristics usually describe a request by recency, frequency, and/or size and use these features in isolation or combination to make rigid data placement decisions without system-level feedback.</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0f89a9d4c8_9_1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10f89a9d4c8_9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Cost-optimized (H&amp;L)</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10f89a9d4c8_9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10f89a9d4c8_9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10f89a9d4c8_9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10f89a9d4c8_9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evaluate the effectiveness of a state-of-the-art heuristic-based policy [77], which extends CDE [49] policy to a tri-hybrid storage system. This policy divides pages into hot, cold, and frozen data and allocates these pages to H, M, and L devices, respectively.</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10f89a9d4c8_9_1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10f89a9d4c8_9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10f89a9d4c8_9_1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10f89a9d4c8_9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Agent tries to maximize the reward function</a:t>
            </a:r>
            <a:endParaRPr/>
          </a:p>
          <a:p>
            <a:pPr marL="0" lvl="0" indent="0" algn="l" rtl="0">
              <a:spcBef>
                <a:spcPts val="0"/>
              </a:spcBef>
              <a:spcAft>
                <a:spcPts val="0"/>
              </a:spcAft>
              <a:buNone/>
            </a:pPr>
            <a:r>
              <a:rPr lang="en"/>
              <a:t>Aims to calculate the optimal action-value function Q. Q-value represents the expected cumulative reward by taking an action A in a given state</a:t>
            </a:r>
            <a:endParaRPr/>
          </a:p>
          <a:p>
            <a:pPr marL="0" lvl="0" indent="0" algn="l" rtl="0">
              <a:spcBef>
                <a:spcPts val="0"/>
              </a:spcBef>
              <a:spcAft>
                <a:spcPts val="0"/>
              </a:spcAft>
              <a:buNone/>
            </a:pPr>
            <a:r>
              <a:rPr lang="en"/>
              <a:t>State is a representation of the environment</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10f89a9d4c8_9_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10f89a9d4c8_9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0f89a9d4c8_9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0f89a9d4c8_9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Second, we empirically observe that our RL agent is more sensitive to the reward structure than to the amount of features in the state</a:t>
            </a:r>
            <a:endParaRPr/>
          </a:p>
          <a:p>
            <a:pPr marL="0" lvl="0" indent="0" algn="l" rtl="0">
              <a:spcBef>
                <a:spcPts val="0"/>
              </a:spcBef>
              <a:spcAft>
                <a:spcPts val="0"/>
              </a:spcAft>
              <a:buNone/>
            </a:pPr>
            <a:endParaRPr/>
          </a:p>
          <a:p>
            <a:pPr marL="0" lvl="0" indent="0" algn="l" rtl="0">
              <a:spcBef>
                <a:spcPts val="0"/>
              </a:spcBef>
              <a:spcAft>
                <a:spcPts val="0"/>
              </a:spcAft>
              <a:buNone/>
            </a:pPr>
            <a:r>
              <a:rPr lang="en"/>
              <a:t>Specifically, using the request latency as a reward provides indirect feedback on the internal timing attributes and the current state of the hybrid storage system.</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0f89a9d4c8_9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0f89a9d4c8_9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need the penalty at the correct scale so that it is large enough to penalize the agent and small enough not to deviate the learned policy too much on a wrong decision.</a:t>
            </a:r>
            <a:endParaRPr/>
          </a:p>
          <a:p>
            <a:pPr marL="0" lvl="0" indent="0" algn="l" rtl="0">
              <a:spcBef>
                <a:spcPts val="0"/>
              </a:spcBef>
              <a:spcAft>
                <a:spcPts val="0"/>
              </a:spcAft>
              <a:buNone/>
            </a:pPr>
            <a:r>
              <a:rPr lang="en"/>
              <a:t>We use a half-precision floating-point representation datatype for our reward.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0f89a9d4c8_9_2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0f89a9d4c8_9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10f89a9d4c8_9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10f89a9d4c8_9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vary the discount factor (γ), which balances the immediate reward and the future reward. γ = 0, the agent gives more importance to the immediate reward than the long-term reward</a:t>
            </a:r>
            <a:endParaRPr/>
          </a:p>
          <a:p>
            <a:pPr marL="0" lvl="0" indent="0" algn="l" rtl="0">
              <a:spcBef>
                <a:spcPts val="0"/>
              </a:spcBef>
              <a:spcAft>
                <a:spcPts val="0"/>
              </a:spcAft>
              <a:buNone/>
            </a:pPr>
            <a:endParaRPr/>
          </a:p>
          <a:p>
            <a:pPr marL="0" lvl="0" indent="0" algn="l" rtl="0">
              <a:spcBef>
                <a:spcPts val="0"/>
              </a:spcBef>
              <a:spcAft>
                <a:spcPts val="0"/>
              </a:spcAft>
              <a:buNone/>
            </a:pPr>
            <a:r>
              <a:rPr lang="en"/>
              <a:t>Learning rate asserts the speed of learning for an agent. Higher alpha makes the agent consider only recently calculated Q-value</a:t>
            </a:r>
            <a:endParaRPr/>
          </a:p>
          <a:p>
            <a:pPr marL="0" lvl="0" indent="0" algn="l" rtl="0">
              <a:spcBef>
                <a:spcPts val="0"/>
              </a:spcBef>
              <a:spcAft>
                <a:spcPts val="0"/>
              </a:spcAft>
              <a:buNone/>
            </a:pPr>
            <a:endParaRPr/>
          </a:p>
          <a:p>
            <a:pPr marL="0" lvl="0" indent="0" algn="l" rtl="0">
              <a:spcBef>
                <a:spcPts val="0"/>
              </a:spcBef>
              <a:spcAft>
                <a:spcPts val="0"/>
              </a:spcAft>
              <a:buNone/>
            </a:pPr>
            <a:r>
              <a:rPr lang="en"/>
              <a:t>Epsilon factor determines the exploration vs exploitation. Epsilon decays over time from 1 to 0.1 and then settles down on a fixed exploration rate. In the beginning, the system makes  completely random moves to explore the state maximally</a:t>
            </a:r>
            <a:endParaRPr/>
          </a:p>
          <a:p>
            <a:pPr marL="0" lvl="0" indent="0" algn="l" rtl="0">
              <a:spcBef>
                <a:spcPts val="0"/>
              </a:spcBef>
              <a:spcAft>
                <a:spcPts val="0"/>
              </a:spcAft>
              <a:buNone/>
            </a:pPr>
            <a:endParaRPr/>
          </a:p>
          <a:p>
            <a:pPr marL="0" lvl="0" indent="0" algn="l" rtl="0">
              <a:spcBef>
                <a:spcPts val="0"/>
              </a:spcBef>
              <a:spcAft>
                <a:spcPts val="0"/>
              </a:spcAft>
              <a:buNone/>
            </a:pPr>
            <a:r>
              <a:rPr lang="en"/>
              <a:t>ReLU is a piecewise linear function that will output the input directly if it is positive, otherwise, it will output 0</a:t>
            </a:r>
            <a:endParaRPr/>
          </a:p>
          <a:p>
            <a:pPr marL="0" lvl="0" indent="0" algn="l" rtl="0">
              <a:spcBef>
                <a:spcPts val="0"/>
              </a:spcBef>
              <a:spcAft>
                <a:spcPts val="0"/>
              </a:spcAft>
              <a:buNone/>
            </a:pPr>
            <a:r>
              <a:rPr lang="en"/>
              <a:t>Swish is a smooth, non-monotonic function f(x) = x * sigmoid(X). It is a smoothing function which nonlinearly interpolates between linear and ReLU</a:t>
            </a:r>
            <a:endParaRPr/>
          </a:p>
          <a:p>
            <a:pPr marL="0" lvl="0" indent="0" algn="l" rtl="0">
              <a:spcBef>
                <a:spcPts val="0"/>
              </a:spcBef>
              <a:spcAft>
                <a:spcPts val="0"/>
              </a:spcAft>
              <a:buNone/>
            </a:pPr>
            <a:endParaRPr/>
          </a:p>
          <a:p>
            <a:pPr marL="0" lvl="0" indent="0" algn="l" rtl="0">
              <a:spcBef>
                <a:spcPts val="0"/>
              </a:spcBef>
              <a:spcAft>
                <a:spcPts val="0"/>
              </a:spcAft>
              <a:buNone/>
            </a:pPr>
            <a:r>
              <a:rPr lang="en"/>
              <a:t>For hyper-parameter tuning, we perform cross-validation [116] using different hyper-parameter values. During cross-validation, we randomly select one workload for hyper-parameter tuning and leave other workloads for validation.</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10f89a9d4c8_9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10f89a9d4c8_9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0f96a0de05_1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0f96a0de05_1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0f89a9d4c8_9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10f89a9d4c8_9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Kleio - selects top pages based on misplacements by HPS and access frequency from the previous epoch. Trains RNNs for those top pages and RNNs predict the access frequency of those pages in the upcoming epoch</a:t>
            </a:r>
            <a:endParaRPr/>
          </a:p>
          <a:p>
            <a:pPr marL="0" lvl="0" indent="0" algn="l" rtl="0">
              <a:spcBef>
                <a:spcPts val="0"/>
              </a:spcBef>
              <a:spcAft>
                <a:spcPts val="0"/>
              </a:spcAft>
              <a:buNone/>
            </a:pPr>
            <a:endParaRPr/>
          </a:p>
          <a:p>
            <a:pPr marL="0" lvl="0" indent="0" algn="l" rtl="0">
              <a:spcBef>
                <a:spcPts val="0"/>
              </a:spcBef>
              <a:spcAft>
                <a:spcPts val="0"/>
              </a:spcAft>
              <a:buNone/>
            </a:pPr>
            <a:r>
              <a:rPr lang="en"/>
              <a:t>Archivist trains nn classifier to classify the pages to be placed in one of the devices. It uses access frequency to train the classifier. Does not take into account the capacity for the training. </a:t>
            </a:r>
            <a:endParaRPr/>
          </a:p>
          <a:p>
            <a:pPr marL="0" lvl="0" indent="0" algn="l" rtl="0">
              <a:spcBef>
                <a:spcPts val="0"/>
              </a:spcBef>
              <a:spcAft>
                <a:spcPts val="0"/>
              </a:spcAft>
              <a:buNone/>
            </a:pPr>
            <a:r>
              <a:rPr lang="en"/>
              <a:t>Classifier considers all pages present in the mapping table</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10f89a9d4c8_9_2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10f89a9d4c8_9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10f89a9d4c8_9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10f89a9d4c8_9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0f89a9d4c8_9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0f89a9d4c8_9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extend Sibyl for the three devices, we had to only: (1) add a new action in Sibyl’s action space, and (2) add remaining capacity in the middle device as a state feature. This reduces system architects burden in designing sophisticated data-placement mechanisms.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10f89a9d4c8_9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10f89a9d4c8_9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0f96a0de0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10f96a0de0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73697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10f89a9d4c8_9_3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10f89a9d4c8_9_3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Therefore, to store a single experience tuple ⟨State, Action, Reward, NextState⟩, we would need 40-bit+1-bit+16-bit+40-bit. Therefore, for 1k experiences the replay buffer would require a total of 94.7 KiB.</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07587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98161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80805-08FE-4A2B-82FB-E444880E41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509918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1659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95013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77238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9804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2258508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extLst>
      <p:ext uri="{BB962C8B-B14F-4D97-AF65-F5344CB8AC3E}">
        <p14:creationId xmlns:p14="http://schemas.microsoft.com/office/powerpoint/2010/main" val="148544392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7982381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80427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55684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3.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6/3/22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2022. 6. 3.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6/3/22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6/3/22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6/3/22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6/3/22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6/3/22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6/3/22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6/3/22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6/3/22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6/3/22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6/3/22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6/3/22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6/3/22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6/3/22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6/3/22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6/3/22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6/3/22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6/3/22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6/3/22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6/3/22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6/3/22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6/3/22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6/3/22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6/3/22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6/3/22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6/3/22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7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6/3/22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7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6/3/22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7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6/3/22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7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6/3/22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6/3/22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6/3/22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6/3/22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6/3/22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6/3/22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6/3/22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6/3/22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1172316345"/>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864428345"/>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74155410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173400386"/>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249980054"/>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3909970159"/>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667655766"/>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2456802514"/>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23976022"/>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145770078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850360790"/>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448994278"/>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033175743"/>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875140316"/>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593909193"/>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775769250"/>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2526268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74758022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602896071"/>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513302669"/>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6435437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211296647"/>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936069390"/>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11652422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37180151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40677033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58214838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983874236"/>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834001420"/>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1775775776"/>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05854512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93665877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3094252578"/>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53728191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051279134"/>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682673342"/>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73381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6/3/22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39268497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6/3/22</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512271658"/>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00363"/>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6/3/22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2660285668"/>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6/3/22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403595069"/>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6/3/22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9362982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6/3/22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07604082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6/3/22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69011793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6/3/22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925639921"/>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6/3/22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373290855"/>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6/3/22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871903488"/>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6/3/22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210382127"/>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6/3/22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706122978"/>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6/3/22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148104787"/>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6/3/22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169322514"/>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6/3/22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9120498"/>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6/3/22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843591645"/>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6/3/22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246344373"/>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6/3/22</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915995385"/>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6/3/22</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5975296"/>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6/3/22</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681389219"/>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6/3/22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306260141"/>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6/3/22</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430173168"/>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6/3/22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85577000"/>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6/3/22</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92880051"/>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474844"/>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6/3/22</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030951747"/>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6/3/22</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55998286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6/3/22</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799030846"/>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6/3/22</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3959231734"/>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6/3/22</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22846291"/>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6/3/22</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274273838"/>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6/3/22</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757663"/>
      </p:ext>
    </p:extLst>
  </p:cSld>
  <p:clrMapOvr>
    <a:masterClrMapping/>
  </p:clrMapOvr>
</p:sldLayout>
</file>

<file path=ppt/slideLayouts/slideLayout8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6/3/22</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51028429"/>
      </p:ext>
    </p:extLst>
  </p:cSld>
  <p:clrMapOvr>
    <a:masterClrMapping/>
  </p:clrMapOvr>
</p:sldLayout>
</file>

<file path=ppt/slideLayouts/slideLayout8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6/3/22</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38924081"/>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6/3/22</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500959692"/>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6/3/22</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15960257"/>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62998939"/>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7182158"/>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77198717"/>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948374"/>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71321998"/>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37367744"/>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998746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3857725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5131565"/>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46761880"/>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50888508"/>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3665139266"/>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1461864441"/>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084193704"/>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614363862"/>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2678624380"/>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2316044906"/>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25448285"/>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093559885"/>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3981549010"/>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624036225"/>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9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9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9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9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9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9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9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9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9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956.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1122363"/>
            <a:ext cx="6858000" cy="23876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3602038"/>
            <a:ext cx="6858000" cy="165576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52468927"/>
      </p:ext>
    </p:extLst>
  </p:cSld>
  <p:clrMapOvr>
    <a:masterClrMapping/>
  </p:clrMapOvr>
  <p:hf sldNum="0" hdr="0" ftr="0" dt="0"/>
</p:sldLayout>
</file>

<file path=ppt/slideLayouts/slideLayout95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96388" y="86648"/>
            <a:ext cx="8787592"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264478"/>
              </a:buClr>
              <a:buSzPts val="3300"/>
              <a:buFont typeface="Garamond"/>
              <a:buNone/>
              <a:defRPr b="1">
                <a:solidFill>
                  <a:srgbClr val="264478"/>
                </a:solidFill>
                <a:latin typeface="Garamond"/>
                <a:ea typeface="Garamond"/>
                <a:cs typeface="Garamond"/>
                <a:sym typeface="Garamond"/>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196388" y="1512916"/>
            <a:ext cx="8787592" cy="5345083"/>
          </a:xfrm>
          <a:prstGeom prst="rect">
            <a:avLst/>
          </a:prstGeom>
          <a:noFill/>
          <a:ln>
            <a:noFill/>
          </a:ln>
        </p:spPr>
        <p:txBody>
          <a:bodyPr spcFirstLastPara="1" wrap="square" lIns="68575" tIns="34275" rIns="68575" bIns="34275" anchor="t" anchorCtr="0">
            <a:normAutofit/>
          </a:bodyPr>
          <a:lstStyle>
            <a:lvl1pPr marL="457200" lvl="0" indent="-342900" algn="l">
              <a:lnSpc>
                <a:spcPct val="90000"/>
              </a:lnSpc>
              <a:spcBef>
                <a:spcPts val="800"/>
              </a:spcBef>
              <a:spcAft>
                <a:spcPts val="0"/>
              </a:spcAft>
              <a:buClr>
                <a:schemeClr val="dk1"/>
              </a:buClr>
              <a:buSzPts val="1800"/>
              <a:buChar char="•"/>
              <a:defRPr sz="1800">
                <a:latin typeface="Tahoma"/>
                <a:ea typeface="Tahoma"/>
                <a:cs typeface="Tahoma"/>
                <a:sym typeface="Tahoma"/>
              </a:defRPr>
            </a:lvl1pPr>
            <a:lvl2pPr marL="914400" lvl="1" indent="-336550" algn="l">
              <a:lnSpc>
                <a:spcPct val="90000"/>
              </a:lnSpc>
              <a:spcBef>
                <a:spcPts val="400"/>
              </a:spcBef>
              <a:spcAft>
                <a:spcPts val="0"/>
              </a:spcAft>
              <a:buClr>
                <a:schemeClr val="dk1"/>
              </a:buClr>
              <a:buSzPts val="1700"/>
              <a:buChar char="•"/>
              <a:defRPr sz="1700">
                <a:latin typeface="Tahoma"/>
                <a:ea typeface="Tahoma"/>
                <a:cs typeface="Tahoma"/>
                <a:sym typeface="Tahoma"/>
              </a:defRPr>
            </a:lvl2pPr>
            <a:lvl3pPr marL="1371600" lvl="2" indent="-323850" algn="l">
              <a:lnSpc>
                <a:spcPct val="90000"/>
              </a:lnSpc>
              <a:spcBef>
                <a:spcPts val="400"/>
              </a:spcBef>
              <a:spcAft>
                <a:spcPts val="0"/>
              </a:spcAft>
              <a:buClr>
                <a:schemeClr val="dk1"/>
              </a:buClr>
              <a:buSzPts val="1500"/>
              <a:buChar char="•"/>
              <a:defRPr>
                <a:latin typeface="Tahoma"/>
                <a:ea typeface="Tahoma"/>
                <a:cs typeface="Tahoma"/>
                <a:sym typeface="Tahoma"/>
              </a:defRPr>
            </a:lvl3pPr>
            <a:lvl4pPr marL="1828800" lvl="3" indent="-317500" algn="l">
              <a:lnSpc>
                <a:spcPct val="90000"/>
              </a:lnSpc>
              <a:spcBef>
                <a:spcPts val="400"/>
              </a:spcBef>
              <a:spcAft>
                <a:spcPts val="0"/>
              </a:spcAft>
              <a:buClr>
                <a:schemeClr val="dk1"/>
              </a:buClr>
              <a:buSzPts val="1400"/>
              <a:buChar char="•"/>
              <a:defRPr>
                <a:latin typeface="Tahoma"/>
                <a:ea typeface="Tahoma"/>
                <a:cs typeface="Tahoma"/>
                <a:sym typeface="Tahoma"/>
              </a:defRPr>
            </a:lvl4pPr>
            <a:lvl5pPr marL="2286000" lvl="4" indent="-317500" algn="l">
              <a:lnSpc>
                <a:spcPct val="90000"/>
              </a:lnSpc>
              <a:spcBef>
                <a:spcPts val="400"/>
              </a:spcBef>
              <a:spcAft>
                <a:spcPts val="0"/>
              </a:spcAft>
              <a:buClr>
                <a:schemeClr val="dk1"/>
              </a:buClr>
              <a:buSzPts val="1400"/>
              <a:buChar char="•"/>
              <a:defRPr>
                <a:latin typeface="Tahoma"/>
                <a:ea typeface="Tahoma"/>
                <a:cs typeface="Tahoma"/>
                <a:sym typeface="Tahoma"/>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6493507"/>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6493507"/>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7084517" y="6493507"/>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200" b="1">
                <a:solidFill>
                  <a:schemeClr val="dk1"/>
                </a:solidFill>
                <a:latin typeface="Calibri"/>
                <a:ea typeface="Calibri"/>
                <a:cs typeface="Calibri"/>
                <a:sym typeface="Calibri"/>
              </a:defRPr>
            </a:lvl1pPr>
            <a:lvl2pPr marL="0" lvl="1" indent="0" algn="r">
              <a:spcBef>
                <a:spcPts val="0"/>
              </a:spcBef>
              <a:buNone/>
              <a:defRPr sz="1200" b="1">
                <a:solidFill>
                  <a:schemeClr val="dk1"/>
                </a:solidFill>
                <a:latin typeface="Calibri"/>
                <a:ea typeface="Calibri"/>
                <a:cs typeface="Calibri"/>
                <a:sym typeface="Calibri"/>
              </a:defRPr>
            </a:lvl2pPr>
            <a:lvl3pPr marL="0" lvl="2" indent="0" algn="r">
              <a:spcBef>
                <a:spcPts val="0"/>
              </a:spcBef>
              <a:buNone/>
              <a:defRPr sz="1200" b="1">
                <a:solidFill>
                  <a:schemeClr val="dk1"/>
                </a:solidFill>
                <a:latin typeface="Calibri"/>
                <a:ea typeface="Calibri"/>
                <a:cs typeface="Calibri"/>
                <a:sym typeface="Calibri"/>
              </a:defRPr>
            </a:lvl3pPr>
            <a:lvl4pPr marL="0" lvl="3" indent="0" algn="r">
              <a:spcBef>
                <a:spcPts val="0"/>
              </a:spcBef>
              <a:buNone/>
              <a:defRPr sz="1200" b="1">
                <a:solidFill>
                  <a:schemeClr val="dk1"/>
                </a:solidFill>
                <a:latin typeface="Calibri"/>
                <a:ea typeface="Calibri"/>
                <a:cs typeface="Calibri"/>
                <a:sym typeface="Calibri"/>
              </a:defRPr>
            </a:lvl4pPr>
            <a:lvl5pPr marL="0" lvl="4" indent="0" algn="r">
              <a:spcBef>
                <a:spcPts val="0"/>
              </a:spcBef>
              <a:buNone/>
              <a:defRPr sz="1200" b="1">
                <a:solidFill>
                  <a:schemeClr val="dk1"/>
                </a:solidFill>
                <a:latin typeface="Calibri"/>
                <a:ea typeface="Calibri"/>
                <a:cs typeface="Calibri"/>
                <a:sym typeface="Calibri"/>
              </a:defRPr>
            </a:lvl5pPr>
            <a:lvl6pPr marL="0" lvl="5" indent="0" algn="r">
              <a:spcBef>
                <a:spcPts val="0"/>
              </a:spcBef>
              <a:buNone/>
              <a:defRPr sz="1200" b="1">
                <a:solidFill>
                  <a:schemeClr val="dk1"/>
                </a:solidFill>
                <a:latin typeface="Calibri"/>
                <a:ea typeface="Calibri"/>
                <a:cs typeface="Calibri"/>
                <a:sym typeface="Calibri"/>
              </a:defRPr>
            </a:lvl6pPr>
            <a:lvl7pPr marL="0" lvl="6" indent="0" algn="r">
              <a:spcBef>
                <a:spcPts val="0"/>
              </a:spcBef>
              <a:buNone/>
              <a:defRPr sz="1200" b="1">
                <a:solidFill>
                  <a:schemeClr val="dk1"/>
                </a:solidFill>
                <a:latin typeface="Calibri"/>
                <a:ea typeface="Calibri"/>
                <a:cs typeface="Calibri"/>
                <a:sym typeface="Calibri"/>
              </a:defRPr>
            </a:lvl7pPr>
            <a:lvl8pPr marL="0" lvl="7" indent="0" algn="r">
              <a:spcBef>
                <a:spcPts val="0"/>
              </a:spcBef>
              <a:buNone/>
              <a:defRPr sz="1200" b="1">
                <a:solidFill>
                  <a:schemeClr val="dk1"/>
                </a:solidFill>
                <a:latin typeface="Calibri"/>
                <a:ea typeface="Calibri"/>
                <a:cs typeface="Calibri"/>
                <a:sym typeface="Calibri"/>
              </a:defRPr>
            </a:lvl8pPr>
            <a:lvl9pPr marL="0" lvl="8" indent="0" algn="r">
              <a:spcBef>
                <a:spcPts val="0"/>
              </a:spcBef>
              <a:buNone/>
              <a:defRPr sz="1200" b="1">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19029924"/>
      </p:ext>
    </p:extLst>
  </p:cSld>
  <p:clrMapOvr>
    <a:masterClrMapping/>
  </p:clrMapOvr>
  <p:hf sldNum="0" hdr="0" ftr="0" dt="0"/>
</p:sldLayout>
</file>

<file path=ppt/slideLayouts/slideLayout95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3888" y="1709740"/>
            <a:ext cx="7886700" cy="2852737"/>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body" idx="1"/>
          </p:nvPr>
        </p:nvSpPr>
        <p:spPr>
          <a:xfrm>
            <a:off x="623888" y="4589463"/>
            <a:ext cx="7886700" cy="1500187"/>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1" name="Google Shape;71;p16"/>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711593"/>
      </p:ext>
    </p:extLst>
  </p:cSld>
  <p:clrMapOvr>
    <a:masterClrMapping/>
  </p:clrMapOvr>
  <p:hf sldNum="0" hdr="0" ftr="0" dt="0"/>
</p:sldLayout>
</file>

<file path=ppt/slideLayouts/slideLayout95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Google Shape;76;p17"/>
          <p:cNvSpPr txBox="1">
            <a:spLocks noGrp="1"/>
          </p:cNvSpPr>
          <p:nvPr>
            <p:ph type="body" idx="1"/>
          </p:nvPr>
        </p:nvSpPr>
        <p:spPr>
          <a:xfrm>
            <a:off x="6286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Google Shape;77;p17"/>
          <p:cNvSpPr txBox="1">
            <a:spLocks noGrp="1"/>
          </p:cNvSpPr>
          <p:nvPr>
            <p:ph type="body" idx="2"/>
          </p:nvPr>
        </p:nvSpPr>
        <p:spPr>
          <a:xfrm>
            <a:off x="4629150" y="1825625"/>
            <a:ext cx="3886200" cy="4351339"/>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 name="Google Shape;78;p17"/>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Google Shape;79;p17"/>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7"/>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37204818"/>
      </p:ext>
    </p:extLst>
  </p:cSld>
  <p:clrMapOvr>
    <a:masterClrMapping/>
  </p:clrMapOvr>
  <p:hf sldNum="0" hdr="0" ftr="0" dt="0"/>
</p:sldLayout>
</file>

<file path=ppt/slideLayouts/slideLayout96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1"/>
        <p:cNvGrpSpPr/>
        <p:nvPr/>
      </p:nvGrpSpPr>
      <p:grpSpPr>
        <a:xfrm>
          <a:off x="0" y="0"/>
          <a:ext cx="0" cy="0"/>
          <a:chOff x="0" y="0"/>
          <a:chExt cx="0" cy="0"/>
        </a:xfrm>
      </p:grpSpPr>
      <p:sp>
        <p:nvSpPr>
          <p:cNvPr id="82" name="Google Shape;82;p18"/>
          <p:cNvSpPr txBox="1">
            <a:spLocks noGrp="1"/>
          </p:cNvSpPr>
          <p:nvPr>
            <p:ph type="title"/>
          </p:nvPr>
        </p:nvSpPr>
        <p:spPr>
          <a:xfrm>
            <a:off x="629841"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3" name="Google Shape;83;p18"/>
          <p:cNvSpPr txBox="1">
            <a:spLocks noGrp="1"/>
          </p:cNvSpPr>
          <p:nvPr>
            <p:ph type="body" idx="1"/>
          </p:nvPr>
        </p:nvSpPr>
        <p:spPr>
          <a:xfrm>
            <a:off x="629841" y="1681163"/>
            <a:ext cx="3868340"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4" name="Google Shape;84;p18"/>
          <p:cNvSpPr txBox="1">
            <a:spLocks noGrp="1"/>
          </p:cNvSpPr>
          <p:nvPr>
            <p:ph type="body" idx="2"/>
          </p:nvPr>
        </p:nvSpPr>
        <p:spPr>
          <a:xfrm>
            <a:off x="629841" y="2505075"/>
            <a:ext cx="3868340"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8"/>
          <p:cNvSpPr txBox="1">
            <a:spLocks noGrp="1"/>
          </p:cNvSpPr>
          <p:nvPr>
            <p:ph type="body" idx="3"/>
          </p:nvPr>
        </p:nvSpPr>
        <p:spPr>
          <a:xfrm>
            <a:off x="4629151" y="1681163"/>
            <a:ext cx="3887391" cy="823912"/>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6" name="Google Shape;86;p18"/>
          <p:cNvSpPr txBox="1">
            <a:spLocks noGrp="1"/>
          </p:cNvSpPr>
          <p:nvPr>
            <p:ph type="body" idx="4"/>
          </p:nvPr>
        </p:nvSpPr>
        <p:spPr>
          <a:xfrm>
            <a:off x="4629151" y="2505075"/>
            <a:ext cx="3887391" cy="3684588"/>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8"/>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8" name="Google Shape;88;p18"/>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8"/>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88506749"/>
      </p:ext>
    </p:extLst>
  </p:cSld>
  <p:clrMapOvr>
    <a:masterClrMapping/>
  </p:clrMapOvr>
  <p:hf sldNum="0" hdr="0" ftr="0" dt="0"/>
</p:sldLayout>
</file>

<file path=ppt/slideLayouts/slideLayout96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85796223"/>
      </p:ext>
    </p:extLst>
  </p:cSld>
  <p:clrMapOvr>
    <a:masterClrMapping/>
  </p:clrMapOvr>
  <p:hf sldNum="0" hdr="0" ftr="0" dt="0"/>
</p:sldLayout>
</file>

<file path=ppt/slideLayouts/slideLayout9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0"/>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8643101"/>
      </p:ext>
    </p:extLst>
  </p:cSld>
  <p:clrMapOvr>
    <a:masterClrMapping/>
  </p:clrMapOvr>
  <p:hf sldNum="0" hdr="0" ftr="0" dt="0"/>
</p:sldLayout>
</file>

<file path=ppt/slideLayouts/slideLayout96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987426"/>
            <a:ext cx="4629150" cy="4873625"/>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4377030"/>
      </p:ext>
    </p:extLst>
  </p:cSld>
  <p:clrMapOvr>
    <a:masterClrMapping/>
  </p:clrMapOvr>
  <p:hf sldNum="0" hdr="0" ftr="0" dt="0"/>
</p:sldLayout>
</file>

<file path=ppt/slideLayouts/slideLayout96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457200"/>
            <a:ext cx="2949178" cy="16002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987426"/>
            <a:ext cx="4629150" cy="4873625"/>
          </a:xfrm>
          <a:prstGeom prst="rect">
            <a:avLst/>
          </a:prstGeom>
          <a:noFill/>
          <a:ln>
            <a:noFill/>
          </a:ln>
        </p:spPr>
      </p:sp>
      <p:sp>
        <p:nvSpPr>
          <p:cNvPr id="109" name="Google Shape;109;p22"/>
          <p:cNvSpPr txBox="1">
            <a:spLocks noGrp="1"/>
          </p:cNvSpPr>
          <p:nvPr>
            <p:ph type="body" idx="1"/>
          </p:nvPr>
        </p:nvSpPr>
        <p:spPr>
          <a:xfrm>
            <a:off x="629841" y="2057401"/>
            <a:ext cx="2949178" cy="3811588"/>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68152574"/>
      </p:ext>
    </p:extLst>
  </p:cSld>
  <p:clrMapOvr>
    <a:masterClrMapping/>
  </p:clrMapOvr>
  <p:hf sldNum="0" hdr="0" ftr="0" dt="0"/>
</p:sldLayout>
</file>

<file path=ppt/slideLayouts/slideLayout96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396331" y="57945"/>
            <a:ext cx="4351339"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24927"/>
      </p:ext>
    </p:extLst>
  </p:cSld>
  <p:clrMapOvr>
    <a:masterClrMapping/>
  </p:clrMapOvr>
  <p:hf sldNum="0" hdr="0" ftr="0" dt="0"/>
</p:sldLayout>
</file>

<file path=ppt/slideLayouts/slideLayout96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4623594" y="2285207"/>
            <a:ext cx="581183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623094" y="370682"/>
            <a:ext cx="581183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357644"/>
      </p:ext>
    </p:extLst>
  </p:cSld>
  <p:clrMapOvr>
    <a:masterClrMapping/>
  </p:clrMapOvr>
  <p:hf sldNum="0" hdr="0" ftr="0" dt="0"/>
</p:sldLayout>
</file>

<file path=ppt/slideLayouts/slideLayout96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25"/>
        <p:cNvGrpSpPr/>
        <p:nvPr/>
      </p:nvGrpSpPr>
      <p:grpSpPr>
        <a:xfrm>
          <a:off x="0" y="0"/>
          <a:ext cx="0" cy="0"/>
          <a:chOff x="0" y="0"/>
          <a:chExt cx="0" cy="0"/>
        </a:xfrm>
      </p:grpSpPr>
      <p:sp>
        <p:nvSpPr>
          <p:cNvPr id="126" name="Google Shape;126;p25"/>
          <p:cNvSpPr/>
          <p:nvPr/>
        </p:nvSpPr>
        <p:spPr>
          <a:xfrm>
            <a:off x="-75" y="6727600"/>
            <a:ext cx="9144000" cy="1304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127" name="Google Shape;127;p25"/>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28" name="Google Shape;128;p25"/>
          <p:cNvSpPr txBox="1">
            <a:spLocks noGrp="1"/>
          </p:cNvSpPr>
          <p:nvPr>
            <p:ph type="body" idx="1"/>
          </p:nvPr>
        </p:nvSpPr>
        <p:spPr>
          <a:xfrm>
            <a:off x="311700" y="1688433"/>
            <a:ext cx="8520600" cy="4403600"/>
          </a:xfrm>
          <a:prstGeom prst="rect">
            <a:avLst/>
          </a:prstGeom>
          <a:noFill/>
          <a:ln>
            <a:noFill/>
          </a:ln>
        </p:spPr>
        <p:txBody>
          <a:bodyPr spcFirstLastPara="1" wrap="square" lIns="68575" tIns="68575" rIns="68575" bIns="68575" anchor="t" anchorCtr="0">
            <a:noAutofit/>
          </a:bodyPr>
          <a:lstStyle>
            <a:lvl1pPr marL="457200" lvl="0" indent="-317500" algn="l">
              <a:lnSpc>
                <a:spcPct val="90000"/>
              </a:lnSpc>
              <a:spcBef>
                <a:spcPts val="0"/>
              </a:spcBef>
              <a:spcAft>
                <a:spcPts val="0"/>
              </a:spcAft>
              <a:buClr>
                <a:schemeClr val="dk1"/>
              </a:buClr>
              <a:buSzPts val="1400"/>
              <a:buChar char="●"/>
              <a:defRPr/>
            </a:lvl1pPr>
            <a:lvl2pPr marL="914400" lvl="1" indent="-298450" algn="l">
              <a:lnSpc>
                <a:spcPct val="90000"/>
              </a:lnSpc>
              <a:spcBef>
                <a:spcPts val="1600"/>
              </a:spcBef>
              <a:spcAft>
                <a:spcPts val="0"/>
              </a:spcAft>
              <a:buClr>
                <a:schemeClr val="dk1"/>
              </a:buClr>
              <a:buSzPts val="1100"/>
              <a:buChar char="○"/>
              <a:defRPr/>
            </a:lvl2pPr>
            <a:lvl3pPr marL="1371600" lvl="2" indent="-298450" algn="l">
              <a:lnSpc>
                <a:spcPct val="90000"/>
              </a:lnSpc>
              <a:spcBef>
                <a:spcPts val="1600"/>
              </a:spcBef>
              <a:spcAft>
                <a:spcPts val="0"/>
              </a:spcAft>
              <a:buClr>
                <a:schemeClr val="dk1"/>
              </a:buClr>
              <a:buSzPts val="1100"/>
              <a:buChar char="■"/>
              <a:defRPr/>
            </a:lvl3pPr>
            <a:lvl4pPr marL="1828800" lvl="3" indent="-298450" algn="l">
              <a:lnSpc>
                <a:spcPct val="90000"/>
              </a:lnSpc>
              <a:spcBef>
                <a:spcPts val="1600"/>
              </a:spcBef>
              <a:spcAft>
                <a:spcPts val="0"/>
              </a:spcAft>
              <a:buClr>
                <a:schemeClr val="dk1"/>
              </a:buClr>
              <a:buSzPts val="1100"/>
              <a:buChar char="●"/>
              <a:defRPr/>
            </a:lvl4pPr>
            <a:lvl5pPr marL="2286000" lvl="4" indent="-298450" algn="l">
              <a:lnSpc>
                <a:spcPct val="90000"/>
              </a:lnSpc>
              <a:spcBef>
                <a:spcPts val="1600"/>
              </a:spcBef>
              <a:spcAft>
                <a:spcPts val="0"/>
              </a:spcAft>
              <a:buClr>
                <a:schemeClr val="dk1"/>
              </a:buClr>
              <a:buSzPts val="1100"/>
              <a:buChar char="○"/>
              <a:defRPr/>
            </a:lvl5pPr>
            <a:lvl6pPr marL="2743200" lvl="5" indent="-298450" algn="l">
              <a:lnSpc>
                <a:spcPct val="90000"/>
              </a:lnSpc>
              <a:spcBef>
                <a:spcPts val="1600"/>
              </a:spcBef>
              <a:spcAft>
                <a:spcPts val="0"/>
              </a:spcAft>
              <a:buClr>
                <a:schemeClr val="dk1"/>
              </a:buClr>
              <a:buSzPts val="1100"/>
              <a:buChar char="■"/>
              <a:defRPr/>
            </a:lvl6pPr>
            <a:lvl7pPr marL="3200400" lvl="6" indent="-298450" algn="l">
              <a:lnSpc>
                <a:spcPct val="90000"/>
              </a:lnSpc>
              <a:spcBef>
                <a:spcPts val="1600"/>
              </a:spcBef>
              <a:spcAft>
                <a:spcPts val="0"/>
              </a:spcAft>
              <a:buClr>
                <a:schemeClr val="dk1"/>
              </a:buClr>
              <a:buSzPts val="1100"/>
              <a:buChar char="●"/>
              <a:defRPr/>
            </a:lvl7pPr>
            <a:lvl8pPr marL="3657600" lvl="7" indent="-298450" algn="l">
              <a:lnSpc>
                <a:spcPct val="90000"/>
              </a:lnSpc>
              <a:spcBef>
                <a:spcPts val="1600"/>
              </a:spcBef>
              <a:spcAft>
                <a:spcPts val="0"/>
              </a:spcAft>
              <a:buClr>
                <a:schemeClr val="dk1"/>
              </a:buClr>
              <a:buSzPts val="1100"/>
              <a:buChar char="○"/>
              <a:defRPr/>
            </a:lvl8pPr>
            <a:lvl9pPr marL="4114800" lvl="8" indent="-298450" algn="l">
              <a:lnSpc>
                <a:spcPct val="90000"/>
              </a:lnSpc>
              <a:spcBef>
                <a:spcPts val="1600"/>
              </a:spcBef>
              <a:spcAft>
                <a:spcPts val="1600"/>
              </a:spcAft>
              <a:buClr>
                <a:schemeClr val="dk1"/>
              </a:buClr>
              <a:buSzPts val="1100"/>
              <a:buChar char="■"/>
              <a:defRPr/>
            </a:lvl9pPr>
          </a:lstStyle>
          <a:p>
            <a:endParaRPr/>
          </a:p>
        </p:txBody>
      </p:sp>
      <p:sp>
        <p:nvSpPr>
          <p:cNvPr id="129" name="Google Shape;129;p25"/>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8490905"/>
      </p:ext>
    </p:extLst>
  </p:cSld>
  <p:clrMapOvr>
    <a:masterClrMapping/>
  </p:clrMapOvr>
  <p:hf sldNum="0" hdr="0" ftr="0" dt="0"/>
</p:sldLayout>
</file>

<file path=ppt/slideLayouts/slideLayout96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30"/>
        <p:cNvGrpSpPr/>
        <p:nvPr/>
      </p:nvGrpSpPr>
      <p:grpSpPr>
        <a:xfrm>
          <a:off x="0" y="0"/>
          <a:ext cx="0" cy="0"/>
          <a:chOff x="0" y="0"/>
          <a:chExt cx="0" cy="0"/>
        </a:xfrm>
      </p:grpSpPr>
      <p:sp>
        <p:nvSpPr>
          <p:cNvPr id="131" name="Google Shape;131;p26"/>
          <p:cNvSpPr txBox="1">
            <a:spLocks noGrp="1"/>
          </p:cNvSpPr>
          <p:nvPr>
            <p:ph type="title"/>
          </p:nvPr>
        </p:nvSpPr>
        <p:spPr>
          <a:xfrm>
            <a:off x="311700" y="593367"/>
            <a:ext cx="8520600" cy="943200"/>
          </a:xfrm>
          <a:prstGeom prst="rect">
            <a:avLst/>
          </a:prstGeom>
          <a:noFill/>
          <a:ln>
            <a:noFill/>
          </a:ln>
        </p:spPr>
        <p:txBody>
          <a:bodyPr spcFirstLastPara="1" wrap="square" lIns="68575" tIns="68575" rIns="68575" bIns="68575" anchor="t" anchorCtr="0">
            <a:normAutofit/>
          </a:bodyPr>
          <a:lstStyle>
            <a:lvl1pPr lvl="0" algn="l">
              <a:lnSpc>
                <a:spcPct val="90000"/>
              </a:lnSpc>
              <a:spcBef>
                <a:spcPts val="0"/>
              </a:spcBef>
              <a:spcAft>
                <a:spcPts val="0"/>
              </a:spcAft>
              <a:buClr>
                <a:schemeClr val="dk1"/>
              </a:buClr>
              <a:buSzPts val="2700"/>
              <a:buFont typeface="Calibri"/>
              <a:buNone/>
              <a:defRPr/>
            </a:lvl1pPr>
            <a:lvl2pPr lvl="1">
              <a:spcBef>
                <a:spcPts val="0"/>
              </a:spcBef>
              <a:spcAft>
                <a:spcPts val="0"/>
              </a:spcAft>
              <a:buSzPts val="2700"/>
              <a:buNone/>
              <a:defRPr/>
            </a:lvl2pPr>
            <a:lvl3pPr lvl="2">
              <a:spcBef>
                <a:spcPts val="0"/>
              </a:spcBef>
              <a:spcAft>
                <a:spcPts val="0"/>
              </a:spcAft>
              <a:buSzPts val="2700"/>
              <a:buNone/>
              <a:defRPr/>
            </a:lvl3pPr>
            <a:lvl4pPr lvl="3">
              <a:spcBef>
                <a:spcPts val="0"/>
              </a:spcBef>
              <a:spcAft>
                <a:spcPts val="0"/>
              </a:spcAft>
              <a:buSzPts val="2700"/>
              <a:buNone/>
              <a:defRPr/>
            </a:lvl4pPr>
            <a:lvl5pPr lvl="4">
              <a:spcBef>
                <a:spcPts val="0"/>
              </a:spcBef>
              <a:spcAft>
                <a:spcPts val="0"/>
              </a:spcAft>
              <a:buSzPts val="2700"/>
              <a:buNone/>
              <a:defRPr/>
            </a:lvl5pPr>
            <a:lvl6pPr lvl="5">
              <a:spcBef>
                <a:spcPts val="0"/>
              </a:spcBef>
              <a:spcAft>
                <a:spcPts val="0"/>
              </a:spcAft>
              <a:buSzPts val="2700"/>
              <a:buNone/>
              <a:defRPr/>
            </a:lvl6pPr>
            <a:lvl7pPr lvl="6">
              <a:spcBef>
                <a:spcPts val="0"/>
              </a:spcBef>
              <a:spcAft>
                <a:spcPts val="0"/>
              </a:spcAft>
              <a:buSzPts val="2700"/>
              <a:buNone/>
              <a:defRPr/>
            </a:lvl7pPr>
            <a:lvl8pPr lvl="7">
              <a:spcBef>
                <a:spcPts val="0"/>
              </a:spcBef>
              <a:spcAft>
                <a:spcPts val="0"/>
              </a:spcAft>
              <a:buSzPts val="2700"/>
              <a:buNone/>
              <a:defRPr/>
            </a:lvl8pPr>
            <a:lvl9pPr lvl="8">
              <a:spcBef>
                <a:spcPts val="0"/>
              </a:spcBef>
              <a:spcAft>
                <a:spcPts val="0"/>
              </a:spcAft>
              <a:buSzPts val="2700"/>
              <a:buNone/>
              <a:defRPr/>
            </a:lvl9pPr>
          </a:lstStyle>
          <a:p>
            <a:endParaRPr/>
          </a:p>
        </p:txBody>
      </p:sp>
      <p:sp>
        <p:nvSpPr>
          <p:cNvPr id="132" name="Google Shape;132;p26"/>
          <p:cNvSpPr txBox="1">
            <a:spLocks noGrp="1"/>
          </p:cNvSpPr>
          <p:nvPr>
            <p:ph type="body" idx="1"/>
          </p:nvPr>
        </p:nvSpPr>
        <p:spPr>
          <a:xfrm>
            <a:off x="3117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3" name="Google Shape;133;p26"/>
          <p:cNvSpPr txBox="1">
            <a:spLocks noGrp="1"/>
          </p:cNvSpPr>
          <p:nvPr>
            <p:ph type="body" idx="2"/>
          </p:nvPr>
        </p:nvSpPr>
        <p:spPr>
          <a:xfrm>
            <a:off x="4832400" y="1688233"/>
            <a:ext cx="3999900" cy="4403600"/>
          </a:xfrm>
          <a:prstGeom prst="rect">
            <a:avLst/>
          </a:prstGeom>
          <a:noFill/>
          <a:ln>
            <a:noFill/>
          </a:ln>
        </p:spPr>
        <p:txBody>
          <a:bodyPr spcFirstLastPara="1" wrap="square" lIns="68575" tIns="68575" rIns="68575" bIns="68575" anchor="t" anchorCtr="0">
            <a:normAutofit/>
          </a:bodyPr>
          <a:lstStyle>
            <a:lvl1pPr marL="457200" lvl="0" indent="-298450" algn="l">
              <a:lnSpc>
                <a:spcPct val="90000"/>
              </a:lnSpc>
              <a:spcBef>
                <a:spcPts val="0"/>
              </a:spcBef>
              <a:spcAft>
                <a:spcPts val="0"/>
              </a:spcAft>
              <a:buClr>
                <a:schemeClr val="dk1"/>
              </a:buClr>
              <a:buSzPts val="1100"/>
              <a:buChar char="●"/>
              <a:defRPr sz="1400"/>
            </a:lvl1pPr>
            <a:lvl2pPr marL="914400" lvl="1" indent="-285750" algn="l">
              <a:lnSpc>
                <a:spcPct val="90000"/>
              </a:lnSpc>
              <a:spcBef>
                <a:spcPts val="0"/>
              </a:spcBef>
              <a:spcAft>
                <a:spcPts val="0"/>
              </a:spcAft>
              <a:buClr>
                <a:schemeClr val="dk1"/>
              </a:buClr>
              <a:buSzPts val="900"/>
              <a:buChar char="○"/>
              <a:defRPr sz="1200"/>
            </a:lvl2pPr>
            <a:lvl3pPr marL="1371600" lvl="2" indent="-285750" algn="l">
              <a:lnSpc>
                <a:spcPct val="90000"/>
              </a:lnSpc>
              <a:spcBef>
                <a:spcPts val="0"/>
              </a:spcBef>
              <a:spcAft>
                <a:spcPts val="0"/>
              </a:spcAft>
              <a:buClr>
                <a:schemeClr val="dk1"/>
              </a:buClr>
              <a:buSzPts val="900"/>
              <a:buChar char="■"/>
              <a:defRPr sz="1200"/>
            </a:lvl3pPr>
            <a:lvl4pPr marL="1828800" lvl="3" indent="-285750" algn="l">
              <a:lnSpc>
                <a:spcPct val="90000"/>
              </a:lnSpc>
              <a:spcBef>
                <a:spcPts val="0"/>
              </a:spcBef>
              <a:spcAft>
                <a:spcPts val="0"/>
              </a:spcAft>
              <a:buClr>
                <a:schemeClr val="dk1"/>
              </a:buClr>
              <a:buSzPts val="900"/>
              <a:buChar char="●"/>
              <a:defRPr sz="1200"/>
            </a:lvl4pPr>
            <a:lvl5pPr marL="2286000" lvl="4" indent="-285750" algn="l">
              <a:lnSpc>
                <a:spcPct val="90000"/>
              </a:lnSpc>
              <a:spcBef>
                <a:spcPts val="0"/>
              </a:spcBef>
              <a:spcAft>
                <a:spcPts val="0"/>
              </a:spcAft>
              <a:buClr>
                <a:schemeClr val="dk1"/>
              </a:buClr>
              <a:buSzPts val="900"/>
              <a:buChar char="○"/>
              <a:defRPr sz="1200"/>
            </a:lvl5pPr>
            <a:lvl6pPr marL="2743200" lvl="5" indent="-285750" algn="l">
              <a:lnSpc>
                <a:spcPct val="90000"/>
              </a:lnSpc>
              <a:spcBef>
                <a:spcPts val="0"/>
              </a:spcBef>
              <a:spcAft>
                <a:spcPts val="0"/>
              </a:spcAft>
              <a:buClr>
                <a:schemeClr val="dk1"/>
              </a:buClr>
              <a:buSzPts val="900"/>
              <a:buChar char="■"/>
              <a:defRPr sz="1200"/>
            </a:lvl6pPr>
            <a:lvl7pPr marL="3200400" lvl="6" indent="-285750" algn="l">
              <a:lnSpc>
                <a:spcPct val="90000"/>
              </a:lnSpc>
              <a:spcBef>
                <a:spcPts val="0"/>
              </a:spcBef>
              <a:spcAft>
                <a:spcPts val="0"/>
              </a:spcAft>
              <a:buClr>
                <a:schemeClr val="dk1"/>
              </a:buClr>
              <a:buSzPts val="900"/>
              <a:buChar char="●"/>
              <a:defRPr sz="1200"/>
            </a:lvl7pPr>
            <a:lvl8pPr marL="3657600" lvl="7" indent="-285750" algn="l">
              <a:lnSpc>
                <a:spcPct val="90000"/>
              </a:lnSpc>
              <a:spcBef>
                <a:spcPts val="0"/>
              </a:spcBef>
              <a:spcAft>
                <a:spcPts val="0"/>
              </a:spcAft>
              <a:buClr>
                <a:schemeClr val="dk1"/>
              </a:buClr>
              <a:buSzPts val="900"/>
              <a:buChar char="○"/>
              <a:defRPr sz="1200"/>
            </a:lvl8pPr>
            <a:lvl9pPr marL="4114800" lvl="8" indent="-285750" algn="l">
              <a:lnSpc>
                <a:spcPct val="90000"/>
              </a:lnSpc>
              <a:spcBef>
                <a:spcPts val="0"/>
              </a:spcBef>
              <a:spcAft>
                <a:spcPts val="0"/>
              </a:spcAft>
              <a:buClr>
                <a:schemeClr val="dk1"/>
              </a:buClr>
              <a:buSzPts val="900"/>
              <a:buChar char="■"/>
              <a:defRPr sz="1200"/>
            </a:lvl9pPr>
          </a:lstStyle>
          <a:p>
            <a:endParaRPr/>
          </a:p>
        </p:txBody>
      </p:sp>
      <p:sp>
        <p:nvSpPr>
          <p:cNvPr id="134" name="Google Shape;134;p26"/>
          <p:cNvSpPr txBox="1">
            <a:spLocks noGrp="1"/>
          </p:cNvSpPr>
          <p:nvPr>
            <p:ph type="sldNum" idx="12"/>
          </p:nvPr>
        </p:nvSpPr>
        <p:spPr>
          <a:xfrm>
            <a:off x="8472458" y="6217623"/>
            <a:ext cx="548700" cy="524800"/>
          </a:xfrm>
          <a:prstGeom prst="rect">
            <a:avLst/>
          </a:prstGeom>
          <a:noFill/>
          <a:ln>
            <a:noFill/>
          </a:ln>
        </p:spPr>
        <p:txBody>
          <a:bodyPr spcFirstLastPara="1" wrap="square" lIns="68575" tIns="68575" rIns="68575" bIns="68575" anchor="ctr" anchorCtr="0">
            <a:normAutofit/>
          </a:bodyPr>
          <a:lstStyle>
            <a:lvl1pPr marL="0" lvl="0" indent="0" algn="r">
              <a:buClr>
                <a:srgbClr val="888888"/>
              </a:buClr>
              <a:buSzPts val="900"/>
              <a:buFont typeface="Calibri"/>
              <a:buNone/>
              <a:defRPr sz="900">
                <a:solidFill>
                  <a:srgbClr val="888888"/>
                </a:solidFill>
                <a:latin typeface="Calibri"/>
                <a:ea typeface="Calibri"/>
                <a:cs typeface="Calibri"/>
                <a:sym typeface="Calibri"/>
              </a:defRPr>
            </a:lvl1pPr>
            <a:lvl2pPr marL="0" lvl="1" indent="0" algn="r">
              <a:buClr>
                <a:srgbClr val="888888"/>
              </a:buClr>
              <a:buSzPts val="900"/>
              <a:buFont typeface="Calibri"/>
              <a:buNone/>
              <a:defRPr sz="900">
                <a:solidFill>
                  <a:srgbClr val="888888"/>
                </a:solidFill>
                <a:latin typeface="Calibri"/>
                <a:ea typeface="Calibri"/>
                <a:cs typeface="Calibri"/>
                <a:sym typeface="Calibri"/>
              </a:defRPr>
            </a:lvl2pPr>
            <a:lvl3pPr marL="0" lvl="2" indent="0" algn="r">
              <a:buClr>
                <a:srgbClr val="888888"/>
              </a:buClr>
              <a:buSzPts val="900"/>
              <a:buFont typeface="Calibri"/>
              <a:buNone/>
              <a:defRPr sz="900">
                <a:solidFill>
                  <a:srgbClr val="888888"/>
                </a:solidFill>
                <a:latin typeface="Calibri"/>
                <a:ea typeface="Calibri"/>
                <a:cs typeface="Calibri"/>
                <a:sym typeface="Calibri"/>
              </a:defRPr>
            </a:lvl3pPr>
            <a:lvl4pPr marL="0" lvl="3" indent="0" algn="r">
              <a:buClr>
                <a:srgbClr val="888888"/>
              </a:buClr>
              <a:buSzPts val="900"/>
              <a:buFont typeface="Calibri"/>
              <a:buNone/>
              <a:defRPr sz="900">
                <a:solidFill>
                  <a:srgbClr val="888888"/>
                </a:solidFill>
                <a:latin typeface="Calibri"/>
                <a:ea typeface="Calibri"/>
                <a:cs typeface="Calibri"/>
                <a:sym typeface="Calibri"/>
              </a:defRPr>
            </a:lvl4pPr>
            <a:lvl5pPr marL="0" lvl="4" indent="0" algn="r">
              <a:buClr>
                <a:srgbClr val="888888"/>
              </a:buClr>
              <a:buSzPts val="900"/>
              <a:buFont typeface="Calibri"/>
              <a:buNone/>
              <a:defRPr sz="900">
                <a:solidFill>
                  <a:srgbClr val="888888"/>
                </a:solidFill>
                <a:latin typeface="Calibri"/>
                <a:ea typeface="Calibri"/>
                <a:cs typeface="Calibri"/>
                <a:sym typeface="Calibri"/>
              </a:defRPr>
            </a:lvl5pPr>
            <a:lvl6pPr marL="0" lvl="5" indent="0" algn="r">
              <a:buClr>
                <a:srgbClr val="888888"/>
              </a:buClr>
              <a:buSzPts val="900"/>
              <a:buFont typeface="Calibri"/>
              <a:buNone/>
              <a:defRPr sz="900">
                <a:solidFill>
                  <a:srgbClr val="888888"/>
                </a:solidFill>
                <a:latin typeface="Calibri"/>
                <a:ea typeface="Calibri"/>
                <a:cs typeface="Calibri"/>
                <a:sym typeface="Calibri"/>
              </a:defRPr>
            </a:lvl6pPr>
            <a:lvl7pPr marL="0" lvl="6" indent="0" algn="r">
              <a:buClr>
                <a:srgbClr val="888888"/>
              </a:buClr>
              <a:buSzPts val="900"/>
              <a:buFont typeface="Calibri"/>
              <a:buNone/>
              <a:defRPr sz="900">
                <a:solidFill>
                  <a:srgbClr val="888888"/>
                </a:solidFill>
                <a:latin typeface="Calibri"/>
                <a:ea typeface="Calibri"/>
                <a:cs typeface="Calibri"/>
                <a:sym typeface="Calibri"/>
              </a:defRPr>
            </a:lvl7pPr>
            <a:lvl8pPr marL="0" lvl="7" indent="0" algn="r">
              <a:buClr>
                <a:srgbClr val="888888"/>
              </a:buClr>
              <a:buSzPts val="900"/>
              <a:buFont typeface="Calibri"/>
              <a:buNone/>
              <a:defRPr sz="900">
                <a:solidFill>
                  <a:srgbClr val="888888"/>
                </a:solidFill>
                <a:latin typeface="Calibri"/>
                <a:ea typeface="Calibri"/>
                <a:cs typeface="Calibri"/>
                <a:sym typeface="Calibri"/>
              </a:defRPr>
            </a:lvl8pPr>
            <a:lvl9pPr marL="0" lvl="8" indent="0" algn="r">
              <a:buClr>
                <a:srgbClr val="888888"/>
              </a:buClr>
              <a:buSzPts val="900"/>
              <a:buFont typeface="Calibri"/>
              <a:buNone/>
              <a:defRPr sz="900">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16488487"/>
      </p:ext>
    </p:extLst>
  </p:cSld>
  <p:clrMapOvr>
    <a:masterClrMapping/>
  </p:clrMapOvr>
  <p:hf sldNum="0" hdr="0" ftr="0" dt="0"/>
</p:sldLayout>
</file>

<file path=ppt/slideLayouts/slideLayout969.xml><?xml version="1.0" encoding="utf-8"?>
<p:sldLayout xmlns:a="http://schemas.openxmlformats.org/drawingml/2006/main" xmlns:r="http://schemas.openxmlformats.org/officeDocument/2006/relationships" xmlns:p="http://schemas.openxmlformats.org/presentationml/2006/main" matchingName="1_Title and Content" type="obj">
  <p:cSld name="1_Title and Content">
    <p:spTree>
      <p:nvGrpSpPr>
        <p:cNvPr id="1" name="Shape 141"/>
        <p:cNvGrpSpPr/>
        <p:nvPr/>
      </p:nvGrpSpPr>
      <p:grpSpPr>
        <a:xfrm>
          <a:off x="0" y="0"/>
          <a:ext cx="0" cy="0"/>
          <a:chOff x="0" y="0"/>
          <a:chExt cx="0" cy="0"/>
        </a:xfrm>
      </p:grpSpPr>
      <p:sp>
        <p:nvSpPr>
          <p:cNvPr id="142" name="Google Shape;142;p28"/>
          <p:cNvSpPr txBox="1">
            <a:spLocks noGrp="1"/>
          </p:cNvSpPr>
          <p:nvPr>
            <p:ph type="title"/>
          </p:nvPr>
        </p:nvSpPr>
        <p:spPr>
          <a:xfrm>
            <a:off x="169011" y="132335"/>
            <a:ext cx="8894700" cy="6060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3800"/>
              <a:buFont typeface="Lato Black"/>
              <a:buNone/>
              <a:defRPr sz="3800" b="1" i="0">
                <a:latin typeface="Lato Black"/>
                <a:ea typeface="Lato Black"/>
                <a:cs typeface="Lato Black"/>
                <a:sym typeface="Lato Black"/>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3" name="Google Shape;143;p28"/>
          <p:cNvSpPr txBox="1">
            <a:spLocks noGrp="1"/>
          </p:cNvSpPr>
          <p:nvPr>
            <p:ph type="body" idx="1"/>
          </p:nvPr>
        </p:nvSpPr>
        <p:spPr>
          <a:xfrm>
            <a:off x="169011" y="936172"/>
            <a:ext cx="8894700" cy="5419600"/>
          </a:xfrm>
          <a:prstGeom prst="rect">
            <a:avLst/>
          </a:prstGeom>
          <a:noFill/>
          <a:ln>
            <a:noFill/>
          </a:ln>
        </p:spPr>
        <p:txBody>
          <a:bodyPr spcFirstLastPara="1" wrap="square" lIns="91425" tIns="45700" rIns="91425" bIns="45700" anchor="t" anchorCtr="0">
            <a:normAutofit/>
          </a:bodyPr>
          <a:lstStyle>
            <a:lvl1pPr marL="457200" lvl="0" indent="-406400" algn="l" rtl="0">
              <a:lnSpc>
                <a:spcPct val="90000"/>
              </a:lnSpc>
              <a:spcBef>
                <a:spcPts val="1000"/>
              </a:spcBef>
              <a:spcAft>
                <a:spcPts val="0"/>
              </a:spcAft>
              <a:buClr>
                <a:schemeClr val="dk1"/>
              </a:buClr>
              <a:buSzPts val="2800"/>
              <a:buChar char="•"/>
              <a:defRPr sz="2800">
                <a:latin typeface="Lato"/>
                <a:ea typeface="Lato"/>
                <a:cs typeface="Lato"/>
                <a:sym typeface="Lato"/>
              </a:defRPr>
            </a:lvl1pPr>
            <a:lvl2pPr marL="914400" lvl="1" indent="-381000" algn="l" rtl="0">
              <a:lnSpc>
                <a:spcPct val="90000"/>
              </a:lnSpc>
              <a:spcBef>
                <a:spcPts val="500"/>
              </a:spcBef>
              <a:spcAft>
                <a:spcPts val="0"/>
              </a:spcAft>
              <a:buClr>
                <a:schemeClr val="dk1"/>
              </a:buClr>
              <a:buSzPts val="2400"/>
              <a:buFont typeface="Cambria"/>
              <a:buChar char="-"/>
              <a:defRPr sz="2400">
                <a:latin typeface="Lato"/>
                <a:ea typeface="Lato"/>
                <a:cs typeface="Lato"/>
                <a:sym typeface="Lato"/>
              </a:defRPr>
            </a:lvl2pPr>
            <a:lvl3pPr marL="1371600" lvl="2" indent="-355600" algn="l" rtl="0">
              <a:lnSpc>
                <a:spcPct val="90000"/>
              </a:lnSpc>
              <a:spcBef>
                <a:spcPts val="500"/>
              </a:spcBef>
              <a:spcAft>
                <a:spcPts val="0"/>
              </a:spcAft>
              <a:buClr>
                <a:schemeClr val="dk1"/>
              </a:buClr>
              <a:buSzPts val="2000"/>
              <a:buChar char="•"/>
              <a:defRPr sz="2000">
                <a:latin typeface="Lato"/>
                <a:ea typeface="Lato"/>
                <a:cs typeface="Lato"/>
                <a:sym typeface="Lato"/>
              </a:defRPr>
            </a:lvl3pPr>
            <a:lvl4pPr marL="1828800" lvl="3" indent="-355600" algn="l" rtl="0">
              <a:lnSpc>
                <a:spcPct val="90000"/>
              </a:lnSpc>
              <a:spcBef>
                <a:spcPts val="500"/>
              </a:spcBef>
              <a:spcAft>
                <a:spcPts val="0"/>
              </a:spcAft>
              <a:buClr>
                <a:schemeClr val="dk1"/>
              </a:buClr>
              <a:buSzPts val="2000"/>
              <a:buChar char="•"/>
              <a:defRPr sz="2000">
                <a:latin typeface="Lato"/>
                <a:ea typeface="Lato"/>
                <a:cs typeface="Lato"/>
                <a:sym typeface="Lato"/>
              </a:defRPr>
            </a:lvl4pPr>
            <a:lvl5pPr marL="2286000" lvl="4" indent="-355600" algn="l" rtl="0">
              <a:lnSpc>
                <a:spcPct val="90000"/>
              </a:lnSpc>
              <a:spcBef>
                <a:spcPts val="500"/>
              </a:spcBef>
              <a:spcAft>
                <a:spcPts val="0"/>
              </a:spcAft>
              <a:buClr>
                <a:schemeClr val="dk1"/>
              </a:buClr>
              <a:buSzPts val="2000"/>
              <a:buChar char="•"/>
              <a:defRPr sz="2000">
                <a:latin typeface="Lato"/>
                <a:ea typeface="Lato"/>
                <a:cs typeface="Lato"/>
                <a:sym typeface="Lato"/>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4" name="Google Shape;144;p28"/>
          <p:cNvSpPr txBox="1"/>
          <p:nvPr/>
        </p:nvSpPr>
        <p:spPr>
          <a:xfrm>
            <a:off x="7977054" y="6355715"/>
            <a:ext cx="990600" cy="365200"/>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 sz="1400" b="0" i="0" u="none" strike="noStrike" cap="none">
                <a:solidFill>
                  <a:srgbClr val="888888"/>
                </a:solidFill>
                <a:latin typeface="Lato"/>
                <a:ea typeface="Lato"/>
                <a:cs typeface="Lato"/>
                <a:sym typeface="Lato"/>
              </a:rPr>
              <a:pPr marL="0" marR="0" lvl="0" indent="0" algn="r" rtl="0">
                <a:spcBef>
                  <a:spcPts val="0"/>
                </a:spcBef>
                <a:spcAft>
                  <a:spcPts val="0"/>
                </a:spcAft>
                <a:buNone/>
              </a:pPr>
              <a:t>‹#›</a:t>
            </a:fld>
            <a:endParaRPr sz="2000" b="0" i="0" u="none" strike="noStrike" cap="none">
              <a:solidFill>
                <a:srgbClr val="888888"/>
              </a:solidFill>
              <a:latin typeface="Lato"/>
              <a:ea typeface="Lato"/>
              <a:cs typeface="Lato"/>
              <a:sym typeface="Lato"/>
            </a:endParaRPr>
          </a:p>
        </p:txBody>
      </p:sp>
      <p:pic>
        <p:nvPicPr>
          <p:cNvPr id="145" name="Google Shape;145;p28" descr="safari.png"/>
          <p:cNvPicPr preferRelativeResize="0"/>
          <p:nvPr/>
        </p:nvPicPr>
        <p:blipFill rotWithShape="1">
          <a:blip r:embed="rId2">
            <a:alphaModFix/>
          </a:blip>
          <a:srcRect/>
          <a:stretch/>
        </p:blipFill>
        <p:spPr>
          <a:xfrm>
            <a:off x="189560" y="6413144"/>
            <a:ext cx="810090" cy="312523"/>
          </a:xfrm>
          <a:prstGeom prst="rect">
            <a:avLst/>
          </a:prstGeom>
          <a:noFill/>
          <a:ln>
            <a:noFill/>
          </a:ln>
        </p:spPr>
      </p:pic>
      <p:cxnSp>
        <p:nvCxnSpPr>
          <p:cNvPr id="146" name="Google Shape;146;p28"/>
          <p:cNvCxnSpPr/>
          <p:nvPr/>
        </p:nvCxnSpPr>
        <p:spPr>
          <a:xfrm>
            <a:off x="117021" y="831499"/>
            <a:ext cx="8894700" cy="0"/>
          </a:xfrm>
          <a:prstGeom prst="straightConnector1">
            <a:avLst/>
          </a:prstGeom>
          <a:noFill/>
          <a:ln w="28575" cap="flat" cmpd="sng">
            <a:solidFill>
              <a:srgbClr val="D8D8D8"/>
            </a:solidFill>
            <a:prstDash val="solid"/>
            <a:miter lim="800000"/>
            <a:headEnd type="none" w="sm" len="sm"/>
            <a:tailEnd type="none" w="sm" len="sm"/>
          </a:ln>
        </p:spPr>
      </p:cxnSp>
    </p:spTree>
    <p:extLst>
      <p:ext uri="{BB962C8B-B14F-4D97-AF65-F5344CB8AC3E}">
        <p14:creationId xmlns:p14="http://schemas.microsoft.com/office/powerpoint/2010/main" val="3610688242"/>
      </p:ext>
    </p:extLst>
  </p:cSld>
  <p:clrMapOvr>
    <a:masterClrMapping/>
  </p:clrMapOvr>
  <p:hf sldNum="0" hdr="0" ftr="0" dt="0"/>
</p:sldLayout>
</file>

<file path=ppt/slideLayouts/slideLayout97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7"/>
        <p:cNvGrpSpPr/>
        <p:nvPr/>
      </p:nvGrpSpPr>
      <p:grpSpPr>
        <a:xfrm>
          <a:off x="0" y="0"/>
          <a:ext cx="0" cy="0"/>
          <a:chOff x="0" y="0"/>
          <a:chExt cx="0" cy="0"/>
        </a:xfrm>
      </p:grpSpPr>
    </p:spTree>
    <p:extLst>
      <p:ext uri="{BB962C8B-B14F-4D97-AF65-F5344CB8AC3E}">
        <p14:creationId xmlns:p14="http://schemas.microsoft.com/office/powerpoint/2010/main" val="1727473145"/>
      </p:ext>
    </p:extLst>
  </p:cSld>
  <p:clrMapOvr>
    <a:masterClrMapping/>
  </p:clrMapOvr>
  <p:hf sldNum="0" hdr="0" ftr="0" dt="0"/>
</p:sldLayout>
</file>

<file path=ppt/slideLayouts/slideLayout97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4"/>
        <p:cNvGrpSpPr/>
        <p:nvPr/>
      </p:nvGrpSpPr>
      <p:grpSpPr>
        <a:xfrm>
          <a:off x="0" y="0"/>
          <a:ext cx="0" cy="0"/>
          <a:chOff x="0" y="0"/>
          <a:chExt cx="0" cy="0"/>
        </a:xfrm>
      </p:grpSpPr>
      <p:sp>
        <p:nvSpPr>
          <p:cNvPr id="155" name="Google Shape;155;p31"/>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6" name="Google Shape;156;p31"/>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7" name="Google Shape;157;p31"/>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8" name="Google Shape;158;p31"/>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59" name="Google Shape;159;p31"/>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9614652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13" Type="http://schemas.openxmlformats.org/officeDocument/2006/relationships/theme" Target="../theme/theme52.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slideLayout" Target="../slideLayouts/slideLayout567.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 Id="rId14" Type="http://schemas.openxmlformats.org/officeDocument/2006/relationships/image" Target="../media/image1.png"/></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image" Target="../media/image1.png"/><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image" Target="../media/image1.png"/><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theme" Target="../theme/theme55.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8.xml"/><Relationship Id="rId13" Type="http://schemas.openxmlformats.org/officeDocument/2006/relationships/theme" Target="../theme/theme56.xml"/><Relationship Id="rId3" Type="http://schemas.openxmlformats.org/officeDocument/2006/relationships/slideLayout" Target="../slideLayouts/slideLayout603.xml"/><Relationship Id="rId7" Type="http://schemas.openxmlformats.org/officeDocument/2006/relationships/slideLayout" Target="../slideLayouts/slideLayout607.xml"/><Relationship Id="rId12" Type="http://schemas.openxmlformats.org/officeDocument/2006/relationships/slideLayout" Target="../slideLayouts/slideLayout612.xml"/><Relationship Id="rId2" Type="http://schemas.openxmlformats.org/officeDocument/2006/relationships/slideLayout" Target="../slideLayouts/slideLayout602.xml"/><Relationship Id="rId1" Type="http://schemas.openxmlformats.org/officeDocument/2006/relationships/slideLayout" Target="../slideLayouts/slideLayout601.xml"/><Relationship Id="rId6" Type="http://schemas.openxmlformats.org/officeDocument/2006/relationships/slideLayout" Target="../slideLayouts/slideLayout606.xml"/><Relationship Id="rId11" Type="http://schemas.openxmlformats.org/officeDocument/2006/relationships/slideLayout" Target="../slideLayouts/slideLayout611.xml"/><Relationship Id="rId5" Type="http://schemas.openxmlformats.org/officeDocument/2006/relationships/slideLayout" Target="../slideLayouts/slideLayout605.xml"/><Relationship Id="rId10" Type="http://schemas.openxmlformats.org/officeDocument/2006/relationships/slideLayout" Target="../slideLayouts/slideLayout610.xml"/><Relationship Id="rId4" Type="http://schemas.openxmlformats.org/officeDocument/2006/relationships/slideLayout" Target="../slideLayouts/slideLayout604.xml"/><Relationship Id="rId9" Type="http://schemas.openxmlformats.org/officeDocument/2006/relationships/slideLayout" Target="../slideLayouts/slideLayout609.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1.xml"/><Relationship Id="rId13" Type="http://schemas.openxmlformats.org/officeDocument/2006/relationships/image" Target="../media/image1.png"/><Relationship Id="rId3" Type="http://schemas.openxmlformats.org/officeDocument/2006/relationships/slideLayout" Target="../slideLayouts/slideLayout626.xml"/><Relationship Id="rId7" Type="http://schemas.openxmlformats.org/officeDocument/2006/relationships/slideLayout" Target="../slideLayouts/slideLayout630.xml"/><Relationship Id="rId12"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11" Type="http://schemas.openxmlformats.org/officeDocument/2006/relationships/slideLayout" Target="../slideLayouts/slideLayout634.xml"/><Relationship Id="rId5" Type="http://schemas.openxmlformats.org/officeDocument/2006/relationships/slideLayout" Target="../slideLayouts/slideLayout628.xml"/><Relationship Id="rId10" Type="http://schemas.openxmlformats.org/officeDocument/2006/relationships/slideLayout" Target="../slideLayouts/slideLayout633.xml"/><Relationship Id="rId4" Type="http://schemas.openxmlformats.org/officeDocument/2006/relationships/slideLayout" Target="../slideLayouts/slideLayout627.xml"/><Relationship Id="rId9" Type="http://schemas.openxmlformats.org/officeDocument/2006/relationships/slideLayout" Target="../slideLayouts/slideLayout63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2.xml"/><Relationship Id="rId13" Type="http://schemas.openxmlformats.org/officeDocument/2006/relationships/theme" Target="../theme/theme59.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slideLayout" Target="../slideLayouts/slideLayout646.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0.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5.xml"/><Relationship Id="rId13" Type="http://schemas.openxmlformats.org/officeDocument/2006/relationships/image" Target="../media/image1.png"/><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1.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theme" Target="../theme/theme62.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3" Type="http://schemas.openxmlformats.org/officeDocument/2006/relationships/slideLayout" Target="../slideLayouts/slideLayout683.xml"/><Relationship Id="rId2" Type="http://schemas.openxmlformats.org/officeDocument/2006/relationships/slideLayout" Target="../slideLayouts/slideLayout682.xml"/><Relationship Id="rId1" Type="http://schemas.openxmlformats.org/officeDocument/2006/relationships/slideLayout" Target="../slideLayouts/slideLayout681.xml"/><Relationship Id="rId5" Type="http://schemas.openxmlformats.org/officeDocument/2006/relationships/theme" Target="../theme/theme63.xml"/><Relationship Id="rId4"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4.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4.xml"/><Relationship Id="rId13" Type="http://schemas.openxmlformats.org/officeDocument/2006/relationships/theme" Target="../theme/theme65.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slideLayout" Target="../slideLayouts/slideLayout708.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6.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theme" Target="../theme/theme66.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7.xml"/><Relationship Id="rId13" Type="http://schemas.openxmlformats.org/officeDocument/2006/relationships/theme" Target="../theme/theme67.xml"/><Relationship Id="rId3" Type="http://schemas.openxmlformats.org/officeDocument/2006/relationships/slideLayout" Target="../slideLayouts/slideLayout722.xml"/><Relationship Id="rId7" Type="http://schemas.openxmlformats.org/officeDocument/2006/relationships/slideLayout" Target="../slideLayouts/slideLayout726.xml"/><Relationship Id="rId12" Type="http://schemas.openxmlformats.org/officeDocument/2006/relationships/slideLayout" Target="../slideLayouts/slideLayout731.xml"/><Relationship Id="rId2" Type="http://schemas.openxmlformats.org/officeDocument/2006/relationships/slideLayout" Target="../slideLayouts/slideLayout721.xml"/><Relationship Id="rId1" Type="http://schemas.openxmlformats.org/officeDocument/2006/relationships/slideLayout" Target="../slideLayouts/slideLayout720.xml"/><Relationship Id="rId6" Type="http://schemas.openxmlformats.org/officeDocument/2006/relationships/slideLayout" Target="../slideLayouts/slideLayout725.xml"/><Relationship Id="rId11" Type="http://schemas.openxmlformats.org/officeDocument/2006/relationships/slideLayout" Target="../slideLayouts/slideLayout730.xml"/><Relationship Id="rId5" Type="http://schemas.openxmlformats.org/officeDocument/2006/relationships/slideLayout" Target="../slideLayouts/slideLayout724.xml"/><Relationship Id="rId10" Type="http://schemas.openxmlformats.org/officeDocument/2006/relationships/slideLayout" Target="../slideLayouts/slideLayout729.xml"/><Relationship Id="rId4" Type="http://schemas.openxmlformats.org/officeDocument/2006/relationships/slideLayout" Target="../slideLayouts/slideLayout723.xml"/><Relationship Id="rId9" Type="http://schemas.openxmlformats.org/officeDocument/2006/relationships/slideLayout" Target="../slideLayouts/slideLayout728.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34.xml"/><Relationship Id="rId2" Type="http://schemas.openxmlformats.org/officeDocument/2006/relationships/slideLayout" Target="../slideLayouts/slideLayout733.xml"/><Relationship Id="rId1" Type="http://schemas.openxmlformats.org/officeDocument/2006/relationships/slideLayout" Target="../slideLayouts/slideLayout732.xml"/><Relationship Id="rId5" Type="http://schemas.openxmlformats.org/officeDocument/2006/relationships/theme" Target="../theme/theme68.xml"/><Relationship Id="rId4" Type="http://schemas.openxmlformats.org/officeDocument/2006/relationships/slideLayout" Target="../slideLayouts/slideLayout735.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3.xml"/><Relationship Id="rId13" Type="http://schemas.openxmlformats.org/officeDocument/2006/relationships/theme" Target="../theme/theme69.xml"/><Relationship Id="rId3" Type="http://schemas.openxmlformats.org/officeDocument/2006/relationships/slideLayout" Target="../slideLayouts/slideLayout738.xml"/><Relationship Id="rId7" Type="http://schemas.openxmlformats.org/officeDocument/2006/relationships/slideLayout" Target="../slideLayouts/slideLayout742.xml"/><Relationship Id="rId12" Type="http://schemas.openxmlformats.org/officeDocument/2006/relationships/slideLayout" Target="../slideLayouts/slideLayout747.xml"/><Relationship Id="rId2" Type="http://schemas.openxmlformats.org/officeDocument/2006/relationships/slideLayout" Target="../slideLayouts/slideLayout737.xml"/><Relationship Id="rId1" Type="http://schemas.openxmlformats.org/officeDocument/2006/relationships/slideLayout" Target="../slideLayouts/slideLayout736.xml"/><Relationship Id="rId6" Type="http://schemas.openxmlformats.org/officeDocument/2006/relationships/slideLayout" Target="../slideLayouts/slideLayout741.xml"/><Relationship Id="rId11" Type="http://schemas.openxmlformats.org/officeDocument/2006/relationships/slideLayout" Target="../slideLayouts/slideLayout746.xml"/><Relationship Id="rId5" Type="http://schemas.openxmlformats.org/officeDocument/2006/relationships/slideLayout" Target="../slideLayouts/slideLayout740.xml"/><Relationship Id="rId10" Type="http://schemas.openxmlformats.org/officeDocument/2006/relationships/slideLayout" Target="../slideLayouts/slideLayout745.xml"/><Relationship Id="rId4" Type="http://schemas.openxmlformats.org/officeDocument/2006/relationships/slideLayout" Target="../slideLayouts/slideLayout739.xml"/><Relationship Id="rId9" Type="http://schemas.openxmlformats.org/officeDocument/2006/relationships/slideLayout" Target="../slideLayouts/slideLayout744.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3" Type="http://schemas.openxmlformats.org/officeDocument/2006/relationships/theme" Target="../theme/theme70.xml"/><Relationship Id="rId2" Type="http://schemas.openxmlformats.org/officeDocument/2006/relationships/slideLayout" Target="../slideLayouts/slideLayout749.xml"/><Relationship Id="rId1"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7.xml"/><Relationship Id="rId13" Type="http://schemas.openxmlformats.org/officeDocument/2006/relationships/image" Target="../media/image1.png"/><Relationship Id="rId3" Type="http://schemas.openxmlformats.org/officeDocument/2006/relationships/slideLayout" Target="../slideLayouts/slideLayout752.xml"/><Relationship Id="rId7" Type="http://schemas.openxmlformats.org/officeDocument/2006/relationships/slideLayout" Target="../slideLayouts/slideLayout756.xml"/><Relationship Id="rId12" Type="http://schemas.openxmlformats.org/officeDocument/2006/relationships/theme" Target="../theme/theme71.xml"/><Relationship Id="rId2" Type="http://schemas.openxmlformats.org/officeDocument/2006/relationships/slideLayout" Target="../slideLayouts/slideLayout751.xml"/><Relationship Id="rId1" Type="http://schemas.openxmlformats.org/officeDocument/2006/relationships/slideLayout" Target="../slideLayouts/slideLayout750.xml"/><Relationship Id="rId6" Type="http://schemas.openxmlformats.org/officeDocument/2006/relationships/slideLayout" Target="../slideLayouts/slideLayout755.xml"/><Relationship Id="rId11" Type="http://schemas.openxmlformats.org/officeDocument/2006/relationships/slideLayout" Target="../slideLayouts/slideLayout760.xml"/><Relationship Id="rId5" Type="http://schemas.openxmlformats.org/officeDocument/2006/relationships/slideLayout" Target="../slideLayouts/slideLayout754.xml"/><Relationship Id="rId10" Type="http://schemas.openxmlformats.org/officeDocument/2006/relationships/slideLayout" Target="../slideLayouts/slideLayout759.xml"/><Relationship Id="rId4" Type="http://schemas.openxmlformats.org/officeDocument/2006/relationships/slideLayout" Target="../slideLayouts/slideLayout753.xml"/><Relationship Id="rId9" Type="http://schemas.openxmlformats.org/officeDocument/2006/relationships/slideLayout" Target="../slideLayouts/slideLayout758.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8.xml"/><Relationship Id="rId13" Type="http://schemas.openxmlformats.org/officeDocument/2006/relationships/image" Target="../media/image1.png"/><Relationship Id="rId3" Type="http://schemas.openxmlformats.org/officeDocument/2006/relationships/slideLayout" Target="../slideLayouts/slideLayout763.xml"/><Relationship Id="rId7" Type="http://schemas.openxmlformats.org/officeDocument/2006/relationships/slideLayout" Target="../slideLayouts/slideLayout767.xml"/><Relationship Id="rId12" Type="http://schemas.openxmlformats.org/officeDocument/2006/relationships/theme" Target="../theme/theme72.xml"/><Relationship Id="rId2" Type="http://schemas.openxmlformats.org/officeDocument/2006/relationships/slideLayout" Target="../slideLayouts/slideLayout762.xml"/><Relationship Id="rId1" Type="http://schemas.openxmlformats.org/officeDocument/2006/relationships/slideLayout" Target="../slideLayouts/slideLayout761.xml"/><Relationship Id="rId6" Type="http://schemas.openxmlformats.org/officeDocument/2006/relationships/slideLayout" Target="../slideLayouts/slideLayout766.xml"/><Relationship Id="rId11" Type="http://schemas.openxmlformats.org/officeDocument/2006/relationships/slideLayout" Target="../slideLayouts/slideLayout771.xml"/><Relationship Id="rId5" Type="http://schemas.openxmlformats.org/officeDocument/2006/relationships/slideLayout" Target="../slideLayouts/slideLayout765.xml"/><Relationship Id="rId10" Type="http://schemas.openxmlformats.org/officeDocument/2006/relationships/slideLayout" Target="../slideLayouts/slideLayout770.xml"/><Relationship Id="rId4" Type="http://schemas.openxmlformats.org/officeDocument/2006/relationships/slideLayout" Target="../slideLayouts/slideLayout764.xml"/><Relationship Id="rId9" Type="http://schemas.openxmlformats.org/officeDocument/2006/relationships/slideLayout" Target="../slideLayouts/slideLayout769.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09.xml"/><Relationship Id="rId1" Type="http://schemas.openxmlformats.org/officeDocument/2006/relationships/slideLayout" Target="../slideLayouts/slideLayout808.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8.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9.xml.rels><?xml version="1.0" encoding="UTF-8" standalone="yes"?>
<Relationships xmlns="http://schemas.openxmlformats.org/package/2006/relationships"><Relationship Id="rId3" Type="http://schemas.openxmlformats.org/officeDocument/2006/relationships/theme" Target="../theme/theme79.xml"/><Relationship Id="rId2" Type="http://schemas.openxmlformats.org/officeDocument/2006/relationships/slideLayout" Target="../slideLayouts/slideLayout824.xml"/><Relationship Id="rId1" Type="http://schemas.openxmlformats.org/officeDocument/2006/relationships/slideLayout" Target="../slideLayouts/slideLayout823.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32.xml"/><Relationship Id="rId13" Type="http://schemas.openxmlformats.org/officeDocument/2006/relationships/theme" Target="../theme/theme80.xml"/><Relationship Id="rId3" Type="http://schemas.openxmlformats.org/officeDocument/2006/relationships/slideLayout" Target="../slideLayouts/slideLayout827.xml"/><Relationship Id="rId7" Type="http://schemas.openxmlformats.org/officeDocument/2006/relationships/slideLayout" Target="../slideLayouts/slideLayout831.xml"/><Relationship Id="rId12" Type="http://schemas.openxmlformats.org/officeDocument/2006/relationships/slideLayout" Target="../slideLayouts/slideLayout836.xml"/><Relationship Id="rId2" Type="http://schemas.openxmlformats.org/officeDocument/2006/relationships/slideLayout" Target="../slideLayouts/slideLayout826.xml"/><Relationship Id="rId1" Type="http://schemas.openxmlformats.org/officeDocument/2006/relationships/slideLayout" Target="../slideLayouts/slideLayout825.xml"/><Relationship Id="rId6" Type="http://schemas.openxmlformats.org/officeDocument/2006/relationships/slideLayout" Target="../slideLayouts/slideLayout830.xml"/><Relationship Id="rId11" Type="http://schemas.openxmlformats.org/officeDocument/2006/relationships/slideLayout" Target="../slideLayouts/slideLayout835.xml"/><Relationship Id="rId5" Type="http://schemas.openxmlformats.org/officeDocument/2006/relationships/slideLayout" Target="../slideLayouts/slideLayout829.xml"/><Relationship Id="rId10" Type="http://schemas.openxmlformats.org/officeDocument/2006/relationships/slideLayout" Target="../slideLayouts/slideLayout834.xml"/><Relationship Id="rId4" Type="http://schemas.openxmlformats.org/officeDocument/2006/relationships/slideLayout" Target="../slideLayouts/slideLayout828.xml"/><Relationship Id="rId9" Type="http://schemas.openxmlformats.org/officeDocument/2006/relationships/slideLayout" Target="../slideLayouts/slideLayout833.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44.xml"/><Relationship Id="rId13" Type="http://schemas.openxmlformats.org/officeDocument/2006/relationships/theme" Target="../theme/theme81.xml"/><Relationship Id="rId3" Type="http://schemas.openxmlformats.org/officeDocument/2006/relationships/slideLayout" Target="../slideLayouts/slideLayout839.xml"/><Relationship Id="rId7" Type="http://schemas.openxmlformats.org/officeDocument/2006/relationships/slideLayout" Target="../slideLayouts/slideLayout843.xml"/><Relationship Id="rId12" Type="http://schemas.openxmlformats.org/officeDocument/2006/relationships/slideLayout" Target="../slideLayouts/slideLayout848.xml"/><Relationship Id="rId2" Type="http://schemas.openxmlformats.org/officeDocument/2006/relationships/slideLayout" Target="../slideLayouts/slideLayout838.xml"/><Relationship Id="rId1" Type="http://schemas.openxmlformats.org/officeDocument/2006/relationships/slideLayout" Target="../slideLayouts/slideLayout837.xml"/><Relationship Id="rId6" Type="http://schemas.openxmlformats.org/officeDocument/2006/relationships/slideLayout" Target="../slideLayouts/slideLayout842.xml"/><Relationship Id="rId11" Type="http://schemas.openxmlformats.org/officeDocument/2006/relationships/slideLayout" Target="../slideLayouts/slideLayout847.xml"/><Relationship Id="rId5" Type="http://schemas.openxmlformats.org/officeDocument/2006/relationships/slideLayout" Target="../slideLayouts/slideLayout841.xml"/><Relationship Id="rId10" Type="http://schemas.openxmlformats.org/officeDocument/2006/relationships/slideLayout" Target="../slideLayouts/slideLayout846.xml"/><Relationship Id="rId4" Type="http://schemas.openxmlformats.org/officeDocument/2006/relationships/slideLayout" Target="../slideLayouts/slideLayout840.xml"/><Relationship Id="rId9" Type="http://schemas.openxmlformats.org/officeDocument/2006/relationships/slideLayout" Target="../slideLayouts/slideLayout845.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56.xml"/><Relationship Id="rId13" Type="http://schemas.openxmlformats.org/officeDocument/2006/relationships/theme" Target="../theme/theme82.xml"/><Relationship Id="rId3" Type="http://schemas.openxmlformats.org/officeDocument/2006/relationships/slideLayout" Target="../slideLayouts/slideLayout851.xml"/><Relationship Id="rId7" Type="http://schemas.openxmlformats.org/officeDocument/2006/relationships/slideLayout" Target="../slideLayouts/slideLayout855.xml"/><Relationship Id="rId12" Type="http://schemas.openxmlformats.org/officeDocument/2006/relationships/slideLayout" Target="../slideLayouts/slideLayout860.xml"/><Relationship Id="rId2" Type="http://schemas.openxmlformats.org/officeDocument/2006/relationships/slideLayout" Target="../slideLayouts/slideLayout850.xml"/><Relationship Id="rId1" Type="http://schemas.openxmlformats.org/officeDocument/2006/relationships/slideLayout" Target="../slideLayouts/slideLayout849.xml"/><Relationship Id="rId6" Type="http://schemas.openxmlformats.org/officeDocument/2006/relationships/slideLayout" Target="../slideLayouts/slideLayout854.xml"/><Relationship Id="rId11" Type="http://schemas.openxmlformats.org/officeDocument/2006/relationships/slideLayout" Target="../slideLayouts/slideLayout859.xml"/><Relationship Id="rId5" Type="http://schemas.openxmlformats.org/officeDocument/2006/relationships/slideLayout" Target="../slideLayouts/slideLayout853.xml"/><Relationship Id="rId10" Type="http://schemas.openxmlformats.org/officeDocument/2006/relationships/slideLayout" Target="../slideLayouts/slideLayout858.xml"/><Relationship Id="rId4" Type="http://schemas.openxmlformats.org/officeDocument/2006/relationships/slideLayout" Target="../slideLayouts/slideLayout852.xml"/><Relationship Id="rId9" Type="http://schemas.openxmlformats.org/officeDocument/2006/relationships/slideLayout" Target="../slideLayouts/slideLayout857.xml"/></Relationships>
</file>

<file path=ppt/slideMasters/_rels/slideMaster83.xml.rels><?xml version="1.0" encoding="UTF-8" standalone="yes"?>
<Relationships xmlns="http://schemas.openxmlformats.org/package/2006/relationships"><Relationship Id="rId3" Type="http://schemas.openxmlformats.org/officeDocument/2006/relationships/slideLayout" Target="../slideLayouts/slideLayout863.xml"/><Relationship Id="rId2" Type="http://schemas.openxmlformats.org/officeDocument/2006/relationships/slideLayout" Target="../slideLayouts/slideLayout862.xml"/><Relationship Id="rId1" Type="http://schemas.openxmlformats.org/officeDocument/2006/relationships/slideLayout" Target="../slideLayouts/slideLayout861.xml"/><Relationship Id="rId5" Type="http://schemas.openxmlformats.org/officeDocument/2006/relationships/theme" Target="../theme/theme83.xml"/><Relationship Id="rId4" Type="http://schemas.openxmlformats.org/officeDocument/2006/relationships/slideLayout" Target="../slideLayouts/slideLayout864.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72.xml"/><Relationship Id="rId3" Type="http://schemas.openxmlformats.org/officeDocument/2006/relationships/slideLayout" Target="../slideLayouts/slideLayout867.xml"/><Relationship Id="rId7" Type="http://schemas.openxmlformats.org/officeDocument/2006/relationships/slideLayout" Target="../slideLayouts/slideLayout871.xml"/><Relationship Id="rId12" Type="http://schemas.openxmlformats.org/officeDocument/2006/relationships/theme" Target="../theme/theme84.xml"/><Relationship Id="rId2" Type="http://schemas.openxmlformats.org/officeDocument/2006/relationships/slideLayout" Target="../slideLayouts/slideLayout866.xml"/><Relationship Id="rId1" Type="http://schemas.openxmlformats.org/officeDocument/2006/relationships/slideLayout" Target="../slideLayouts/slideLayout865.xml"/><Relationship Id="rId6" Type="http://schemas.openxmlformats.org/officeDocument/2006/relationships/slideLayout" Target="../slideLayouts/slideLayout870.xml"/><Relationship Id="rId11" Type="http://schemas.openxmlformats.org/officeDocument/2006/relationships/slideLayout" Target="../slideLayouts/slideLayout875.xml"/><Relationship Id="rId5" Type="http://schemas.openxmlformats.org/officeDocument/2006/relationships/slideLayout" Target="../slideLayouts/slideLayout869.xml"/><Relationship Id="rId10" Type="http://schemas.openxmlformats.org/officeDocument/2006/relationships/slideLayout" Target="../slideLayouts/slideLayout874.xml"/><Relationship Id="rId4" Type="http://schemas.openxmlformats.org/officeDocument/2006/relationships/slideLayout" Target="../slideLayouts/slideLayout868.xml"/><Relationship Id="rId9" Type="http://schemas.openxmlformats.org/officeDocument/2006/relationships/slideLayout" Target="../slideLayouts/slideLayout873.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883.xml"/><Relationship Id="rId13" Type="http://schemas.openxmlformats.org/officeDocument/2006/relationships/theme" Target="../theme/theme85.xml"/><Relationship Id="rId3" Type="http://schemas.openxmlformats.org/officeDocument/2006/relationships/slideLayout" Target="../slideLayouts/slideLayout878.xml"/><Relationship Id="rId7" Type="http://schemas.openxmlformats.org/officeDocument/2006/relationships/slideLayout" Target="../slideLayouts/slideLayout882.xml"/><Relationship Id="rId12" Type="http://schemas.openxmlformats.org/officeDocument/2006/relationships/slideLayout" Target="../slideLayouts/slideLayout887.xml"/><Relationship Id="rId2" Type="http://schemas.openxmlformats.org/officeDocument/2006/relationships/slideLayout" Target="../slideLayouts/slideLayout877.xml"/><Relationship Id="rId1" Type="http://schemas.openxmlformats.org/officeDocument/2006/relationships/slideLayout" Target="../slideLayouts/slideLayout876.xml"/><Relationship Id="rId6" Type="http://schemas.openxmlformats.org/officeDocument/2006/relationships/slideLayout" Target="../slideLayouts/slideLayout881.xml"/><Relationship Id="rId11" Type="http://schemas.openxmlformats.org/officeDocument/2006/relationships/slideLayout" Target="../slideLayouts/slideLayout886.xml"/><Relationship Id="rId5" Type="http://schemas.openxmlformats.org/officeDocument/2006/relationships/slideLayout" Target="../slideLayouts/slideLayout880.xml"/><Relationship Id="rId10" Type="http://schemas.openxmlformats.org/officeDocument/2006/relationships/slideLayout" Target="../slideLayouts/slideLayout885.xml"/><Relationship Id="rId4" Type="http://schemas.openxmlformats.org/officeDocument/2006/relationships/slideLayout" Target="../slideLayouts/slideLayout879.xml"/><Relationship Id="rId9" Type="http://schemas.openxmlformats.org/officeDocument/2006/relationships/slideLayout" Target="../slideLayouts/slideLayout884.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895.xml"/><Relationship Id="rId3" Type="http://schemas.openxmlformats.org/officeDocument/2006/relationships/slideLayout" Target="../slideLayouts/slideLayout890.xml"/><Relationship Id="rId7" Type="http://schemas.openxmlformats.org/officeDocument/2006/relationships/slideLayout" Target="../slideLayouts/slideLayout894.xml"/><Relationship Id="rId12" Type="http://schemas.openxmlformats.org/officeDocument/2006/relationships/theme" Target="../theme/theme86.xml"/><Relationship Id="rId2" Type="http://schemas.openxmlformats.org/officeDocument/2006/relationships/slideLayout" Target="../slideLayouts/slideLayout889.xml"/><Relationship Id="rId1" Type="http://schemas.openxmlformats.org/officeDocument/2006/relationships/slideLayout" Target="../slideLayouts/slideLayout888.xml"/><Relationship Id="rId6" Type="http://schemas.openxmlformats.org/officeDocument/2006/relationships/slideLayout" Target="../slideLayouts/slideLayout893.xml"/><Relationship Id="rId11" Type="http://schemas.openxmlformats.org/officeDocument/2006/relationships/slideLayout" Target="../slideLayouts/slideLayout898.xml"/><Relationship Id="rId5" Type="http://schemas.openxmlformats.org/officeDocument/2006/relationships/slideLayout" Target="../slideLayouts/slideLayout892.xml"/><Relationship Id="rId10" Type="http://schemas.openxmlformats.org/officeDocument/2006/relationships/slideLayout" Target="../slideLayouts/slideLayout897.xml"/><Relationship Id="rId4" Type="http://schemas.openxmlformats.org/officeDocument/2006/relationships/slideLayout" Target="../slideLayouts/slideLayout891.xml"/><Relationship Id="rId9" Type="http://schemas.openxmlformats.org/officeDocument/2006/relationships/slideLayout" Target="../slideLayouts/slideLayout896.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06.xml"/><Relationship Id="rId3" Type="http://schemas.openxmlformats.org/officeDocument/2006/relationships/slideLayout" Target="../slideLayouts/slideLayout901.xml"/><Relationship Id="rId7" Type="http://schemas.openxmlformats.org/officeDocument/2006/relationships/slideLayout" Target="../slideLayouts/slideLayout905.xml"/><Relationship Id="rId2" Type="http://schemas.openxmlformats.org/officeDocument/2006/relationships/slideLayout" Target="../slideLayouts/slideLayout900.xml"/><Relationship Id="rId1" Type="http://schemas.openxmlformats.org/officeDocument/2006/relationships/slideLayout" Target="../slideLayouts/slideLayout899.xml"/><Relationship Id="rId6" Type="http://schemas.openxmlformats.org/officeDocument/2006/relationships/slideLayout" Target="../slideLayouts/slideLayout904.xml"/><Relationship Id="rId11" Type="http://schemas.openxmlformats.org/officeDocument/2006/relationships/theme" Target="../theme/theme87.xml"/><Relationship Id="rId5" Type="http://schemas.openxmlformats.org/officeDocument/2006/relationships/slideLayout" Target="../slideLayouts/slideLayout903.xml"/><Relationship Id="rId10" Type="http://schemas.openxmlformats.org/officeDocument/2006/relationships/slideLayout" Target="../slideLayouts/slideLayout908.xml"/><Relationship Id="rId4" Type="http://schemas.openxmlformats.org/officeDocument/2006/relationships/slideLayout" Target="../slideLayouts/slideLayout902.xml"/><Relationship Id="rId9" Type="http://schemas.openxmlformats.org/officeDocument/2006/relationships/slideLayout" Target="../slideLayouts/slideLayout907.xml"/></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16.xml"/><Relationship Id="rId13" Type="http://schemas.openxmlformats.org/officeDocument/2006/relationships/theme" Target="../theme/theme88.xml"/><Relationship Id="rId3" Type="http://schemas.openxmlformats.org/officeDocument/2006/relationships/slideLayout" Target="../slideLayouts/slideLayout911.xml"/><Relationship Id="rId7" Type="http://schemas.openxmlformats.org/officeDocument/2006/relationships/slideLayout" Target="../slideLayouts/slideLayout915.xml"/><Relationship Id="rId12" Type="http://schemas.openxmlformats.org/officeDocument/2006/relationships/slideLayout" Target="../slideLayouts/slideLayout920.xml"/><Relationship Id="rId2" Type="http://schemas.openxmlformats.org/officeDocument/2006/relationships/slideLayout" Target="../slideLayouts/slideLayout910.xml"/><Relationship Id="rId1" Type="http://schemas.openxmlformats.org/officeDocument/2006/relationships/slideLayout" Target="../slideLayouts/slideLayout909.xml"/><Relationship Id="rId6" Type="http://schemas.openxmlformats.org/officeDocument/2006/relationships/slideLayout" Target="../slideLayouts/slideLayout914.xml"/><Relationship Id="rId11" Type="http://schemas.openxmlformats.org/officeDocument/2006/relationships/slideLayout" Target="../slideLayouts/slideLayout919.xml"/><Relationship Id="rId5" Type="http://schemas.openxmlformats.org/officeDocument/2006/relationships/slideLayout" Target="../slideLayouts/slideLayout913.xml"/><Relationship Id="rId10" Type="http://schemas.openxmlformats.org/officeDocument/2006/relationships/slideLayout" Target="../slideLayouts/slideLayout918.xml"/><Relationship Id="rId4" Type="http://schemas.openxmlformats.org/officeDocument/2006/relationships/slideLayout" Target="../slideLayouts/slideLayout912.xml"/><Relationship Id="rId9" Type="http://schemas.openxmlformats.org/officeDocument/2006/relationships/slideLayout" Target="../slideLayouts/slideLayout917.xml"/><Relationship Id="rId14" Type="http://schemas.openxmlformats.org/officeDocument/2006/relationships/image" Target="../media/image1.png"/></Relationships>
</file>

<file path=ppt/slideMasters/_rels/slideMaster89.xml.rels><?xml version="1.0" encoding="UTF-8" standalone="yes"?>
<Relationships xmlns="http://schemas.openxmlformats.org/package/2006/relationships"><Relationship Id="rId8" Type="http://schemas.openxmlformats.org/officeDocument/2006/relationships/slideLayout" Target="../slideLayouts/slideLayout928.xml"/><Relationship Id="rId13" Type="http://schemas.openxmlformats.org/officeDocument/2006/relationships/theme" Target="../theme/theme89.xml"/><Relationship Id="rId3" Type="http://schemas.openxmlformats.org/officeDocument/2006/relationships/slideLayout" Target="../slideLayouts/slideLayout923.xml"/><Relationship Id="rId7" Type="http://schemas.openxmlformats.org/officeDocument/2006/relationships/slideLayout" Target="../slideLayouts/slideLayout927.xml"/><Relationship Id="rId12" Type="http://schemas.openxmlformats.org/officeDocument/2006/relationships/slideLayout" Target="../slideLayouts/slideLayout932.xml"/><Relationship Id="rId2" Type="http://schemas.openxmlformats.org/officeDocument/2006/relationships/slideLayout" Target="../slideLayouts/slideLayout922.xml"/><Relationship Id="rId1" Type="http://schemas.openxmlformats.org/officeDocument/2006/relationships/slideLayout" Target="../slideLayouts/slideLayout921.xml"/><Relationship Id="rId6" Type="http://schemas.openxmlformats.org/officeDocument/2006/relationships/slideLayout" Target="../slideLayouts/slideLayout926.xml"/><Relationship Id="rId11" Type="http://schemas.openxmlformats.org/officeDocument/2006/relationships/slideLayout" Target="../slideLayouts/slideLayout931.xml"/><Relationship Id="rId5" Type="http://schemas.openxmlformats.org/officeDocument/2006/relationships/slideLayout" Target="../slideLayouts/slideLayout925.xml"/><Relationship Id="rId10" Type="http://schemas.openxmlformats.org/officeDocument/2006/relationships/slideLayout" Target="../slideLayouts/slideLayout930.xml"/><Relationship Id="rId4" Type="http://schemas.openxmlformats.org/officeDocument/2006/relationships/slideLayout" Target="../slideLayouts/slideLayout924.xml"/><Relationship Id="rId9" Type="http://schemas.openxmlformats.org/officeDocument/2006/relationships/slideLayout" Target="../slideLayouts/slideLayout929.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40.xml"/><Relationship Id="rId3" Type="http://schemas.openxmlformats.org/officeDocument/2006/relationships/slideLayout" Target="../slideLayouts/slideLayout935.xml"/><Relationship Id="rId7" Type="http://schemas.openxmlformats.org/officeDocument/2006/relationships/slideLayout" Target="../slideLayouts/slideLayout939.xml"/><Relationship Id="rId12" Type="http://schemas.openxmlformats.org/officeDocument/2006/relationships/theme" Target="../theme/theme90.xml"/><Relationship Id="rId2" Type="http://schemas.openxmlformats.org/officeDocument/2006/relationships/slideLayout" Target="../slideLayouts/slideLayout934.xml"/><Relationship Id="rId1" Type="http://schemas.openxmlformats.org/officeDocument/2006/relationships/slideLayout" Target="../slideLayouts/slideLayout933.xml"/><Relationship Id="rId6" Type="http://schemas.openxmlformats.org/officeDocument/2006/relationships/slideLayout" Target="../slideLayouts/slideLayout938.xml"/><Relationship Id="rId11" Type="http://schemas.openxmlformats.org/officeDocument/2006/relationships/slideLayout" Target="../slideLayouts/slideLayout943.xml"/><Relationship Id="rId5" Type="http://schemas.openxmlformats.org/officeDocument/2006/relationships/slideLayout" Target="../slideLayouts/slideLayout937.xml"/><Relationship Id="rId10" Type="http://schemas.openxmlformats.org/officeDocument/2006/relationships/slideLayout" Target="../slideLayouts/slideLayout942.xml"/><Relationship Id="rId4" Type="http://schemas.openxmlformats.org/officeDocument/2006/relationships/slideLayout" Target="../slideLayouts/slideLayout936.xml"/><Relationship Id="rId9" Type="http://schemas.openxmlformats.org/officeDocument/2006/relationships/slideLayout" Target="../slideLayouts/slideLayout941.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51.xml"/><Relationship Id="rId13" Type="http://schemas.openxmlformats.org/officeDocument/2006/relationships/theme" Target="../theme/theme91.xml"/><Relationship Id="rId3" Type="http://schemas.openxmlformats.org/officeDocument/2006/relationships/slideLayout" Target="../slideLayouts/slideLayout946.xml"/><Relationship Id="rId7" Type="http://schemas.openxmlformats.org/officeDocument/2006/relationships/slideLayout" Target="../slideLayouts/slideLayout950.xml"/><Relationship Id="rId12" Type="http://schemas.openxmlformats.org/officeDocument/2006/relationships/slideLayout" Target="../slideLayouts/slideLayout955.xml"/><Relationship Id="rId2" Type="http://schemas.openxmlformats.org/officeDocument/2006/relationships/slideLayout" Target="../slideLayouts/slideLayout945.xml"/><Relationship Id="rId1" Type="http://schemas.openxmlformats.org/officeDocument/2006/relationships/slideLayout" Target="../slideLayouts/slideLayout944.xml"/><Relationship Id="rId6" Type="http://schemas.openxmlformats.org/officeDocument/2006/relationships/slideLayout" Target="../slideLayouts/slideLayout949.xml"/><Relationship Id="rId11" Type="http://schemas.openxmlformats.org/officeDocument/2006/relationships/slideLayout" Target="../slideLayouts/slideLayout954.xml"/><Relationship Id="rId5" Type="http://schemas.openxmlformats.org/officeDocument/2006/relationships/slideLayout" Target="../slideLayouts/slideLayout948.xml"/><Relationship Id="rId10" Type="http://schemas.openxmlformats.org/officeDocument/2006/relationships/slideLayout" Target="../slideLayouts/slideLayout953.xml"/><Relationship Id="rId4" Type="http://schemas.openxmlformats.org/officeDocument/2006/relationships/slideLayout" Target="../slideLayouts/slideLayout947.xml"/><Relationship Id="rId9" Type="http://schemas.openxmlformats.org/officeDocument/2006/relationships/slideLayout" Target="../slideLayouts/slideLayout952.xml"/><Relationship Id="rId14" Type="http://schemas.openxmlformats.org/officeDocument/2006/relationships/image" Target="../media/image1.png"/></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63.xml"/><Relationship Id="rId13" Type="http://schemas.openxmlformats.org/officeDocument/2006/relationships/slideLayout" Target="../slideLayouts/slideLayout968.xml"/><Relationship Id="rId3" Type="http://schemas.openxmlformats.org/officeDocument/2006/relationships/slideLayout" Target="../slideLayouts/slideLayout958.xml"/><Relationship Id="rId7" Type="http://schemas.openxmlformats.org/officeDocument/2006/relationships/slideLayout" Target="../slideLayouts/slideLayout962.xml"/><Relationship Id="rId12" Type="http://schemas.openxmlformats.org/officeDocument/2006/relationships/slideLayout" Target="../slideLayouts/slideLayout967.xml"/><Relationship Id="rId2" Type="http://schemas.openxmlformats.org/officeDocument/2006/relationships/slideLayout" Target="../slideLayouts/slideLayout957.xml"/><Relationship Id="rId1" Type="http://schemas.openxmlformats.org/officeDocument/2006/relationships/slideLayout" Target="../slideLayouts/slideLayout956.xml"/><Relationship Id="rId6" Type="http://schemas.openxmlformats.org/officeDocument/2006/relationships/slideLayout" Target="../slideLayouts/slideLayout961.xml"/><Relationship Id="rId11" Type="http://schemas.openxmlformats.org/officeDocument/2006/relationships/slideLayout" Target="../slideLayouts/slideLayout966.xml"/><Relationship Id="rId5" Type="http://schemas.openxmlformats.org/officeDocument/2006/relationships/slideLayout" Target="../slideLayouts/slideLayout960.xml"/><Relationship Id="rId10" Type="http://schemas.openxmlformats.org/officeDocument/2006/relationships/slideLayout" Target="../slideLayouts/slideLayout965.xml"/><Relationship Id="rId4" Type="http://schemas.openxmlformats.org/officeDocument/2006/relationships/slideLayout" Target="../slideLayouts/slideLayout959.xml"/><Relationship Id="rId9" Type="http://schemas.openxmlformats.org/officeDocument/2006/relationships/slideLayout" Target="../slideLayouts/slideLayout964.xml"/><Relationship Id="rId14" Type="http://schemas.openxmlformats.org/officeDocument/2006/relationships/theme" Target="../theme/theme92.xml"/></Relationships>
</file>

<file path=ppt/slideMasters/_rels/slideMaster93.xml.rels><?xml version="1.0" encoding="UTF-8" standalone="yes"?>
<Relationships xmlns="http://schemas.openxmlformats.org/package/2006/relationships"><Relationship Id="rId3" Type="http://schemas.openxmlformats.org/officeDocument/2006/relationships/slideLayout" Target="../slideLayouts/slideLayout971.xml"/><Relationship Id="rId2" Type="http://schemas.openxmlformats.org/officeDocument/2006/relationships/slideLayout" Target="../slideLayouts/slideLayout970.xml"/><Relationship Id="rId1" Type="http://schemas.openxmlformats.org/officeDocument/2006/relationships/slideLayout" Target="../slideLayouts/slideLayout969.xml"/><Relationship Id="rId4" Type="http://schemas.openxmlformats.org/officeDocument/2006/relationships/theme" Target="../theme/theme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2022. 6. 3.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6/3/22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6/3/22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6/3/22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6/3/22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6/3/22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84826651"/>
      </p:ext>
    </p:extLst>
  </p:cSld>
  <p:clrMap bg1="lt1" tx1="dk1" bg2="lt2" tx2="dk2" accent1="accent1" accent2="accent2" accent3="accent3" accent4="accent4" accent5="accent5" accent6="accent6" hlink="hlink" folHlink="folHlink"/>
  <p:sldLayoutIdLst>
    <p:sldLayoutId id="2147489714" r:id="rId1"/>
    <p:sldLayoutId id="2147489715" r:id="rId2"/>
    <p:sldLayoutId id="2147489716" r:id="rId3"/>
    <p:sldLayoutId id="2147489717" r:id="rId4"/>
    <p:sldLayoutId id="2147489718" r:id="rId5"/>
    <p:sldLayoutId id="2147489719" r:id="rId6"/>
    <p:sldLayoutId id="2147489720" r:id="rId7"/>
    <p:sldLayoutId id="2147489721" r:id="rId8"/>
    <p:sldLayoutId id="2147489722" r:id="rId9"/>
    <p:sldLayoutId id="2147489723" r:id="rId10"/>
    <p:sldLayoutId id="2147489724" r:id="rId11"/>
    <p:sldLayoutId id="21474897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226548076"/>
      </p:ext>
    </p:extLst>
  </p:cSld>
  <p:clrMap bg1="lt1" tx1="dk1" bg2="lt2" tx2="dk2" accent1="accent1" accent2="accent2" accent3="accent3" accent4="accent4" accent5="accent5" accent6="accent6" hlink="hlink" folHlink="folHlink"/>
  <p:sldLayoutIdLst>
    <p:sldLayoutId id="2147489727" r:id="rId1"/>
    <p:sldLayoutId id="2147489728" r:id="rId2"/>
    <p:sldLayoutId id="2147489729" r:id="rId3"/>
    <p:sldLayoutId id="2147489730" r:id="rId4"/>
    <p:sldLayoutId id="2147489731" r:id="rId5"/>
    <p:sldLayoutId id="2147489732" r:id="rId6"/>
    <p:sldLayoutId id="2147489733" r:id="rId7"/>
    <p:sldLayoutId id="2147489734" r:id="rId8"/>
    <p:sldLayoutId id="2147489735" r:id="rId9"/>
    <p:sldLayoutId id="2147489736" r:id="rId10"/>
    <p:sldLayoutId id="2147489737" r:id="rId11"/>
    <p:sldLayoutId id="21474897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924156540"/>
      </p:ext>
    </p:extLst>
  </p:cSld>
  <p:clrMap bg1="lt1" tx1="dk1" bg2="lt2" tx2="dk2" accent1="accent1" accent2="accent2" accent3="accent3" accent4="accent4" accent5="accent5" accent6="accent6" hlink="hlink" folHlink="folHlink"/>
  <p:sldLayoutIdLst>
    <p:sldLayoutId id="2147489740" r:id="rId1"/>
    <p:sldLayoutId id="2147489741" r:id="rId2"/>
    <p:sldLayoutId id="2147489742" r:id="rId3"/>
    <p:sldLayoutId id="2147489743" r:id="rId4"/>
    <p:sldLayoutId id="2147489744" r:id="rId5"/>
    <p:sldLayoutId id="2147489745" r:id="rId6"/>
    <p:sldLayoutId id="2147489746" r:id="rId7"/>
    <p:sldLayoutId id="2147489747" r:id="rId8"/>
    <p:sldLayoutId id="2147489748" r:id="rId9"/>
    <p:sldLayoutId id="2147489749" r:id="rId10"/>
    <p:sldLayoutId id="2147489750" r:id="rId11"/>
    <p:sldLayoutId id="21474897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6/3/22</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501748045"/>
      </p:ext>
    </p:extLst>
  </p:cSld>
  <p:clrMap bg1="lt1" tx1="dk1" bg2="lt2" tx2="dk2" accent1="accent1" accent2="accent2" accent3="accent3" accent4="accent4" accent5="accent5" accent6="accent6" hlink="hlink" folHlink="folHlink"/>
  <p:sldLayoutIdLst>
    <p:sldLayoutId id="2147489753" r:id="rId1"/>
    <p:sldLayoutId id="2147489754" r:id="rId2"/>
    <p:sldLayoutId id="2147489755" r:id="rId3"/>
    <p:sldLayoutId id="2147489756"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6/3/22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1427198597"/>
      </p:ext>
    </p:extLst>
  </p:cSld>
  <p:clrMap bg1="lt1" tx1="dk1" bg2="lt2" tx2="dk2" accent1="accent1" accent2="accent2" accent3="accent3" accent4="accent4" accent5="accent5" accent6="accent6" hlink="hlink" folHlink="folHlink"/>
  <p:sldLayoutIdLst>
    <p:sldLayoutId id="2147489758" r:id="rId1"/>
    <p:sldLayoutId id="2147489759" r:id="rId2"/>
    <p:sldLayoutId id="2147489760" r:id="rId3"/>
    <p:sldLayoutId id="2147489761" r:id="rId4"/>
    <p:sldLayoutId id="2147489762" r:id="rId5"/>
    <p:sldLayoutId id="2147489763" r:id="rId6"/>
    <p:sldLayoutId id="2147489764" r:id="rId7"/>
    <p:sldLayoutId id="2147489765" r:id="rId8"/>
    <p:sldLayoutId id="2147489766" r:id="rId9"/>
    <p:sldLayoutId id="2147489767" r:id="rId10"/>
    <p:sldLayoutId id="2147489768"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17970696"/>
      </p:ext>
    </p:extLst>
  </p:cSld>
  <p:clrMap bg1="lt1" tx1="dk1" bg2="lt2" tx2="dk2" accent1="accent1" accent2="accent2" accent3="accent3" accent4="accent4" accent5="accent5" accent6="accent6" hlink="hlink" folHlink="folHlink"/>
  <p:sldLayoutIdLst>
    <p:sldLayoutId id="2147489770" r:id="rId1"/>
    <p:sldLayoutId id="2147489771" r:id="rId2"/>
    <p:sldLayoutId id="2147489772" r:id="rId3"/>
    <p:sldLayoutId id="2147489773" r:id="rId4"/>
    <p:sldLayoutId id="2147489774" r:id="rId5"/>
    <p:sldLayoutId id="2147489775" r:id="rId6"/>
    <p:sldLayoutId id="2147489776" r:id="rId7"/>
    <p:sldLayoutId id="2147489777" r:id="rId8"/>
    <p:sldLayoutId id="2147489778" r:id="rId9"/>
    <p:sldLayoutId id="2147489779" r:id="rId10"/>
    <p:sldLayoutId id="2147489780" r:id="rId11"/>
    <p:sldLayoutId id="2147489781"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6/3/22</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2406893916"/>
      </p:ext>
    </p:extLst>
  </p:cSld>
  <p:clrMap bg1="lt1" tx1="dk1" bg2="lt2" tx2="dk2" accent1="accent1" accent2="accent2" accent3="accent3" accent4="accent4" accent5="accent5" accent6="accent6" hlink="hlink" folHlink="folHlink"/>
  <p:sldLayoutIdLst>
    <p:sldLayoutId id="2147489783" r:id="rId1"/>
    <p:sldLayoutId id="2147489784" r:id="rId2"/>
    <p:sldLayoutId id="2147489785" r:id="rId3"/>
    <p:sldLayoutId id="2147489786" r:id="rId4"/>
    <p:sldLayoutId id="2147489787" r:id="rId5"/>
    <p:sldLayoutId id="2147489788" r:id="rId6"/>
    <p:sldLayoutId id="2147489789" r:id="rId7"/>
    <p:sldLayoutId id="2147489790" r:id="rId8"/>
    <p:sldLayoutId id="2147489791" r:id="rId9"/>
    <p:sldLayoutId id="2147489792" r:id="rId10"/>
    <p:sldLayoutId id="2147489793"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39030759"/>
      </p:ext>
    </p:extLst>
  </p:cSld>
  <p:clrMap bg1="lt1" tx1="dk1" bg2="dk2" tx2="lt2" accent1="accent1" accent2="accent2" accent3="accent3" accent4="accent4" accent5="accent5" accent6="accent6" hlink="hlink" folHlink="folHlink"/>
  <p:sldLayoutIdLst>
    <p:sldLayoutId id="2147489795" r:id="rId1"/>
    <p:sldLayoutId id="2147489796" r:id="rId2"/>
    <p:sldLayoutId id="2147489797" r:id="rId3"/>
    <p:sldLayoutId id="2147489798" r:id="rId4"/>
    <p:sldLayoutId id="2147489799" r:id="rId5"/>
    <p:sldLayoutId id="2147489800" r:id="rId6"/>
    <p:sldLayoutId id="2147489801" r:id="rId7"/>
    <p:sldLayoutId id="2147489802" r:id="rId8"/>
    <p:sldLayoutId id="2147489803" r:id="rId9"/>
    <p:sldLayoutId id="214748980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2403384669"/>
      </p:ext>
    </p:extLst>
  </p:cSld>
  <p:clrMap bg1="lt1" tx1="dk1" bg2="lt2" tx2="dk2" accent1="accent1" accent2="accent2" accent3="accent3" accent4="accent4" accent5="accent5" accent6="accent6" hlink="hlink" folHlink="folHlink"/>
  <p:sldLayoutIdLst>
    <p:sldLayoutId id="2147489832" r:id="rId1"/>
    <p:sldLayoutId id="2147489833" r:id="rId2"/>
    <p:sldLayoutId id="2147489834" r:id="rId3"/>
    <p:sldLayoutId id="2147489835" r:id="rId4"/>
    <p:sldLayoutId id="2147489836" r:id="rId5"/>
    <p:sldLayoutId id="2147489837" r:id="rId6"/>
    <p:sldLayoutId id="2147489838" r:id="rId7"/>
    <p:sldLayoutId id="2147489839" r:id="rId8"/>
    <p:sldLayoutId id="2147489840" r:id="rId9"/>
    <p:sldLayoutId id="2147489841" r:id="rId10"/>
    <p:sldLayoutId id="214748984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65125"/>
            <a:ext cx="7886700" cy="1325563"/>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825625"/>
            <a:ext cx="7886700" cy="4351339"/>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6356351"/>
            <a:ext cx="2057400" cy="365125"/>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6356351"/>
            <a:ext cx="3086100" cy="365125"/>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6356351"/>
            <a:ext cx="20574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EDF58919-39EB-4252-A5A0-EEA3434236DF}"/>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3405171B-DB66-41E3-A235-64065E483A80}"/>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3419451930"/>
      </p:ext>
    </p:extLst>
  </p:cSld>
  <p:clrMap bg1="lt1" tx1="dk1" bg2="dk2" tx2="lt2" accent1="accent1" accent2="accent2" accent3="accent3" accent4="accent4" accent5="accent5" accent6="accent6" hlink="hlink" folHlink="folHlink"/>
  <p:sldLayoutIdLst>
    <p:sldLayoutId id="2147489857" r:id="rId1"/>
    <p:sldLayoutId id="2147489858" r:id="rId2"/>
    <p:sldLayoutId id="2147489859" r:id="rId3"/>
    <p:sldLayoutId id="2147489860" r:id="rId4"/>
    <p:sldLayoutId id="2147489861" r:id="rId5"/>
    <p:sldLayoutId id="2147489862" r:id="rId6"/>
    <p:sldLayoutId id="2147489863" r:id="rId7"/>
    <p:sldLayoutId id="2147489864" r:id="rId8"/>
    <p:sldLayoutId id="2147489865" r:id="rId9"/>
    <p:sldLayoutId id="2147489866" r:id="rId10"/>
    <p:sldLayoutId id="2147489867" r:id="rId11"/>
    <p:sldLayoutId id="2147489868" r:id="rId12"/>
    <p:sldLayoutId id="214748986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7"/>
          <p:cNvSpPr txBox="1">
            <a:spLocks noGrp="1"/>
          </p:cNvSpPr>
          <p:nvPr>
            <p:ph type="title"/>
          </p:nvPr>
        </p:nvSpPr>
        <p:spPr>
          <a:xfrm>
            <a:off x="628650" y="365127"/>
            <a:ext cx="7886700" cy="7900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Lato Black"/>
              <a:buNone/>
              <a:defRPr sz="4400" b="1" i="0" u="none" strike="noStrike" cap="none">
                <a:solidFill>
                  <a:schemeClr val="dk1"/>
                </a:solidFill>
                <a:latin typeface="Lato Black"/>
                <a:ea typeface="Lato Black"/>
                <a:cs typeface="Lato Black"/>
                <a:sym typeface="Lato Black"/>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7" name="Google Shape;137;p27"/>
          <p:cNvSpPr txBox="1">
            <a:spLocks noGrp="1"/>
          </p:cNvSpPr>
          <p:nvPr>
            <p:ph type="body" idx="1"/>
          </p:nvPr>
        </p:nvSpPr>
        <p:spPr>
          <a:xfrm>
            <a:off x="628650" y="1253331"/>
            <a:ext cx="7886700" cy="5003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a:ea typeface="Lato"/>
                <a:cs typeface="Lato"/>
                <a:sym typeface="La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a:ea typeface="Lato"/>
                <a:cs typeface="Lato"/>
                <a:sym typeface="La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27"/>
          <p:cNvSpPr txBox="1">
            <a:spLocks noGrp="1"/>
          </p:cNvSpPr>
          <p:nvPr>
            <p:ph type="dt" idx="10"/>
          </p:nvPr>
        </p:nvSpPr>
        <p:spPr>
          <a:xfrm>
            <a:off x="628650" y="6356351"/>
            <a:ext cx="2057400" cy="365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27"/>
          <p:cNvSpPr txBox="1">
            <a:spLocks noGrp="1"/>
          </p:cNvSpPr>
          <p:nvPr>
            <p:ph type="ftr" idx="11"/>
          </p:nvPr>
        </p:nvSpPr>
        <p:spPr>
          <a:xfrm>
            <a:off x="3028950" y="6356351"/>
            <a:ext cx="3086100" cy="3652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27"/>
          <p:cNvSpPr txBox="1">
            <a:spLocks noGrp="1"/>
          </p:cNvSpPr>
          <p:nvPr>
            <p:ph type="sldNum" idx="12"/>
          </p:nvPr>
        </p:nvSpPr>
        <p:spPr>
          <a:xfrm>
            <a:off x="6457950" y="6356351"/>
            <a:ext cx="2057400" cy="3652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sp>
        <p:nvSpPr>
          <p:cNvPr id="2" name="hl">
            <a:extLst>
              <a:ext uri="{FF2B5EF4-FFF2-40B4-BE49-F238E27FC236}">
                <a16:creationId xmlns:a16="http://schemas.microsoft.com/office/drawing/2014/main" id="{C2FE6794-CD26-4778-BF6F-326412E2130E}"/>
              </a:ext>
            </a:extLst>
          </p:cNvPr>
          <p:cNvSpPr txBox="1"/>
          <p:nvPr userDrawn="1"/>
        </p:nvSpPr>
        <p:spPr>
          <a:xfrm>
            <a:off x="0" y="0"/>
            <a:ext cx="9144000" cy="369332"/>
          </a:xfrm>
          <a:prstGeom prst="rect">
            <a:avLst/>
          </a:prstGeom>
          <a:noFill/>
        </p:spPr>
        <p:txBody>
          <a:bodyPr vert="horz" rtlCol="0">
            <a:spAutoFit/>
          </a:bodyPr>
          <a:lstStyle/>
          <a:p>
            <a:endParaRPr lang="en-US" sz="1800">
              <a:solidFill>
                <a:srgbClr val="000000"/>
              </a:solidFill>
            </a:endParaRPr>
          </a:p>
        </p:txBody>
      </p:sp>
      <p:sp>
        <p:nvSpPr>
          <p:cNvPr id="3" name="fl">
            <a:extLst>
              <a:ext uri="{FF2B5EF4-FFF2-40B4-BE49-F238E27FC236}">
                <a16:creationId xmlns:a16="http://schemas.microsoft.com/office/drawing/2014/main" id="{FC2782CB-D659-454E-AD8B-89F1928CD3C7}"/>
              </a:ext>
            </a:extLst>
          </p:cNvPr>
          <p:cNvSpPr txBox="1"/>
          <p:nvPr userDrawn="1"/>
        </p:nvSpPr>
        <p:spPr>
          <a:xfrm>
            <a:off x="0" y="6319520"/>
            <a:ext cx="9144000" cy="369332"/>
          </a:xfrm>
          <a:prstGeom prst="rect">
            <a:avLst/>
          </a:prstGeom>
          <a:noFill/>
        </p:spPr>
        <p:txBody>
          <a:bodyPr vert="horz" rtlCol="0">
            <a:spAutoFit/>
          </a:bodyPr>
          <a:lstStyle/>
          <a:p>
            <a:endParaRPr lang="en-US" sz="1800">
              <a:solidFill>
                <a:srgbClr val="000000"/>
              </a:solidFill>
            </a:endParaRPr>
          </a:p>
        </p:txBody>
      </p:sp>
    </p:spTree>
    <p:extLst>
      <p:ext uri="{BB962C8B-B14F-4D97-AF65-F5344CB8AC3E}">
        <p14:creationId xmlns:p14="http://schemas.microsoft.com/office/powerpoint/2010/main" val="51450618"/>
      </p:ext>
    </p:extLst>
  </p:cSld>
  <p:clrMap bg1="lt1" tx1="dk1" bg2="dk2" tx2="lt2" accent1="accent1" accent2="accent2" accent3="accent3" accent4="accent4" accent5="accent5" accent6="accent6" hlink="hlink" folHlink="folHlink"/>
  <p:sldLayoutIdLst>
    <p:sldLayoutId id="2147489871" r:id="rId1"/>
    <p:sldLayoutId id="2147489872" r:id="rId2"/>
    <p:sldLayoutId id="214748987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8.pn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9.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40.xml"/><Relationship Id="rId6" Type="http://schemas.openxmlformats.org/officeDocument/2006/relationships/image" Target="../media/image31.emf"/><Relationship Id="rId5" Type="http://schemas.openxmlformats.org/officeDocument/2006/relationships/oleObject" Target="../embeddings/oleObject1.bin"/><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914.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2.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watch?v=Vi1af8KY0g8"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GenStore_asplos22-lightning-talk.pdf"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Store_asplos22-lightning-talk.pptx" TargetMode="External"/><Relationship Id="rId5" Type="http://schemas.openxmlformats.org/officeDocument/2006/relationships/hyperlink" Target="https://people.inf.ethz.ch/omutlu/pub/GenStore_asplos22-talk.pdf" TargetMode="External"/><Relationship Id="rId10" Type="http://schemas.openxmlformats.org/officeDocument/2006/relationships/image" Target="../media/image43.png"/><Relationship Id="rId4" Type="http://schemas.openxmlformats.org/officeDocument/2006/relationships/hyperlink" Target="https://people.inf.ethz.ch/omutlu/pub/GenStore_asplos22-talk.pptx" TargetMode="External"/><Relationship Id="rId9" Type="http://schemas.openxmlformats.org/officeDocument/2006/relationships/hyperlink" Target="https://www.youtube.com/watch?v=bv7hgXOOMjk"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pdf/2205.05883.pdf" TargetMode="External"/><Relationship Id="rId2" Type="http://schemas.openxmlformats.org/officeDocument/2006/relationships/image" Target="../media/image44.png"/><Relationship Id="rId1" Type="http://schemas.openxmlformats.org/officeDocument/2006/relationships/slideLayout" Target="../slideLayouts/slideLayout648.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79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arxiv.org/pdf/2008.00961.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9.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48.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36.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23.xml"/></Relationships>
</file>

<file path=ppt/slides/_rels/slide25.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56.jpg"/><Relationship Id="rId2" Type="http://schemas.openxmlformats.org/officeDocument/2006/relationships/notesSlide" Target="../notesSlides/notesSlide9.xml"/><Relationship Id="rId1" Type="http://schemas.openxmlformats.org/officeDocument/2006/relationships/slideLayout" Target="../slideLayouts/slideLayout523.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55.png"/><Relationship Id="rId4" Type="http://schemas.openxmlformats.org/officeDocument/2006/relationships/hyperlink" Target="https://www.tech-critter.com/amd-keynote-computex-2021/"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922.xml"/></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79.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8.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59.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doi.org/10.1109/T-C.1969.222754" TargetMode="External"/><Relationship Id="rId1" Type="http://schemas.openxmlformats.org/officeDocument/2006/relationships/slideLayout" Target="../slideLayouts/slideLayout785.xml"/><Relationship Id="rId5" Type="http://schemas.openxmlformats.org/officeDocument/2006/relationships/image" Target="../media/image62.png"/><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3.xml.rels><?xml version="1.0" encoding="UTF-8" standalone="yes"?>
<Relationships xmlns="http://schemas.openxmlformats.org/package/2006/relationships"><Relationship Id="rId8" Type="http://schemas.openxmlformats.org/officeDocument/2006/relationships/image" Target="../media/image70.tiff"/><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13.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png"/><Relationship Id="rId9" Type="http://schemas.openxmlformats.org/officeDocument/2006/relationships/image" Target="../media/image71.png"/></Relationships>
</file>

<file path=ppt/slides/_rels/slide44.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72.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25.xml"/></Relationships>
</file>

<file path=ppt/slides/_rels/slide4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625.xml"/></Relationships>
</file>

<file path=ppt/slides/_rels/slide47.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25.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236.xml"/></Relationships>
</file>

<file path=ppt/slides/_rels/slide4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625.xml"/></Relationships>
</file>

<file path=ppt/slides/_rels/slide5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2.xml"/><Relationship Id="rId1" Type="http://schemas.openxmlformats.org/officeDocument/2006/relationships/slideLayout" Target="../slideLayouts/slideLayout934.xml"/></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77.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8.png"/><Relationship Id="rId1" Type="http://schemas.openxmlformats.org/officeDocument/2006/relationships/slideLayout" Target="../slideLayouts/slideLayout636.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9.png"/><Relationship Id="rId1" Type="http://schemas.openxmlformats.org/officeDocument/2006/relationships/slideLayout" Target="../slideLayouts/slideLayout6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36.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0.png"/></Relationships>
</file>

<file path=ppt/slides/_rels/slide55.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81.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5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2.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36.xml"/></Relationships>
</file>

<file path=ppt/slides/_rels/slide6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636.xml"/></Relationships>
</file>

<file path=ppt/slides/_rels/slide61.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85.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6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6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7.jpeg"/><Relationship Id="rId1" Type="http://schemas.openxmlformats.org/officeDocument/2006/relationships/slideLayout" Target="../slideLayouts/slideLayout236.xml"/><Relationship Id="rId4" Type="http://schemas.openxmlformats.org/officeDocument/2006/relationships/image" Target="../media/image88.png"/></Relationships>
</file>

<file path=ppt/slides/_rels/slide64.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945.xml"/><Relationship Id="rId5" Type="http://schemas.openxmlformats.org/officeDocument/2006/relationships/image" Target="../media/image89.png"/><Relationship Id="rId4" Type="http://schemas.openxmlformats.org/officeDocument/2006/relationships/hyperlink" Target="https://people.inf.ethz.ch/omutlu/pub/lee_isca09_talk.pdf"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image" Target="../media/image50.png"/><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50.png"/><Relationship Id="rId1" Type="http://schemas.openxmlformats.org/officeDocument/2006/relationships/slideLayout" Target="../slideLayouts/slideLayout236.xml"/><Relationship Id="rId6" Type="http://schemas.openxmlformats.org/officeDocument/2006/relationships/image" Target="../media/image51.tiff"/><Relationship Id="rId5" Type="http://schemas.openxmlformats.org/officeDocument/2006/relationships/image" Target="../media/image53.jpeg"/><Relationship Id="rId4" Type="http://schemas.openxmlformats.org/officeDocument/2006/relationships/image" Target="../media/image93.png"/></Relationships>
</file>

<file path=ppt/slides/_rels/slide7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96.tiff"/><Relationship Id="rId4" Type="http://schemas.openxmlformats.org/officeDocument/2006/relationships/hyperlink" Target="https://people.inf.ethz.ch/omutlu/pub/mutlu_hpca03_talk.pdf" TargetMode="External"/></Relationships>
</file>

<file path=ppt/slides/_rels/slide79.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2" Type="http://schemas.openxmlformats.org/officeDocument/2006/relationships/image" Target="../media/image98.tiff"/><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58.tiff"/></Relationships>
</file>

<file path=ppt/slides/_rels/slide8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1.png"/><Relationship Id="rId4" Type="http://schemas.openxmlformats.org/officeDocument/2006/relationships/hyperlink" Target="https://arxiv.org/pdf/1903.03988.pdf"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104.png"/><Relationship Id="rId4" Type="http://schemas.openxmlformats.org/officeDocument/2006/relationships/hyperlink" Target="https://www.youtube.com/watch?v=H3sEaINPBOE"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9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68.xml"/></Relationships>
</file>

<file path=ppt/slides/_rels/slide10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57.xml"/></Relationships>
</file>

<file path=ppt/slides/_rels/slide103.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06.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07.png"/></Relationships>
</file>

<file path=ppt/slides/_rels/slide105.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4" Type="http://schemas.openxmlformats.org/officeDocument/2006/relationships/image" Target="../media/image108.jpg"/></Relationships>
</file>

<file path=ppt/slides/_rels/slide10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279.xml"/></Relationships>
</file>

<file path=ppt/slides/_rels/slide111.xml.rels><?xml version="1.0" encoding="UTF-8" standalone="yes"?>
<Relationships xmlns="http://schemas.openxmlformats.org/package/2006/relationships"><Relationship Id="rId3" Type="http://schemas.openxmlformats.org/officeDocument/2006/relationships/image" Target="../media/image112.tiff"/><Relationship Id="rId2" Type="http://schemas.openxmlformats.org/officeDocument/2006/relationships/image" Target="../media/image111.tiff"/><Relationship Id="rId1" Type="http://schemas.openxmlformats.org/officeDocument/2006/relationships/slideLayout" Target="../slideLayouts/slideLayout625.xml"/></Relationships>
</file>

<file path=ppt/slides/_rels/slide112.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13.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4.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1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4.xml"/><Relationship Id="rId1" Type="http://schemas.openxmlformats.org/officeDocument/2006/relationships/slideLayout" Target="../slideLayouts/slideLayout809.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09.xml"/></Relationships>
</file>

<file path=ppt/slides/_rels/slide117.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15.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8.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16.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19.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20.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18.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21.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23.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36.xml"/><Relationship Id="rId6" Type="http://schemas.openxmlformats.org/officeDocument/2006/relationships/chart" Target="../charts/chart4.xml"/><Relationship Id="rId5" Type="http://schemas.openxmlformats.org/officeDocument/2006/relationships/image" Target="../media/image123.png"/><Relationship Id="rId4" Type="http://schemas.openxmlformats.org/officeDocument/2006/relationships/image" Target="../media/image122.jpe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2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126.png"/><Relationship Id="rId7" Type="http://schemas.openxmlformats.org/officeDocument/2006/relationships/image" Target="../media/image129.jpg"/><Relationship Id="rId2" Type="http://schemas.openxmlformats.org/officeDocument/2006/relationships/image" Target="../media/image125.png"/><Relationship Id="rId1" Type="http://schemas.openxmlformats.org/officeDocument/2006/relationships/slideLayout" Target="../slideLayouts/slideLayout709.xml"/><Relationship Id="rId6" Type="http://schemas.openxmlformats.org/officeDocument/2006/relationships/image" Target="../media/image128.png"/><Relationship Id="rId5" Type="http://schemas.openxmlformats.org/officeDocument/2006/relationships/image" Target="../media/image1.png"/><Relationship Id="rId4" Type="http://schemas.openxmlformats.org/officeDocument/2006/relationships/image" Target="../media/image127.png"/></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3.png"/><Relationship Id="rId2" Type="http://schemas.openxmlformats.org/officeDocument/2006/relationships/notesSlide" Target="../notesSlides/notesSlide16.xml"/><Relationship Id="rId1" Type="http://schemas.openxmlformats.org/officeDocument/2006/relationships/slideLayout" Target="../slideLayouts/slideLayout710.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135.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png"/><Relationship Id="rId7" Type="http://schemas.openxmlformats.org/officeDocument/2006/relationships/image" Target="../media/image137.png"/><Relationship Id="rId2" Type="http://schemas.openxmlformats.org/officeDocument/2006/relationships/notesSlide" Target="../notesSlides/notesSlide17.xml"/><Relationship Id="rId1" Type="http://schemas.openxmlformats.org/officeDocument/2006/relationships/slideLayout" Target="../slideLayouts/slideLayout710.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10.xml"/></Relationships>
</file>

<file path=ppt/slides/_rels/slide1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10.xml"/></Relationships>
</file>

<file path=ppt/slides/_rels/slide13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45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57.xml"/><Relationship Id="rId5" Type="http://schemas.openxmlformats.org/officeDocument/2006/relationships/image" Target="../media/image140.png"/><Relationship Id="rId4" Type="http://schemas.openxmlformats.org/officeDocument/2006/relationships/image" Target="../media/image139.png"/></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58.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41.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379.xml"/></Relationships>
</file>

<file path=ppt/slides/_rels/slide142.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4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43.png"/></Relationships>
</file>

<file path=ppt/slides/_rels/slide14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5.png"/></Relationships>
</file>

<file path=ppt/slides/_rels/slide145.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7.png"/></Relationships>
</file>

<file path=ppt/slides/_rels/slide146.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48.png"/></Relationships>
</file>

<file path=ppt/slides/_rels/slide14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9.png"/></Relationships>
</file>

<file path=ppt/slides/_rels/slide148.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2.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48.xml"/></Relationships>
</file>

<file path=ppt/slides/_rels/slide150.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51.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52.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54.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54.png"/><Relationship Id="rId7"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09.xml"/><Relationship Id="rId6" Type="http://schemas.openxmlformats.org/officeDocument/2006/relationships/image" Target="../media/image156.png"/><Relationship Id="rId5" Type="http://schemas.openxmlformats.org/officeDocument/2006/relationships/image" Target="../media/image128.png"/><Relationship Id="rId4" Type="http://schemas.openxmlformats.org/officeDocument/2006/relationships/image" Target="../media/image155.svg"/></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10.xml"/></Relationships>
</file>

<file path=ppt/slides/_rels/slide156.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58.png"/><Relationship Id="rId7"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10.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15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5.xml"/><Relationship Id="rId1" Type="http://schemas.openxmlformats.org/officeDocument/2006/relationships/slideLayout" Target="../slideLayouts/slideLayout710.xml"/><Relationship Id="rId4" Type="http://schemas.openxmlformats.org/officeDocument/2006/relationships/image" Target="../media/image1.png"/></Relationships>
</file>

<file path=ppt/slides/_rels/slide1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10.xml"/><Relationship Id="rId5" Type="http://schemas.openxmlformats.org/officeDocument/2006/relationships/chart" Target="../charts/chart9.xml"/><Relationship Id="rId4" Type="http://schemas.openxmlformats.org/officeDocument/2006/relationships/chart" Target="../charts/chart8.xml"/></Relationships>
</file>

<file path=ppt/slides/_rels/slide159.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27.xml"/><Relationship Id="rId1" Type="http://schemas.openxmlformats.org/officeDocument/2006/relationships/slideLayout" Target="../slideLayouts/slideLayout710.xml"/><Relationship Id="rId6" Type="http://schemas.openxmlformats.org/officeDocument/2006/relationships/image" Target="../media/image1.png"/><Relationship Id="rId5" Type="http://schemas.openxmlformats.org/officeDocument/2006/relationships/image" Target="../media/image165.emf"/><Relationship Id="rId4" Type="http://schemas.openxmlformats.org/officeDocument/2006/relationships/image" Target="../media/image164.png"/></Relationships>
</file>

<file path=ppt/slides/_rels/slide160.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41.png"/></Relationships>
</file>

<file path=ppt/slides/_rels/slide162.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28.xml"/><Relationship Id="rId1" Type="http://schemas.openxmlformats.org/officeDocument/2006/relationships/slideLayout" Target="../slideLayouts/slideLayout625.xml"/><Relationship Id="rId4" Type="http://schemas.openxmlformats.org/officeDocument/2006/relationships/image" Target="../media/image167.jpeg"/></Relationships>
</file>

<file path=ppt/slides/_rels/slide163.xml.rels><?xml version="1.0" encoding="UTF-8" standalone="yes"?>
<Relationships xmlns="http://schemas.openxmlformats.org/package/2006/relationships"><Relationship Id="rId3" Type="http://schemas.openxmlformats.org/officeDocument/2006/relationships/image" Target="../media/image168.tiff"/><Relationship Id="rId2" Type="http://schemas.openxmlformats.org/officeDocument/2006/relationships/notesSlide" Target="../notesSlides/notesSlide29.xml"/><Relationship Id="rId1" Type="http://schemas.openxmlformats.org/officeDocument/2006/relationships/slideLayout" Target="../slideLayouts/slideLayout625.xml"/><Relationship Id="rId4" Type="http://schemas.openxmlformats.org/officeDocument/2006/relationships/image" Target="../media/image169.tiff"/></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1.png"/><Relationship Id="rId4" Type="http://schemas.openxmlformats.org/officeDocument/2006/relationships/hyperlink" Target="https://arxiv.org/pdf/1903.03988.pdf"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70.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1.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43.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48.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7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2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73.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www.microarch.org/micro54/" TargetMode="External"/><Relationship Id="rId7" Type="http://schemas.openxmlformats.org/officeDocument/2006/relationships/hyperlink" Target="https://arxiv.org/abs/2104.07582" TargetMode="External"/><Relationship Id="rId2" Type="http://schemas.openxmlformats.org/officeDocument/2006/relationships/hyperlink" Target="https://people.inf.ethz.ch/omutlu/pub/SISA-GraphMining-on-PIM_micro21.pdf" TargetMode="External"/><Relationship Id="rId1" Type="http://schemas.openxmlformats.org/officeDocument/2006/relationships/slideLayout" Target="../slideLayouts/slideLayout13.xml"/><Relationship Id="rId6" Type="http://schemas.openxmlformats.org/officeDocument/2006/relationships/hyperlink" Target="https://www.youtube.com/watch?v=6k89Ph2qgRA&amp;list=PL5Q2soXY2Zi--0LrXSQ9sST3N0k0bXp51&amp;index=4" TargetMode="External"/><Relationship Id="rId5" Type="http://schemas.openxmlformats.org/officeDocument/2006/relationships/hyperlink" Target="https://www.youtube.com/watch?v=VL5K1t2qTDU&amp;list=PL5Q2soXY2Zi--0LrXSQ9sST3N0k0bXp51&amp;index=9" TargetMode="External"/><Relationship Id="rId4" Type="http://schemas.openxmlformats.org/officeDocument/2006/relationships/hyperlink" Target="https://people.inf.ethz.ch/omutlu/pub/SISA-GraphMining-on-PIM_micro21-talk.pdf"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53.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75.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9.png"/></Relationships>
</file>

<file path=ppt/slides/_rels/slide176.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7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2.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7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48.xml"/></Relationships>
</file>

<file path=ppt/slides/_rels/slide179.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813.xml"/><Relationship Id="rId6" Type="http://schemas.openxmlformats.org/officeDocument/2006/relationships/image" Target="../media/image171.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8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72.png"/></Relationships>
</file>

<file path=ppt/slides/_rels/slide182.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648.xml"/></Relationships>
</file>

<file path=ppt/slides/_rels/slide18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74.png"/></Relationships>
</file>

<file path=ppt/slides/_rels/slide184.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75.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45.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8" Type="http://schemas.openxmlformats.org/officeDocument/2006/relationships/image" Target="../media/image70.tiff"/><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236.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png"/><Relationship Id="rId9" Type="http://schemas.openxmlformats.org/officeDocument/2006/relationships/image" Target="../media/image71.png"/></Relationships>
</file>

<file path=ppt/slides/_rels/slide188.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76.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77.tiff"/></Relationships>
</file>

<file path=ppt/slides/_rels/slide189.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30.xml"/><Relationship Id="rId1" Type="http://schemas.openxmlformats.org/officeDocument/2006/relationships/slideLayout" Target="../slideLayouts/slideLayout749.xml"/><Relationship Id="rId4" Type="http://schemas.openxmlformats.org/officeDocument/2006/relationships/hyperlink" Target="http://www.upmem.com/" TargetMode="External"/></Relationships>
</file>

<file path=ppt/slides/_rels/slide190.xml.rels><?xml version="1.0" encoding="UTF-8" standalone="yes"?>
<Relationships xmlns="http://schemas.openxmlformats.org/package/2006/relationships"><Relationship Id="rId8" Type="http://schemas.openxmlformats.org/officeDocument/2006/relationships/image" Target="../media/image184.emf"/><Relationship Id="rId13" Type="http://schemas.openxmlformats.org/officeDocument/2006/relationships/hyperlink" Target="https://arxiv.org/pdf/2105.03814.pdf" TargetMode="External"/><Relationship Id="rId3" Type="http://schemas.openxmlformats.org/officeDocument/2006/relationships/image" Target="../media/image179.emf"/><Relationship Id="rId7" Type="http://schemas.openxmlformats.org/officeDocument/2006/relationships/image" Target="../media/image183.emf"/><Relationship Id="rId12" Type="http://schemas.openxmlformats.org/officeDocument/2006/relationships/image" Target="../media/image188.emf"/><Relationship Id="rId2" Type="http://schemas.openxmlformats.org/officeDocument/2006/relationships/notesSlide" Target="../notesSlides/notesSlide31.xml"/><Relationship Id="rId1" Type="http://schemas.openxmlformats.org/officeDocument/2006/relationships/slideLayout" Target="../slideLayouts/slideLayout523.xml"/><Relationship Id="rId6" Type="http://schemas.openxmlformats.org/officeDocument/2006/relationships/image" Target="../media/image182.emf"/><Relationship Id="rId11" Type="http://schemas.openxmlformats.org/officeDocument/2006/relationships/image" Target="../media/image187.emf"/><Relationship Id="rId5" Type="http://schemas.openxmlformats.org/officeDocument/2006/relationships/image" Target="../media/image181.emf"/><Relationship Id="rId10" Type="http://schemas.openxmlformats.org/officeDocument/2006/relationships/image" Target="../media/image186.emf"/><Relationship Id="rId4" Type="http://schemas.openxmlformats.org/officeDocument/2006/relationships/image" Target="../media/image180.emf"/><Relationship Id="rId9" Type="http://schemas.openxmlformats.org/officeDocument/2006/relationships/image" Target="../media/image185.emf"/><Relationship Id="rId14" Type="http://schemas.openxmlformats.org/officeDocument/2006/relationships/image" Target="../media/image189.png"/></Relationships>
</file>

<file path=ppt/slides/_rels/slide19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9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93.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91.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824.xml"/></Relationships>
</file>

<file path=ppt/slides/_rels/slide195.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2.xml"/><Relationship Id="rId1" Type="http://schemas.openxmlformats.org/officeDocument/2006/relationships/slideLayout" Target="../slideLayouts/slideLayout824.xml"/><Relationship Id="rId4" Type="http://schemas.openxmlformats.org/officeDocument/2006/relationships/image" Target="../media/image192.png"/></Relationships>
</file>

<file path=ppt/slides/_rels/slide196.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33.xml"/><Relationship Id="rId1" Type="http://schemas.openxmlformats.org/officeDocument/2006/relationships/slideLayout" Target="../slideLayouts/slideLayout824.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94.png"/><Relationship Id="rId1" Type="http://schemas.openxmlformats.org/officeDocument/2006/relationships/slideLayout" Target="../slideLayouts/slideLayout523.xml"/></Relationships>
</file>

<file path=ppt/slides/_rels/slide198.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9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200.xml.rels><?xml version="1.0" encoding="UTF-8" standalone="yes"?>
<Relationships xmlns="http://schemas.openxmlformats.org/package/2006/relationships"><Relationship Id="rId8" Type="http://schemas.openxmlformats.org/officeDocument/2006/relationships/hyperlink" Target="https://people.inf.ethz.ch/omutlu/pub/PrIM-UPMEM-Tutorial-Analysis-Benchmarking-1hour-2021-07-04-talk.pdf" TargetMode="External"/><Relationship Id="rId13" Type="http://schemas.openxmlformats.org/officeDocument/2006/relationships/hyperlink" Target="https://www.youtube.com/watch?v=D8Hjy2iU9l4&amp;list=PL5Q2soXY2Zi_tOTAYm--dYByNPL7JhwR9" TargetMode="External"/><Relationship Id="rId3" Type="http://schemas.openxmlformats.org/officeDocument/2006/relationships/hyperlink" Target="https://arxiv.org/abs/2105.03814" TargetMode="External"/><Relationship Id="rId7" Type="http://schemas.openxmlformats.org/officeDocument/2006/relationships/hyperlink" Target="https://people.inf.ethz.ch/omutlu/pub/PrIM-UPMEM-Tutorial-Analysis-Benchmarking-1hour-2021-07-04-talk.pptx" TargetMode="External"/><Relationship Id="rId12" Type="http://schemas.openxmlformats.org/officeDocument/2006/relationships/hyperlink" Target="https://people.inf.ethz.ch/omutlu/pub/PrIM-UPMEM-Tutorial-Analysis-Benchmarking-SAFARI-Live-Seminar-2021-07-12-talk.pdf"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236.xml"/><Relationship Id="rId6" Type="http://schemas.openxmlformats.org/officeDocument/2006/relationships/hyperlink" Target="https://people.inf.ethz.ch/omutlu/pub/PrIM-UPMEM-Tutorial-Analysis-Benchmarking-20min-2021-07-04-talk.pdf" TargetMode="External"/><Relationship Id="rId11" Type="http://schemas.openxmlformats.org/officeDocument/2006/relationships/hyperlink" Target="https://people.inf.ethz.ch/omutlu/pub/PrIM-UPMEM-Tutorial-Analysis-Benchmarking-SAFARI-Live-Seminar-2021-07-12-talk.pptx" TargetMode="External"/><Relationship Id="rId5" Type="http://schemas.openxmlformats.org/officeDocument/2006/relationships/hyperlink" Target="https://people.inf.ethz.ch/omutlu/pub/PrIM-UPMEM-Tutorial-Analysis-Benchmarking-20min-2021-07-04-talk.pptx" TargetMode="External"/><Relationship Id="rId10" Type="http://schemas.openxmlformats.org/officeDocument/2006/relationships/hyperlink" Target="https://people.inf.ethz.ch/omutlu/pub/PrIM-UPMEM-Tutorial-Analysis-Benchmarking-3min-2021-07-04-talk.pdf" TargetMode="External"/><Relationship Id="rId4" Type="http://schemas.openxmlformats.org/officeDocument/2006/relationships/hyperlink" Target="https://github.com/CMU-SAFARI/prim-benchmarks" TargetMode="External"/><Relationship Id="rId9" Type="http://schemas.openxmlformats.org/officeDocument/2006/relationships/hyperlink" Target="https://people.inf.ethz.ch/omutlu/pub/PrIM-UPMEM-Tutorial-Analysis-Benchmarking-3min-2021-07-04-talk.pptx" TargetMode="External"/><Relationship Id="rId14" Type="http://schemas.openxmlformats.org/officeDocument/2006/relationships/hyperlink" Target="https://www.youtube.com/watch?v=SrFD_u46EDA&amp;list=PL5Q2soXY2Zi8_VVChACnON4sfh2bJ5IrD&amp;index=152" TargetMode="External"/></Relationships>
</file>

<file path=ppt/slides/_rels/slide201.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23.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91.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202.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03.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11.xml"/></Relationships>
</file>

<file path=ppt/slides/_rels/slide20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35.xml"/><Relationship Id="rId1" Type="http://schemas.openxmlformats.org/officeDocument/2006/relationships/slideLayout" Target="../slideLayouts/slideLayout811.xml"/><Relationship Id="rId4" Type="http://schemas.microsoft.com/office/2007/relationships/hdphoto" Target="../media/hdphoto1.wdp"/></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11.xml"/></Relationships>
</file>

<file path=ppt/slides/_rels/slide207.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37.xml"/><Relationship Id="rId1" Type="http://schemas.openxmlformats.org/officeDocument/2006/relationships/slideLayout" Target="../slideLayouts/slideLayout811.xml"/></Relationships>
</file>

<file path=ppt/slides/_rels/slide208.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38.xml"/><Relationship Id="rId1" Type="http://schemas.openxmlformats.org/officeDocument/2006/relationships/slideLayout" Target="../slideLayouts/slideLayout811.xml"/><Relationship Id="rId4" Type="http://schemas.openxmlformats.org/officeDocument/2006/relationships/hyperlink" Target="https://github.com/CMU-SAFARI/DAMOV" TargetMode="External"/></Relationships>
</file>

<file path=ppt/slides/_rels/slide20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210.xml.rels><?xml version="1.0" encoding="UTF-8" standalone="yes"?>
<Relationships xmlns="http://schemas.openxmlformats.org/package/2006/relationships"><Relationship Id="rId8" Type="http://schemas.openxmlformats.org/officeDocument/2006/relationships/hyperlink" Target="https://www.youtube.com/watch?v=HkMYuYMuZOg&amp;list=PL5Q2soXY2Zi8_VVChACnON4sfh2bJ5IrD&amp;index=161" TargetMode="External"/><Relationship Id="rId3" Type="http://schemas.openxmlformats.org/officeDocument/2006/relationships/hyperlink" Target="https://doi.org/10.1109/ACCESS.2021.3110993" TargetMode="External"/><Relationship Id="rId7" Type="http://schemas.openxmlformats.org/officeDocument/2006/relationships/hyperlink" Target="https://www.youtube.com/watch?v=GWideVyo0nM&amp;list=PL5Q2soXY2Zi8_VVChACnON4sfh2bJ5IrD&amp;index=156" TargetMode="External"/><Relationship Id="rId2" Type="http://schemas.openxmlformats.org/officeDocument/2006/relationships/hyperlink" Target="https://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github.com/CMU-SAFARI/DAMOV" TargetMode="External"/><Relationship Id="rId5" Type="http://schemas.openxmlformats.org/officeDocument/2006/relationships/hyperlink" Target="https://arxiv.org/pdf/2105.03725.pdf" TargetMode="External"/><Relationship Id="rId4" Type="http://schemas.openxmlformats.org/officeDocument/2006/relationships/hyperlink" Target="https://arxiv.org/abs/2105.03725" TargetMode="External"/><Relationship Id="rId9" Type="http://schemas.openxmlformats.org/officeDocument/2006/relationships/image" Target="../media/image201.png"/></Relationships>
</file>

<file path=ppt/slides/_rels/slide211.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hyperlink" Target="https://arxiv.org/pdf/2201.05072.pdf" TargetMode="External"/><Relationship Id="rId1" Type="http://schemas.openxmlformats.org/officeDocument/2006/relationships/slideLayout" Target="../slideLayouts/slideLayout2.xml"/><Relationship Id="rId4" Type="http://schemas.openxmlformats.org/officeDocument/2006/relationships/hyperlink" Target="https://github.com/CMU-SAFARI/SparseP" TargetMode="External"/></Relationships>
</file>

<file path=ppt/slides/_rels/slide212.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204.png"/><Relationship Id="rId1" Type="http://schemas.openxmlformats.org/officeDocument/2006/relationships/slideLayout" Target="../slideLayouts/slideLayout523.xml"/></Relationships>
</file>

<file path=ppt/slides/_rels/slide214.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523.xml"/></Relationships>
</file>

<file path=ppt/slides/_rels/slide215.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7.png"/><Relationship Id="rId1" Type="http://schemas.openxmlformats.org/officeDocument/2006/relationships/slideLayout" Target="../slideLayouts/slideLayout523.xml"/></Relationships>
</file>

<file path=ppt/slides/_rels/slide216.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6.png"/><Relationship Id="rId1" Type="http://schemas.openxmlformats.org/officeDocument/2006/relationships/slideLayout" Target="../slideLayouts/slideLayout523.xml"/></Relationships>
</file>

<file path=ppt/slides/_rels/slide217.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9.png"/><Relationship Id="rId1" Type="http://schemas.openxmlformats.org/officeDocument/2006/relationships/slideLayout" Target="../slideLayouts/slideLayout523.xml"/></Relationships>
</file>

<file path=ppt/slides/_rels/slide218.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523.xml"/><Relationship Id="rId5" Type="http://schemas.openxmlformats.org/officeDocument/2006/relationships/image" Target="../media/image70.tiff"/><Relationship Id="rId4" Type="http://schemas.openxmlformats.org/officeDocument/2006/relationships/image" Target="../media/image212.png"/></Relationships>
</file>

<file path=ppt/slides/_rels/slide219.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213.png"/><Relationship Id="rId1" Type="http://schemas.openxmlformats.org/officeDocument/2006/relationships/slideLayout" Target="../slideLayouts/slideLayout523.xml"/><Relationship Id="rId5" Type="http://schemas.openxmlformats.org/officeDocument/2006/relationships/image" Target="../media/image214.png"/><Relationship Id="rId4" Type="http://schemas.openxmlformats.org/officeDocument/2006/relationships/image" Target="../media/image69.png"/></Relationships>
</file>

<file path=ppt/slides/_rels/slide220.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523.xml"/><Relationship Id="rId4" Type="http://schemas.openxmlformats.org/officeDocument/2006/relationships/image" Target="../media/image217.png"/></Relationships>
</file>

<file path=ppt/slides/_rels/slide2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arxiv.org/pdf/1711.08774.pdf" TargetMode="External"/><Relationship Id="rId1" Type="http://schemas.openxmlformats.org/officeDocument/2006/relationships/slideLayout" Target="../slideLayouts/slideLayout648.xml"/><Relationship Id="rId4" Type="http://schemas.openxmlformats.org/officeDocument/2006/relationships/image" Target="../media/image218.png"/></Relationships>
</file>

<file path=ppt/slides/_rels/slide2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79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hyperlink" Target="https://arxiv.org/pdf/2008.00961.pdf" TargetMode="External"/></Relationships>
</file>

<file path=ppt/slides/_rels/slide22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2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25.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26.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19.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20.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3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1.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59.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43.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3.png"/><Relationship Id="rId1" Type="http://schemas.openxmlformats.org/officeDocument/2006/relationships/slideLayout" Target="../slideLayouts/slideLayout682.xml"/><Relationship Id="rId6" Type="http://schemas.openxmlformats.org/officeDocument/2006/relationships/hyperlink" Target="https://safari.ethz.ch/safari-newsletter-january-2021/" TargetMode="External"/><Relationship Id="rId5" Type="http://schemas.openxmlformats.org/officeDocument/2006/relationships/image" Target="../media/image224.jpeg"/><Relationship Id="rId4" Type="http://schemas.openxmlformats.org/officeDocument/2006/relationships/hyperlink" Target="http://www.safari.ethz.ch/" TargetMode="External"/></Relationships>
</file>

<file path=ppt/slides/_rels/slide245.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4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247.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248.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27.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49.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2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0.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2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5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people.inf.ethz.ch/omutlu" TargetMode="Externa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254.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7.jpeg"/><Relationship Id="rId1" Type="http://schemas.openxmlformats.org/officeDocument/2006/relationships/slideLayout" Target="../slideLayouts/slideLayout236.xml"/><Relationship Id="rId4" Type="http://schemas.openxmlformats.org/officeDocument/2006/relationships/image" Target="../media/image88.png"/></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5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25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259.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260.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261.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33.png"/><Relationship Id="rId1" Type="http://schemas.openxmlformats.org/officeDocument/2006/relationships/slideLayout" Target="../slideLayouts/slideLayout648.xml"/></Relationships>
</file>

<file path=ppt/slides/_rels/slide262.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63.xml.rels><?xml version="1.0" encoding="UTF-8" standalone="yes"?>
<Relationships xmlns="http://schemas.openxmlformats.org/package/2006/relationships"><Relationship Id="rId8" Type="http://schemas.openxmlformats.org/officeDocument/2006/relationships/hyperlink" Target="https://people.inf.ethz.ch/omutlu/pub/ModernPrimerOnPIM_springer-emerging-computing-bookchapter21.pdf" TargetMode="External"/><Relationship Id="rId13" Type="http://schemas.openxmlformats.org/officeDocument/2006/relationships/hyperlink" Target="https://www.youtube.com/watch?v=N1Ac1ov1JOM" TargetMode="External"/><Relationship Id="rId3" Type="http://schemas.openxmlformats.org/officeDocument/2006/relationships/hyperlink" Target="https://esweek.org/education-a2-memory-centric-computing/" TargetMode="External"/><Relationship Id="rId7" Type="http://schemas.openxmlformats.org/officeDocument/2006/relationships/hyperlink" Target="https://people.inf.ethz.ch/omutlu/pub/intelligent-architectures-for-intelligent-computingsystems-invited_paper_DATE21.pdf" TargetMode="External"/><Relationship Id="rId12" Type="http://schemas.openxmlformats.org/officeDocument/2006/relationships/image" Target="../media/image219.png"/><Relationship Id="rId2" Type="http://schemas.openxmlformats.org/officeDocument/2006/relationships/hyperlink" Target="https://people.inf.ethz.ch/omutlu/pub/onur-ESWEEK-Lecture-MemoryCentricComputingSystems-October-9-2021.pptx" TargetMode="External"/><Relationship Id="rId1" Type="http://schemas.openxmlformats.org/officeDocument/2006/relationships/slideLayout" Target="../slideLayouts/slideLayout236.xml"/><Relationship Id="rId6" Type="http://schemas.openxmlformats.org/officeDocument/2006/relationships/hyperlink" Target="https://www.youtube.com/watch?v=N1Ac1ov1JOM&amp;list=PL5Q2soXY2Zi8D_5MGV6EnXEJHnV2YFBJl&amp;index=64" TargetMode="External"/><Relationship Id="rId11" Type="http://schemas.openxmlformats.org/officeDocument/2006/relationships/hyperlink" Target="https://www.youtube.com/onurmutlulectures" TargetMode="External"/><Relationship Id="rId5" Type="http://schemas.openxmlformats.org/officeDocument/2006/relationships/hyperlink" Target="https://people.inf.ethz.ch/omutlu/pub/OnurMutlu-Memory-Centric-Computing-ESWEEK21.pdf" TargetMode="External"/><Relationship Id="rId10" Type="http://schemas.openxmlformats.org/officeDocument/2006/relationships/hyperlink" Target="https://www.youtube.com/watch?v=N1Ac1ov1JOM&amp;list=PL5Q2soXY2Zi8D_5MGV6EnXEJHnV2YFBJl&amp;index=65" TargetMode="External"/><Relationship Id="rId4" Type="http://schemas.openxmlformats.org/officeDocument/2006/relationships/hyperlink" Target="https://people.inf.ethz.ch/omutlu/pub/onur-ESWEEK-Lecture-MemoryCentricComputingSystems-October-9-2021.pdf" TargetMode="External"/><Relationship Id="rId9" Type="http://schemas.openxmlformats.org/officeDocument/2006/relationships/hyperlink" Target="https://www.youtube.com/watch?v=H3sEaINPBOE" TargetMode="External"/></Relationships>
</file>

<file path=ppt/slides/_rels/slide26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6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266.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27.png"/></Relationships>
</file>

<file path=ppt/slides/_rels/slide267.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2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26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34.png"/><Relationship Id="rId1" Type="http://schemas.openxmlformats.org/officeDocument/2006/relationships/slideLayout" Target="../slideLayouts/slideLayout60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89.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77.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838.xml"/></Relationships>
</file>

<file path=ppt/slides/_rels/slide278.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838.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8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37.png"/></Relationships>
</file>

<file path=ppt/slides/_rels/slide283.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850.xml"/></Relationships>
</file>

<file path=ppt/slides/_rels/slide28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39.pn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86.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850.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288.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50.xml"/><Relationship Id="rId4" Type="http://schemas.openxmlformats.org/officeDocument/2006/relationships/image" Target="../media/image242.png"/></Relationships>
</file>

<file path=ppt/slides/_rels/slide289.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43.png"/></Relationships>
</file>

<file path=ppt/slides/_rels/slide290.xml.rels><?xml version="1.0" encoding="UTF-8" standalone="yes"?>
<Relationships xmlns="http://schemas.openxmlformats.org/package/2006/relationships"><Relationship Id="rId8" Type="http://schemas.openxmlformats.org/officeDocument/2006/relationships/image" Target="../media/image249.png"/><Relationship Id="rId3" Type="http://schemas.openxmlformats.org/officeDocument/2006/relationships/image" Target="../media/image244.jpeg"/><Relationship Id="rId7" Type="http://schemas.openxmlformats.org/officeDocument/2006/relationships/image" Target="../media/image248.png"/><Relationship Id="rId2" Type="http://schemas.openxmlformats.org/officeDocument/2006/relationships/notesSlide" Target="../notesSlides/notesSlide44.xml"/><Relationship Id="rId1" Type="http://schemas.openxmlformats.org/officeDocument/2006/relationships/slideLayout" Target="../slideLayouts/slideLayout864.xml"/><Relationship Id="rId6" Type="http://schemas.openxmlformats.org/officeDocument/2006/relationships/image" Target="../media/image247.png"/><Relationship Id="rId5" Type="http://schemas.openxmlformats.org/officeDocument/2006/relationships/image" Target="../media/image246.tiff"/><Relationship Id="rId10" Type="http://schemas.openxmlformats.org/officeDocument/2006/relationships/hyperlink" Target="https://github.com/CMU-SAFARI/Pythia" TargetMode="External"/><Relationship Id="rId4" Type="http://schemas.openxmlformats.org/officeDocument/2006/relationships/image" Target="../media/image245.png"/><Relationship Id="rId9" Type="http://schemas.openxmlformats.org/officeDocument/2006/relationships/image" Target="../media/image250.png"/></Relationships>
</file>

<file path=ppt/slides/_rels/slide291.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5.xml"/><Relationship Id="rId1" Type="http://schemas.openxmlformats.org/officeDocument/2006/relationships/slideLayout" Target="../slideLayouts/slideLayout861.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61.xml"/></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61.xml"/></Relationships>
</file>

<file path=ppt/slides/_rels/slide294.xml.rels><?xml version="1.0" encoding="UTF-8" standalone="yes"?>
<Relationships xmlns="http://schemas.openxmlformats.org/package/2006/relationships"><Relationship Id="rId2" Type="http://schemas.openxmlformats.org/officeDocument/2006/relationships/image" Target="../media/image251.jpeg"/><Relationship Id="rId1" Type="http://schemas.openxmlformats.org/officeDocument/2006/relationships/slideLayout" Target="../slideLayouts/slideLayout861.xml"/></Relationships>
</file>

<file path=ppt/slides/_rels/slide295.xml.rels><?xml version="1.0" encoding="UTF-8" standalone="yes"?>
<Relationships xmlns="http://schemas.openxmlformats.org/package/2006/relationships"><Relationship Id="rId3" Type="http://schemas.openxmlformats.org/officeDocument/2006/relationships/image" Target="../media/image252.emf"/><Relationship Id="rId2" Type="http://schemas.openxmlformats.org/officeDocument/2006/relationships/notesSlide" Target="../notesSlides/notesSlide48.xml"/><Relationship Id="rId1" Type="http://schemas.openxmlformats.org/officeDocument/2006/relationships/slideLayout" Target="../slideLayouts/slideLayout861.xml"/></Relationships>
</file>

<file path=ppt/slides/_rels/slide296.xml.rels><?xml version="1.0" encoding="UTF-8" standalone="yes"?>
<Relationships xmlns="http://schemas.openxmlformats.org/package/2006/relationships"><Relationship Id="rId3" Type="http://schemas.openxmlformats.org/officeDocument/2006/relationships/image" Target="../media/image253.emf"/><Relationship Id="rId2" Type="http://schemas.openxmlformats.org/officeDocument/2006/relationships/notesSlide" Target="../notesSlides/notesSlide49.xml"/><Relationship Id="rId1" Type="http://schemas.openxmlformats.org/officeDocument/2006/relationships/slideLayout" Target="../slideLayouts/slideLayout861.xml"/><Relationship Id="rId4" Type="http://schemas.openxmlformats.org/officeDocument/2006/relationships/image" Target="../media/image254.emf"/></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61.xml"/></Relationships>
</file>

<file path=ppt/slides/_rels/slide298.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861.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861.xml"/></Relationships>
</file>

<file path=ppt/slides/_rels/slide30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861.xml"/></Relationships>
</file>

<file path=ppt/slides/_rels/slide30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861.xml"/></Relationships>
</file>

<file path=ppt/slides/_rels/slide30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861.xml"/></Relationships>
</file>

<file path=ppt/slides/_rels/slide30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61.xml"/></Relationships>
</file>

<file path=ppt/slides/_rels/slide304.xml.rels><?xml version="1.0" encoding="UTF-8" standalone="yes"?>
<Relationships xmlns="http://schemas.openxmlformats.org/package/2006/relationships"><Relationship Id="rId3" Type="http://schemas.openxmlformats.org/officeDocument/2006/relationships/image" Target="../media/image255.png"/><Relationship Id="rId2" Type="http://schemas.openxmlformats.org/officeDocument/2006/relationships/notesSlide" Target="../notesSlides/notesSlide51.xml"/><Relationship Id="rId1" Type="http://schemas.openxmlformats.org/officeDocument/2006/relationships/slideLayout" Target="../slideLayouts/slideLayout861.xml"/><Relationship Id="rId4" Type="http://schemas.openxmlformats.org/officeDocument/2006/relationships/hyperlink" Target="https://www.chisel-lang.org/" TargetMode="External"/></Relationships>
</file>

<file path=ppt/slides/_rels/slide305.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notesSlide" Target="../notesSlides/notesSlide52.xml"/><Relationship Id="rId1" Type="http://schemas.openxmlformats.org/officeDocument/2006/relationships/slideLayout" Target="../slideLayouts/slideLayout861.xml"/><Relationship Id="rId4" Type="http://schemas.openxmlformats.org/officeDocument/2006/relationships/hyperlink" Target="https://arxiv.org/pdf/2109.12021.pdf" TargetMode="External"/></Relationships>
</file>

<file path=ppt/slides/_rels/slide30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s://github.com/CMU-SAFARI/Pythia" TargetMode="External"/><Relationship Id="rId1" Type="http://schemas.openxmlformats.org/officeDocument/2006/relationships/slideLayout" Target="../slideLayouts/slideLayout861.xml"/><Relationship Id="rId6" Type="http://schemas.openxmlformats.org/officeDocument/2006/relationships/image" Target="../media/image256.png"/><Relationship Id="rId5" Type="http://schemas.openxmlformats.org/officeDocument/2006/relationships/image" Target="../media/image250.png"/><Relationship Id="rId4" Type="http://schemas.openxmlformats.org/officeDocument/2006/relationships/image" Target="../media/image249.png"/></Relationships>
</file>

<file path=ppt/slides/_rels/slide307.xml.rels><?xml version="1.0" encoding="UTF-8" standalone="yes"?>
<Relationships xmlns="http://schemas.openxmlformats.org/package/2006/relationships"><Relationship Id="rId8" Type="http://schemas.openxmlformats.org/officeDocument/2006/relationships/image" Target="../media/image249.png"/><Relationship Id="rId3" Type="http://schemas.openxmlformats.org/officeDocument/2006/relationships/image" Target="../media/image244.jpeg"/><Relationship Id="rId7" Type="http://schemas.openxmlformats.org/officeDocument/2006/relationships/image" Target="../media/image248.png"/><Relationship Id="rId2" Type="http://schemas.openxmlformats.org/officeDocument/2006/relationships/notesSlide" Target="../notesSlides/notesSlide53.xml"/><Relationship Id="rId1" Type="http://schemas.openxmlformats.org/officeDocument/2006/relationships/slideLayout" Target="../slideLayouts/slideLayout864.xml"/><Relationship Id="rId6" Type="http://schemas.openxmlformats.org/officeDocument/2006/relationships/image" Target="../media/image247.png"/><Relationship Id="rId5" Type="http://schemas.openxmlformats.org/officeDocument/2006/relationships/image" Target="../media/image246.tiff"/><Relationship Id="rId10" Type="http://schemas.openxmlformats.org/officeDocument/2006/relationships/hyperlink" Target="https://github.com/CMU-SAFARI/Pythia" TargetMode="External"/><Relationship Id="rId4" Type="http://schemas.openxmlformats.org/officeDocument/2006/relationships/image" Target="../media/image245.png"/><Relationship Id="rId9" Type="http://schemas.openxmlformats.org/officeDocument/2006/relationships/image" Target="../media/image250.png"/></Relationships>
</file>

<file path=ppt/slides/_rels/slide308.xml.rels><?xml version="1.0" encoding="UTF-8" standalone="yes"?>
<Relationships xmlns="http://schemas.openxmlformats.org/package/2006/relationships"><Relationship Id="rId8" Type="http://schemas.openxmlformats.org/officeDocument/2006/relationships/hyperlink" Target="https://people.inf.ethz.ch/omutlu/pub/Pythia-customizable-hardware-prefetcher-using-reinforcement-learning_micro21-lightning-talk.pptx" TargetMode="External"/><Relationship Id="rId13" Type="http://schemas.openxmlformats.org/officeDocument/2006/relationships/hyperlink" Target="https://arxiv.org/abs/2109.12021" TargetMode="External"/><Relationship Id="rId3" Type="http://schemas.openxmlformats.org/officeDocument/2006/relationships/hyperlink" Target="http://www.microarch.org/micro54/" TargetMode="External"/><Relationship Id="rId7" Type="http://schemas.openxmlformats.org/officeDocument/2006/relationships/hyperlink" Target="https://people.inf.ethz.ch/omutlu/pub/Pythia-customizable-hardware-prefetcher-using-reinforcement-learning_micro21-short-talk.pdf" TargetMode="External"/><Relationship Id="rId12" Type="http://schemas.openxmlformats.org/officeDocument/2006/relationships/hyperlink" Target="https://github.com/CMU-SAFARI/Pythia" TargetMode="External"/><Relationship Id="rId2" Type="http://schemas.openxmlformats.org/officeDocument/2006/relationships/hyperlink" Target="https://people.inf.ethz.ch/omutlu/pub/Pythia-customizable-hardware-prefetcher-using-reinforcement-learning_micro21.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Pythia-customizable-hardware-prefetcher-using-reinforcement-learning_micro21-short-talk.pptx" TargetMode="External"/><Relationship Id="rId11" Type="http://schemas.openxmlformats.org/officeDocument/2006/relationships/hyperlink" Target="https://www.youtube.com/watch?v=kzL22FTz0vc&amp;list=PL5Q2soXY2Zi--0LrXSQ9sST3N0k0bXp51&amp;index=2" TargetMode="External"/><Relationship Id="rId5" Type="http://schemas.openxmlformats.org/officeDocument/2006/relationships/hyperlink" Target="https://people.inf.ethz.ch/omutlu/pub/Pythia-customizable-hardware-prefetcher-using-reinforcement-learning_micro21-talk.pdf" TargetMode="External"/><Relationship Id="rId15" Type="http://schemas.openxmlformats.org/officeDocument/2006/relationships/hyperlink" Target="https://arxiv.org/pdf/2109.12021.pdf" TargetMode="External"/><Relationship Id="rId10" Type="http://schemas.openxmlformats.org/officeDocument/2006/relationships/hyperlink" Target="https://www.youtube.com/watch?v=6UMFRW3VFPo&amp;list=PL5Q2soXY2Zi--0LrXSQ9sST3N0k0bXp51&amp;index=7" TargetMode="External"/><Relationship Id="rId4" Type="http://schemas.openxmlformats.org/officeDocument/2006/relationships/hyperlink" Target="https://people.inf.ethz.ch/omutlu/pub/Pythia-customizable-hardware-prefetcher-using-reinforcement-learning_micro21-talk.pptx" TargetMode="External"/><Relationship Id="rId9" Type="http://schemas.openxmlformats.org/officeDocument/2006/relationships/hyperlink" Target="https://people.inf.ethz.ch/omutlu/pub/Pythia-customizable-hardware-prefetcher-using-reinforcement-learning_micro21-lightning-talk.pdf" TargetMode="External"/><Relationship Id="rId14" Type="http://schemas.openxmlformats.org/officeDocument/2006/relationships/image" Target="../media/image243.png"/></Relationships>
</file>

<file path=ppt/slides/_rels/slide309.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hyperlink" Target="https://arxiv.org/pdf/2205.07394.pdf" TargetMode="External"/><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3" Type="http://schemas.openxmlformats.org/officeDocument/2006/relationships/image" Target="../media/image258.png"/><Relationship Id="rId2" Type="http://schemas.openxmlformats.org/officeDocument/2006/relationships/notesSlide" Target="../notesSlides/notesSlide54.xml"/><Relationship Id="rId1" Type="http://schemas.openxmlformats.org/officeDocument/2006/relationships/slideLayout" Target="../slideLayouts/slideLayout956.xml"/><Relationship Id="rId4" Type="http://schemas.openxmlformats.org/officeDocument/2006/relationships/image" Target="../media/image259.png"/></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69.xml"/></Relationships>
</file>

<file path=ppt/slides/_rels/slide312.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56.xml"/><Relationship Id="rId1" Type="http://schemas.openxmlformats.org/officeDocument/2006/relationships/slideLayout" Target="../slideLayouts/slideLayout969.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969.xml"/></Relationships>
</file>

<file path=ppt/slides/_rels/slide31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969.xml"/></Relationships>
</file>

<file path=ppt/slides/_rels/slide315.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59.xml"/><Relationship Id="rId1" Type="http://schemas.openxmlformats.org/officeDocument/2006/relationships/slideLayout" Target="../slideLayouts/slideLayout969.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969.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969.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969.xml"/></Relationships>
</file>

<file path=ppt/slides/_rels/slide319.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63.xml"/><Relationship Id="rId1" Type="http://schemas.openxmlformats.org/officeDocument/2006/relationships/slideLayout" Target="../slideLayouts/slideLayout969.xml"/></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969.xml"/></Relationships>
</file>

<file path=ppt/slides/_rels/slide321.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65.xml"/><Relationship Id="rId1" Type="http://schemas.openxmlformats.org/officeDocument/2006/relationships/slideLayout" Target="../slideLayouts/slideLayout969.xml"/></Relationships>
</file>

<file path=ppt/slides/_rels/slide322.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66.xml"/><Relationship Id="rId1" Type="http://schemas.openxmlformats.org/officeDocument/2006/relationships/slideLayout" Target="../slideLayouts/slideLayout969.xml"/></Relationships>
</file>

<file path=ppt/slides/_rels/slide323.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notesSlide" Target="../notesSlides/notesSlide67.xml"/><Relationship Id="rId1" Type="http://schemas.openxmlformats.org/officeDocument/2006/relationships/slideLayout" Target="../slideLayouts/slideLayout969.xml"/></Relationships>
</file>

<file path=ppt/slides/_rels/slide324.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68.xml"/><Relationship Id="rId1" Type="http://schemas.openxmlformats.org/officeDocument/2006/relationships/slideLayout" Target="../slideLayouts/slideLayout969.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969.xml"/></Relationships>
</file>

<file path=ppt/slides/_rels/slide326.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70.xml"/><Relationship Id="rId1" Type="http://schemas.openxmlformats.org/officeDocument/2006/relationships/slideLayout" Target="../slideLayouts/slideLayout969.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969.xml"/></Relationships>
</file>

<file path=ppt/slides/_rels/slide328.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72.xml"/><Relationship Id="rId1" Type="http://schemas.openxmlformats.org/officeDocument/2006/relationships/slideLayout" Target="../slideLayouts/slideLayout969.xml"/></Relationships>
</file>

<file path=ppt/slides/_rels/slide329.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73.xml"/><Relationship Id="rId1" Type="http://schemas.openxmlformats.org/officeDocument/2006/relationships/slideLayout" Target="../slideLayouts/slideLayout969.xml"/></Relationships>
</file>

<file path=ppt/slides/_rels/slide330.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74.xml"/><Relationship Id="rId1" Type="http://schemas.openxmlformats.org/officeDocument/2006/relationships/slideLayout" Target="../slideLayouts/slideLayout969.xml"/></Relationships>
</file>

<file path=ppt/slides/_rels/slide331.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75.xml"/><Relationship Id="rId1" Type="http://schemas.openxmlformats.org/officeDocument/2006/relationships/slideLayout" Target="../slideLayouts/slideLayout969.xml"/></Relationships>
</file>

<file path=ppt/slides/_rels/slide332.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76.xml"/><Relationship Id="rId1" Type="http://schemas.openxmlformats.org/officeDocument/2006/relationships/slideLayout" Target="../slideLayouts/slideLayout969.xml"/></Relationships>
</file>

<file path=ppt/slides/_rels/slide333.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77.xml"/><Relationship Id="rId1" Type="http://schemas.openxmlformats.org/officeDocument/2006/relationships/slideLayout" Target="../slideLayouts/slideLayout969.xml"/><Relationship Id="rId4" Type="http://schemas.openxmlformats.org/officeDocument/2006/relationships/image" Target="../media/image272.png"/></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969.xml"/></Relationships>
</file>

<file path=ppt/slides/_rels/slide335.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hyperlink" Target="https://arxiv.org/pdf/2205.07394.pdf" TargetMode="Externa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41.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850.xml"/></Relationships>
</file>

<file path=ppt/slides/_rels/slide342.xml.rels><?xml version="1.0" encoding="UTF-8" standalone="yes"?>
<Relationships xmlns="http://schemas.openxmlformats.org/package/2006/relationships"><Relationship Id="rId2" Type="http://schemas.openxmlformats.org/officeDocument/2006/relationships/image" Target="../media/image274.png"/><Relationship Id="rId1" Type="http://schemas.openxmlformats.org/officeDocument/2006/relationships/slideLayout" Target="../slideLayouts/slideLayout850.xml"/></Relationships>
</file>

<file path=ppt/slides/_rels/slide343.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75.png"/></Relationships>
</file>

<file path=ppt/slides/_rels/slide344.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866.xml"/><Relationship Id="rId1" Type="http://schemas.openxmlformats.org/officeDocument/2006/relationships/tags" Target="../tags/tag1.xml"/><Relationship Id="rId6" Type="http://schemas.openxmlformats.org/officeDocument/2006/relationships/image" Target="../media/image278.jpeg"/><Relationship Id="rId5" Type="http://schemas.openxmlformats.org/officeDocument/2006/relationships/image" Target="../media/image277.png"/><Relationship Id="rId4" Type="http://schemas.openxmlformats.org/officeDocument/2006/relationships/image" Target="../media/image276.jpg"/></Relationships>
</file>

<file path=ppt/slides/_rels/slide345.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866.xml"/><Relationship Id="rId1" Type="http://schemas.openxmlformats.org/officeDocument/2006/relationships/tags" Target="../tags/tag2.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866.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887.xml"/></Relationships>
</file>

<file path=ppt/slides/_rels/slide348.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850.xml"/></Relationships>
</file>

<file path=ppt/slides/_rels/slide349.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75.png"/></Relationships>
</file>

<file path=ppt/slides/_rels/slide350.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50.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80.png"/></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889.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53.xml.rels><?xml version="1.0" encoding="UTF-8" standalone="yes"?>
<Relationships xmlns="http://schemas.openxmlformats.org/package/2006/relationships"><Relationship Id="rId8" Type="http://schemas.openxmlformats.org/officeDocument/2006/relationships/image" Target="../media/image28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5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84.xml"/><Relationship Id="rId1" Type="http://schemas.openxmlformats.org/officeDocument/2006/relationships/slideLayout" Target="../slideLayouts/slideLayout253.xml"/><Relationship Id="rId4" Type="http://schemas.openxmlformats.org/officeDocument/2006/relationships/image" Target="../media/image282.jpeg"/></Relationships>
</file>

<file path=ppt/slides/_rels/slide35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78.xml"/></Relationships>
</file>

<file path=ppt/slides/_rels/slide356.xml.rels><?xml version="1.0" encoding="UTF-8" standalone="yes"?>
<Relationships xmlns="http://schemas.openxmlformats.org/package/2006/relationships"><Relationship Id="rId8" Type="http://schemas.openxmlformats.org/officeDocument/2006/relationships/image" Target="../media/image28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838.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850.xml"/></Relationships>
</file>

<file path=ppt/slides/_rels/slide359.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86.xml"/><Relationship Id="rId1" Type="http://schemas.openxmlformats.org/officeDocument/2006/relationships/slideLayout" Target="../slideLayouts/slideLayout900.xml"/><Relationship Id="rId4" Type="http://schemas.openxmlformats.org/officeDocument/2006/relationships/image" Target="../media/image284.png"/></Relationships>
</file>

<file path=ppt/slides/_rels/slide360.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notesSlide" Target="../notesSlides/notesSlide87.xml"/><Relationship Id="rId1" Type="http://schemas.openxmlformats.org/officeDocument/2006/relationships/slideLayout" Target="../slideLayouts/slideLayout900.xml"/><Relationship Id="rId4" Type="http://schemas.openxmlformats.org/officeDocument/2006/relationships/image" Target="../media/image286.png"/></Relationships>
</file>

<file path=ppt/slides/_rels/slide361.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notesSlide" Target="../notesSlides/notesSlide88.xml"/><Relationship Id="rId1" Type="http://schemas.openxmlformats.org/officeDocument/2006/relationships/slideLayout" Target="../slideLayouts/slideLayout900.xml"/><Relationship Id="rId4" Type="http://schemas.openxmlformats.org/officeDocument/2006/relationships/image" Target="../media/image287.png"/></Relationships>
</file>

<file path=ppt/slides/_rels/slide362.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notesSlide" Target="../notesSlides/notesSlide89.xml"/><Relationship Id="rId1" Type="http://schemas.openxmlformats.org/officeDocument/2006/relationships/slideLayout" Target="../slideLayouts/slideLayout900.xml"/><Relationship Id="rId4" Type="http://schemas.openxmlformats.org/officeDocument/2006/relationships/image" Target="../media/image285.png"/></Relationships>
</file>

<file path=ppt/slides/_rels/slide363.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notesSlide" Target="../notesSlides/notesSlide90.xml"/><Relationship Id="rId1" Type="http://schemas.openxmlformats.org/officeDocument/2006/relationships/slideLayout" Target="../slideLayouts/slideLayout900.xml"/></Relationships>
</file>

<file path=ppt/slides/_rels/slide364.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89.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365.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90.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366.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91.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36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2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9.png"/></Relationships>
</file>

<file path=ppt/slides/_rels/slide368.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25.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6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25.xml"/><Relationship Id="rId4" Type="http://schemas.openxmlformats.org/officeDocument/2006/relationships/image" Target="../media/image41.png"/></Relationships>
</file>

<file path=ppt/slides/_rels/slide37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25.xml"/><Relationship Id="rId4" Type="http://schemas.openxmlformats.org/officeDocument/2006/relationships/image" Target="../media/image145.png"/></Relationships>
</file>

<file path=ppt/slides/_rels/slide37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48.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42.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7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0.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6.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236.xml"/></Relationships>
</file>

<file path=ppt/slides/_rels/slide377.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236.xml"/></Relationships>
</file>

<file path=ppt/slides/_rels/slide378.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236.xml"/><Relationship Id="rId4" Type="http://schemas.openxmlformats.org/officeDocument/2006/relationships/image" Target="../media/image294.png"/></Relationships>
</file>

<file path=ppt/slides/_rels/slide379.xml.rels><?xml version="1.0" encoding="UTF-8" standalone="yes"?>
<Relationships xmlns="http://schemas.openxmlformats.org/package/2006/relationships"><Relationship Id="rId2" Type="http://schemas.openxmlformats.org/officeDocument/2006/relationships/image" Target="../media/image295.png"/><Relationship Id="rId1" Type="http://schemas.openxmlformats.org/officeDocument/2006/relationships/slideLayout" Target="../slideLayouts/slideLayout686.xml"/></Relationships>
</file>

<file path=ppt/slides/_rels/slide380.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image" Target="../media/image296.png"/><Relationship Id="rId1" Type="http://schemas.openxmlformats.org/officeDocument/2006/relationships/slideLayout" Target="../slideLayouts/slideLayout686.xml"/></Relationships>
</file>

<file path=ppt/slides/_rels/slide381.xml.rels><?xml version="1.0" encoding="UTF-8" standalone="yes"?>
<Relationships xmlns="http://schemas.openxmlformats.org/package/2006/relationships"><Relationship Id="rId2" Type="http://schemas.openxmlformats.org/officeDocument/2006/relationships/image" Target="../media/image298.jpeg"/><Relationship Id="rId1" Type="http://schemas.openxmlformats.org/officeDocument/2006/relationships/slideLayout" Target="../slideLayouts/slideLayout236.xml"/></Relationships>
</file>

<file path=ppt/slides/_rels/slide382.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236.xml"/></Relationships>
</file>

<file path=ppt/slides/_rels/slide383.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image" Target="../media/image300.jpeg"/><Relationship Id="rId1" Type="http://schemas.openxmlformats.org/officeDocument/2006/relationships/slideLayout" Target="../slideLayouts/slideLayout686.xml"/></Relationships>
</file>

<file path=ppt/slides/_rels/slide384.xml.rels><?xml version="1.0" encoding="UTF-8" standalone="yes"?>
<Relationships xmlns="http://schemas.openxmlformats.org/package/2006/relationships"><Relationship Id="rId2" Type="http://schemas.openxmlformats.org/officeDocument/2006/relationships/image" Target="../media/image302.jpeg"/><Relationship Id="rId1" Type="http://schemas.openxmlformats.org/officeDocument/2006/relationships/slideLayout" Target="../slideLayouts/slideLayout698.xml"/></Relationships>
</file>

<file path=ppt/slides/_rels/slide385.xml.rels><?xml version="1.0" encoding="UTF-8" standalone="yes"?>
<Relationships xmlns="http://schemas.openxmlformats.org/package/2006/relationships"><Relationship Id="rId3" Type="http://schemas.openxmlformats.org/officeDocument/2006/relationships/image" Target="../media/image304.jpeg"/><Relationship Id="rId2" Type="http://schemas.openxmlformats.org/officeDocument/2006/relationships/image" Target="../media/image303.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86.xml.rels><?xml version="1.0" encoding="UTF-8" standalone="yes"?>
<Relationships xmlns="http://schemas.openxmlformats.org/package/2006/relationships"><Relationship Id="rId3" Type="http://schemas.openxmlformats.org/officeDocument/2006/relationships/image" Target="../media/image306.png"/><Relationship Id="rId2" Type="http://schemas.openxmlformats.org/officeDocument/2006/relationships/image" Target="../media/image305.png"/><Relationship Id="rId1" Type="http://schemas.openxmlformats.org/officeDocument/2006/relationships/slideLayout" Target="../slideLayouts/slideLayout686.xml"/></Relationships>
</file>

<file path=ppt/slides/_rels/slide387.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686.xml"/></Relationships>
</file>

<file path=ppt/slides/_rels/slide388.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24.xml"/></Relationships>
</file>

<file path=ppt/slides/_rels/slide38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658.xml"/></Relationships>
</file>

<file path=ppt/slides/_rels/slide390.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21.xml"/><Relationship Id="rId5" Type="http://schemas.openxmlformats.org/officeDocument/2006/relationships/image" Target="../media/image307.png"/><Relationship Id="rId4" Type="http://schemas.openxmlformats.org/officeDocument/2006/relationships/hyperlink" Target="https://people.inf.ethz.ch/omutlu/projects.htm" TargetMode="External"/></Relationships>
</file>

<file path=ppt/slides/_rels/slide391.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308.png"/><Relationship Id="rId7" Type="http://schemas.openxmlformats.org/officeDocument/2006/relationships/image" Target="../media/image311.jpeg"/><Relationship Id="rId2" Type="http://schemas.openxmlformats.org/officeDocument/2006/relationships/notesSlide" Target="../notesSlides/notesSlide93.xml"/><Relationship Id="rId1" Type="http://schemas.openxmlformats.org/officeDocument/2006/relationships/slideLayout" Target="../slideLayouts/slideLayout6.xml"/><Relationship Id="rId6" Type="http://schemas.openxmlformats.org/officeDocument/2006/relationships/image" Target="../media/image310.png"/><Relationship Id="rId5" Type="http://schemas.openxmlformats.org/officeDocument/2006/relationships/image" Target="../media/image309.jpeg"/><Relationship Id="rId10" Type="http://schemas.openxmlformats.org/officeDocument/2006/relationships/image" Target="../media/image312.png"/><Relationship Id="rId4" Type="http://schemas.microsoft.com/office/2007/relationships/hdphoto" Target="../media/hdphoto3.wdp"/><Relationship Id="rId9" Type="http://schemas.openxmlformats.org/officeDocument/2006/relationships/image" Target="../media/image93.png"/></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3.png"/><Relationship Id="rId1" Type="http://schemas.openxmlformats.org/officeDocument/2006/relationships/slideLayout" Target="../slideLayouts/slideLayout733.xml"/><Relationship Id="rId6" Type="http://schemas.openxmlformats.org/officeDocument/2006/relationships/hyperlink" Target="https://safari.ethz.ch/safari-newsletter-april-2020/" TargetMode="External"/><Relationship Id="rId5" Type="http://schemas.openxmlformats.org/officeDocument/2006/relationships/image" Target="../media/image314.jpeg"/><Relationship Id="rId4" Type="http://schemas.openxmlformats.org/officeDocument/2006/relationships/hyperlink" Target="http://www.safari.ethz.ch/" TargetMode="External"/></Relationships>
</file>

<file path=ppt/slides/_rels/slide39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02.xml"/></Relationships>
</file>

<file path=ppt/slides/_rels/slide39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02.xml"/></Relationships>
</file>

<file path=ppt/slides/_rels/slide399.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02.xml"/></Relationships>
</file>

<file path=ppt/slides/_rels/slide40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s>
</file>

<file path=ppt/slides/_rels/slide401.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402.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751.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751.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826.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762.xml"/></Relationships>
</file>

<file path=ppt/slides/_rels/slide40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409.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5" Type="http://schemas.openxmlformats.org/officeDocument/2006/relationships/hyperlink" Target="https://www.youtube.com/onurmutlulectures" TargetMode="External"/><Relationship Id="rId4" Type="http://schemas.openxmlformats.org/officeDocument/2006/relationships/hyperlink" Target="https://www.youtube.com/watch?v=4yfkM_5EFgo&amp;list=PL5Q2soXY2Zi-Mnk1PxjEIG32HAGILkTOF" TargetMode="External"/></Relationships>
</file>

<file path=ppt/slides/_rels/slide41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34.png"/><Relationship Id="rId1" Type="http://schemas.openxmlformats.org/officeDocument/2006/relationships/slideLayout" Target="../slideLayouts/slideLayout512.xml"/></Relationships>
</file>

<file path=ppt/slides/_rels/slide411.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316.png"/></Relationships>
</file>

<file path=ppt/slides/_rels/slide412.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317.png"/></Relationships>
</file>

<file path=ppt/slides/_rels/slide413.xml.rels><?xml version="1.0" encoding="UTF-8" standalone="yes"?>
<Relationships xmlns="http://schemas.openxmlformats.org/package/2006/relationships"><Relationship Id="rId3" Type="http://schemas.openxmlformats.org/officeDocument/2006/relationships/hyperlink" Target="https://www.youtube.com/watch?v=4yfkM_5EFgo&amp;list=PL5Q2soXY2Zi-Mnk1PxjEIG32HAGILkTOF"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4" Type="http://schemas.openxmlformats.org/officeDocument/2006/relationships/image" Target="../media/image227.png"/></Relationships>
</file>

<file path=ppt/slides/_rels/slide414.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318.png"/></Relationships>
</file>

<file path=ppt/slides/_rels/slide415.xml.rels><?xml version="1.0" encoding="UTF-8" standalone="yes"?>
<Relationships xmlns="http://schemas.openxmlformats.org/package/2006/relationships"><Relationship Id="rId3" Type="http://schemas.openxmlformats.org/officeDocument/2006/relationships/hyperlink" Target="https://www.youtube.com/watch?v=4TcP297mdsI&amp;list=PL5Q2soXY2Zi_7UBNmC9B8Yr5JSwTG9yH4" TargetMode="External"/><Relationship Id="rId2" Type="http://schemas.openxmlformats.org/officeDocument/2006/relationships/hyperlink" Target="https://safari.ethz.ch/architecture_seminar/fall2021/doku.php?id=schedule" TargetMode="External"/><Relationship Id="rId1" Type="http://schemas.openxmlformats.org/officeDocument/2006/relationships/slideLayout" Target="../slideLayouts/slideLayout512.xml"/><Relationship Id="rId4" Type="http://schemas.openxmlformats.org/officeDocument/2006/relationships/image" Target="../media/image319.png"/></Relationships>
</file>

<file path=ppt/slides/_rels/slide416.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417.xml.rels><?xml version="1.0" encoding="UTF-8" standalone="yes"?>
<Relationships xmlns="http://schemas.openxmlformats.org/package/2006/relationships"><Relationship Id="rId3" Type="http://schemas.openxmlformats.org/officeDocument/2006/relationships/hyperlink" Target="https://safari.ethz.ch/projects_and_seminars/fall2021/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02.xml"/><Relationship Id="rId6" Type="http://schemas.openxmlformats.org/officeDocument/2006/relationships/image" Target="../media/image22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418.xml.rels><?xml version="1.0" encoding="UTF-8" standalone="yes"?>
<Relationships xmlns="http://schemas.openxmlformats.org/package/2006/relationships"><Relationship Id="rId8" Type="http://schemas.openxmlformats.org/officeDocument/2006/relationships/image" Target="../media/image326.tiff"/><Relationship Id="rId3" Type="http://schemas.openxmlformats.org/officeDocument/2006/relationships/image" Target="../media/image322.tiff"/><Relationship Id="rId7" Type="http://schemas.openxmlformats.org/officeDocument/2006/relationships/hyperlink" Target="https://safari.ethz.ch/safari-seminar-series/" TargetMode="External"/><Relationship Id="rId2" Type="http://schemas.openxmlformats.org/officeDocument/2006/relationships/image" Target="../media/image321.tiff"/><Relationship Id="rId1" Type="http://schemas.openxmlformats.org/officeDocument/2006/relationships/slideLayout" Target="../slideLayouts/slideLayout785.xml"/><Relationship Id="rId6" Type="http://schemas.openxmlformats.org/officeDocument/2006/relationships/image" Target="../media/image325.tiff"/><Relationship Id="rId11" Type="http://schemas.openxmlformats.org/officeDocument/2006/relationships/image" Target="../media/image329.png"/><Relationship Id="rId5" Type="http://schemas.openxmlformats.org/officeDocument/2006/relationships/image" Target="../media/image324.tiff"/><Relationship Id="rId10" Type="http://schemas.openxmlformats.org/officeDocument/2006/relationships/image" Target="../media/image328.tiff"/><Relationship Id="rId4" Type="http://schemas.openxmlformats.org/officeDocument/2006/relationships/image" Target="../media/image323.tiff"/><Relationship Id="rId9" Type="http://schemas.openxmlformats.org/officeDocument/2006/relationships/image" Target="../media/image327.tiff"/></Relationships>
</file>

<file path=ppt/slides/_rels/slide419.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hyperlink" Target="https://www.youtube.com/watch?v=D8Hjy2iU9l4&amp;list=PL5Q2soXY2Zi_tOTAYm--dYByNPL7JhwR9&amp;index=1" TargetMode="External"/><Relationship Id="rId1" Type="http://schemas.openxmlformats.org/officeDocument/2006/relationships/slideLayout" Target="../slideLayouts/slideLayout785.xml"/><Relationship Id="rId6" Type="http://schemas.openxmlformats.org/officeDocument/2006/relationships/image" Target="../media/image333.png"/><Relationship Id="rId5" Type="http://schemas.openxmlformats.org/officeDocument/2006/relationships/image" Target="../media/image332.png"/><Relationship Id="rId4" Type="http://schemas.openxmlformats.org/officeDocument/2006/relationships/image" Target="../media/image331.png"/></Relationships>
</file>

<file path=ppt/slides/_rels/slide420.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47.xml"/></Relationships>
</file>

<file path=ppt/slides/_rels/slide421.xml.rels><?xml version="1.0" encoding="UTF-8" standalone="yes"?>
<Relationships xmlns="http://schemas.openxmlformats.org/package/2006/relationships"><Relationship Id="rId3" Type="http://schemas.openxmlformats.org/officeDocument/2006/relationships/image" Target="../media/image315.png"/><Relationship Id="rId2" Type="http://schemas.openxmlformats.org/officeDocument/2006/relationships/hyperlink" Target="https://github.com/CMU-SAFARI/" TargetMode="External"/><Relationship Id="rId1" Type="http://schemas.openxmlformats.org/officeDocument/2006/relationships/slideLayout" Target="../slideLayouts/slideLayout602.xml"/></Relationships>
</file>

<file path=ppt/slides/_rels/slide422.xml.rels><?xml version="1.0" encoding="UTF-8" standalone="yes"?>
<Relationships xmlns="http://schemas.openxmlformats.org/package/2006/relationships"><Relationship Id="rId3" Type="http://schemas.openxmlformats.org/officeDocument/2006/relationships/hyperlink" Target="https://github.com/CMU-SAFARI" TargetMode="External"/><Relationship Id="rId2" Type="http://schemas.openxmlformats.org/officeDocument/2006/relationships/image" Target="../media/image334.png"/><Relationship Id="rId1" Type="http://schemas.openxmlformats.org/officeDocument/2006/relationships/slideLayout" Target="../slideLayouts/slideLayout648.xml"/></Relationships>
</file>

<file path=ppt/slides/_rels/slide42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42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425.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426.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427.xml.rels><?xml version="1.0" encoding="UTF-8" standalone="yes"?>
<Relationships xmlns="http://schemas.openxmlformats.org/package/2006/relationships"><Relationship Id="rId3" Type="http://schemas.openxmlformats.org/officeDocument/2006/relationships/hyperlink" Target="https://www.youtube.com/watch?v=8ffSEKZhmvo" TargetMode="External"/><Relationship Id="rId2" Type="http://schemas.openxmlformats.org/officeDocument/2006/relationships/image" Target="../media/image233.png"/><Relationship Id="rId1" Type="http://schemas.openxmlformats.org/officeDocument/2006/relationships/slideLayout" Target="../slideLayouts/slideLayout648.xml"/></Relationships>
</file>

<file path=ppt/slides/_rels/slide42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37.xml"/><Relationship Id="rId4" Type="http://schemas.openxmlformats.org/officeDocument/2006/relationships/hyperlink" Target="https://www.youtube.com/onurmutlulectures" TargetMode="Externa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_rels/slide430.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35.png"/><Relationship Id="rId1" Type="http://schemas.openxmlformats.org/officeDocument/2006/relationships/slideLayout" Target="../slideLayouts/slideLayout523.xml"/></Relationships>
</file>

<file path=ppt/slides/_rels/slide431.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335.png"/><Relationship Id="rId1" Type="http://schemas.openxmlformats.org/officeDocument/2006/relationships/slideLayout" Target="../slideLayouts/slideLayout523.xml"/><Relationship Id="rId4" Type="http://schemas.openxmlformats.org/officeDocument/2006/relationships/image" Target="../media/image336.png"/></Relationships>
</file>

<file path=ppt/slides/_rels/slide432.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image" Target="../media/image337.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7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 June 2022</a:t>
            </a:r>
          </a:p>
          <a:p>
            <a:r>
              <a:rPr lang="en-US" sz="2200" dirty="0"/>
              <a:t>Micron Friday Forum</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228600"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Tree>
    <p:extLst>
      <p:ext uri="{BB962C8B-B14F-4D97-AF65-F5344CB8AC3E}">
        <p14:creationId xmlns:p14="http://schemas.microsoft.com/office/powerpoint/2010/main" val="216486275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13</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p:txBody>
          <a:bodyPr/>
          <a:lstStyle/>
          <a:p>
            <a:r>
              <a:rPr lang="en-US" dirty="0"/>
              <a:t>In-Storage Genome Filtering </a:t>
            </a:r>
            <a:r>
              <a:rPr lang="en-US" sz="3000" b="1" dirty="0">
                <a:solidFill>
                  <a:srgbClr val="006633"/>
                </a:solidFill>
              </a:rPr>
              <a:t>[ASPLOS 2022]</a:t>
            </a:r>
            <a:r>
              <a:rPr lang="en-US"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980728"/>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Video</a:t>
            </a:r>
            <a:r>
              <a:rPr lang="en-US" sz="1600" dirty="0"/>
              <a:t> (90 seconds)]</a:t>
            </a:r>
            <a:br>
              <a:rPr lang="en-US" sz="1600" dirty="0"/>
            </a:br>
            <a:r>
              <a:rPr lang="en-US" sz="1600" dirty="0"/>
              <a:t>[</a:t>
            </a:r>
            <a:r>
              <a:rPr lang="en-US" sz="1600" dirty="0">
                <a:hlinkClick r:id="rId9"/>
              </a:rPr>
              <a:t>Talk Video</a:t>
            </a:r>
            <a:r>
              <a:rPr lang="en-US" sz="1600" dirty="0"/>
              <a:t> (17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10"/>
          <a:stretch>
            <a:fillRect/>
          </a:stretch>
        </p:blipFill>
        <p:spPr>
          <a:xfrm>
            <a:off x="0" y="4293096"/>
            <a:ext cx="9144000" cy="2009981"/>
          </a:xfrm>
          <a:prstGeom prst="rect">
            <a:avLst/>
          </a:prstGeom>
        </p:spPr>
      </p:pic>
    </p:spTree>
    <p:extLst>
      <p:ext uri="{BB962C8B-B14F-4D97-AF65-F5344CB8AC3E}">
        <p14:creationId xmlns:p14="http://schemas.microsoft.com/office/powerpoint/2010/main" val="362093580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338432"/>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5560367"/>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19934789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Cache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47646008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421657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a:t>Deeper and Larger Cache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80459366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31</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an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2165050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37</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perf.</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solidFill>
                  <a:srgbClr val="006633"/>
                </a:solidFill>
                <a:ea typeface="ＭＳ Ｐゴシック" pitchFamily="-106" charset="-128"/>
              </a:rPr>
              <a:t>Why In-Memory Computation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a:latin typeface="Tahoma" charset="0"/>
                <a:ea typeface="ＭＳ Ｐゴシック" charset="0"/>
                <a:cs typeface="ＭＳ Ｐゴシック" charset="0"/>
              </a:rPr>
              <a:t>DRAM </a:t>
            </a:r>
            <a:r>
              <a:rPr lang="en-US" dirty="0">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Curious Phenomenon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The RowHammer Vulnerability</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4000" b="0" dirty="0">
                <a:solidFill>
                  <a:schemeClr val="accent6">
                    <a:lumMod val="50000"/>
                  </a:schemeClr>
                </a:solidFill>
                <a:latin typeface="Garamond" charset="0"/>
              </a:rPr>
              <a:t>The RowHammer Vulnerability</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72130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https://www.youtube.com/watch?v=sgd7PHQQ1AI</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6028450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Hybrid Memory Enables Better Scaling</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13658" y="4365104"/>
            <a:ext cx="825386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&amp;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Another Example Intelligent Controller</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176808243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8940364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2879967634"/>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9007648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r>
              <a:rPr lang="en-US" dirty="0"/>
              <a:t>Processor is heavily optimized and is considered the master</a:t>
            </a:r>
          </a:p>
          <a:p>
            <a:r>
              <a:rPr lang="en-US" dirty="0">
                <a:solidFill>
                  <a:srgbClr val="FF0000"/>
                </a:solidFill>
              </a:rPr>
              <a:t>Data storage units are dumb </a:t>
            </a:r>
            <a:r>
              <a:rPr lang="en-US" dirty="0"/>
              <a:t>and are largely unoptimized </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All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1AE0-544C-AA4C-B8F5-232DBF7EB8E6}"/>
              </a:ext>
            </a:extLst>
          </p:cNvPr>
          <p:cNvSpPr>
            <a:spLocks noGrp="1"/>
          </p:cNvSpPr>
          <p:nvPr>
            <p:ph type="title"/>
          </p:nvPr>
        </p:nvSpPr>
        <p:spPr/>
        <p:txBody>
          <a:bodyPr/>
          <a:lstStyle/>
          <a:p>
            <a:r>
              <a:rPr lang="en-US" dirty="0"/>
              <a:t>Two PIM Approaches</a:t>
            </a:r>
          </a:p>
        </p:txBody>
      </p:sp>
      <p:sp>
        <p:nvSpPr>
          <p:cNvPr id="3" name="Content Placeholder 2">
            <a:extLst>
              <a:ext uri="{FF2B5EF4-FFF2-40B4-BE49-F238E27FC236}">
                <a16:creationId xmlns:a16="http://schemas.microsoft.com/office/drawing/2014/main" id="{ABAF999D-0C9A-9C49-95EE-90346FD7FE9E}"/>
              </a:ext>
            </a:extLst>
          </p:cNvPr>
          <p:cNvSpPr>
            <a:spLocks noGrp="1"/>
          </p:cNvSpPr>
          <p:nvPr>
            <p:ph idx="1"/>
          </p:nvPr>
        </p:nvSpPr>
        <p:spPr>
          <a:xfrm>
            <a:off x="5364088" y="2443336"/>
            <a:ext cx="3475112" cy="1993776"/>
          </a:xfrm>
        </p:spPr>
        <p:txBody>
          <a:bodyPr/>
          <a:lstStyle/>
          <a:p>
            <a:pPr marL="0" indent="0">
              <a:buNone/>
            </a:pPr>
            <a:r>
              <a:rPr lang="en-US" sz="1200" dirty="0"/>
              <a:t>Onur Mutlu, </a:t>
            </a:r>
            <a:r>
              <a:rPr lang="en-US" sz="1200" dirty="0" err="1"/>
              <a:t>Saugata</a:t>
            </a:r>
            <a:r>
              <a:rPr lang="en-US" sz="1200" dirty="0"/>
              <a:t> Ghose, Juan Gomez-Luna, and </a:t>
            </a:r>
            <a:r>
              <a:rPr lang="en-US" sz="1200" dirty="0" err="1"/>
              <a:t>Rachata</a:t>
            </a:r>
            <a:r>
              <a:rPr lang="en-US" sz="1200" dirty="0"/>
              <a:t> </a:t>
            </a:r>
            <a:r>
              <a:rPr lang="en-US" sz="1200" dirty="0" err="1"/>
              <a:t>Ausavarungnirun</a:t>
            </a:r>
            <a:r>
              <a:rPr lang="en-US" sz="1200" dirty="0"/>
              <a:t>,</a:t>
            </a:r>
            <a:br>
              <a:rPr lang="en-US" sz="1200" dirty="0"/>
            </a:br>
            <a:r>
              <a:rPr lang="en-US" sz="1200" b="1" dirty="0">
                <a:solidFill>
                  <a:srgbClr val="0432FF"/>
                </a:solidFill>
                <a:hlinkClick r:id="rId2">
                  <a:extLst>
                    <a:ext uri="{A12FA001-AC4F-418D-AE19-62706E023703}">
                      <ahyp:hlinkClr xmlns:ahyp="http://schemas.microsoft.com/office/drawing/2018/hyperlinkcolor" val="tx"/>
                    </a:ext>
                  </a:extLst>
                </a:hlinkClick>
              </a:rPr>
              <a:t>"A Modern Primer on Processing in Memory"</a:t>
            </a:r>
            <a:br>
              <a:rPr lang="en-US" sz="1200" dirty="0"/>
            </a:br>
            <a:r>
              <a:rPr lang="en-US" sz="1200" i="1" dirty="0"/>
              <a:t>Invited Book Chapter in </a:t>
            </a:r>
            <a:r>
              <a:rPr lang="en-US" sz="1200" b="1" i="1" dirty="0">
                <a:hlinkClick r:id="rId3"/>
              </a:rPr>
              <a:t>Emerging Computing: From Devices to Systems - Looking Beyond Moore and Von Neumann</a:t>
            </a:r>
            <a:r>
              <a:rPr lang="en-US" sz="1200" dirty="0"/>
              <a:t>, Springer, to be published in 2021.</a:t>
            </a:r>
            <a:br>
              <a:rPr lang="en-US" sz="1200" dirty="0"/>
            </a:br>
            <a:r>
              <a:rPr lang="en-US" sz="1200" dirty="0"/>
              <a:t>[</a:t>
            </a:r>
            <a:r>
              <a:rPr lang="en-US" sz="1200" dirty="0">
                <a:solidFill>
                  <a:srgbClr val="0432FF"/>
                </a:solidFill>
                <a:hlinkClick r:id="rId4">
                  <a:extLst>
                    <a:ext uri="{A12FA001-AC4F-418D-AE19-62706E023703}">
                      <ahyp:hlinkClr xmlns:ahyp="http://schemas.microsoft.com/office/drawing/2018/hyperlinkcolor" val="tx"/>
                    </a:ext>
                  </a:extLst>
                </a:hlinkClick>
              </a:rPr>
              <a:t>Tutorial Video on "Memory-Centric Computing Systems"</a:t>
            </a:r>
            <a:r>
              <a:rPr lang="en-US" sz="1200" dirty="0">
                <a:solidFill>
                  <a:srgbClr val="0432FF"/>
                </a:solidFill>
              </a:rPr>
              <a:t> </a:t>
            </a:r>
            <a:r>
              <a:rPr lang="en-US" sz="1200" dirty="0"/>
              <a:t>(1 hour 51 minutes)]</a:t>
            </a:r>
          </a:p>
        </p:txBody>
      </p:sp>
      <p:sp>
        <p:nvSpPr>
          <p:cNvPr id="4" name="Slide Number Placeholder 3">
            <a:extLst>
              <a:ext uri="{FF2B5EF4-FFF2-40B4-BE49-F238E27FC236}">
                <a16:creationId xmlns:a16="http://schemas.microsoft.com/office/drawing/2014/main" id="{32ED8FFF-445C-E441-A3A7-FFE2CB54C3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10C78A-C3C7-F84B-93B1-8931C94B9121}"/>
              </a:ext>
            </a:extLst>
          </p:cNvPr>
          <p:cNvPicPr>
            <a:picLocks noChangeAspect="1"/>
          </p:cNvPicPr>
          <p:nvPr/>
        </p:nvPicPr>
        <p:blipFill>
          <a:blip r:embed="rId5"/>
          <a:stretch>
            <a:fillRect/>
          </a:stretch>
        </p:blipFill>
        <p:spPr>
          <a:xfrm>
            <a:off x="1115616" y="1052736"/>
            <a:ext cx="3760116" cy="5112568"/>
          </a:xfrm>
          <a:prstGeom prst="rect">
            <a:avLst/>
          </a:prstGeom>
        </p:spPr>
      </p:pic>
      <p:sp>
        <p:nvSpPr>
          <p:cNvPr id="6" name="TextBox 5">
            <a:extLst>
              <a:ext uri="{FF2B5EF4-FFF2-40B4-BE49-F238E27FC236}">
                <a16:creationId xmlns:a16="http://schemas.microsoft.com/office/drawing/2014/main" id="{C4C491F0-7113-1E49-91B6-188FB8991FFE}"/>
              </a:ext>
            </a:extLst>
          </p:cNvPr>
          <p:cNvSpPr txBox="1"/>
          <p:nvPr/>
        </p:nvSpPr>
        <p:spPr>
          <a:xfrm>
            <a:off x="1338545" y="6472238"/>
            <a:ext cx="707437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https://people.inf.ethz.ch/omutlu/pub/ModernPrimerOnPIM_springer-emerging-computing-bookchapter21.pdf</a:t>
            </a:r>
            <a:r>
              <a:rPr kumimoji="0" lang="en-US" sz="11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23484623"/>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System </a:t>
            </a:r>
            <a:r>
              <a:rPr lang="en-US" dirty="0" err="1"/>
              <a:t>RowClone</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a:defRPr/>
            </a:pPr>
            <a:fld id="{8E574D81-B5DE-384D-B24B-566C679AE608}" type="slidenum">
              <a:rPr lang="en-US" smtClean="0"/>
              <a:pPr>
                <a:defRPr/>
              </a:pPr>
              <a:t>104</a:t>
            </a:fld>
            <a:endParaRPr lang="en-US"/>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4"/>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System </a:t>
            </a:r>
            <a:r>
              <a:rPr lang="en-US" dirty="0" err="1"/>
              <a:t>RowClone</a:t>
            </a:r>
            <a:r>
              <a:rPr lang="en-US" dirty="0"/>
              <a:t> (&amp; </a:t>
            </a:r>
            <a:r>
              <a:rPr lang="en-US" dirty="0" err="1"/>
              <a:t>PuM</a:t>
            </a:r>
            <a:r>
              <a:rPr lang="en-US" dirty="0"/>
              <a:t>)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2875673"/>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4"/>
          <a:srcRect l="11013" r="18661"/>
          <a:stretch/>
        </p:blipFill>
        <p:spPr>
          <a:xfrm rot="5400000">
            <a:off x="2761306" y="-565570"/>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060569"/>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079813"/>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304689"/>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362401"/>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374539"/>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825389"/>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2983504"/>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006364"/>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358664"/>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037517"/>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251355"/>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3023349745"/>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379470713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47953462"/>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96054548"/>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Specialization: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338432"/>
            <a:ext cx="9144000" cy="2458720"/>
          </a:xfrm>
          <a:prstGeom prst="rect">
            <a:avLst/>
          </a:prstGeom>
        </p:spPr>
      </p:pic>
    </p:spTree>
    <p:extLst>
      <p:ext uri="{BB962C8B-B14F-4D97-AF65-F5344CB8AC3E}">
        <p14:creationId xmlns:p14="http://schemas.microsoft.com/office/powerpoint/2010/main" val="3429690860"/>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p:txBody>
          <a:bodyPr/>
          <a:lstStyle/>
          <a:p>
            <a:r>
              <a:rPr lang="en-US" dirty="0"/>
              <a:t>Accelerating Graph Pattern Mining</a:t>
            </a:r>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3138695158"/>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p:txBody>
          <a:bodyPr/>
          <a:lstStyle/>
          <a:p>
            <a:r>
              <a:rPr lang="en-US" dirty="0"/>
              <a:t>Accelerating HTAP Database Systems</a:t>
            </a:r>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p:txBody>
          <a:bodyPr/>
          <a:lstStyle/>
          <a:p>
            <a:r>
              <a:rPr lang="en-US" dirty="0">
                <a:solidFill>
                  <a:srgbClr val="0000FF"/>
                </a:solidFill>
              </a:rPr>
              <a:t>Appears in ICDE 2022</a:t>
            </a:r>
          </a:p>
          <a:p>
            <a:endParaRPr lang="en-US"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152</a:t>
            </a:fld>
            <a:endParaRPr lang="en-US" altLang="en-US">
              <a:solidFill>
                <a:srgbClr val="000000"/>
              </a:solidFill>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2"/>
          <a:stretch>
            <a:fillRect/>
          </a:stretch>
        </p:blipFill>
        <p:spPr>
          <a:xfrm>
            <a:off x="0" y="2884909"/>
            <a:ext cx="9144000" cy="1912243"/>
          </a:xfrm>
          <a:prstGeom prst="rect">
            <a:avLst/>
          </a:prstGeom>
        </p:spPr>
      </p:pic>
    </p:spTree>
    <p:extLst>
      <p:ext uri="{BB962C8B-B14F-4D97-AF65-F5344CB8AC3E}">
        <p14:creationId xmlns:p14="http://schemas.microsoft.com/office/powerpoint/2010/main" val="946370585"/>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536" y="0"/>
            <a:ext cx="9540552" cy="914400"/>
          </a:xfrm>
        </p:spPr>
        <p:txBody>
          <a:bodyPr/>
          <a:lstStyle/>
          <a:p>
            <a:r>
              <a:rPr lang="en-US" sz="4000" dirty="0">
                <a:cs typeface="Gill Sans MT"/>
              </a:rPr>
              <a:t>Google Edge Neural Network Models</a:t>
            </a:r>
            <a:endParaRPr lang="en-US" sz="4200" dirty="0">
              <a:latin typeface="Gill Sans MT"/>
              <a:cs typeface="Gill Sans MT"/>
            </a:endParaRPr>
          </a:p>
        </p:txBody>
      </p:sp>
      <p:sp>
        <p:nvSpPr>
          <p:cNvPr id="18" name="Rectangle 17"/>
          <p:cNvSpPr/>
          <p:nvPr/>
        </p:nvSpPr>
        <p:spPr>
          <a:xfrm>
            <a:off x="0" y="1172716"/>
            <a:ext cx="9144000" cy="477054"/>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We analyze inference execution using 24 edge NN models </a:t>
            </a:r>
          </a:p>
        </p:txBody>
      </p:sp>
      <p:grpSp>
        <p:nvGrpSpPr>
          <p:cNvPr id="5" name="Group 4">
            <a:extLst>
              <a:ext uri="{FF2B5EF4-FFF2-40B4-BE49-F238E27FC236}">
                <a16:creationId xmlns:a16="http://schemas.microsoft.com/office/drawing/2014/main" id="{084FA3DE-5D66-5046-95E6-96CEBE688732}"/>
              </a:ext>
            </a:extLst>
          </p:cNvPr>
          <p:cNvGrpSpPr/>
          <p:nvPr/>
        </p:nvGrpSpPr>
        <p:grpSpPr>
          <a:xfrm>
            <a:off x="-39388" y="4008859"/>
            <a:ext cx="3745342" cy="1520809"/>
            <a:chOff x="436390" y="4008859"/>
            <a:chExt cx="3745342" cy="1520809"/>
          </a:xfrm>
        </p:grpSpPr>
        <p:cxnSp>
          <p:nvCxnSpPr>
            <p:cNvPr id="23" name="Straight Arrow Connector 22"/>
            <p:cNvCxnSpPr/>
            <p:nvPr/>
          </p:nvCxnSpPr>
          <p:spPr>
            <a:xfrm flipH="1">
              <a:off x="2722390" y="4234268"/>
              <a:ext cx="914400" cy="451103"/>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rot="19870791">
              <a:off x="1916542" y="4008859"/>
              <a:ext cx="226519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13 CNN</a:t>
              </a:r>
            </a:p>
          </p:txBody>
        </p:sp>
        <p:pic>
          <p:nvPicPr>
            <p:cNvPr id="40" name="Picture 39"/>
            <p:cNvPicPr>
              <a:picLocks noChangeAspect="1"/>
            </p:cNvPicPr>
            <p:nvPr/>
          </p:nvPicPr>
          <p:blipFill>
            <a:blip r:embed="rId3"/>
            <a:stretch>
              <a:fillRect/>
            </a:stretch>
          </p:blipFill>
          <p:spPr>
            <a:xfrm>
              <a:off x="1045990" y="4124314"/>
              <a:ext cx="1016000" cy="1016000"/>
            </a:xfrm>
            <a:prstGeom prst="rect">
              <a:avLst/>
            </a:prstGeom>
          </p:spPr>
        </p:pic>
        <p:sp>
          <p:nvSpPr>
            <p:cNvPr id="41" name="TextBox 40"/>
            <p:cNvSpPr txBox="1"/>
            <p:nvPr/>
          </p:nvSpPr>
          <p:spPr>
            <a:xfrm>
              <a:off x="436390" y="5191114"/>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Face Detection</a:t>
              </a:r>
            </a:p>
          </p:txBody>
        </p:sp>
      </p:grpSp>
      <p:grpSp>
        <p:nvGrpSpPr>
          <p:cNvPr id="3" name="Group 2">
            <a:extLst>
              <a:ext uri="{FF2B5EF4-FFF2-40B4-BE49-F238E27FC236}">
                <a16:creationId xmlns:a16="http://schemas.microsoft.com/office/drawing/2014/main" id="{AC5BBC32-1605-554F-BCB3-A240D470CEE3}"/>
              </a:ext>
            </a:extLst>
          </p:cNvPr>
          <p:cNvGrpSpPr/>
          <p:nvPr/>
        </p:nvGrpSpPr>
        <p:grpSpPr>
          <a:xfrm>
            <a:off x="-247178" y="2295514"/>
            <a:ext cx="3665496" cy="1405354"/>
            <a:chOff x="228600" y="2295514"/>
            <a:chExt cx="3665496" cy="1405354"/>
          </a:xfrm>
        </p:grpSpPr>
        <p:pic>
          <p:nvPicPr>
            <p:cNvPr id="12" name="Picture 11"/>
            <p:cNvPicPr>
              <a:picLocks noChangeAspect="1"/>
            </p:cNvPicPr>
            <p:nvPr/>
          </p:nvPicPr>
          <p:blipFill>
            <a:blip r:embed="rId4"/>
            <a:stretch>
              <a:fillRect/>
            </a:stretch>
          </p:blipFill>
          <p:spPr>
            <a:xfrm>
              <a:off x="990600" y="2295514"/>
              <a:ext cx="1041400" cy="1041400"/>
            </a:xfrm>
            <a:prstGeom prst="rect">
              <a:avLst/>
            </a:prstGeom>
          </p:spPr>
        </p:pic>
        <p:cxnSp>
          <p:nvCxnSpPr>
            <p:cNvPr id="21" name="Straight Arrow Connector 20"/>
            <p:cNvCxnSpPr/>
            <p:nvPr/>
          </p:nvCxnSpPr>
          <p:spPr>
            <a:xfrm flipH="1" flipV="1">
              <a:off x="2493790" y="3015068"/>
              <a:ext cx="914400" cy="219454"/>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690717">
              <a:off x="2203817" y="2415234"/>
              <a:ext cx="16902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6 RNN</a:t>
              </a:r>
              <a:b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Transducers</a:t>
              </a:r>
            </a:p>
          </p:txBody>
        </p:sp>
        <p:sp>
          <p:nvSpPr>
            <p:cNvPr id="42" name="TextBox 41"/>
            <p:cNvSpPr txBox="1"/>
            <p:nvPr/>
          </p:nvSpPr>
          <p:spPr>
            <a:xfrm>
              <a:off x="228600" y="3362314"/>
              <a:ext cx="2646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Speech Recognition</a:t>
              </a:r>
            </a:p>
          </p:txBody>
        </p:sp>
      </p:grpSp>
      <p:grpSp>
        <p:nvGrpSpPr>
          <p:cNvPr id="6" name="Group 5">
            <a:extLst>
              <a:ext uri="{FF2B5EF4-FFF2-40B4-BE49-F238E27FC236}">
                <a16:creationId xmlns:a16="http://schemas.microsoft.com/office/drawing/2014/main" id="{4D173D8C-CB41-7D42-8BF3-46C2710D7CEC}"/>
              </a:ext>
            </a:extLst>
          </p:cNvPr>
          <p:cNvGrpSpPr/>
          <p:nvPr/>
        </p:nvGrpSpPr>
        <p:grpSpPr>
          <a:xfrm>
            <a:off x="5603391" y="2253068"/>
            <a:ext cx="3726087" cy="1329154"/>
            <a:chOff x="5016103" y="2253068"/>
            <a:chExt cx="3726087" cy="1329154"/>
          </a:xfrm>
        </p:grpSpPr>
        <p:pic>
          <p:nvPicPr>
            <p:cNvPr id="13" name="Picture 12"/>
            <p:cNvPicPr>
              <a:picLocks noChangeAspect="1"/>
            </p:cNvPicPr>
            <p:nvPr/>
          </p:nvPicPr>
          <p:blipFill>
            <a:blip r:embed="rId5"/>
            <a:stretch>
              <a:fillRect/>
            </a:stretch>
          </p:blipFill>
          <p:spPr>
            <a:xfrm>
              <a:off x="6760990" y="2253068"/>
              <a:ext cx="1143000" cy="1143000"/>
            </a:xfrm>
            <a:prstGeom prst="rect">
              <a:avLst/>
            </a:prstGeom>
          </p:spPr>
        </p:pic>
        <p:cxnSp>
          <p:nvCxnSpPr>
            <p:cNvPr id="25" name="Straight Arrow Connector 24"/>
            <p:cNvCxnSpPr/>
            <p:nvPr/>
          </p:nvCxnSpPr>
          <p:spPr>
            <a:xfrm flipV="1">
              <a:off x="5617990" y="28626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20281783">
              <a:off x="5016103" y="2632046"/>
              <a:ext cx="169027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2 LSTMs</a:t>
              </a:r>
            </a:p>
          </p:txBody>
        </p:sp>
        <p:sp>
          <p:nvSpPr>
            <p:cNvPr id="44" name="TextBox 43"/>
            <p:cNvSpPr txBox="1"/>
            <p:nvPr/>
          </p:nvSpPr>
          <p:spPr>
            <a:xfrm>
              <a:off x="6075190" y="3243668"/>
              <a:ext cx="266700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Language Translation</a:t>
              </a:r>
            </a:p>
          </p:txBody>
        </p:sp>
      </p:grpSp>
      <p:grpSp>
        <p:nvGrpSpPr>
          <p:cNvPr id="7" name="Group 6">
            <a:extLst>
              <a:ext uri="{FF2B5EF4-FFF2-40B4-BE49-F238E27FC236}">
                <a16:creationId xmlns:a16="http://schemas.microsoft.com/office/drawing/2014/main" id="{C67ADE98-1B8B-E442-B4D1-C13216050E3C}"/>
              </a:ext>
            </a:extLst>
          </p:cNvPr>
          <p:cNvGrpSpPr/>
          <p:nvPr/>
        </p:nvGrpSpPr>
        <p:grpSpPr>
          <a:xfrm>
            <a:off x="5758020" y="4068053"/>
            <a:ext cx="3266658" cy="1342969"/>
            <a:chOff x="5170732" y="4068053"/>
            <a:chExt cx="3266658" cy="1342969"/>
          </a:xfrm>
        </p:grpSpPr>
        <p:pic>
          <p:nvPicPr>
            <p:cNvPr id="38" name="Picture 37"/>
            <p:cNvPicPr>
              <a:picLocks noChangeAspect="1"/>
            </p:cNvPicPr>
            <p:nvPr/>
          </p:nvPicPr>
          <p:blipFill>
            <a:blip r:embed="rId6"/>
            <a:stretch>
              <a:fillRect/>
            </a:stretch>
          </p:blipFill>
          <p:spPr>
            <a:xfrm>
              <a:off x="6862590" y="4183468"/>
              <a:ext cx="889000" cy="889000"/>
            </a:xfrm>
            <a:prstGeom prst="rect">
              <a:avLst/>
            </a:prstGeom>
          </p:spPr>
        </p:pic>
        <p:sp>
          <p:nvSpPr>
            <p:cNvPr id="43" name="TextBox 42"/>
            <p:cNvSpPr txBox="1"/>
            <p:nvPr/>
          </p:nvSpPr>
          <p:spPr>
            <a:xfrm>
              <a:off x="6172200" y="5072468"/>
              <a:ext cx="226519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Image Captioning</a:t>
              </a:r>
            </a:p>
          </p:txBody>
        </p:sp>
        <p:cxnSp>
          <p:nvCxnSpPr>
            <p:cNvPr id="45" name="Straight Arrow Connector 44"/>
            <p:cNvCxnSpPr/>
            <p:nvPr/>
          </p:nvCxnSpPr>
          <p:spPr>
            <a:xfrm>
              <a:off x="5389390" y="4310468"/>
              <a:ext cx="914400" cy="381000"/>
            </a:xfrm>
            <a:prstGeom prst="straightConnector1">
              <a:avLst/>
            </a:prstGeom>
            <a:ln w="38100" cmpd="sng">
              <a:solidFill>
                <a:srgbClr val="1F497D"/>
              </a:solidFill>
              <a:prstDash val="sysDash"/>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rot="1399497">
              <a:off x="5170732" y="4068053"/>
              <a:ext cx="154605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Gill Sans MT"/>
                </a:rPr>
                <a:t>3 RCNN</a:t>
              </a:r>
            </a:p>
          </p:txBody>
        </p:sp>
      </p:grpSp>
      <p:pic>
        <p:nvPicPr>
          <p:cNvPr id="24" name="Picture 23" descr="safari.png"/>
          <p:cNvPicPr>
            <a:picLocks noChangeAspect="1"/>
          </p:cNvPicPr>
          <p:nvPr/>
        </p:nvPicPr>
        <p:blipFill>
          <a:blip r:embed="rId7" cstate="print"/>
          <a:stretch>
            <a:fillRect/>
          </a:stretch>
        </p:blipFill>
        <p:spPr>
          <a:xfrm>
            <a:off x="76200" y="6580445"/>
            <a:ext cx="959296" cy="277563"/>
          </a:xfrm>
          <a:prstGeom prst="rect">
            <a:avLst/>
          </a:prstGeom>
        </p:spPr>
      </p:pic>
      <p:grpSp>
        <p:nvGrpSpPr>
          <p:cNvPr id="26" name="Group 25">
            <a:extLst>
              <a:ext uri="{FF2B5EF4-FFF2-40B4-BE49-F238E27FC236}">
                <a16:creationId xmlns:a16="http://schemas.microsoft.com/office/drawing/2014/main" id="{728D0EC9-A5FF-EF49-9065-E63C4F1F200F}"/>
              </a:ext>
            </a:extLst>
          </p:cNvPr>
          <p:cNvGrpSpPr/>
          <p:nvPr/>
        </p:nvGrpSpPr>
        <p:grpSpPr>
          <a:xfrm>
            <a:off x="3037210" y="2414650"/>
            <a:ext cx="3091868" cy="2246806"/>
            <a:chOff x="5380192" y="4385166"/>
            <a:chExt cx="3091868" cy="2246806"/>
          </a:xfrm>
        </p:grpSpPr>
        <p:sp>
          <p:nvSpPr>
            <p:cNvPr id="27" name="TextBox 26">
              <a:extLst>
                <a:ext uri="{FF2B5EF4-FFF2-40B4-BE49-F238E27FC236}">
                  <a16:creationId xmlns:a16="http://schemas.microsoft.com/office/drawing/2014/main" id="{48727FEC-3FA4-3E4F-83C7-BAE3582E5637}"/>
                </a:ext>
              </a:extLst>
            </p:cNvPr>
            <p:cNvSpPr txBox="1"/>
            <p:nvPr/>
          </p:nvSpPr>
          <p:spPr>
            <a:xfrm>
              <a:off x="5380192" y="6170307"/>
              <a:ext cx="30918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Google Edge TPU</a:t>
              </a:r>
            </a:p>
          </p:txBody>
        </p:sp>
        <p:pic>
          <p:nvPicPr>
            <p:cNvPr id="28" name="Picture 27">
              <a:extLst>
                <a:ext uri="{FF2B5EF4-FFF2-40B4-BE49-F238E27FC236}">
                  <a16:creationId xmlns:a16="http://schemas.microsoft.com/office/drawing/2014/main" id="{FB386743-9593-C343-B987-372F277CC027}"/>
                </a:ext>
              </a:extLst>
            </p:cNvPr>
            <p:cNvPicPr>
              <a:picLocks noChangeAspect="1"/>
            </p:cNvPicPr>
            <p:nvPr/>
          </p:nvPicPr>
          <p:blipFill>
            <a:blip r:embed="rId8"/>
            <a:stretch>
              <a:fillRect/>
            </a:stretch>
          </p:blipFill>
          <p:spPr>
            <a:xfrm>
              <a:off x="5841742" y="4385166"/>
              <a:ext cx="2057400" cy="2057400"/>
            </a:xfrm>
            <a:prstGeom prst="rect">
              <a:avLst/>
            </a:prstGeom>
          </p:spPr>
        </p:pic>
      </p:grpSp>
    </p:spTree>
    <p:extLst>
      <p:ext uri="{BB962C8B-B14F-4D97-AF65-F5344CB8AC3E}">
        <p14:creationId xmlns:p14="http://schemas.microsoft.com/office/powerpoint/2010/main" val="394692951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lstStyle/>
          <a:p>
            <a:r>
              <a:rPr lang="en-US" sz="4000" dirty="0">
                <a:latin typeface="Gill Sans MT"/>
                <a:cs typeface="Gill Sans MT"/>
              </a:rPr>
              <a:t>Diversity Across the Models</a:t>
            </a:r>
          </a:p>
        </p:txBody>
      </p:sp>
      <p:sp>
        <p:nvSpPr>
          <p:cNvPr id="3" name="Content Placeholder 2"/>
          <p:cNvSpPr>
            <a:spLocks noGrp="1"/>
          </p:cNvSpPr>
          <p:nvPr>
            <p:ph idx="1"/>
          </p:nvPr>
        </p:nvSpPr>
        <p:spPr>
          <a:xfrm>
            <a:off x="152400" y="914400"/>
            <a:ext cx="8610600" cy="5562600"/>
          </a:xfrm>
        </p:spPr>
        <p:txBody>
          <a:bodyPr>
            <a:noAutofit/>
          </a:bodyPr>
          <a:lstStyle/>
          <a:p>
            <a:pPr marL="457200" lvl="1" indent="0">
              <a:buNone/>
            </a:pPr>
            <a:endParaRPr lang="en-US" sz="2400" dirty="0">
              <a:solidFill>
                <a:srgbClr val="595959"/>
              </a:solidFill>
              <a:latin typeface="Gill Sans MT"/>
              <a:cs typeface="Gill Sans MT"/>
            </a:endParaRPr>
          </a:p>
          <a:p>
            <a:pPr lvl="2"/>
            <a:endParaRPr lang="en-US" sz="1800" dirty="0">
              <a:solidFill>
                <a:srgbClr val="595959"/>
              </a:solidFill>
              <a:latin typeface="Gill Sans MT"/>
              <a:cs typeface="Gill Sans MT"/>
            </a:endParaRPr>
          </a:p>
          <a:p>
            <a:pPr marL="914400" lvl="2" indent="0">
              <a:buNone/>
            </a:pPr>
            <a:endParaRPr lang="en-US" sz="1400" dirty="0">
              <a:solidFill>
                <a:srgbClr val="0000FF"/>
              </a:solidFill>
              <a:latin typeface="Gill Sans MT"/>
              <a:cs typeface="Gill Sans MT"/>
            </a:endParaRPr>
          </a:p>
          <a:p>
            <a:pPr lvl="1"/>
            <a:endParaRPr lang="en-US" sz="1600" dirty="0">
              <a:latin typeface="Gill Sans MT"/>
              <a:cs typeface="Gill Sans MT"/>
            </a:endParaRPr>
          </a:p>
        </p:txBody>
      </p:sp>
      <p:sp>
        <p:nvSpPr>
          <p:cNvPr id="16" name="Rectangle 15"/>
          <p:cNvSpPr/>
          <p:nvPr/>
        </p:nvSpPr>
        <p:spPr>
          <a:xfrm>
            <a:off x="0" y="9144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1</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there is</a:t>
            </a: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 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a:t>
            </a:r>
            <a:b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600" b="1" i="0" u="sng" strike="noStrike" kern="1200" cap="none" spc="0" normalizeH="0" baseline="0" noProof="0" dirty="0">
                <a:ln>
                  <a:noFill/>
                </a:ln>
                <a:solidFill>
                  <a:srgbClr val="000000"/>
                </a:solidFill>
                <a:effectLst/>
                <a:uLnTx/>
                <a:uFillTx/>
                <a:latin typeface="Gill Sans MT"/>
                <a:ea typeface="+mn-ea"/>
                <a:cs typeface="Gill Sans MT"/>
              </a:rPr>
              <a:t>layer characteristics</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across the models</a:t>
            </a:r>
          </a:p>
        </p:txBody>
      </p:sp>
      <p:graphicFrame>
        <p:nvGraphicFramePr>
          <p:cNvPr id="14" name="Chart 13"/>
          <p:cNvGraphicFramePr>
            <a:graphicFrameLocks/>
          </p:cNvGraphicFramePr>
          <p:nvPr/>
        </p:nvGraphicFramePr>
        <p:xfrm>
          <a:off x="546240" y="2542401"/>
          <a:ext cx="8162544" cy="3236976"/>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6"/>
          <p:cNvSpPr/>
          <p:nvPr/>
        </p:nvSpPr>
        <p:spPr>
          <a:xfrm>
            <a:off x="4965840" y="4800600"/>
            <a:ext cx="1905000" cy="5817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8" name="Rectangle 7"/>
          <p:cNvSpPr/>
          <p:nvPr/>
        </p:nvSpPr>
        <p:spPr>
          <a:xfrm>
            <a:off x="6032640" y="5867400"/>
            <a:ext cx="2730360" cy="6463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LSTMs and Transducers</a:t>
            </a:r>
          </a:p>
        </p:txBody>
      </p:sp>
      <p:cxnSp>
        <p:nvCxnSpPr>
          <p:cNvPr id="9" name="Straight Arrow Connector 8"/>
          <p:cNvCxnSpPr/>
          <p:nvPr/>
        </p:nvCxnSpPr>
        <p:spPr>
          <a:xfrm>
            <a:off x="6553200" y="5410200"/>
            <a:ext cx="5334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pic>
        <p:nvPicPr>
          <p:cNvPr id="10" name="Picture 9"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1" name="Shape 6"/>
          <p:cNvSpPr/>
          <p:nvPr/>
        </p:nvSpPr>
        <p:spPr>
          <a:xfrm>
            <a:off x="1524000" y="2819401"/>
            <a:ext cx="4101960" cy="1981199"/>
          </a:xfrm>
          <a:prstGeom prst="ellipse">
            <a:avLst/>
          </a:prstGeom>
          <a:solidFill>
            <a:schemeClr val="bg1">
              <a:lumMod val="65000"/>
              <a:alpha val="38823"/>
            </a:schemeClr>
          </a:solidFill>
          <a:ln w="12700" cap="flat" cmpd="sng">
            <a:solidFill>
              <a:srgbClr val="000000"/>
            </a:solidFill>
            <a:prstDash val="solid"/>
            <a:miter lim="800000"/>
            <a:headEnd type="none" w="sm" len="sm"/>
            <a:tailEnd type="none" w="sm" len="sm"/>
          </a:ln>
        </p:spPr>
        <p:txBody>
          <a:bodyPr spcFirstLastPara="1" wrap="square" lIns="91425" tIns="45700" rIns="91425" bIns="45700"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Gill Sans MT"/>
              <a:ea typeface="Twentieth Century"/>
              <a:cs typeface="Gill Sans MT"/>
              <a:sym typeface="Twentieth Century"/>
            </a:endParaRPr>
          </a:p>
        </p:txBody>
      </p:sp>
      <p:sp>
        <p:nvSpPr>
          <p:cNvPr id="13" name="Rectangle 12"/>
          <p:cNvSpPr/>
          <p:nvPr/>
        </p:nvSpPr>
        <p:spPr>
          <a:xfrm>
            <a:off x="4953000" y="1981200"/>
            <a:ext cx="2994102"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Layers from </a:t>
            </a:r>
            <a:br>
              <a:rPr kumimoji="0" lang="en-US" sz="18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1800" b="1" i="0" u="none" strike="noStrike" kern="1200" cap="none" spc="0" normalizeH="0" baseline="0" noProof="0" dirty="0">
                <a:ln>
                  <a:noFill/>
                </a:ln>
                <a:solidFill>
                  <a:prstClr val="black"/>
                </a:solidFill>
                <a:effectLst/>
                <a:uLnTx/>
                <a:uFillTx/>
                <a:latin typeface="Gill Sans MT"/>
                <a:ea typeface="+mn-ea"/>
                <a:cs typeface="Gill Sans MT"/>
              </a:rPr>
              <a:t>CNNs and RCNNs</a:t>
            </a:r>
          </a:p>
        </p:txBody>
      </p:sp>
      <p:cxnSp>
        <p:nvCxnSpPr>
          <p:cNvPr id="15" name="Straight Arrow Connector 14"/>
          <p:cNvCxnSpPr/>
          <p:nvPr/>
        </p:nvCxnSpPr>
        <p:spPr>
          <a:xfrm flipV="1">
            <a:off x="4800600" y="2514600"/>
            <a:ext cx="609600" cy="457200"/>
          </a:xfrm>
          <a:prstGeom prst="straightConnector1">
            <a:avLst/>
          </a:prstGeom>
          <a:ln w="28575"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2290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76200"/>
            <a:ext cx="9144000" cy="914400"/>
          </a:xfrm>
        </p:spPr>
        <p:txBody>
          <a:bodyPr/>
          <a:lstStyle/>
          <a:p>
            <a:r>
              <a:rPr lang="en-US" sz="4000" dirty="0">
                <a:cs typeface="Gill Sans MT"/>
              </a:rPr>
              <a:t>Diversity Within the Models</a:t>
            </a:r>
            <a:endParaRPr lang="en-US" sz="4000" dirty="0">
              <a:latin typeface="Gill Sans MT"/>
              <a:cs typeface="Gill Sans MT"/>
            </a:endParaRPr>
          </a:p>
        </p:txBody>
      </p:sp>
      <p:sp>
        <p:nvSpPr>
          <p:cNvPr id="20" name="Rectangle 19"/>
          <p:cNvSpPr/>
          <p:nvPr/>
        </p:nvSpPr>
        <p:spPr>
          <a:xfrm>
            <a:off x="342900" y="2132799"/>
            <a:ext cx="8458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For example, our analysis of edge CNN models shows: </a:t>
            </a:r>
            <a:endParaRPr kumimoji="0" lang="en-US" sz="24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18" name="TextBox 17"/>
          <p:cNvSpPr txBox="1"/>
          <p:nvPr/>
        </p:nvSpPr>
        <p:spPr>
          <a:xfrm>
            <a:off x="50526" y="2487717"/>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7" name="TextBox 26"/>
          <p:cNvSpPr txBox="1"/>
          <p:nvPr/>
        </p:nvSpPr>
        <p:spPr>
          <a:xfrm>
            <a:off x="33715" y="3775914"/>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2</a:t>
            </a: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23" name="Rectangle 22"/>
          <p:cNvSpPr/>
          <p:nvPr/>
        </p:nvSpPr>
        <p:spPr>
          <a:xfrm>
            <a:off x="-25674" y="94536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F497D"/>
                </a:solidFill>
                <a:effectLst/>
                <a:uLnTx/>
                <a:uFillTx/>
                <a:latin typeface="Gill Sans MT"/>
                <a:ea typeface="+mn-ea"/>
                <a:cs typeface="Gill Sans MT"/>
              </a:rPr>
              <a:t>Insight 2</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even </a:t>
            </a:r>
            <a:r>
              <a:rPr kumimoji="0" lang="en-US" sz="2600" b="1" i="0" u="none" strike="noStrike" kern="1200" cap="none" spc="0" normalizeH="0" baseline="0" noProof="0" dirty="0">
                <a:ln>
                  <a:noFill/>
                </a:ln>
                <a:solidFill>
                  <a:srgbClr val="0000FF"/>
                </a:solidFill>
                <a:effectLst/>
                <a:uLnTx/>
                <a:uFillTx/>
                <a:latin typeface="Gill Sans MT"/>
                <a:ea typeface="+mn-ea"/>
                <a:cs typeface="Gill Sans MT"/>
              </a:rPr>
              <a:t>within</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 each model, layers exhibit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a:ea typeface="+mn-ea"/>
                <a:cs typeface="Gill Sans MT"/>
              </a:rPr>
              <a:t>significant variation </a:t>
            </a:r>
            <a:r>
              <a:rPr kumimoji="0" lang="en-US" sz="2600" b="1" i="0" u="none" strike="noStrike" kern="1200" cap="none" spc="0" normalizeH="0" baseline="0" noProof="0" dirty="0">
                <a:ln>
                  <a:noFill/>
                </a:ln>
                <a:solidFill>
                  <a:srgbClr val="000000"/>
                </a:solidFill>
                <a:effectLst/>
                <a:uLnTx/>
                <a:uFillTx/>
                <a:latin typeface="Gill Sans MT"/>
                <a:ea typeface="+mn-ea"/>
                <a:cs typeface="Gill Sans MT"/>
              </a:rPr>
              <a:t>in terms of layer characteristics</a:t>
            </a:r>
            <a:endParaRPr kumimoji="0" lang="en-US" sz="2600" b="1" i="0" u="none" strike="noStrike" kern="1200" cap="none" spc="0" normalizeH="0" baseline="0" noProof="0" dirty="0">
              <a:ln>
                <a:noFill/>
              </a:ln>
              <a:solidFill>
                <a:srgbClr val="0000FF"/>
              </a:solidFill>
              <a:effectLst/>
              <a:uLnTx/>
              <a:uFillTx/>
              <a:latin typeface="Gill Sans MT"/>
              <a:ea typeface="+mn-ea"/>
              <a:cs typeface="Gill Sans MT"/>
            </a:endParaRPr>
          </a:p>
        </p:txBody>
      </p:sp>
      <p:graphicFrame>
        <p:nvGraphicFramePr>
          <p:cNvPr id="46" name="Chart 45">
            <a:extLst>
              <a:ext uri="{FF2B5EF4-FFF2-40B4-BE49-F238E27FC236}">
                <a16:creationId xmlns:a16="http://schemas.microsoft.com/office/drawing/2014/main" id="{89F66459-07FF-704F-BEE4-E8D56557CA28}"/>
              </a:ext>
            </a:extLst>
          </p:cNvPr>
          <p:cNvGraphicFramePr>
            <a:graphicFrameLocks/>
          </p:cNvGraphicFramePr>
          <p:nvPr/>
        </p:nvGraphicFramePr>
        <p:xfrm>
          <a:off x="-25674" y="2594661"/>
          <a:ext cx="4572000" cy="2577500"/>
        </p:xfrm>
        <a:graphic>
          <a:graphicData uri="http://schemas.openxmlformats.org/drawingml/2006/chart">
            <c:chart xmlns:c="http://schemas.openxmlformats.org/drawingml/2006/chart" xmlns:r="http://schemas.openxmlformats.org/officeDocument/2006/relationships" r:id="rId4"/>
          </a:graphicData>
        </a:graphic>
      </p:graphicFrame>
      <p:grpSp>
        <p:nvGrpSpPr>
          <p:cNvPr id="47" name="Group 46">
            <a:extLst>
              <a:ext uri="{FF2B5EF4-FFF2-40B4-BE49-F238E27FC236}">
                <a16:creationId xmlns:a16="http://schemas.microsoft.com/office/drawing/2014/main" id="{064D1AA3-0F57-CD4A-A9C8-CB56ECBD228D}"/>
              </a:ext>
            </a:extLst>
          </p:cNvPr>
          <p:cNvGrpSpPr/>
          <p:nvPr/>
        </p:nvGrpSpPr>
        <p:grpSpPr>
          <a:xfrm>
            <a:off x="1166311" y="3627425"/>
            <a:ext cx="3189515" cy="932685"/>
            <a:chOff x="1230085" y="1447800"/>
            <a:chExt cx="3189515" cy="932685"/>
          </a:xfrm>
        </p:grpSpPr>
        <p:sp>
          <p:nvSpPr>
            <p:cNvPr id="48" name="Rounded Rectangle 47">
              <a:extLst>
                <a:ext uri="{FF2B5EF4-FFF2-40B4-BE49-F238E27FC236}">
                  <a16:creationId xmlns:a16="http://schemas.microsoft.com/office/drawing/2014/main" id="{63915C18-60E5-E94C-854A-20EE478DA660}"/>
                </a:ext>
              </a:extLst>
            </p:cNvPr>
            <p:cNvSpPr/>
            <p:nvPr/>
          </p:nvSpPr>
          <p:spPr bwMode="auto">
            <a:xfrm>
              <a:off x="3429000" y="1694685"/>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0" name="Rounded Rectangle 49">
              <a:extLst>
                <a:ext uri="{FF2B5EF4-FFF2-40B4-BE49-F238E27FC236}">
                  <a16:creationId xmlns:a16="http://schemas.microsoft.com/office/drawing/2014/main" id="{5879BFA2-420D-4743-B01C-5AE31A8115FC}"/>
                </a:ext>
              </a:extLst>
            </p:cNvPr>
            <p:cNvSpPr/>
            <p:nvPr/>
          </p:nvSpPr>
          <p:spPr bwMode="auto">
            <a:xfrm>
              <a:off x="1230085" y="1447800"/>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grpSp>
      <p:graphicFrame>
        <p:nvGraphicFramePr>
          <p:cNvPr id="53" name="Chart 52">
            <a:extLst>
              <a:ext uri="{FF2B5EF4-FFF2-40B4-BE49-F238E27FC236}">
                <a16:creationId xmlns:a16="http://schemas.microsoft.com/office/drawing/2014/main" id="{B237B0FF-BF9C-BB47-AAD5-580D7A9A9D41}"/>
              </a:ext>
            </a:extLst>
          </p:cNvPr>
          <p:cNvGraphicFramePr>
            <a:graphicFrameLocks/>
          </p:cNvGraphicFramePr>
          <p:nvPr/>
        </p:nvGraphicFramePr>
        <p:xfrm>
          <a:off x="4462272" y="2796617"/>
          <a:ext cx="4681728" cy="2391771"/>
        </p:xfrm>
        <a:graphic>
          <a:graphicData uri="http://schemas.openxmlformats.org/drawingml/2006/chart">
            <c:chart xmlns:c="http://schemas.openxmlformats.org/drawingml/2006/chart" xmlns:r="http://schemas.openxmlformats.org/officeDocument/2006/relationships" r:id="rId5"/>
          </a:graphicData>
        </a:graphic>
      </p:graphicFrame>
      <p:sp>
        <p:nvSpPr>
          <p:cNvPr id="57" name="Rectangle 56">
            <a:extLst>
              <a:ext uri="{FF2B5EF4-FFF2-40B4-BE49-F238E27FC236}">
                <a16:creationId xmlns:a16="http://schemas.microsoft.com/office/drawing/2014/main" id="{55C3E561-DA5A-E843-8E03-B446ADEF3F3C}"/>
              </a:ext>
            </a:extLst>
          </p:cNvPr>
          <p:cNvSpPr/>
          <p:nvPr/>
        </p:nvSpPr>
        <p:spPr>
          <a:xfrm>
            <a:off x="-25674" y="5869871"/>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FLOP/Byte: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244x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
        <p:nvSpPr>
          <p:cNvPr id="58" name="Rounded Rectangle 57">
            <a:extLst>
              <a:ext uri="{FF2B5EF4-FFF2-40B4-BE49-F238E27FC236}">
                <a16:creationId xmlns:a16="http://schemas.microsoft.com/office/drawing/2014/main" id="{15F8C434-3BB6-3442-93DD-EFCD378945D3}"/>
              </a:ext>
            </a:extLst>
          </p:cNvPr>
          <p:cNvSpPr/>
          <p:nvPr/>
        </p:nvSpPr>
        <p:spPr bwMode="auto">
          <a:xfrm>
            <a:off x="5919715" y="3452961"/>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59" name="Rounded Rectangle 58">
            <a:extLst>
              <a:ext uri="{FF2B5EF4-FFF2-40B4-BE49-F238E27FC236}">
                <a16:creationId xmlns:a16="http://schemas.microsoft.com/office/drawing/2014/main" id="{7F9AAB31-AD36-5D44-B004-0EEC8C56B9CB}"/>
              </a:ext>
            </a:extLst>
          </p:cNvPr>
          <p:cNvSpPr/>
          <p:nvPr/>
        </p:nvSpPr>
        <p:spPr bwMode="auto">
          <a:xfrm>
            <a:off x="7016761" y="3930212"/>
            <a:ext cx="990600" cy="685800"/>
          </a:xfrm>
          <a:prstGeom prst="roundRect">
            <a:avLst/>
          </a:prstGeom>
          <a:solidFill>
            <a:schemeClr val="lt1">
              <a:alpha val="0"/>
            </a:schemeClr>
          </a:solidFill>
          <a:ln w="38100" cmpd="sng">
            <a:solidFill>
              <a:schemeClr val="accent2"/>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60" name="Rectangle 59">
            <a:extLst>
              <a:ext uri="{FF2B5EF4-FFF2-40B4-BE49-F238E27FC236}">
                <a16:creationId xmlns:a16="http://schemas.microsoft.com/office/drawing/2014/main" id="{27255C45-7B86-5745-B1B2-7E93DF5FBD83}"/>
              </a:ext>
            </a:extLst>
          </p:cNvPr>
          <p:cNvSpPr/>
          <p:nvPr/>
        </p:nvSpPr>
        <p:spPr>
          <a:xfrm>
            <a:off x="-25674" y="5248258"/>
            <a:ext cx="9169674" cy="461665"/>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Variation in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MAC intensity: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up to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200x</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across layers</a:t>
            </a:r>
          </a:p>
        </p:txBody>
      </p:sp>
    </p:spTree>
    <p:extLst>
      <p:ext uri="{BB962C8B-B14F-4D97-AF65-F5344CB8AC3E}">
        <p14:creationId xmlns:p14="http://schemas.microsoft.com/office/powerpoint/2010/main" val="177174145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p:cNvSpPr>
            <a:spLocks noGrp="1"/>
          </p:cNvSpPr>
          <p:nvPr>
            <p:ph type="title"/>
          </p:nvPr>
        </p:nvSpPr>
        <p:spPr>
          <a:xfrm>
            <a:off x="0" y="-228600"/>
            <a:ext cx="9144000" cy="914400"/>
          </a:xfrm>
        </p:spPr>
        <p:txBody>
          <a:bodyPr/>
          <a:lstStyle/>
          <a:p>
            <a:r>
              <a:rPr lang="en-US" sz="4000" dirty="0">
                <a:latin typeface="Gill Sans MT"/>
                <a:cs typeface="Gill Sans MT"/>
              </a:rPr>
              <a:t>Mensa High-Level Overview</a:t>
            </a:r>
          </a:p>
        </p:txBody>
      </p:sp>
      <p:grpSp>
        <p:nvGrpSpPr>
          <p:cNvPr id="14" name="Group 13"/>
          <p:cNvGrpSpPr/>
          <p:nvPr/>
        </p:nvGrpSpPr>
        <p:grpSpPr>
          <a:xfrm>
            <a:off x="6696511" y="4158818"/>
            <a:ext cx="451102" cy="703013"/>
            <a:chOff x="5486400" y="4419599"/>
            <a:chExt cx="533400" cy="703013"/>
          </a:xfrm>
        </p:grpSpPr>
        <p:sp>
          <p:nvSpPr>
            <p:cNvPr id="16" name="Rounded Rectangle 15"/>
            <p:cNvSpPr/>
            <p:nvPr/>
          </p:nvSpPr>
          <p:spPr bwMode="auto">
            <a:xfrm>
              <a:off x="5486400" y="4419599"/>
              <a:ext cx="533400" cy="703013"/>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5" name="Group 24"/>
            <p:cNvGrpSpPr/>
            <p:nvPr/>
          </p:nvGrpSpPr>
          <p:grpSpPr>
            <a:xfrm rot="5400000">
              <a:off x="5358057" y="4714812"/>
              <a:ext cx="561486" cy="152400"/>
              <a:chOff x="2743200" y="2590800"/>
              <a:chExt cx="1447800" cy="228600"/>
            </a:xfrm>
            <a:solidFill>
              <a:schemeClr val="accent1"/>
            </a:solidFill>
          </p:grpSpPr>
          <p:grpSp>
            <p:nvGrpSpPr>
              <p:cNvPr id="26" name="Group 25"/>
              <p:cNvGrpSpPr/>
              <p:nvPr/>
            </p:nvGrpSpPr>
            <p:grpSpPr>
              <a:xfrm>
                <a:off x="3124200" y="2590800"/>
                <a:ext cx="1066800" cy="228600"/>
                <a:chOff x="3505200" y="2590800"/>
                <a:chExt cx="1066800" cy="228600"/>
              </a:xfrm>
              <a:grpFill/>
            </p:grpSpPr>
            <p:sp>
              <p:nvSpPr>
                <p:cNvPr id="28" name="Oval 27"/>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9" name="Oval 28"/>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30" name="Oval 29"/>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7" name="Oval 26"/>
              <p:cNvSpPr/>
              <p:nvPr/>
            </p:nvSpPr>
            <p:spPr>
              <a:xfrm>
                <a:off x="2743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41" name="Group 40"/>
            <p:cNvGrpSpPr/>
            <p:nvPr/>
          </p:nvGrpSpPr>
          <p:grpSpPr>
            <a:xfrm rot="5400000">
              <a:off x="5734417" y="4733628"/>
              <a:ext cx="265967" cy="152401"/>
              <a:chOff x="3505203" y="3505190"/>
              <a:chExt cx="685796" cy="228601"/>
            </a:xfrm>
            <a:solidFill>
              <a:srgbClr val="45CB27"/>
            </a:solidFill>
          </p:grpSpPr>
          <p:sp>
            <p:nvSpPr>
              <p:cNvPr id="43" name="Oval 42"/>
              <p:cNvSpPr/>
              <p:nvPr/>
            </p:nvSpPr>
            <p:spPr>
              <a:xfrm>
                <a:off x="3505203" y="3505191"/>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44" name="Oval 43"/>
              <p:cNvSpPr/>
              <p:nvPr/>
            </p:nvSpPr>
            <p:spPr>
              <a:xfrm>
                <a:off x="3886201" y="3505190"/>
                <a:ext cx="304798"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sp>
        <p:nvSpPr>
          <p:cNvPr id="136" name="TextBox 135"/>
          <p:cNvSpPr txBox="1"/>
          <p:nvPr/>
        </p:nvSpPr>
        <p:spPr>
          <a:xfrm>
            <a:off x="800109" y="5867400"/>
            <a:ext cx="293369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Monolithic Accelerator</a:t>
            </a:r>
          </a:p>
        </p:txBody>
      </p:sp>
      <p:cxnSp>
        <p:nvCxnSpPr>
          <p:cNvPr id="173" name="Straight Arrow Connector 172"/>
          <p:cNvCxnSpPr/>
          <p:nvPr/>
        </p:nvCxnSpPr>
        <p:spPr>
          <a:xfrm>
            <a:off x="55474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174" name="Straight Arrow Connector 173"/>
          <p:cNvCxnSpPr>
            <a:stCxn id="242" idx="2"/>
            <a:endCxn id="209" idx="0"/>
          </p:cNvCxnSpPr>
          <p:nvPr/>
        </p:nvCxnSpPr>
        <p:spPr>
          <a:xfrm flipH="1">
            <a:off x="6875329" y="3429000"/>
            <a:ext cx="20771" cy="272619"/>
          </a:xfrm>
          <a:prstGeom prst="straightConnector1">
            <a:avLst/>
          </a:prstGeom>
          <a:noFill/>
          <a:ln w="38100" cap="flat" cmpd="sng" algn="ctr">
            <a:solidFill>
              <a:schemeClr val="tx1"/>
            </a:solidFill>
            <a:prstDash val="solid"/>
            <a:miter lim="800000"/>
            <a:headEnd type="none"/>
            <a:tailEnd type="arrow"/>
          </a:ln>
          <a:effectLst/>
        </p:spPr>
      </p:cxnSp>
      <p:grpSp>
        <p:nvGrpSpPr>
          <p:cNvPr id="12" name="Group 11"/>
          <p:cNvGrpSpPr/>
          <p:nvPr/>
        </p:nvGrpSpPr>
        <p:grpSpPr>
          <a:xfrm>
            <a:off x="140816" y="1219200"/>
            <a:ext cx="1546410" cy="1295400"/>
            <a:chOff x="1143000" y="1581090"/>
            <a:chExt cx="1546410" cy="1295400"/>
          </a:xfrm>
        </p:grpSpPr>
        <p:pic>
          <p:nvPicPr>
            <p:cNvPr id="75" name="Picture 74"/>
            <p:cNvPicPr>
              <a:picLocks noChangeAspect="1"/>
            </p:cNvPicPr>
            <p:nvPr/>
          </p:nvPicPr>
          <p:blipFill>
            <a:blip r:embed="rId3"/>
            <a:stretch>
              <a:fillRect/>
            </a:stretch>
          </p:blipFill>
          <p:spPr>
            <a:xfrm>
              <a:off x="1143000" y="1981200"/>
              <a:ext cx="1546410" cy="895290"/>
            </a:xfrm>
            <a:prstGeom prst="rect">
              <a:avLst/>
            </a:prstGeom>
          </p:spPr>
        </p:pic>
        <p:sp>
          <p:nvSpPr>
            <p:cNvPr id="77" name="TextBox 7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sp>
        <p:nvSpPr>
          <p:cNvPr id="209" name="TextBox 208"/>
          <p:cNvSpPr txBox="1"/>
          <p:nvPr/>
        </p:nvSpPr>
        <p:spPr>
          <a:xfrm>
            <a:off x="6277857"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2</a:t>
            </a:r>
          </a:p>
        </p:txBody>
      </p:sp>
      <p:sp>
        <p:nvSpPr>
          <p:cNvPr id="210" name="TextBox 209"/>
          <p:cNvSpPr txBox="1"/>
          <p:nvPr/>
        </p:nvSpPr>
        <p:spPr>
          <a:xfrm>
            <a:off x="76606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3</a:t>
            </a:r>
          </a:p>
        </p:txBody>
      </p:sp>
      <p:sp>
        <p:nvSpPr>
          <p:cNvPr id="99" name="TextBox 98"/>
          <p:cNvSpPr txBox="1"/>
          <p:nvPr/>
        </p:nvSpPr>
        <p:spPr>
          <a:xfrm>
            <a:off x="198932" y="609600"/>
            <a:ext cx="391261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Gill Sans MT"/>
              </a:rPr>
              <a:t>Edge TPU Accelerator</a:t>
            </a:r>
          </a:p>
        </p:txBody>
      </p:sp>
      <p:sp>
        <p:nvSpPr>
          <p:cNvPr id="102" name="TextBox 101"/>
          <p:cNvSpPr txBox="1"/>
          <p:nvPr/>
        </p:nvSpPr>
        <p:spPr>
          <a:xfrm>
            <a:off x="6213539" y="533400"/>
            <a:ext cx="12618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1F497D"/>
                </a:solidFill>
                <a:effectLst/>
                <a:uLnTx/>
                <a:uFillTx/>
                <a:latin typeface="Gill Sans MT"/>
                <a:ea typeface="+mn-ea"/>
                <a:cs typeface="Gill Sans MT"/>
              </a:rPr>
              <a:t>Mensa</a:t>
            </a:r>
          </a:p>
        </p:txBody>
      </p:sp>
      <p:cxnSp>
        <p:nvCxnSpPr>
          <p:cNvPr id="109" name="Straight Arrow Connector 108"/>
          <p:cNvCxnSpPr>
            <a:cxnSpLocks/>
          </p:cNvCxnSpPr>
          <p:nvPr/>
        </p:nvCxnSpPr>
        <p:spPr>
          <a:xfrm>
            <a:off x="2356192" y="2891297"/>
            <a:ext cx="0" cy="810322"/>
          </a:xfrm>
          <a:prstGeom prst="straightConnector1">
            <a:avLst/>
          </a:prstGeom>
          <a:noFill/>
          <a:ln w="57150" cap="flat" cmpd="sng" algn="ctr">
            <a:solidFill>
              <a:schemeClr val="tx1"/>
            </a:solidFill>
            <a:prstDash val="solid"/>
            <a:miter lim="800000"/>
            <a:headEnd type="none"/>
            <a:tailEnd type="arrow"/>
          </a:ln>
          <a:effectLst/>
        </p:spPr>
      </p:cxnSp>
      <p:cxnSp>
        <p:nvCxnSpPr>
          <p:cNvPr id="137" name="Straight Arrow Connector 136"/>
          <p:cNvCxnSpPr>
            <a:cxnSpLocks/>
          </p:cNvCxnSpPr>
          <p:nvPr/>
        </p:nvCxnSpPr>
        <p:spPr>
          <a:xfrm flipV="1">
            <a:off x="4648200" y="1066800"/>
            <a:ext cx="0" cy="5167690"/>
          </a:xfrm>
          <a:prstGeom prst="straightConnector1">
            <a:avLst/>
          </a:prstGeom>
          <a:ln w="19050" cmpd="sng">
            <a:solidFill>
              <a:schemeClr val="tx1"/>
            </a:solidFill>
            <a:prstDash val="sysDash"/>
            <a:headEnd type="none" w="med" len="med"/>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990599" y="4571997"/>
            <a:ext cx="2667001" cy="1219202"/>
            <a:chOff x="1656735" y="4190999"/>
            <a:chExt cx="1696065" cy="914403"/>
          </a:xfrm>
        </p:grpSpPr>
        <p:sp>
          <p:nvSpPr>
            <p:cNvPr id="139" name="Rounded Rectangle 138"/>
            <p:cNvSpPr/>
            <p:nvPr/>
          </p:nvSpPr>
          <p:spPr>
            <a:xfrm>
              <a:off x="1656735" y="4191000"/>
              <a:ext cx="1696065"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140" name="Group 139"/>
            <p:cNvGrpSpPr/>
            <p:nvPr/>
          </p:nvGrpSpPr>
          <p:grpSpPr>
            <a:xfrm>
              <a:off x="1728012" y="4190999"/>
              <a:ext cx="380998" cy="914400"/>
              <a:chOff x="3778929" y="5410199"/>
              <a:chExt cx="670320" cy="1219200"/>
            </a:xfrm>
          </p:grpSpPr>
          <p:sp>
            <p:nvSpPr>
              <p:cNvPr id="225" name="Rounded Rectangle 224"/>
              <p:cNvSpPr/>
              <p:nvPr/>
            </p:nvSpPr>
            <p:spPr>
              <a:xfrm>
                <a:off x="3778929" y="5486401"/>
                <a:ext cx="670320" cy="1036983"/>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6" name="TextBox 225"/>
              <p:cNvSpPr txBox="1"/>
              <p:nvPr/>
            </p:nvSpPr>
            <p:spPr>
              <a:xfrm rot="16200000">
                <a:off x="3503998" y="5795964"/>
                <a:ext cx="1219200" cy="4476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141" name="Group 140"/>
            <p:cNvGrpSpPr/>
            <p:nvPr/>
          </p:nvGrpSpPr>
          <p:grpSpPr>
            <a:xfrm>
              <a:off x="2165557" y="4191002"/>
              <a:ext cx="359620" cy="914400"/>
              <a:chOff x="3655823" y="5410202"/>
              <a:chExt cx="476852" cy="1219200"/>
            </a:xfrm>
          </p:grpSpPr>
          <p:sp>
            <p:nvSpPr>
              <p:cNvPr id="223" name="Rounded Rectangle 222"/>
              <p:cNvSpPr/>
              <p:nvPr/>
            </p:nvSpPr>
            <p:spPr>
              <a:xfrm>
                <a:off x="3655823" y="5486401"/>
                <a:ext cx="476852" cy="1036983"/>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Gill Sans MT"/>
                  <a:ea typeface="+mn-ea"/>
                  <a:cs typeface="Gill Sans MT"/>
                </a:endParaRPr>
              </a:p>
            </p:txBody>
          </p:sp>
          <p:sp>
            <p:nvSpPr>
              <p:cNvPr id="224" name="TextBox 223"/>
              <p:cNvSpPr txBox="1"/>
              <p:nvPr/>
            </p:nvSpPr>
            <p:spPr>
              <a:xfrm rot="16200000">
                <a:off x="3267073" y="5851104"/>
                <a:ext cx="1219200" cy="3373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20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142" name="Group 141"/>
            <p:cNvGrpSpPr/>
            <p:nvPr/>
          </p:nvGrpSpPr>
          <p:grpSpPr>
            <a:xfrm>
              <a:off x="2590801" y="4267200"/>
              <a:ext cx="685800" cy="762000"/>
              <a:chOff x="1905000" y="4876800"/>
              <a:chExt cx="4370698" cy="2998047"/>
            </a:xfrm>
          </p:grpSpPr>
          <p:grpSp>
            <p:nvGrpSpPr>
              <p:cNvPr id="143" name="Group 142"/>
              <p:cNvGrpSpPr/>
              <p:nvPr/>
            </p:nvGrpSpPr>
            <p:grpSpPr>
              <a:xfrm>
                <a:off x="1905000" y="4876800"/>
                <a:ext cx="4370698" cy="1474047"/>
                <a:chOff x="1905000" y="4876800"/>
                <a:chExt cx="4370698" cy="1474047"/>
              </a:xfrm>
            </p:grpSpPr>
            <p:grpSp>
              <p:nvGrpSpPr>
                <p:cNvPr id="185" name="Group 184"/>
                <p:cNvGrpSpPr/>
                <p:nvPr/>
              </p:nvGrpSpPr>
              <p:grpSpPr>
                <a:xfrm>
                  <a:off x="1905000" y="4876800"/>
                  <a:ext cx="2160898" cy="1474047"/>
                  <a:chOff x="1823106" y="5168762"/>
                  <a:chExt cx="1687788" cy="1155838"/>
                </a:xfrm>
              </p:grpSpPr>
              <p:sp>
                <p:nvSpPr>
                  <p:cNvPr id="203" name="Rounded Rectangle 20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4" name="Rounded Rectangle 20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5" name="Rounded Rectangle 20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6" name="Rounded Rectangle 20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8" name="Rounded Rectangle 207"/>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1" name="Rounded Rectangle 210"/>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2" name="Rounded Rectangle 211"/>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4" name="Rounded Rectangle 21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5" name="Rounded Rectangle 21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6" name="Rounded Rectangle 21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7" name="Rounded Rectangle 21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8" name="Rounded Rectangle 21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19" name="Rounded Rectangle 21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0" name="Rounded Rectangle 21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1" name="Rounded Rectangle 22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22" name="Rounded Rectangle 22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86" name="Group 185"/>
                <p:cNvGrpSpPr/>
                <p:nvPr/>
              </p:nvGrpSpPr>
              <p:grpSpPr>
                <a:xfrm>
                  <a:off x="4114800" y="4876800"/>
                  <a:ext cx="2160898" cy="1474047"/>
                  <a:chOff x="1823106" y="5168762"/>
                  <a:chExt cx="1687788" cy="1155838"/>
                </a:xfrm>
              </p:grpSpPr>
              <p:sp>
                <p:nvSpPr>
                  <p:cNvPr id="187" name="Rounded Rectangle 18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8" name="Rounded Rectangle 18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9" name="Rounded Rectangle 18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0" name="Rounded Rectangle 18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1" name="Rounded Rectangle 19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2" name="Rounded Rectangle 19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3" name="Rounded Rectangle 19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4" name="Rounded Rectangle 19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5" name="Rounded Rectangle 19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6" name="Rounded Rectangle 19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7" name="Rounded Rectangle 19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8" name="Rounded Rectangle 19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99" name="Rounded Rectangle 19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0" name="Rounded Rectangle 19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1" name="Rounded Rectangle 20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02" name="Rounded Rectangle 20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144" name="Group 143"/>
              <p:cNvGrpSpPr/>
              <p:nvPr/>
            </p:nvGrpSpPr>
            <p:grpSpPr>
              <a:xfrm>
                <a:off x="1905000" y="6400800"/>
                <a:ext cx="4370698" cy="1474047"/>
                <a:chOff x="1905000" y="4876800"/>
                <a:chExt cx="4370698" cy="1474047"/>
              </a:xfrm>
            </p:grpSpPr>
            <p:grpSp>
              <p:nvGrpSpPr>
                <p:cNvPr id="145" name="Group 144"/>
                <p:cNvGrpSpPr/>
                <p:nvPr/>
              </p:nvGrpSpPr>
              <p:grpSpPr>
                <a:xfrm>
                  <a:off x="1905000" y="4876800"/>
                  <a:ext cx="2160898" cy="1474047"/>
                  <a:chOff x="1823106" y="5168762"/>
                  <a:chExt cx="1687788" cy="1155838"/>
                </a:xfrm>
              </p:grpSpPr>
              <p:sp>
                <p:nvSpPr>
                  <p:cNvPr id="163" name="Rounded Rectangle 16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4" name="Rounded Rectangle 16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5" name="Rounded Rectangle 16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6" name="Rounded Rectangle 16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7" name="Rounded Rectangle 16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8" name="Rounded Rectangle 16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9" name="Rounded Rectangle 16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0" name="Rounded Rectangle 16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1" name="Rounded Rectangle 17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2" name="Rounded Rectangle 17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79" name="Rounded Rectangle 17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0" name="Rounded Rectangle 17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1" name="Rounded Rectangle 18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2" name="Rounded Rectangle 18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3" name="Rounded Rectangle 18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84" name="Rounded Rectangle 18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146" name="Group 145"/>
                <p:cNvGrpSpPr/>
                <p:nvPr/>
              </p:nvGrpSpPr>
              <p:grpSpPr>
                <a:xfrm>
                  <a:off x="4114800" y="4876800"/>
                  <a:ext cx="2160898" cy="1474047"/>
                  <a:chOff x="1823106" y="5168762"/>
                  <a:chExt cx="1687788" cy="1155838"/>
                </a:xfrm>
              </p:grpSpPr>
              <p:sp>
                <p:nvSpPr>
                  <p:cNvPr id="147" name="Rounded Rectangle 14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8" name="Rounded Rectangle 14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49" name="Rounded Rectangle 14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0" name="Rounded Rectangle 14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1" name="Rounded Rectangle 15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2" name="Rounded Rectangle 15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3" name="Rounded Rectangle 15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4" name="Rounded Rectangle 15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5" name="Rounded Rectangle 15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6" name="Rounded Rectangle 15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7" name="Rounded Rectangle 15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8" name="Rounded Rectangle 15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59" name="Rounded Rectangle 15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0" name="Rounded Rectangle 15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1" name="Rounded Rectangle 16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162" name="Rounded Rectangle 16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pic>
        <p:nvPicPr>
          <p:cNvPr id="2" name="Picture 1"/>
          <p:cNvPicPr>
            <a:picLocks noChangeAspect="1"/>
          </p:cNvPicPr>
          <p:nvPr/>
        </p:nvPicPr>
        <p:blipFill>
          <a:blip r:embed="rId4"/>
          <a:stretch>
            <a:fillRect/>
          </a:stretch>
        </p:blipFill>
        <p:spPr>
          <a:xfrm>
            <a:off x="1664816" y="1619310"/>
            <a:ext cx="1219200" cy="810978"/>
          </a:xfrm>
          <a:prstGeom prst="rect">
            <a:avLst/>
          </a:prstGeom>
        </p:spPr>
      </p:pic>
      <p:sp>
        <p:nvSpPr>
          <p:cNvPr id="230" name="TextBox 229"/>
          <p:cNvSpPr txBox="1"/>
          <p:nvPr/>
        </p:nvSpPr>
        <p:spPr>
          <a:xfrm>
            <a:off x="1713628"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31" name="Picture 230">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3265016" y="1673738"/>
            <a:ext cx="914400" cy="783772"/>
          </a:xfrm>
          <a:prstGeom prst="rect">
            <a:avLst/>
          </a:prstGeom>
        </p:spPr>
      </p:pic>
      <p:sp>
        <p:nvSpPr>
          <p:cNvPr id="232" name="TextBox 231"/>
          <p:cNvSpPr txBox="1"/>
          <p:nvPr/>
        </p:nvSpPr>
        <p:spPr>
          <a:xfrm>
            <a:off x="3073644"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grpSp>
        <p:nvGrpSpPr>
          <p:cNvPr id="235" name="Group 234"/>
          <p:cNvGrpSpPr/>
          <p:nvPr/>
        </p:nvGrpSpPr>
        <p:grpSpPr>
          <a:xfrm>
            <a:off x="4800600" y="1219200"/>
            <a:ext cx="1546410" cy="1295400"/>
            <a:chOff x="1143000" y="1581090"/>
            <a:chExt cx="1546410" cy="1295400"/>
          </a:xfrm>
        </p:grpSpPr>
        <p:pic>
          <p:nvPicPr>
            <p:cNvPr id="236" name="Picture 235"/>
            <p:cNvPicPr>
              <a:picLocks noChangeAspect="1"/>
            </p:cNvPicPr>
            <p:nvPr/>
          </p:nvPicPr>
          <p:blipFill>
            <a:blip r:embed="rId3"/>
            <a:stretch>
              <a:fillRect/>
            </a:stretch>
          </p:blipFill>
          <p:spPr>
            <a:xfrm>
              <a:off x="1143000" y="1981200"/>
              <a:ext cx="1546410" cy="895290"/>
            </a:xfrm>
            <a:prstGeom prst="rect">
              <a:avLst/>
            </a:prstGeom>
          </p:spPr>
        </p:pic>
        <p:sp>
          <p:nvSpPr>
            <p:cNvPr id="237" name="TextBox 236"/>
            <p:cNvSpPr txBox="1"/>
            <p:nvPr/>
          </p:nvSpPr>
          <p:spPr>
            <a:xfrm>
              <a:off x="1320172" y="158109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A</a:t>
              </a:r>
            </a:p>
          </p:txBody>
        </p:sp>
      </p:grpSp>
      <p:pic>
        <p:nvPicPr>
          <p:cNvPr id="238" name="Picture 237"/>
          <p:cNvPicPr>
            <a:picLocks noChangeAspect="1"/>
          </p:cNvPicPr>
          <p:nvPr/>
        </p:nvPicPr>
        <p:blipFill>
          <a:blip r:embed="rId4"/>
          <a:stretch>
            <a:fillRect/>
          </a:stretch>
        </p:blipFill>
        <p:spPr>
          <a:xfrm>
            <a:off x="6324600" y="1619310"/>
            <a:ext cx="1219200" cy="810978"/>
          </a:xfrm>
          <a:prstGeom prst="rect">
            <a:avLst/>
          </a:prstGeom>
        </p:spPr>
      </p:pic>
      <p:sp>
        <p:nvSpPr>
          <p:cNvPr id="239" name="TextBox 238"/>
          <p:cNvSpPr txBox="1"/>
          <p:nvPr/>
        </p:nvSpPr>
        <p:spPr>
          <a:xfrm>
            <a:off x="6373412" y="1219200"/>
            <a:ext cx="117038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B</a:t>
            </a:r>
          </a:p>
        </p:txBody>
      </p:sp>
      <p:pic>
        <p:nvPicPr>
          <p:cNvPr id="240" name="Picture 239">
            <a:extLst>
              <a:ext uri="{FF2B5EF4-FFF2-40B4-BE49-F238E27FC236}">
                <a16:creationId xmlns:a16="http://schemas.microsoft.com/office/drawing/2014/main" id="{E4F31467-1A4E-A642-A1C4-D3DB55A2A338}"/>
              </a:ext>
            </a:extLst>
          </p:cNvPr>
          <p:cNvPicPr>
            <a:picLocks noChangeAspect="1"/>
          </p:cNvPicPr>
          <p:nvPr/>
        </p:nvPicPr>
        <p:blipFill>
          <a:blip r:embed="rId5"/>
          <a:stretch>
            <a:fillRect/>
          </a:stretch>
        </p:blipFill>
        <p:spPr>
          <a:xfrm>
            <a:off x="7924800" y="1673738"/>
            <a:ext cx="914400" cy="783772"/>
          </a:xfrm>
          <a:prstGeom prst="rect">
            <a:avLst/>
          </a:prstGeom>
        </p:spPr>
      </p:pic>
      <p:sp>
        <p:nvSpPr>
          <p:cNvPr id="241" name="TextBox 240"/>
          <p:cNvSpPr txBox="1"/>
          <p:nvPr/>
        </p:nvSpPr>
        <p:spPr>
          <a:xfrm>
            <a:off x="7733428" y="1219200"/>
            <a:ext cx="1193556"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Model C</a:t>
            </a:r>
          </a:p>
        </p:txBody>
      </p:sp>
      <p:sp>
        <p:nvSpPr>
          <p:cNvPr id="242" name="Rounded Rectangle 241"/>
          <p:cNvSpPr/>
          <p:nvPr/>
        </p:nvSpPr>
        <p:spPr>
          <a:xfrm>
            <a:off x="6172200" y="2971800"/>
            <a:ext cx="1447800" cy="457200"/>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Gill Sans MT"/>
              </a:rPr>
              <a:t>Runtime</a:t>
            </a:r>
          </a:p>
        </p:txBody>
      </p:sp>
      <p:cxnSp>
        <p:nvCxnSpPr>
          <p:cNvPr id="243" name="Straight Arrow Connector 242"/>
          <p:cNvCxnSpPr/>
          <p:nvPr/>
        </p:nvCxnSpPr>
        <p:spPr>
          <a:xfrm>
            <a:off x="6934200" y="2438400"/>
            <a:ext cx="0" cy="457200"/>
          </a:xfrm>
          <a:prstGeom prst="straightConnector1">
            <a:avLst/>
          </a:prstGeom>
          <a:noFill/>
          <a:ln w="57150" cap="flat" cmpd="sng" algn="ctr">
            <a:solidFill>
              <a:schemeClr val="tx1"/>
            </a:solidFill>
            <a:prstDash val="solid"/>
            <a:miter lim="800000"/>
            <a:headEnd type="none"/>
            <a:tailEnd type="arrow"/>
          </a:ln>
          <a:effectLst/>
        </p:spPr>
      </p:cxnSp>
      <p:grpSp>
        <p:nvGrpSpPr>
          <p:cNvPr id="21" name="Group 20"/>
          <p:cNvGrpSpPr/>
          <p:nvPr/>
        </p:nvGrpSpPr>
        <p:grpSpPr>
          <a:xfrm>
            <a:off x="5318813" y="4158822"/>
            <a:ext cx="457200" cy="693869"/>
            <a:chOff x="7848600" y="4419599"/>
            <a:chExt cx="533400" cy="902029"/>
          </a:xfrm>
        </p:grpSpPr>
        <p:sp>
          <p:nvSpPr>
            <p:cNvPr id="74" name="Rounded Rectangle 73"/>
            <p:cNvSpPr/>
            <p:nvPr/>
          </p:nvSpPr>
          <p:spPr bwMode="auto">
            <a:xfrm>
              <a:off x="7848600" y="4419599"/>
              <a:ext cx="533400" cy="902029"/>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17" name="Group 16"/>
            <p:cNvGrpSpPr/>
            <p:nvPr/>
          </p:nvGrpSpPr>
          <p:grpSpPr>
            <a:xfrm rot="5400000">
              <a:off x="7646884" y="4817326"/>
              <a:ext cx="718390" cy="162558"/>
              <a:chOff x="2743200" y="2590800"/>
              <a:chExt cx="1828800" cy="228600"/>
            </a:xfrm>
          </p:grpSpPr>
          <p:grpSp>
            <p:nvGrpSpPr>
              <p:cNvPr id="18" name="Group 17"/>
              <p:cNvGrpSpPr/>
              <p:nvPr/>
            </p:nvGrpSpPr>
            <p:grpSpPr>
              <a:xfrm>
                <a:off x="3124200" y="2590800"/>
                <a:ext cx="1447800" cy="228600"/>
                <a:chOff x="3505200" y="2590800"/>
                <a:chExt cx="1447800" cy="228600"/>
              </a:xfrm>
            </p:grpSpPr>
            <p:sp>
              <p:nvSpPr>
                <p:cNvPr id="20" name="Oval 19"/>
                <p:cNvSpPr/>
                <p:nvPr/>
              </p:nvSpPr>
              <p:spPr>
                <a:xfrm>
                  <a:off x="3505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2" name="Oval 21"/>
                <p:cNvSpPr/>
                <p:nvPr/>
              </p:nvSpPr>
              <p:spPr>
                <a:xfrm>
                  <a:off x="3886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3" name="Oval 22"/>
                <p:cNvSpPr/>
                <p:nvPr/>
              </p:nvSpPr>
              <p:spPr>
                <a:xfrm>
                  <a:off x="4267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 name="Oval 23"/>
                <p:cNvSpPr/>
                <p:nvPr/>
              </p:nvSpPr>
              <p:spPr>
                <a:xfrm>
                  <a:off x="4648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19" name="Oval 18"/>
              <p:cNvSpPr/>
              <p:nvPr/>
            </p:nvSpPr>
            <p:spPr>
              <a:xfrm>
                <a:off x="2743200" y="2590800"/>
                <a:ext cx="304800" cy="2286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44" name="Group 243"/>
            <p:cNvGrpSpPr/>
            <p:nvPr/>
          </p:nvGrpSpPr>
          <p:grpSpPr>
            <a:xfrm rot="5400000">
              <a:off x="7865326" y="4817324"/>
              <a:ext cx="718388" cy="162562"/>
              <a:chOff x="2743194" y="1533504"/>
              <a:chExt cx="1828805" cy="228605"/>
            </a:xfrm>
            <a:solidFill>
              <a:srgbClr val="1F497D"/>
            </a:solidFill>
          </p:grpSpPr>
          <p:grpSp>
            <p:nvGrpSpPr>
              <p:cNvPr id="245" name="Group 244"/>
              <p:cNvGrpSpPr/>
              <p:nvPr/>
            </p:nvGrpSpPr>
            <p:grpSpPr>
              <a:xfrm>
                <a:off x="3124198" y="1533505"/>
                <a:ext cx="1447801" cy="228604"/>
                <a:chOff x="3505198" y="1533505"/>
                <a:chExt cx="1447801" cy="228604"/>
              </a:xfrm>
              <a:grpFill/>
            </p:grpSpPr>
            <p:sp>
              <p:nvSpPr>
                <p:cNvPr id="247" name="Oval 24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8" name="Oval 24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49" name="Oval 24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0" name="Oval 24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46" name="Oval 24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31" name="Group 30"/>
          <p:cNvGrpSpPr/>
          <p:nvPr/>
        </p:nvGrpSpPr>
        <p:grpSpPr>
          <a:xfrm>
            <a:off x="8083351" y="4158822"/>
            <a:ext cx="435862" cy="730443"/>
            <a:chOff x="8077199" y="4495798"/>
            <a:chExt cx="533400" cy="869574"/>
          </a:xfrm>
        </p:grpSpPr>
        <p:sp>
          <p:nvSpPr>
            <p:cNvPr id="252" name="Rounded Rectangle 251"/>
            <p:cNvSpPr/>
            <p:nvPr/>
          </p:nvSpPr>
          <p:spPr bwMode="auto">
            <a:xfrm>
              <a:off x="8077199" y="4495798"/>
              <a:ext cx="533400" cy="869574"/>
            </a:xfrm>
            <a:prstGeom prst="roundRect">
              <a:avLst/>
            </a:prstGeom>
            <a:solidFill>
              <a:schemeClr val="lt1">
                <a:alpha val="0"/>
              </a:schemeClr>
            </a:solidFill>
            <a:ln w="28575" cmpd="sng">
              <a:solidFill>
                <a:srgbClr val="000000"/>
              </a:solidFill>
              <a:prstDash val="sysDash"/>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Gill Sans MT"/>
                <a:ea typeface="굴림" pitchFamily="34" charset="-127"/>
                <a:cs typeface="Gill Sans MT"/>
              </a:endParaRPr>
            </a:p>
          </p:txBody>
        </p:sp>
        <p:grpSp>
          <p:nvGrpSpPr>
            <p:cNvPr id="261" name="Group 260"/>
            <p:cNvGrpSpPr/>
            <p:nvPr/>
          </p:nvGrpSpPr>
          <p:grpSpPr>
            <a:xfrm rot="5400000">
              <a:off x="7950317" y="4892158"/>
              <a:ext cx="568725" cy="162558"/>
              <a:chOff x="3505200" y="2590800"/>
              <a:chExt cx="1447800" cy="228600"/>
            </a:xfrm>
            <a:solidFill>
              <a:schemeClr val="tx2">
                <a:lumMod val="20000"/>
                <a:lumOff val="80000"/>
              </a:schemeClr>
            </a:solidFill>
          </p:grpSpPr>
          <p:sp>
            <p:nvSpPr>
              <p:cNvPr id="263" name="Oval 262"/>
              <p:cNvSpPr/>
              <p:nvPr/>
            </p:nvSpPr>
            <p:spPr>
              <a:xfrm>
                <a:off x="3505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4" name="Oval 263"/>
              <p:cNvSpPr/>
              <p:nvPr/>
            </p:nvSpPr>
            <p:spPr>
              <a:xfrm>
                <a:off x="3886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5" name="Oval 264"/>
              <p:cNvSpPr/>
              <p:nvPr/>
            </p:nvSpPr>
            <p:spPr>
              <a:xfrm>
                <a:off x="4267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6" name="Oval 265"/>
              <p:cNvSpPr/>
              <p:nvPr/>
            </p:nvSpPr>
            <p:spPr>
              <a:xfrm>
                <a:off x="4648200" y="2590800"/>
                <a:ext cx="304800" cy="2286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nvGrpSpPr>
            <p:cNvPr id="254" name="Group 253"/>
            <p:cNvGrpSpPr/>
            <p:nvPr/>
          </p:nvGrpSpPr>
          <p:grpSpPr>
            <a:xfrm rot="5400000">
              <a:off x="8093926" y="4893525"/>
              <a:ext cx="718388" cy="162562"/>
              <a:chOff x="2743194" y="1533504"/>
              <a:chExt cx="1828805" cy="228605"/>
            </a:xfrm>
            <a:solidFill>
              <a:srgbClr val="FF6600"/>
            </a:solidFill>
          </p:grpSpPr>
          <p:grpSp>
            <p:nvGrpSpPr>
              <p:cNvPr id="255" name="Group 254"/>
              <p:cNvGrpSpPr/>
              <p:nvPr/>
            </p:nvGrpSpPr>
            <p:grpSpPr>
              <a:xfrm>
                <a:off x="3124198" y="1533505"/>
                <a:ext cx="1447801" cy="228604"/>
                <a:chOff x="3505198" y="1533505"/>
                <a:chExt cx="1447801" cy="228604"/>
              </a:xfrm>
              <a:grpFill/>
            </p:grpSpPr>
            <p:sp>
              <p:nvSpPr>
                <p:cNvPr id="257" name="Oval 256"/>
                <p:cNvSpPr/>
                <p:nvPr/>
              </p:nvSpPr>
              <p:spPr>
                <a:xfrm>
                  <a:off x="3505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8" name="Oval 257"/>
                <p:cNvSpPr/>
                <p:nvPr/>
              </p:nvSpPr>
              <p:spPr>
                <a:xfrm>
                  <a:off x="3886198" y="1533510"/>
                  <a:ext cx="304800"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59" name="Oval 258"/>
                <p:cNvSpPr/>
                <p:nvPr/>
              </p:nvSpPr>
              <p:spPr>
                <a:xfrm>
                  <a:off x="4267201" y="1533505"/>
                  <a:ext cx="304802" cy="228604"/>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sp>
              <p:nvSpPr>
                <p:cNvPr id="260" name="Oval 259"/>
                <p:cNvSpPr/>
                <p:nvPr/>
              </p:nvSpPr>
              <p:spPr>
                <a:xfrm>
                  <a:off x="4648197" y="1533506"/>
                  <a:ext cx="304802" cy="22859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sp>
            <p:nvSpPr>
              <p:cNvPr id="256" name="Oval 255"/>
              <p:cNvSpPr/>
              <p:nvPr/>
            </p:nvSpPr>
            <p:spPr>
              <a:xfrm>
                <a:off x="2743194" y="1533504"/>
                <a:ext cx="304802" cy="228601"/>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Gill Sans MT"/>
                </a:endParaRPr>
              </a:p>
            </p:txBody>
          </p:sp>
        </p:grpSp>
      </p:grpSp>
      <p:grpSp>
        <p:nvGrpSpPr>
          <p:cNvPr id="268" name="Group 267"/>
          <p:cNvGrpSpPr/>
          <p:nvPr/>
        </p:nvGrpSpPr>
        <p:grpSpPr>
          <a:xfrm>
            <a:off x="4861610" y="5445710"/>
            <a:ext cx="1193382" cy="788795"/>
            <a:chOff x="1600200" y="4191000"/>
            <a:chExt cx="1752600" cy="945821"/>
          </a:xfrm>
        </p:grpSpPr>
        <p:sp>
          <p:nvSpPr>
            <p:cNvPr id="269" name="Rounded Rectangle 268"/>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270" name="Group 269"/>
            <p:cNvGrpSpPr/>
            <p:nvPr/>
          </p:nvGrpSpPr>
          <p:grpSpPr>
            <a:xfrm>
              <a:off x="1600204" y="4199971"/>
              <a:ext cx="497200" cy="936850"/>
              <a:chOff x="3554058" y="5422154"/>
              <a:chExt cx="874762" cy="1249132"/>
            </a:xfrm>
          </p:grpSpPr>
          <p:sp>
            <p:nvSpPr>
              <p:cNvPr id="345" name="Rounded Rectangle 344"/>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6" name="TextBox 345"/>
              <p:cNvSpPr txBox="1"/>
              <p:nvPr/>
            </p:nvSpPr>
            <p:spPr>
              <a:xfrm rot="16200000">
                <a:off x="3366873" y="5609339"/>
                <a:ext cx="1249132" cy="8747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271" name="Group 270"/>
            <p:cNvGrpSpPr/>
            <p:nvPr/>
          </p:nvGrpSpPr>
          <p:grpSpPr>
            <a:xfrm>
              <a:off x="2045070" y="4191002"/>
              <a:ext cx="497200" cy="914400"/>
              <a:chOff x="3496055" y="5410202"/>
              <a:chExt cx="659281" cy="1219200"/>
            </a:xfrm>
          </p:grpSpPr>
          <p:sp>
            <p:nvSpPr>
              <p:cNvPr id="343" name="Rounded Rectangle 342"/>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344" name="TextBox 343"/>
              <p:cNvSpPr txBox="1"/>
              <p:nvPr/>
            </p:nvSpPr>
            <p:spPr>
              <a:xfrm rot="16200000">
                <a:off x="3216096" y="5690161"/>
                <a:ext cx="1219200" cy="6592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272" name="Group 271"/>
            <p:cNvGrpSpPr/>
            <p:nvPr/>
          </p:nvGrpSpPr>
          <p:grpSpPr>
            <a:xfrm>
              <a:off x="2590801" y="4267200"/>
              <a:ext cx="685800" cy="762000"/>
              <a:chOff x="1905000" y="4876800"/>
              <a:chExt cx="4370698" cy="2998047"/>
            </a:xfrm>
          </p:grpSpPr>
          <p:grpSp>
            <p:nvGrpSpPr>
              <p:cNvPr id="273" name="Group 272"/>
              <p:cNvGrpSpPr/>
              <p:nvPr/>
            </p:nvGrpSpPr>
            <p:grpSpPr>
              <a:xfrm>
                <a:off x="1905000" y="4876800"/>
                <a:ext cx="4370698" cy="1474047"/>
                <a:chOff x="1905000" y="4876800"/>
                <a:chExt cx="4370698" cy="1474047"/>
              </a:xfrm>
            </p:grpSpPr>
            <p:grpSp>
              <p:nvGrpSpPr>
                <p:cNvPr id="309" name="Group 308"/>
                <p:cNvGrpSpPr/>
                <p:nvPr/>
              </p:nvGrpSpPr>
              <p:grpSpPr>
                <a:xfrm>
                  <a:off x="1905000" y="4876800"/>
                  <a:ext cx="2160898" cy="1474047"/>
                  <a:chOff x="1823106" y="5168762"/>
                  <a:chExt cx="1687788" cy="1155838"/>
                </a:xfrm>
              </p:grpSpPr>
              <p:sp>
                <p:nvSpPr>
                  <p:cNvPr id="327" name="Rounded Rectangle 32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8" name="Rounded Rectangle 32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9" name="Rounded Rectangle 32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0" name="Rounded Rectangle 32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1" name="Rounded Rectangle 33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2" name="Rounded Rectangle 33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3" name="Rounded Rectangle 33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4" name="Rounded Rectangle 33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5" name="Rounded Rectangle 33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6" name="Rounded Rectangle 33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7" name="Rounded Rectangle 33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8" name="Rounded Rectangle 33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39" name="Rounded Rectangle 33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0" name="Rounded Rectangle 33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1" name="Rounded Rectangle 34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42" name="Rounded Rectangle 34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10" name="Group 309"/>
                <p:cNvGrpSpPr/>
                <p:nvPr/>
              </p:nvGrpSpPr>
              <p:grpSpPr>
                <a:xfrm>
                  <a:off x="4114800" y="4876800"/>
                  <a:ext cx="2160898" cy="1474047"/>
                  <a:chOff x="1823106" y="5168762"/>
                  <a:chExt cx="1687788" cy="1155838"/>
                </a:xfrm>
              </p:grpSpPr>
              <p:sp>
                <p:nvSpPr>
                  <p:cNvPr id="311" name="Rounded Rectangle 310"/>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2" name="Rounded Rectangle 311"/>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3" name="Rounded Rectangle 312"/>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4" name="Rounded Rectangle 313"/>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5" name="Rounded Rectangle 314"/>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6" name="Rounded Rectangle 315"/>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7" name="Rounded Rectangle 316"/>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8" name="Rounded Rectangle 317"/>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19" name="Rounded Rectangle 318"/>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0" name="Rounded Rectangle 319"/>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1" name="Rounded Rectangle 320"/>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2" name="Rounded Rectangle 321"/>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3" name="Rounded Rectangle 322"/>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4" name="Rounded Rectangle 323"/>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5" name="Rounded Rectangle 324"/>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26" name="Rounded Rectangle 325"/>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274" name="Group 273"/>
              <p:cNvGrpSpPr/>
              <p:nvPr/>
            </p:nvGrpSpPr>
            <p:grpSpPr>
              <a:xfrm>
                <a:off x="1905000" y="6400800"/>
                <a:ext cx="4370698" cy="1474047"/>
                <a:chOff x="1905000" y="4876800"/>
                <a:chExt cx="4370698" cy="1474047"/>
              </a:xfrm>
            </p:grpSpPr>
            <p:grpSp>
              <p:nvGrpSpPr>
                <p:cNvPr id="275" name="Group 274"/>
                <p:cNvGrpSpPr/>
                <p:nvPr/>
              </p:nvGrpSpPr>
              <p:grpSpPr>
                <a:xfrm>
                  <a:off x="1905000" y="4876800"/>
                  <a:ext cx="2160898" cy="1474047"/>
                  <a:chOff x="1823106" y="5168762"/>
                  <a:chExt cx="1687788" cy="1155838"/>
                </a:xfrm>
              </p:grpSpPr>
              <p:sp>
                <p:nvSpPr>
                  <p:cNvPr id="293" name="Rounded Rectangle 2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4" name="Rounded Rectangle 2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5" name="Rounded Rectangle 2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6" name="Rounded Rectangle 2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7" name="Rounded Rectangle 2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8" name="Rounded Rectangle 2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9" name="Rounded Rectangle 2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0" name="Rounded Rectangle 2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1" name="Rounded Rectangle 3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2" name="Rounded Rectangle 3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3" name="Rounded Rectangle 3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4" name="Rounded Rectangle 3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5" name="Rounded Rectangle 3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6" name="Rounded Rectangle 3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7" name="Rounded Rectangle 3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08" name="Rounded Rectangle 3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276" name="Group 275"/>
                <p:cNvGrpSpPr/>
                <p:nvPr/>
              </p:nvGrpSpPr>
              <p:grpSpPr>
                <a:xfrm>
                  <a:off x="4114800" y="4876800"/>
                  <a:ext cx="2160898" cy="1474047"/>
                  <a:chOff x="1823106" y="5168762"/>
                  <a:chExt cx="1687788" cy="1155838"/>
                </a:xfrm>
              </p:grpSpPr>
              <p:sp>
                <p:nvSpPr>
                  <p:cNvPr id="277" name="Rounded Rectangle 2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8" name="Rounded Rectangle 2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79" name="Rounded Rectangle 2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0" name="Rounded Rectangle 2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1" name="Rounded Rectangle 2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2" name="Rounded Rectangle 2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3" name="Rounded Rectangle 2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4" name="Rounded Rectangle 2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5" name="Rounded Rectangle 2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6" name="Rounded Rectangle 2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7" name="Rounded Rectangle 2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8" name="Rounded Rectangle 2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89" name="Rounded Rectangle 2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0" name="Rounded Rectangle 2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1" name="Rounded Rectangle 2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292" name="Rounded Rectangle 2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348" name="TextBox 347"/>
          <p:cNvSpPr txBox="1"/>
          <p:nvPr/>
        </p:nvSpPr>
        <p:spPr>
          <a:xfrm>
            <a:off x="4917430" y="3701619"/>
            <a:ext cx="119494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Gill Sans MT"/>
              </a:rPr>
              <a:t>Family 1</a:t>
            </a:r>
          </a:p>
        </p:txBody>
      </p:sp>
      <p:sp>
        <p:nvSpPr>
          <p:cNvPr id="349" name="TextBox 348"/>
          <p:cNvSpPr txBox="1"/>
          <p:nvPr/>
        </p:nvSpPr>
        <p:spPr>
          <a:xfrm>
            <a:off x="5079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1</a:t>
            </a:r>
          </a:p>
        </p:txBody>
      </p:sp>
      <p:grpSp>
        <p:nvGrpSpPr>
          <p:cNvPr id="350" name="Group 349"/>
          <p:cNvGrpSpPr/>
          <p:nvPr/>
        </p:nvGrpSpPr>
        <p:grpSpPr>
          <a:xfrm>
            <a:off x="6385613" y="5454218"/>
            <a:ext cx="1101943" cy="780273"/>
            <a:chOff x="1600200" y="4191000"/>
            <a:chExt cx="1752600" cy="914401"/>
          </a:xfrm>
        </p:grpSpPr>
        <p:sp>
          <p:nvSpPr>
            <p:cNvPr id="351" name="Rounded Rectangle 350"/>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352" name="Group 351"/>
            <p:cNvGrpSpPr/>
            <p:nvPr/>
          </p:nvGrpSpPr>
          <p:grpSpPr>
            <a:xfrm>
              <a:off x="1607308" y="4191001"/>
              <a:ext cx="538458" cy="914400"/>
              <a:chOff x="3566559" y="5410202"/>
              <a:chExt cx="947350" cy="1219200"/>
            </a:xfrm>
          </p:grpSpPr>
          <p:sp>
            <p:nvSpPr>
              <p:cNvPr id="427" name="Rounded Rectangle 426"/>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8" name="TextBox 427"/>
              <p:cNvSpPr txBox="1"/>
              <p:nvPr/>
            </p:nvSpPr>
            <p:spPr>
              <a:xfrm rot="16200000">
                <a:off x="3430634" y="5546127"/>
                <a:ext cx="1219200" cy="947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353" name="Group 352"/>
            <p:cNvGrpSpPr/>
            <p:nvPr/>
          </p:nvGrpSpPr>
          <p:grpSpPr>
            <a:xfrm>
              <a:off x="2024440" y="4191000"/>
              <a:ext cx="538457" cy="914400"/>
              <a:chOff x="3468703" y="5410199"/>
              <a:chExt cx="713988" cy="1219200"/>
            </a:xfrm>
          </p:grpSpPr>
          <p:sp>
            <p:nvSpPr>
              <p:cNvPr id="425" name="Rounded Rectangle 424"/>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426" name="TextBox 425"/>
              <p:cNvSpPr txBox="1"/>
              <p:nvPr/>
            </p:nvSpPr>
            <p:spPr>
              <a:xfrm rot="16200000">
                <a:off x="3216097" y="5662805"/>
                <a:ext cx="1219200" cy="713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354" name="Group 353"/>
            <p:cNvGrpSpPr/>
            <p:nvPr/>
          </p:nvGrpSpPr>
          <p:grpSpPr>
            <a:xfrm>
              <a:off x="2590801" y="4267200"/>
              <a:ext cx="685800" cy="762000"/>
              <a:chOff x="1905000" y="4876800"/>
              <a:chExt cx="4370698" cy="2998047"/>
            </a:xfrm>
          </p:grpSpPr>
          <p:grpSp>
            <p:nvGrpSpPr>
              <p:cNvPr id="355" name="Group 354"/>
              <p:cNvGrpSpPr/>
              <p:nvPr/>
            </p:nvGrpSpPr>
            <p:grpSpPr>
              <a:xfrm>
                <a:off x="1905000" y="4876800"/>
                <a:ext cx="4370698" cy="1474047"/>
                <a:chOff x="1905000" y="4876800"/>
                <a:chExt cx="4370698" cy="1474047"/>
              </a:xfrm>
            </p:grpSpPr>
            <p:grpSp>
              <p:nvGrpSpPr>
                <p:cNvPr id="391" name="Group 390"/>
                <p:cNvGrpSpPr/>
                <p:nvPr/>
              </p:nvGrpSpPr>
              <p:grpSpPr>
                <a:xfrm>
                  <a:off x="1905000" y="4876800"/>
                  <a:ext cx="2160898" cy="1474047"/>
                  <a:chOff x="1823106" y="5168762"/>
                  <a:chExt cx="1687788" cy="1155838"/>
                </a:xfrm>
              </p:grpSpPr>
              <p:sp>
                <p:nvSpPr>
                  <p:cNvPr id="409" name="Rounded Rectangle 40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0" name="Rounded Rectangle 40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1" name="Rounded Rectangle 41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2" name="Rounded Rectangle 41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3" name="Rounded Rectangle 41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4" name="Rounded Rectangle 41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5" name="Rounded Rectangle 41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6" name="Rounded Rectangle 41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7" name="Rounded Rectangle 41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8" name="Rounded Rectangle 41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19" name="Rounded Rectangle 41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0" name="Rounded Rectangle 41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1" name="Rounded Rectangle 42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2" name="Rounded Rectangle 42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3" name="Rounded Rectangle 42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24" name="Rounded Rectangle 42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92" name="Group 391"/>
                <p:cNvGrpSpPr/>
                <p:nvPr/>
              </p:nvGrpSpPr>
              <p:grpSpPr>
                <a:xfrm>
                  <a:off x="4114800" y="4876800"/>
                  <a:ext cx="2160898" cy="1474047"/>
                  <a:chOff x="1823106" y="5168762"/>
                  <a:chExt cx="1687788" cy="1155838"/>
                </a:xfrm>
              </p:grpSpPr>
              <p:sp>
                <p:nvSpPr>
                  <p:cNvPr id="393" name="Rounded Rectangle 3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4" name="Rounded Rectangle 3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5" name="Rounded Rectangle 3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6" name="Rounded Rectangle 3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7" name="Rounded Rectangle 3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8" name="Rounded Rectangle 3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9" name="Rounded Rectangle 3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0" name="Rounded Rectangle 3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1" name="Rounded Rectangle 4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2" name="Rounded Rectangle 4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3" name="Rounded Rectangle 4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4" name="Rounded Rectangle 4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5" name="Rounded Rectangle 4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6" name="Rounded Rectangle 4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7" name="Rounded Rectangle 4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08" name="Rounded Rectangle 4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356" name="Group 355"/>
              <p:cNvGrpSpPr/>
              <p:nvPr/>
            </p:nvGrpSpPr>
            <p:grpSpPr>
              <a:xfrm>
                <a:off x="1905000" y="6400800"/>
                <a:ext cx="4370698" cy="1474047"/>
                <a:chOff x="1905000" y="4876800"/>
                <a:chExt cx="4370698" cy="1474047"/>
              </a:xfrm>
            </p:grpSpPr>
            <p:grpSp>
              <p:nvGrpSpPr>
                <p:cNvPr id="357" name="Group 356"/>
                <p:cNvGrpSpPr/>
                <p:nvPr/>
              </p:nvGrpSpPr>
              <p:grpSpPr>
                <a:xfrm>
                  <a:off x="1905000" y="4876800"/>
                  <a:ext cx="2160898" cy="1474047"/>
                  <a:chOff x="1823106" y="5168762"/>
                  <a:chExt cx="1687788" cy="1155838"/>
                </a:xfrm>
              </p:grpSpPr>
              <p:sp>
                <p:nvSpPr>
                  <p:cNvPr id="375" name="Rounded Rectangle 374"/>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6" name="Rounded Rectangle 375"/>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7" name="Rounded Rectangle 376"/>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8" name="Rounded Rectangle 377"/>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9" name="Rounded Rectangle 378"/>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0" name="Rounded Rectangle 379"/>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1" name="Rounded Rectangle 380"/>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2" name="Rounded Rectangle 381"/>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3" name="Rounded Rectangle 382"/>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4" name="Rounded Rectangle 383"/>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5" name="Rounded Rectangle 384"/>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6" name="Rounded Rectangle 385"/>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7" name="Rounded Rectangle 386"/>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8" name="Rounded Rectangle 387"/>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89" name="Rounded Rectangle 388"/>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90" name="Rounded Rectangle 389"/>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358" name="Group 357"/>
                <p:cNvGrpSpPr/>
                <p:nvPr/>
              </p:nvGrpSpPr>
              <p:grpSpPr>
                <a:xfrm>
                  <a:off x="4114800" y="4876800"/>
                  <a:ext cx="2160898" cy="1474047"/>
                  <a:chOff x="1823106" y="5168762"/>
                  <a:chExt cx="1687788" cy="1155838"/>
                </a:xfrm>
              </p:grpSpPr>
              <p:sp>
                <p:nvSpPr>
                  <p:cNvPr id="359" name="Rounded Rectangle 3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0" name="Rounded Rectangle 3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1" name="Rounded Rectangle 3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2" name="Rounded Rectangle 3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3" name="Rounded Rectangle 3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4" name="Rounded Rectangle 3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5" name="Rounded Rectangle 3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6" name="Rounded Rectangle 3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7" name="Rounded Rectangle 3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8" name="Rounded Rectangle 3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69" name="Rounded Rectangle 3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0" name="Rounded Rectangle 3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1" name="Rounded Rectangle 3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2" name="Rounded Rectangle 3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3" name="Rounded Rectangle 3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374" name="Rounded Rectangle 3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429" name="TextBox 428"/>
          <p:cNvSpPr txBox="1"/>
          <p:nvPr/>
        </p:nvSpPr>
        <p:spPr>
          <a:xfrm>
            <a:off x="6603657" y="6216219"/>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2</a:t>
            </a:r>
          </a:p>
        </p:txBody>
      </p:sp>
      <p:cxnSp>
        <p:nvCxnSpPr>
          <p:cNvPr id="430" name="Straight Arrow Connector 429"/>
          <p:cNvCxnSpPr>
            <a:stCxn id="242" idx="2"/>
            <a:endCxn id="348" idx="0"/>
          </p:cNvCxnSpPr>
          <p:nvPr/>
        </p:nvCxnSpPr>
        <p:spPr>
          <a:xfrm flipH="1">
            <a:off x="5514902" y="3429000"/>
            <a:ext cx="1381198" cy="272619"/>
          </a:xfrm>
          <a:prstGeom prst="straightConnector1">
            <a:avLst/>
          </a:prstGeom>
          <a:noFill/>
          <a:ln w="38100" cap="flat" cmpd="sng" algn="ctr">
            <a:solidFill>
              <a:schemeClr val="tx1"/>
            </a:solidFill>
            <a:prstDash val="solid"/>
            <a:miter lim="800000"/>
            <a:headEnd type="none"/>
            <a:tailEnd type="arrow"/>
          </a:ln>
          <a:effectLst/>
        </p:spPr>
      </p:cxnSp>
      <p:cxnSp>
        <p:nvCxnSpPr>
          <p:cNvPr id="431" name="Straight Arrow Connector 430"/>
          <p:cNvCxnSpPr>
            <a:stCxn id="242" idx="2"/>
            <a:endCxn id="210" idx="0"/>
          </p:cNvCxnSpPr>
          <p:nvPr/>
        </p:nvCxnSpPr>
        <p:spPr>
          <a:xfrm>
            <a:off x="6896100" y="3429000"/>
            <a:ext cx="1362002" cy="272619"/>
          </a:xfrm>
          <a:prstGeom prst="straightConnector1">
            <a:avLst/>
          </a:prstGeom>
          <a:noFill/>
          <a:ln w="38100" cap="flat" cmpd="sng" algn="ctr">
            <a:solidFill>
              <a:schemeClr val="tx1"/>
            </a:solidFill>
            <a:prstDash val="solid"/>
            <a:miter lim="800000"/>
            <a:headEnd type="none"/>
            <a:tailEnd type="arrow"/>
          </a:ln>
          <a:effectLst/>
        </p:spPr>
      </p:cxnSp>
      <p:cxnSp>
        <p:nvCxnSpPr>
          <p:cNvPr id="432" name="Straight Arrow Connector 431"/>
          <p:cNvCxnSpPr/>
          <p:nvPr/>
        </p:nvCxnSpPr>
        <p:spPr>
          <a:xfrm>
            <a:off x="6919013" y="4975683"/>
            <a:ext cx="0" cy="326136"/>
          </a:xfrm>
          <a:prstGeom prst="straightConnector1">
            <a:avLst/>
          </a:prstGeom>
          <a:noFill/>
          <a:ln w="38100" cap="flat" cmpd="sng" algn="ctr">
            <a:solidFill>
              <a:schemeClr val="tx1"/>
            </a:solidFill>
            <a:prstDash val="solid"/>
            <a:miter lim="800000"/>
            <a:headEnd type="none"/>
            <a:tailEnd type="arrow"/>
          </a:ln>
          <a:effectLst/>
        </p:spPr>
      </p:cxnSp>
      <p:cxnSp>
        <p:nvCxnSpPr>
          <p:cNvPr id="433" name="Straight Arrow Connector 432"/>
          <p:cNvCxnSpPr/>
          <p:nvPr/>
        </p:nvCxnSpPr>
        <p:spPr>
          <a:xfrm>
            <a:off x="8290613" y="4997019"/>
            <a:ext cx="0" cy="326136"/>
          </a:xfrm>
          <a:prstGeom prst="straightConnector1">
            <a:avLst/>
          </a:prstGeom>
          <a:noFill/>
          <a:ln w="38100" cap="flat" cmpd="sng" algn="ctr">
            <a:solidFill>
              <a:schemeClr val="tx1"/>
            </a:solidFill>
            <a:prstDash val="solid"/>
            <a:miter lim="800000"/>
            <a:headEnd type="none"/>
            <a:tailEnd type="arrow"/>
          </a:ln>
          <a:effectLst/>
        </p:spPr>
      </p:cxnSp>
      <p:grpSp>
        <p:nvGrpSpPr>
          <p:cNvPr id="434" name="Group 433"/>
          <p:cNvGrpSpPr/>
          <p:nvPr/>
        </p:nvGrpSpPr>
        <p:grpSpPr>
          <a:xfrm>
            <a:off x="7771186" y="5379360"/>
            <a:ext cx="1129027" cy="893656"/>
            <a:chOff x="1600200" y="4101242"/>
            <a:chExt cx="1752600" cy="1071556"/>
          </a:xfrm>
        </p:grpSpPr>
        <p:sp>
          <p:nvSpPr>
            <p:cNvPr id="435" name="Rounded Rectangle 434"/>
            <p:cNvSpPr/>
            <p:nvPr/>
          </p:nvSpPr>
          <p:spPr>
            <a:xfrm>
              <a:off x="1600200" y="4191000"/>
              <a:ext cx="1752600" cy="914400"/>
            </a:xfrm>
            <a:prstGeom prst="roundRect">
              <a:avLst/>
            </a:prstGeom>
            <a:solidFill>
              <a:schemeClr val="lt1">
                <a:alpha val="0"/>
              </a:schemeClr>
            </a:solidFill>
            <a:ln w="28575" cmpd="sng">
              <a:solidFill>
                <a:srgbClr val="000000"/>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Gill Sans MT"/>
              </a:endParaRPr>
            </a:p>
          </p:txBody>
        </p:sp>
        <p:grpSp>
          <p:nvGrpSpPr>
            <p:cNvPr id="436" name="Group 435"/>
            <p:cNvGrpSpPr/>
            <p:nvPr/>
          </p:nvGrpSpPr>
          <p:grpSpPr>
            <a:xfrm>
              <a:off x="1609538" y="4101242"/>
              <a:ext cx="525541" cy="1071556"/>
              <a:chOff x="3570485" y="5290519"/>
              <a:chExt cx="924625" cy="1428741"/>
            </a:xfrm>
          </p:grpSpPr>
          <p:sp>
            <p:nvSpPr>
              <p:cNvPr id="511" name="Rounded Rectangle 510"/>
              <p:cNvSpPr/>
              <p:nvPr/>
            </p:nvSpPr>
            <p:spPr>
              <a:xfrm>
                <a:off x="3688111" y="5486401"/>
                <a:ext cx="670321" cy="103698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2" name="TextBox 511"/>
              <p:cNvSpPr txBox="1"/>
              <p:nvPr/>
            </p:nvSpPr>
            <p:spPr>
              <a:xfrm rot="16200000">
                <a:off x="3318427" y="5542577"/>
                <a:ext cx="1428741" cy="9246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Gill Sans MT"/>
                    <a:ea typeface="+mn-ea"/>
                    <a:cs typeface="Gill Sans MT"/>
                  </a:rPr>
                  <a:t>Buffer</a:t>
                </a:r>
              </a:p>
            </p:txBody>
          </p:sp>
        </p:grpSp>
        <p:grpSp>
          <p:nvGrpSpPr>
            <p:cNvPr id="437" name="Group 436"/>
            <p:cNvGrpSpPr/>
            <p:nvPr/>
          </p:nvGrpSpPr>
          <p:grpSpPr>
            <a:xfrm>
              <a:off x="2018535" y="4191003"/>
              <a:ext cx="542963" cy="914400"/>
              <a:chOff x="3460873" y="5410203"/>
              <a:chExt cx="719963" cy="1219200"/>
            </a:xfrm>
          </p:grpSpPr>
          <p:sp>
            <p:nvSpPr>
              <p:cNvPr id="509" name="Rounded Rectangle 508"/>
              <p:cNvSpPr/>
              <p:nvPr/>
            </p:nvSpPr>
            <p:spPr>
              <a:xfrm>
                <a:off x="3613450" y="5486401"/>
                <a:ext cx="476852" cy="1036982"/>
              </a:xfrm>
              <a:prstGeom prst="roundRect">
                <a:avLst/>
              </a:prstGeom>
              <a:solidFill>
                <a:schemeClr val="bg1">
                  <a:lumMod val="6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Gill Sans MT"/>
                  <a:ea typeface="+mn-ea"/>
                  <a:cs typeface="Gill Sans MT"/>
                </a:endParaRPr>
              </a:p>
            </p:txBody>
          </p:sp>
          <p:sp>
            <p:nvSpPr>
              <p:cNvPr id="510" name="TextBox 509"/>
              <p:cNvSpPr txBox="1"/>
              <p:nvPr/>
            </p:nvSpPr>
            <p:spPr>
              <a:xfrm rot="16200000">
                <a:off x="3211255" y="5659821"/>
                <a:ext cx="1219200" cy="7199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Gill Sans MT"/>
                    <a:ea typeface="+mn-ea"/>
                    <a:cs typeface="Gill Sans MT"/>
                  </a:rPr>
                  <a:t>NoC</a:t>
                </a:r>
                <a:endParaRPr kumimoji="0" lang="en-US" sz="1600" b="1" i="0" u="none" strike="noStrike" kern="1200" cap="none" spc="0" normalizeH="0" baseline="0" noProof="0" dirty="0">
                  <a:ln>
                    <a:noFill/>
                  </a:ln>
                  <a:solidFill>
                    <a:srgbClr val="000000"/>
                  </a:solidFill>
                  <a:effectLst/>
                  <a:uLnTx/>
                  <a:uFillTx/>
                  <a:latin typeface="Gill Sans MT"/>
                  <a:ea typeface="+mn-ea"/>
                  <a:cs typeface="Gill Sans MT"/>
                </a:endParaRPr>
              </a:p>
            </p:txBody>
          </p:sp>
        </p:grpSp>
        <p:grpSp>
          <p:nvGrpSpPr>
            <p:cNvPr id="438" name="Group 437"/>
            <p:cNvGrpSpPr/>
            <p:nvPr/>
          </p:nvGrpSpPr>
          <p:grpSpPr>
            <a:xfrm>
              <a:off x="2590801" y="4267200"/>
              <a:ext cx="685800" cy="762000"/>
              <a:chOff x="1905000" y="4876800"/>
              <a:chExt cx="4370698" cy="2998047"/>
            </a:xfrm>
          </p:grpSpPr>
          <p:grpSp>
            <p:nvGrpSpPr>
              <p:cNvPr id="439" name="Group 438"/>
              <p:cNvGrpSpPr/>
              <p:nvPr/>
            </p:nvGrpSpPr>
            <p:grpSpPr>
              <a:xfrm>
                <a:off x="1905000" y="4876800"/>
                <a:ext cx="4370698" cy="1474047"/>
                <a:chOff x="1905000" y="4876800"/>
                <a:chExt cx="4370698" cy="1474047"/>
              </a:xfrm>
            </p:grpSpPr>
            <p:grpSp>
              <p:nvGrpSpPr>
                <p:cNvPr id="475" name="Group 474"/>
                <p:cNvGrpSpPr/>
                <p:nvPr/>
              </p:nvGrpSpPr>
              <p:grpSpPr>
                <a:xfrm>
                  <a:off x="1905000" y="4876800"/>
                  <a:ext cx="2160898" cy="1474047"/>
                  <a:chOff x="1823106" y="5168762"/>
                  <a:chExt cx="1687788" cy="1155838"/>
                </a:xfrm>
              </p:grpSpPr>
              <p:sp>
                <p:nvSpPr>
                  <p:cNvPr id="493" name="Rounded Rectangle 49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4" name="Rounded Rectangle 49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5" name="Rounded Rectangle 49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6" name="Rounded Rectangle 49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7" name="Rounded Rectangle 49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8" name="Rounded Rectangle 49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9" name="Rounded Rectangle 49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0" name="Rounded Rectangle 49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1" name="Rounded Rectangle 50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2" name="Rounded Rectangle 50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3" name="Rounded Rectangle 50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4" name="Rounded Rectangle 50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5" name="Rounded Rectangle 50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6" name="Rounded Rectangle 50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7" name="Rounded Rectangle 50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508" name="Rounded Rectangle 50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76" name="Group 475"/>
                <p:cNvGrpSpPr/>
                <p:nvPr/>
              </p:nvGrpSpPr>
              <p:grpSpPr>
                <a:xfrm>
                  <a:off x="4114800" y="4876800"/>
                  <a:ext cx="2160898" cy="1474047"/>
                  <a:chOff x="1823106" y="5168762"/>
                  <a:chExt cx="1687788" cy="1155838"/>
                </a:xfrm>
              </p:grpSpPr>
              <p:sp>
                <p:nvSpPr>
                  <p:cNvPr id="477" name="Rounded Rectangle 476"/>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8" name="Rounded Rectangle 477"/>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9" name="Rounded Rectangle 478"/>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0" name="Rounded Rectangle 479"/>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1" name="Rounded Rectangle 480"/>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2" name="Rounded Rectangle 481"/>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3" name="Rounded Rectangle 482"/>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4" name="Rounded Rectangle 483"/>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5" name="Rounded Rectangle 484"/>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6" name="Rounded Rectangle 485"/>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7" name="Rounded Rectangle 486"/>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8" name="Rounded Rectangle 487"/>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89" name="Rounded Rectangle 488"/>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0" name="Rounded Rectangle 489"/>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1" name="Rounded Rectangle 490"/>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92" name="Rounded Rectangle 491"/>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nvGrpSpPr>
              <p:cNvPr id="440" name="Group 439"/>
              <p:cNvGrpSpPr/>
              <p:nvPr/>
            </p:nvGrpSpPr>
            <p:grpSpPr>
              <a:xfrm>
                <a:off x="1905000" y="6400800"/>
                <a:ext cx="4370698" cy="1474047"/>
                <a:chOff x="1905000" y="4876800"/>
                <a:chExt cx="4370698" cy="1474047"/>
              </a:xfrm>
            </p:grpSpPr>
            <p:grpSp>
              <p:nvGrpSpPr>
                <p:cNvPr id="441" name="Group 440"/>
                <p:cNvGrpSpPr/>
                <p:nvPr/>
              </p:nvGrpSpPr>
              <p:grpSpPr>
                <a:xfrm>
                  <a:off x="1905000" y="4876800"/>
                  <a:ext cx="2160898" cy="1474047"/>
                  <a:chOff x="1823106" y="5168762"/>
                  <a:chExt cx="1687788" cy="1155838"/>
                </a:xfrm>
              </p:grpSpPr>
              <p:sp>
                <p:nvSpPr>
                  <p:cNvPr id="459" name="Rounded Rectangle 458"/>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0" name="Rounded Rectangle 459"/>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1" name="Rounded Rectangle 460"/>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2" name="Rounded Rectangle 461"/>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3" name="Rounded Rectangle 462"/>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4" name="Rounded Rectangle 463"/>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5" name="Rounded Rectangle 464"/>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6" name="Rounded Rectangle 465"/>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7" name="Rounded Rectangle 466"/>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8" name="Rounded Rectangle 467"/>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69" name="Rounded Rectangle 468"/>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0" name="Rounded Rectangle 469"/>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1" name="Rounded Rectangle 470"/>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2" name="Rounded Rectangle 471"/>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3" name="Rounded Rectangle 472"/>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74" name="Rounded Rectangle 473"/>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nvGrpSpPr>
                <p:cNvPr id="442" name="Group 441"/>
                <p:cNvGrpSpPr/>
                <p:nvPr/>
              </p:nvGrpSpPr>
              <p:grpSpPr>
                <a:xfrm>
                  <a:off x="4114800" y="4876800"/>
                  <a:ext cx="2160898" cy="1474047"/>
                  <a:chOff x="1823106" y="5168762"/>
                  <a:chExt cx="1687788" cy="1155838"/>
                </a:xfrm>
              </p:grpSpPr>
              <p:sp>
                <p:nvSpPr>
                  <p:cNvPr id="443" name="Rounded Rectangle 442"/>
                  <p:cNvSpPr/>
                  <p:nvPr/>
                </p:nvSpPr>
                <p:spPr>
                  <a:xfrm>
                    <a:off x="1828800"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4" name="Rounded Rectangle 443"/>
                  <p:cNvSpPr/>
                  <p:nvPr/>
                </p:nvSpPr>
                <p:spPr>
                  <a:xfrm>
                    <a:off x="2260778"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5" name="Rounded Rectangle 444"/>
                  <p:cNvSpPr/>
                  <p:nvPr/>
                </p:nvSpPr>
                <p:spPr>
                  <a:xfrm>
                    <a:off x="1828800"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6" name="Rounded Rectangle 445"/>
                  <p:cNvSpPr/>
                  <p:nvPr/>
                </p:nvSpPr>
                <p:spPr>
                  <a:xfrm>
                    <a:off x="2260778"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7" name="Rounded Rectangle 446"/>
                  <p:cNvSpPr/>
                  <p:nvPr/>
                </p:nvSpPr>
                <p:spPr>
                  <a:xfrm>
                    <a:off x="1828800" y="57810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8" name="Rounded Rectangle 447"/>
                  <p:cNvSpPr/>
                  <p:nvPr/>
                </p:nvSpPr>
                <p:spPr>
                  <a:xfrm>
                    <a:off x="2260778"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49" name="Rounded Rectangle 448"/>
                  <p:cNvSpPr/>
                  <p:nvPr/>
                </p:nvSpPr>
                <p:spPr>
                  <a:xfrm>
                    <a:off x="2692755" y="5174974"/>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0" name="Rounded Rectangle 449"/>
                  <p:cNvSpPr/>
                  <p:nvPr/>
                </p:nvSpPr>
                <p:spPr>
                  <a:xfrm>
                    <a:off x="2692755" y="5473148"/>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1" name="Rounded Rectangle 450"/>
                  <p:cNvSpPr/>
                  <p:nvPr/>
                </p:nvSpPr>
                <p:spPr>
                  <a:xfrm>
                    <a:off x="2692755" y="57713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2" name="Rounded Rectangle 451"/>
                  <p:cNvSpPr/>
                  <p:nvPr/>
                </p:nvSpPr>
                <p:spPr>
                  <a:xfrm>
                    <a:off x="3118187" y="516876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3" name="Rounded Rectangle 452"/>
                  <p:cNvSpPr/>
                  <p:nvPr/>
                </p:nvSpPr>
                <p:spPr>
                  <a:xfrm>
                    <a:off x="3118187" y="5466936"/>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4" name="Rounded Rectangle 453"/>
                  <p:cNvSpPr/>
                  <p:nvPr/>
                </p:nvSpPr>
                <p:spPr>
                  <a:xfrm>
                    <a:off x="3118187" y="57748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5" name="Rounded Rectangle 454"/>
                  <p:cNvSpPr/>
                  <p:nvPr/>
                </p:nvSpPr>
                <p:spPr>
                  <a:xfrm>
                    <a:off x="1823106" y="6085859"/>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6" name="Rounded Rectangle 455"/>
                  <p:cNvSpPr/>
                  <p:nvPr/>
                </p:nvSpPr>
                <p:spPr>
                  <a:xfrm>
                    <a:off x="2255084"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7" name="Rounded Rectangle 456"/>
                  <p:cNvSpPr/>
                  <p:nvPr/>
                </p:nvSpPr>
                <p:spPr>
                  <a:xfrm>
                    <a:off x="2687061" y="6076122"/>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sp>
                <p:nvSpPr>
                  <p:cNvPr id="458" name="Rounded Rectangle 457"/>
                  <p:cNvSpPr/>
                  <p:nvPr/>
                </p:nvSpPr>
                <p:spPr>
                  <a:xfrm>
                    <a:off x="3112493" y="6079647"/>
                    <a:ext cx="392707" cy="238741"/>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 b="1" i="0" u="sng" strike="noStrike" kern="1200" cap="none" spc="0" normalizeH="0" baseline="0" noProof="0" dirty="0">
                        <a:ln>
                          <a:noFill/>
                        </a:ln>
                        <a:solidFill>
                          <a:srgbClr val="000000"/>
                        </a:solidFill>
                        <a:effectLst/>
                        <a:uLnTx/>
                        <a:uFillTx/>
                        <a:latin typeface="Gill Sans MT"/>
                        <a:ea typeface="+mn-ea"/>
                        <a:cs typeface="Gill Sans MT"/>
                      </a:rPr>
                      <a:t>PE</a:t>
                    </a:r>
                  </a:p>
                </p:txBody>
              </p:sp>
            </p:grpSp>
          </p:grpSp>
        </p:grpSp>
      </p:grpSp>
      <p:sp>
        <p:nvSpPr>
          <p:cNvPr id="513" name="TextBox 512"/>
          <p:cNvSpPr txBox="1"/>
          <p:nvPr/>
        </p:nvSpPr>
        <p:spPr>
          <a:xfrm>
            <a:off x="7998926" y="6182465"/>
            <a:ext cx="75944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solidFill>
                <a:effectLst/>
                <a:uLnTx/>
                <a:uFillTx/>
                <a:latin typeface="Gill Sans MT"/>
                <a:ea typeface="+mn-ea"/>
                <a:cs typeface="Gill Sans MT"/>
              </a:rPr>
              <a:t>Acc. 3</a:t>
            </a:r>
          </a:p>
        </p:txBody>
      </p:sp>
      <p:pic>
        <p:nvPicPr>
          <p:cNvPr id="514" name="Picture 513" descr="safari.png"/>
          <p:cNvPicPr>
            <a:picLocks noChangeAspect="1"/>
          </p:cNvPicPr>
          <p:nvPr/>
        </p:nvPicPr>
        <p:blipFill>
          <a:blip r:embed="rId6"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15985718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Mensa: Highly-Efficient ML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837734997"/>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BM IT Infrastructure Blog"/>
          <p:cNvPicPr>
            <a:picLocks noChangeAspect="1" noChangeArrowheads="1"/>
          </p:cNvPicPr>
          <p:nvPr/>
        </p:nvPicPr>
        <p:blipFill rotWithShape="1">
          <a:blip r:embed="rId3">
            <a:extLst>
              <a:ext uri="{28A0092B-C50C-407E-A947-70E740481C1C}">
                <a14:useLocalDpi xmlns:a14="http://schemas.microsoft.com/office/drawing/2010/main" val="0"/>
              </a:ext>
            </a:extLst>
          </a:blip>
          <a:srcRect l="8998" t="15263" r="6149" b="7374"/>
          <a:stretch/>
        </p:blipFill>
        <p:spPr bwMode="auto">
          <a:xfrm>
            <a:off x="487230" y="1556792"/>
            <a:ext cx="3543649" cy="16252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alpha-data.com/dcp/otherimages/adm-pcie-9h7_001_large.jpg"/>
          <p:cNvPicPr>
            <a:picLocks noChangeAspect="1" noChangeArrowheads="1"/>
          </p:cNvPicPr>
          <p:nvPr/>
        </p:nvPicPr>
        <p:blipFill rotWithShape="1">
          <a:blip r:embed="rId4">
            <a:extLst>
              <a:ext uri="{28A0092B-C50C-407E-A947-70E740481C1C}">
                <a14:useLocalDpi xmlns:a14="http://schemas.microsoft.com/office/drawing/2010/main" val="0"/>
              </a:ext>
            </a:extLst>
          </a:blip>
          <a:srcRect t="20016"/>
          <a:stretch/>
        </p:blipFill>
        <p:spPr bwMode="auto">
          <a:xfrm>
            <a:off x="4923586" y="1556792"/>
            <a:ext cx="3398581" cy="1813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CH"/>
              <a:t>Near-Memory Acceleration</a:t>
            </a:r>
            <a:r>
              <a:rPr lang="en-US" dirty="0"/>
              <a:t> Using FPGAs</a:t>
            </a:r>
          </a:p>
        </p:txBody>
      </p:sp>
      <p:sp>
        <p:nvSpPr>
          <p:cNvPr id="4" name="Rectangle 3">
            <a:extLst>
              <a:ext uri="{FF2B5EF4-FFF2-40B4-BE49-F238E27FC236}">
                <a16:creationId xmlns:a16="http://schemas.microsoft.com/office/drawing/2014/main" id="{046A7CE0-CA50-4E29-ACDC-6F6FF42444B3}"/>
              </a:ext>
            </a:extLst>
          </p:cNvPr>
          <p:cNvSpPr/>
          <p:nvPr/>
        </p:nvSpPr>
        <p:spPr>
          <a:xfrm>
            <a:off x="802723" y="3116176"/>
            <a:ext cx="3137693"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IBM POWER9 CPU</a:t>
            </a:r>
            <a:endParaRPr lang="en-US" sz="1350" b="1" dirty="0">
              <a:solidFill>
                <a:srgbClr val="264478"/>
              </a:solidFill>
              <a:latin typeface="Garamond" panose="02020404030301010803" pitchFamily="18"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4992330" y="3117994"/>
            <a:ext cx="3630736" cy="461665"/>
          </a:xfrm>
          <a:prstGeom prst="rect">
            <a:avLst/>
          </a:prstGeom>
        </p:spPr>
        <p:txBody>
          <a:bodyPr wrap="square">
            <a:spAutoFit/>
          </a:bodyPr>
          <a:lstStyle/>
          <a:p>
            <a:pPr defTabSz="685800"/>
            <a:r>
              <a:rPr lang="en-US" sz="2400" b="1" dirty="0">
                <a:solidFill>
                  <a:srgbClr val="264478"/>
                </a:solidFill>
                <a:latin typeface="Garamond" panose="02020404030301010803" pitchFamily="18" charset="0"/>
              </a:rPr>
              <a:t>HBM-based FPGA board 	</a:t>
            </a:r>
            <a:endParaRPr lang="en-US" sz="1350" b="1" dirty="0">
              <a:solidFill>
                <a:srgbClr val="264478"/>
              </a:solidFill>
              <a:latin typeface="Garamond" panose="02020404030301010803" pitchFamily="18"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907974" y="2065366"/>
            <a:ext cx="1357342" cy="502848"/>
          </a:xfrm>
          <a:prstGeom prst="leftRightArrow">
            <a:avLst/>
          </a:prstGeom>
          <a:solidFill>
            <a:schemeClr val="bg2">
              <a:lumMod val="50000"/>
            </a:schemeClr>
          </a:solidFill>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defTabSz="685800"/>
            <a:r>
              <a:rPr lang="en-US" sz="2100" b="1" i="1" dirty="0">
                <a:solidFill>
                  <a:srgbClr val="FFFFFF"/>
                </a:solidFill>
                <a:latin typeface="Calibri" panose="020F0502020204030204"/>
              </a:rPr>
              <a:t>OCAPI</a:t>
            </a:r>
            <a:endParaRPr lang="en-US" sz="1500" b="1" i="1" dirty="0">
              <a:solidFill>
                <a:srgbClr val="FFFFFF"/>
              </a:solidFill>
              <a:latin typeface="Calibri" panose="020F0502020204030204"/>
            </a:endParaRPr>
          </a:p>
        </p:txBody>
      </p:sp>
      <p:sp>
        <p:nvSpPr>
          <p:cNvPr id="7" name="TextBox 6"/>
          <p:cNvSpPr txBox="1"/>
          <p:nvPr/>
        </p:nvSpPr>
        <p:spPr>
          <a:xfrm>
            <a:off x="6978912" y="2810462"/>
            <a:ext cx="1560042"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a:t>
            </a:r>
            <a:r>
              <a:rPr lang="en-US" sz="1350" b="1" dirty="0" err="1">
                <a:solidFill>
                  <a:srgbClr val="1C1C1C"/>
                </a:solidFill>
                <a:latin typeface="Garamond" panose="02020404030301010803" pitchFamily="18" charset="0"/>
              </a:rPr>
              <a:t>AlphaData</a:t>
            </a:r>
            <a:endParaRPr lang="en-US" sz="1350" b="1" dirty="0">
              <a:solidFill>
                <a:srgbClr val="1C1C1C"/>
              </a:solidFill>
              <a:latin typeface="Garamond" panose="02020404030301010803" pitchFamily="18" charset="0"/>
            </a:endParaRPr>
          </a:p>
        </p:txBody>
      </p:sp>
      <p:sp>
        <p:nvSpPr>
          <p:cNvPr id="12" name="TextBox 11"/>
          <p:cNvSpPr txBox="1"/>
          <p:nvPr/>
        </p:nvSpPr>
        <p:spPr>
          <a:xfrm>
            <a:off x="3036704" y="2922986"/>
            <a:ext cx="1114408" cy="300082"/>
          </a:xfrm>
          <a:prstGeom prst="rect">
            <a:avLst/>
          </a:prstGeom>
          <a:noFill/>
        </p:spPr>
        <p:txBody>
          <a:bodyPr wrap="none" rtlCol="0">
            <a:spAutoFit/>
          </a:bodyPr>
          <a:lstStyle/>
          <a:p>
            <a:pPr defTabSz="685800"/>
            <a:r>
              <a:rPr lang="en-US" sz="1350" b="1" dirty="0">
                <a:solidFill>
                  <a:srgbClr val="1C1C1C"/>
                </a:solidFill>
                <a:latin typeface="Garamond" panose="02020404030301010803" pitchFamily="18" charset="0"/>
              </a:rPr>
              <a:t>Source: IBM</a:t>
            </a:r>
          </a:p>
        </p:txBody>
      </p:sp>
      <p:sp>
        <p:nvSpPr>
          <p:cNvPr id="14" name="Rectangle 13">
            <a:extLst>
              <a:ext uri="{FF2B5EF4-FFF2-40B4-BE49-F238E27FC236}">
                <a16:creationId xmlns:a16="http://schemas.microsoft.com/office/drawing/2014/main" id="{0A6BA7AB-B09E-4C11-BA93-BC8ADAFA3CDC}"/>
              </a:ext>
            </a:extLst>
          </p:cNvPr>
          <p:cNvSpPr/>
          <p:nvPr/>
        </p:nvSpPr>
        <p:spPr>
          <a:xfrm>
            <a:off x="1" y="3960778"/>
            <a:ext cx="9143261" cy="980390"/>
          </a:xfrm>
          <a:prstGeom prst="rect">
            <a:avLst/>
          </a:prstGeom>
          <a:solidFill>
            <a:srgbClr val="EDEFF3"/>
          </a:solidFill>
          <a:ln w="1905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defTabSz="685800"/>
            <a:r>
              <a:rPr lang="en-US" sz="2700" b="1" dirty="0">
                <a:solidFill>
                  <a:srgbClr val="00359E"/>
                </a:solidFill>
                <a:latin typeface="Tahoma" panose="020B0604030504040204" pitchFamily="34" charset="0"/>
                <a:ea typeface="Tahoma" panose="020B0604030504040204" pitchFamily="34" charset="0"/>
                <a:cs typeface="Tahoma" panose="020B0604030504040204" pitchFamily="34" charset="0"/>
              </a:rPr>
              <a:t>Near-HBM FPGA-based accelerator</a:t>
            </a:r>
          </a:p>
        </p:txBody>
      </p:sp>
      <p:sp>
        <p:nvSpPr>
          <p:cNvPr id="5" name="Slide Number Placeholder 4">
            <a:extLst>
              <a:ext uri="{FF2B5EF4-FFF2-40B4-BE49-F238E27FC236}">
                <a16:creationId xmlns:a16="http://schemas.microsoft.com/office/drawing/2014/main" id="{8ADAB484-6E5C-A549-A193-B92DC811278A}"/>
              </a:ext>
            </a:extLst>
          </p:cNvPr>
          <p:cNvSpPr>
            <a:spLocks noGrp="1"/>
          </p:cNvSpPr>
          <p:nvPr>
            <p:ph type="sldNum" sz="quarter" idx="4"/>
          </p:nvPr>
        </p:nvSpPr>
        <p:spPr>
          <a:xfrm>
            <a:off x="8243316" y="6356351"/>
            <a:ext cx="505206" cy="365125"/>
          </a:xfrm>
          <a:prstGeom prst="rect">
            <a:avLst/>
          </a:prstGeom>
        </p:spPr>
        <p:txBody>
          <a:bodyPr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8E6742F1-6635-4F3B-A1BB-91C9B3B8DD12}" type="slidenum">
              <a:rPr lang="en-US" smtClean="0"/>
              <a:pPr defTabSz="685800"/>
              <a:t>162</a:t>
            </a:fld>
            <a:endParaRPr lang="en-US" dirty="0">
              <a:solidFill>
                <a:srgbClr val="1C1C1C"/>
              </a:solidFill>
              <a:latin typeface="Calibri" panose="020F0502020204030204"/>
            </a:endParaRPr>
          </a:p>
        </p:txBody>
      </p:sp>
      <p:sp>
        <p:nvSpPr>
          <p:cNvPr id="15" name="Content Placeholder 2">
            <a:extLst>
              <a:ext uri="{FF2B5EF4-FFF2-40B4-BE49-F238E27FC236}">
                <a16:creationId xmlns:a16="http://schemas.microsoft.com/office/drawing/2014/main" id="{BE4B8468-F22F-A64E-A0D5-417E662A5067}"/>
              </a:ext>
            </a:extLst>
          </p:cNvPr>
          <p:cNvSpPr txBox="1">
            <a:spLocks/>
          </p:cNvSpPr>
          <p:nvPr/>
        </p:nvSpPr>
        <p:spPr>
          <a:xfrm>
            <a:off x="395536" y="5502268"/>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communication technologies</a:t>
            </a:r>
            <a:r>
              <a:rPr lang="en-US" sz="1650" dirty="0"/>
              <a:t>:</a:t>
            </a:r>
            <a:r>
              <a:rPr lang="en-US" sz="1500" dirty="0"/>
              <a:t> </a:t>
            </a:r>
            <a:r>
              <a:rPr lang="en-US" sz="1500" b="1" dirty="0"/>
              <a:t>CAPI2</a:t>
            </a:r>
            <a:r>
              <a:rPr lang="en-US" sz="1500" dirty="0"/>
              <a:t> and </a:t>
            </a:r>
            <a:r>
              <a:rPr lang="en-US" sz="1500" b="1" dirty="0"/>
              <a:t>OCAPI</a:t>
            </a:r>
            <a:r>
              <a:rPr lang="en-US" sz="1650" dirty="0"/>
              <a:t> 	</a:t>
            </a:r>
          </a:p>
          <a:p>
            <a:pPr marL="342900" lvl="1" indent="0">
              <a:buNone/>
            </a:pPr>
            <a:endParaRPr lang="en-US" sz="1650" dirty="0"/>
          </a:p>
        </p:txBody>
      </p:sp>
      <p:sp>
        <p:nvSpPr>
          <p:cNvPr id="16" name="Content Placeholder 2">
            <a:extLst>
              <a:ext uri="{FF2B5EF4-FFF2-40B4-BE49-F238E27FC236}">
                <a16:creationId xmlns:a16="http://schemas.microsoft.com/office/drawing/2014/main" id="{32EE7DC8-95F9-474C-94C4-45A660375705}"/>
              </a:ext>
            </a:extLst>
          </p:cNvPr>
          <p:cNvSpPr txBox="1">
            <a:spLocks/>
          </p:cNvSpPr>
          <p:nvPr/>
        </p:nvSpPr>
        <p:spPr>
          <a:xfrm>
            <a:off x="251520" y="5790300"/>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memory technologies</a:t>
            </a:r>
            <a:r>
              <a:rPr lang="en-US" sz="1650" dirty="0"/>
              <a:t>: </a:t>
            </a:r>
            <a:r>
              <a:rPr lang="en-US" sz="1650" b="1" dirty="0"/>
              <a:t>DDR4</a:t>
            </a:r>
            <a:r>
              <a:rPr lang="en-US" sz="1650" dirty="0"/>
              <a:t> and </a:t>
            </a:r>
            <a:r>
              <a:rPr lang="en-US" sz="1650" b="1" dirty="0"/>
              <a:t>HBM</a:t>
            </a:r>
            <a:endParaRPr lang="en-US" sz="1650" dirty="0"/>
          </a:p>
          <a:p>
            <a:pPr marL="342900" lvl="1" indent="0">
              <a:buNone/>
            </a:pPr>
            <a:endParaRPr lang="en-US" sz="1650" dirty="0"/>
          </a:p>
        </p:txBody>
      </p:sp>
      <p:sp>
        <p:nvSpPr>
          <p:cNvPr id="17" name="Content Placeholder 2">
            <a:extLst>
              <a:ext uri="{FF2B5EF4-FFF2-40B4-BE49-F238E27FC236}">
                <a16:creationId xmlns:a16="http://schemas.microsoft.com/office/drawing/2014/main" id="{B45DCFD5-25A7-0B45-B861-5FC0D8EDD1A8}"/>
              </a:ext>
            </a:extLst>
          </p:cNvPr>
          <p:cNvSpPr txBox="1">
            <a:spLocks/>
          </p:cNvSpPr>
          <p:nvPr/>
        </p:nvSpPr>
        <p:spPr>
          <a:xfrm>
            <a:off x="251520" y="6078332"/>
            <a:ext cx="8056058" cy="44701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650" b="1" dirty="0">
                <a:solidFill>
                  <a:srgbClr val="FF0000"/>
                </a:solidFill>
              </a:rPr>
              <a:t>Two workloads</a:t>
            </a:r>
            <a:r>
              <a:rPr lang="en-US" sz="1650" dirty="0"/>
              <a:t>: </a:t>
            </a:r>
            <a:r>
              <a:rPr lang="en-US" sz="1650" b="1" dirty="0"/>
              <a:t>Weather Modeling </a:t>
            </a:r>
            <a:r>
              <a:rPr lang="en-US" sz="1650" dirty="0"/>
              <a:t>and</a:t>
            </a:r>
            <a:r>
              <a:rPr lang="en-US" sz="1650" b="1" dirty="0"/>
              <a:t> Genome Analysis</a:t>
            </a:r>
            <a:endParaRPr lang="en-US" sz="1650" dirty="0"/>
          </a:p>
          <a:p>
            <a:pPr marL="342900" lvl="1" indent="0">
              <a:buNone/>
            </a:pPr>
            <a:endParaRPr lang="en-US" sz="1650" dirty="0"/>
          </a:p>
        </p:txBody>
      </p:sp>
    </p:spTree>
    <p:extLst>
      <p:ext uri="{BB962C8B-B14F-4D97-AF65-F5344CB8AC3E}">
        <p14:creationId xmlns:p14="http://schemas.microsoft.com/office/powerpoint/2010/main" val="1995810084"/>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799322-AC20-684E-9F77-0A716027416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984831" y="1087822"/>
            <a:ext cx="2975882" cy="2724875"/>
          </a:xfrm>
          <a:prstGeom prst="rect">
            <a:avLst/>
          </a:prstGeom>
        </p:spPr>
      </p:pic>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p:txBody>
          <a:bodyPr/>
          <a:lstStyle/>
          <a:p>
            <a:r>
              <a:rPr lang="en-US" dirty="0"/>
              <a:t>Performance &amp; Energy Greatly Improve</a:t>
            </a:r>
          </a:p>
        </p:txBody>
      </p: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362690" y="3388430"/>
            <a:ext cx="249113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A4C7F3C-E6DA-324C-90F8-B69F16B6A64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5534" y="1066703"/>
            <a:ext cx="3727624" cy="2579018"/>
          </a:xfrm>
          <a:prstGeom prst="rect">
            <a:avLst/>
          </a:prstGeom>
        </p:spPr>
      </p:pic>
      <p:sp>
        <p:nvSpPr>
          <p:cNvPr id="11" name="Rectangle 10">
            <a:extLst>
              <a:ext uri="{FF2B5EF4-FFF2-40B4-BE49-F238E27FC236}">
                <a16:creationId xmlns:a16="http://schemas.microsoft.com/office/drawing/2014/main" id="{69A74B65-F4B0-3846-85E6-63AB2FAC450D}"/>
              </a:ext>
            </a:extLst>
          </p:cNvPr>
          <p:cNvSpPr/>
          <p:nvPr/>
        </p:nvSpPr>
        <p:spPr>
          <a:xfrm>
            <a:off x="1273629" y="980728"/>
            <a:ext cx="2632982" cy="2141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libri" panose="020F0502020204030204"/>
            </a:endParaRPr>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257207" y="1474544"/>
            <a:ext cx="3007905"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4A875F00-C15A-A941-BFEB-2509475F7C03}"/>
              </a:ext>
            </a:extLst>
          </p:cNvPr>
          <p:cNvSpPr>
            <a:spLocks noGrp="1"/>
          </p:cNvSpPr>
          <p:nvPr>
            <p:ph type="sldNum" sz="quarter" idx="12"/>
          </p:nvPr>
        </p:nvSpPr>
        <p:spPr>
          <a:xfrm>
            <a:off x="7151339" y="6540399"/>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fld id="{C3B5F978-99DD-4B09-979A-AB31C135CAD9}" type="slidenum">
              <a:rPr lang="en-US" smtClean="0"/>
              <a:pPr defTabSz="685800"/>
              <a:t>163</a:t>
            </a:fld>
            <a:endParaRPr lang="en-US" dirty="0">
              <a:solidFill>
                <a:prstClr val="black"/>
              </a:solidFill>
              <a:latin typeface="Calibri" panose="020F0502020204030204"/>
            </a:endParaRPr>
          </a:p>
        </p:txBody>
      </p:sp>
      <p:sp>
        <p:nvSpPr>
          <p:cNvPr id="10" name="Rectangle 9">
            <a:extLst>
              <a:ext uri="{FF2B5EF4-FFF2-40B4-BE49-F238E27FC236}">
                <a16:creationId xmlns:a16="http://schemas.microsoft.com/office/drawing/2014/main" id="{F11144B7-9AA2-0F43-B87D-8F2D55E744DE}"/>
              </a:ext>
            </a:extLst>
          </p:cNvPr>
          <p:cNvSpPr/>
          <p:nvPr/>
        </p:nvSpPr>
        <p:spPr>
          <a:xfrm>
            <a:off x="36512" y="4142169"/>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5-27× performance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
        <p:nvSpPr>
          <p:cNvPr id="12" name="Rectangle 11">
            <a:extLst>
              <a:ext uri="{FF2B5EF4-FFF2-40B4-BE49-F238E27FC236}">
                <a16:creationId xmlns:a16="http://schemas.microsoft.com/office/drawing/2014/main" id="{C0665E6E-EFAF-C248-86B4-E802E91B2018}"/>
              </a:ext>
            </a:extLst>
          </p:cNvPr>
          <p:cNvSpPr/>
          <p:nvPr/>
        </p:nvSpPr>
        <p:spPr>
          <a:xfrm>
            <a:off x="36512" y="5714672"/>
            <a:ext cx="9144000" cy="415498"/>
          </a:xfrm>
          <a:prstGeom prst="rect">
            <a:avLst/>
          </a:prstGeom>
          <a:solidFill>
            <a:schemeClr val="accent1">
              <a:lumMod val="10000"/>
              <a:lumOff val="90000"/>
            </a:schemeClr>
          </a:solidFill>
        </p:spPr>
        <p:txBody>
          <a:bodyPr wrap="square">
            <a:spAutoFit/>
          </a:bodyPr>
          <a:lstStyle/>
          <a:p>
            <a:pPr algn="ctr" defTabSz="685800">
              <a:spcAft>
                <a:spcPts val="375"/>
              </a:spcAft>
            </a:pPr>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HBM alleviates memory bandwidth contention vs. DDR4</a:t>
            </a:r>
            <a:endParaRPr lang="en-US" sz="21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12">
            <a:extLst>
              <a:ext uri="{FF2B5EF4-FFF2-40B4-BE49-F238E27FC236}">
                <a16:creationId xmlns:a16="http://schemas.microsoft.com/office/drawing/2014/main" id="{DFDB34E3-F705-7440-BDB7-FB68551B6F9B}"/>
              </a:ext>
            </a:extLst>
          </p:cNvPr>
          <p:cNvSpPr/>
          <p:nvPr/>
        </p:nvSpPr>
        <p:spPr>
          <a:xfrm>
            <a:off x="36512" y="4681670"/>
            <a:ext cx="9144000" cy="415498"/>
          </a:xfrm>
          <a:prstGeom prst="rect">
            <a:avLst/>
          </a:prstGeom>
          <a:solidFill>
            <a:schemeClr val="accent1">
              <a:lumMod val="10000"/>
              <a:lumOff val="90000"/>
            </a:schemeClr>
          </a:solidFill>
        </p:spPr>
        <p:txBody>
          <a:bodyPr wrap="square">
            <a:spAutoFit/>
          </a:bodyPr>
          <a:lstStyle/>
          <a:p>
            <a:pPr algn="ctr" defTabSz="685800"/>
            <a:r>
              <a:rPr lang="en-US" sz="2100" b="1" dirty="0">
                <a:solidFill>
                  <a:srgbClr val="0000FF"/>
                </a:solidFill>
                <a:latin typeface="Tahoma" panose="020B0604030504040204" pitchFamily="34" charset="0"/>
                <a:ea typeface="Tahoma" panose="020B0604030504040204" pitchFamily="34" charset="0"/>
                <a:cs typeface="Tahoma" panose="020B0604030504040204" pitchFamily="34" charset="0"/>
              </a:rPr>
              <a:t>12-133× energy efficiency </a:t>
            </a:r>
            <a:r>
              <a:rPr lang="en-US" sz="2100" dirty="0">
                <a:latin typeface="Tahoma" panose="020B0604030504040204" pitchFamily="34" charset="0"/>
                <a:ea typeface="Tahoma" panose="020B0604030504040204" pitchFamily="34" charset="0"/>
                <a:cs typeface="Tahoma" panose="020B0604030504040204" pitchFamily="34" charset="0"/>
              </a:rPr>
              <a:t>vs. </a:t>
            </a:r>
            <a:r>
              <a:rPr lang="en-US" sz="2100" dirty="0">
                <a:solidFill>
                  <a:prstClr val="black"/>
                </a:solidFill>
                <a:latin typeface="Tahoma" panose="020B0604030504040204" pitchFamily="34" charset="0"/>
                <a:ea typeface="Tahoma" panose="020B0604030504040204" pitchFamily="34" charset="0"/>
                <a:cs typeface="Tahoma" panose="020B0604030504040204" pitchFamily="34" charset="0"/>
              </a:rPr>
              <a:t>a 16-core (64-thread) IBM POWER9 CPU</a:t>
            </a:r>
          </a:p>
        </p:txBody>
      </p:sp>
    </p:spTree>
    <p:extLst>
      <p:ext uri="{BB962C8B-B14F-4D97-AF65-F5344CB8AC3E}">
        <p14:creationId xmlns:p14="http://schemas.microsoft.com/office/powerpoint/2010/main" val="1322689885"/>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15737841"/>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0701735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367971463"/>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Adoption: Accelerating Key Applications (I)</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43027004"/>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023920" cy="1066800"/>
          </a:xfrm>
        </p:spPr>
        <p:txBody>
          <a:bodyPr/>
          <a:lstStyle/>
          <a:p>
            <a:r>
              <a:rPr lang="en-US" sz="3800" dirty="0"/>
              <a:t>Adoption: Accelerating Key Applications (II)</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969431705"/>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527976" cy="1066800"/>
          </a:xfrm>
        </p:spPr>
        <p:txBody>
          <a:bodyPr/>
          <a:lstStyle/>
          <a:p>
            <a:r>
              <a:rPr lang="en-US" sz="3800" dirty="0"/>
              <a:t>Adoption: Accelerating Key Applications (III)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9210463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CF6E8-1782-6643-8F8C-01860653BFD1}"/>
              </a:ext>
            </a:extLst>
          </p:cNvPr>
          <p:cNvSpPr>
            <a:spLocks noGrp="1"/>
          </p:cNvSpPr>
          <p:nvPr>
            <p:ph type="title"/>
          </p:nvPr>
        </p:nvSpPr>
        <p:spPr>
          <a:xfrm>
            <a:off x="228600" y="152400"/>
            <a:ext cx="8915400" cy="1066800"/>
          </a:xfrm>
        </p:spPr>
        <p:txBody>
          <a:bodyPr/>
          <a:lstStyle/>
          <a:p>
            <a:r>
              <a:rPr lang="en-US" sz="3800" dirty="0">
                <a:solidFill>
                  <a:srgbClr val="006633"/>
                </a:solidFill>
              </a:rPr>
              <a:t>Adoption: Accelerating Key Applications (IV)</a:t>
            </a:r>
            <a:endParaRPr lang="en-US" dirty="0"/>
          </a:p>
        </p:txBody>
      </p:sp>
      <p:sp>
        <p:nvSpPr>
          <p:cNvPr id="3" name="Content Placeholder 2">
            <a:extLst>
              <a:ext uri="{FF2B5EF4-FFF2-40B4-BE49-F238E27FC236}">
                <a16:creationId xmlns:a16="http://schemas.microsoft.com/office/drawing/2014/main" id="{F343E170-D71E-634F-A533-6F399A423E3F}"/>
              </a:ext>
            </a:extLst>
          </p:cNvPr>
          <p:cNvSpPr>
            <a:spLocks noGrp="1"/>
          </p:cNvSpPr>
          <p:nvPr>
            <p:ph idx="1"/>
          </p:nvPr>
        </p:nvSpPr>
        <p:spPr>
          <a:xfrm>
            <a:off x="228600" y="908720"/>
            <a:ext cx="8610600" cy="5267672"/>
          </a:xfrm>
        </p:spPr>
        <p:txBody>
          <a:bodyPr/>
          <a:lstStyle/>
          <a:p>
            <a:r>
              <a:rPr lang="en-US" sz="1500" dirty="0"/>
              <a:t>Maciej Besta, Raghavendra </a:t>
            </a:r>
            <a:r>
              <a:rPr lang="en-US" sz="1500" dirty="0" err="1"/>
              <a:t>Kanakagiri</a:t>
            </a:r>
            <a:r>
              <a:rPr lang="en-US" sz="1500" dirty="0"/>
              <a:t>, Grzegorz Kwasniewski, </a:t>
            </a:r>
            <a:r>
              <a:rPr lang="en-US" sz="1500" dirty="0" err="1"/>
              <a:t>Rachata</a:t>
            </a:r>
            <a:r>
              <a:rPr lang="en-US" sz="1500" dirty="0"/>
              <a:t> </a:t>
            </a:r>
            <a:r>
              <a:rPr lang="en-US" sz="1500" dirty="0" err="1"/>
              <a:t>Ausavarungnirun</a:t>
            </a:r>
            <a:r>
              <a:rPr lang="en-US" sz="1500" dirty="0"/>
              <a:t>, Jakub </a:t>
            </a:r>
            <a:r>
              <a:rPr lang="en-US" sz="1500" dirty="0" err="1"/>
              <a:t>Beránek</a:t>
            </a:r>
            <a:r>
              <a:rPr lang="en-US" sz="1500" dirty="0"/>
              <a:t>, Konstantinos </a:t>
            </a:r>
            <a:r>
              <a:rPr lang="en-US" sz="1500" dirty="0" err="1"/>
              <a:t>Kanellopoulos</a:t>
            </a:r>
            <a:r>
              <a:rPr lang="en-US" sz="1500" dirty="0"/>
              <a:t>, </a:t>
            </a:r>
            <a:r>
              <a:rPr lang="en-US" sz="1500" dirty="0" err="1"/>
              <a:t>Kacper</a:t>
            </a:r>
            <a:r>
              <a:rPr lang="en-US" sz="1500" dirty="0"/>
              <a:t> </a:t>
            </a:r>
            <a:r>
              <a:rPr lang="en-US" sz="1500" dirty="0" err="1"/>
              <a:t>Janda</a:t>
            </a:r>
            <a:r>
              <a:rPr lang="en-US" sz="1500" dirty="0"/>
              <a:t>, </a:t>
            </a:r>
            <a:r>
              <a:rPr lang="en-US" sz="1500" dirty="0" err="1"/>
              <a:t>Zur</a:t>
            </a:r>
            <a:r>
              <a:rPr lang="en-US" sz="1500" dirty="0"/>
              <a:t> </a:t>
            </a:r>
            <a:r>
              <a:rPr lang="en-US" sz="1500" dirty="0" err="1"/>
              <a:t>Vonarburg-Shmaria</a:t>
            </a:r>
            <a:r>
              <a:rPr lang="en-US" sz="1500" dirty="0"/>
              <a:t>, Lukas </a:t>
            </a:r>
            <a:r>
              <a:rPr lang="en-US" sz="1500" dirty="0" err="1"/>
              <a:t>Gianinazzi</a:t>
            </a:r>
            <a:r>
              <a:rPr lang="en-US" sz="1500" dirty="0"/>
              <a:t>, Ioana Stefan, Juan Gómez-Luna, Marcin </a:t>
            </a:r>
            <a:r>
              <a:rPr lang="en-US" sz="1500" dirty="0" err="1"/>
              <a:t>Copik</a:t>
            </a:r>
            <a:r>
              <a:rPr lang="en-US" sz="1500" dirty="0"/>
              <a:t>, Lukas Kapp-</a:t>
            </a:r>
            <a:r>
              <a:rPr lang="en-US" sz="1500" dirty="0" err="1"/>
              <a:t>Schwoerer</a:t>
            </a:r>
            <a:r>
              <a:rPr lang="en-US" sz="1500" dirty="0"/>
              <a:t>, Salvatore Di Girolamo, Nils </a:t>
            </a:r>
            <a:r>
              <a:rPr lang="en-US" sz="1500" dirty="0" err="1"/>
              <a:t>Blach</a:t>
            </a:r>
            <a:r>
              <a:rPr lang="en-US" sz="1500" dirty="0"/>
              <a:t>, Marek Konieczny, Onur Mutlu, and </a:t>
            </a:r>
            <a:r>
              <a:rPr lang="en-US" sz="1500" dirty="0" err="1"/>
              <a:t>Torsten</a:t>
            </a:r>
            <a:r>
              <a:rPr lang="en-US" sz="1500" dirty="0"/>
              <a:t> </a:t>
            </a:r>
            <a:r>
              <a:rPr lang="en-US" sz="1500" dirty="0" err="1"/>
              <a:t>Hoefler</a:t>
            </a:r>
            <a:r>
              <a:rPr lang="en-US" sz="1500" dirty="0"/>
              <a:t>,</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"SISA: Set-Centric Instruction Set Architecture for Graph Mining on Processing-in-Memory Systems"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(pdf)</a:t>
            </a:r>
            <a:r>
              <a:rPr lang="en-US" sz="1500" dirty="0"/>
              <a:t>]</a:t>
            </a:r>
            <a:br>
              <a:rPr lang="en-US" sz="1500" dirty="0"/>
            </a:br>
            <a:r>
              <a:rPr lang="en-US" sz="1500" dirty="0"/>
              <a:t>[</a:t>
            </a:r>
            <a:r>
              <a:rPr lang="en-US" sz="1500" dirty="0">
                <a:hlinkClick r:id="rId5"/>
              </a:rPr>
              <a:t>Talk Video</a:t>
            </a:r>
            <a:r>
              <a:rPr lang="en-US" sz="1500" dirty="0"/>
              <a:t> (22 minutes)]</a:t>
            </a:r>
            <a:br>
              <a:rPr lang="en-US" sz="1500" dirty="0"/>
            </a:br>
            <a:r>
              <a:rPr lang="en-US" sz="1500" dirty="0"/>
              <a:t>[</a:t>
            </a:r>
            <a:r>
              <a:rPr lang="en-US" sz="1500" dirty="0">
                <a:hlinkClick r:id="rId6"/>
              </a:rPr>
              <a:t>Lightning Talk Video</a:t>
            </a:r>
            <a:r>
              <a:rPr lang="en-US" sz="1500" dirty="0"/>
              <a:t> (1.5 minutes)]</a:t>
            </a:r>
            <a:br>
              <a:rPr lang="en-US" sz="1500" dirty="0"/>
            </a:br>
            <a:r>
              <a:rPr lang="en-US" sz="1500" dirty="0"/>
              <a:t>[</a:t>
            </a:r>
            <a:r>
              <a:rPr lang="en-US" sz="1500" dirty="0">
                <a:hlinkClick r:id="rId7"/>
              </a:rPr>
              <a:t>Full arXiv version</a:t>
            </a:r>
            <a:r>
              <a:rPr lang="en-US" sz="1500" dirty="0"/>
              <a:t>]</a:t>
            </a:r>
          </a:p>
          <a:p>
            <a:pPr marL="0" indent="0">
              <a:buNone/>
            </a:pPr>
            <a:br>
              <a:rPr lang="en-US" sz="1500" dirty="0"/>
            </a:br>
            <a:endParaRPr lang="en-US" sz="1500" dirty="0"/>
          </a:p>
        </p:txBody>
      </p:sp>
      <p:sp>
        <p:nvSpPr>
          <p:cNvPr id="4" name="Slide Number Placeholder 3">
            <a:extLst>
              <a:ext uri="{FF2B5EF4-FFF2-40B4-BE49-F238E27FC236}">
                <a16:creationId xmlns:a16="http://schemas.microsoft.com/office/drawing/2014/main" id="{5A48F706-A831-C54E-B91E-4FFC8E0C8AC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041EA71-B1C7-FF49-BB1B-C78853115E49}"/>
              </a:ext>
            </a:extLst>
          </p:cNvPr>
          <p:cNvPicPr>
            <a:picLocks noChangeAspect="1"/>
          </p:cNvPicPr>
          <p:nvPr/>
        </p:nvPicPr>
        <p:blipFill>
          <a:blip r:embed="rId8"/>
          <a:stretch>
            <a:fillRect/>
          </a:stretch>
        </p:blipFill>
        <p:spPr>
          <a:xfrm>
            <a:off x="0" y="3861048"/>
            <a:ext cx="9144000" cy="2481246"/>
          </a:xfrm>
          <a:prstGeom prst="rect">
            <a:avLst/>
          </a:prstGeom>
        </p:spPr>
      </p:pic>
    </p:spTree>
    <p:extLst>
      <p:ext uri="{BB962C8B-B14F-4D97-AF65-F5344CB8AC3E}">
        <p14:creationId xmlns:p14="http://schemas.microsoft.com/office/powerpoint/2010/main" val="991617861"/>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095928" cy="1066800"/>
          </a:xfrm>
        </p:spPr>
        <p:txBody>
          <a:bodyPr/>
          <a:lstStyle/>
          <a:p>
            <a:r>
              <a:rPr lang="en-US" sz="3800" dirty="0">
                <a:solidFill>
                  <a:srgbClr val="006633"/>
                </a:solidFill>
              </a:rPr>
              <a:t>Adoption: Accelerating Key Applications (V)</a:t>
            </a:r>
            <a:endParaRPr lang="en-US"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1480839537"/>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a:t>
            </a:r>
            <a:endParaRPr lang="en-US" sz="3800" dirty="0"/>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44870213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a:xfrm>
            <a:off x="228600" y="152400"/>
            <a:ext cx="9167936" cy="1066800"/>
          </a:xfrm>
        </p:spPr>
        <p:txBody>
          <a:bodyPr/>
          <a:lstStyle/>
          <a:p>
            <a:r>
              <a:rPr lang="en-US" sz="3800" dirty="0">
                <a:solidFill>
                  <a:srgbClr val="006633"/>
                </a:solidFill>
              </a:rPr>
              <a:t>Adoption: Accelerating Key Applications (VII)</a:t>
            </a:r>
            <a:endParaRPr lang="en-US" sz="3800" dirty="0"/>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3792587437"/>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9144000" cy="1066800"/>
          </a:xfrm>
        </p:spPr>
        <p:txBody>
          <a:bodyPr/>
          <a:lstStyle/>
          <a:p>
            <a:r>
              <a:rPr lang="en-US" sz="3700" dirty="0">
                <a:solidFill>
                  <a:srgbClr val="006633"/>
                </a:solidFill>
              </a:rPr>
              <a:t>Adoption: Accelerating Key Applications (VIII)</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91827132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a:xfrm>
            <a:off x="228600" y="152400"/>
            <a:ext cx="8915400" cy="1066800"/>
          </a:xfrm>
        </p:spPr>
        <p:txBody>
          <a:bodyPr/>
          <a:lstStyle/>
          <a:p>
            <a:r>
              <a:rPr lang="en-US" sz="3700" dirty="0">
                <a:solidFill>
                  <a:srgbClr val="006633"/>
                </a:solidFill>
              </a:rPr>
              <a:t>Adoption: Accelerating Key Applications (IX)</a:t>
            </a:r>
            <a:endParaRPr lang="en-US" sz="37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2000" dirty="0">
                <a:solidFill>
                  <a:srgbClr val="0000FF"/>
                </a:solidFill>
              </a:rPr>
              <a:t>To Appear in ISCA 2022</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2"/>
          <a:stretch>
            <a:fillRect/>
          </a:stretch>
        </p:blipFill>
        <p:spPr>
          <a:xfrm>
            <a:off x="0" y="2410440"/>
            <a:ext cx="9144000" cy="2458720"/>
          </a:xfrm>
          <a:prstGeom prst="rect">
            <a:avLst/>
          </a:prstGeom>
        </p:spPr>
      </p:pic>
    </p:spTree>
    <p:extLst>
      <p:ext uri="{BB962C8B-B14F-4D97-AF65-F5344CB8AC3E}">
        <p14:creationId xmlns:p14="http://schemas.microsoft.com/office/powerpoint/2010/main" val="94531787"/>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sz="3800" dirty="0">
                <a:solidFill>
                  <a:srgbClr val="006633"/>
                </a:solidFill>
              </a:rPr>
              <a:t>Adoption: Accelerating Key Applications (X)</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p:txBody>
          <a:bodyPr/>
          <a:lstStyle/>
          <a:p>
            <a:r>
              <a:rPr lang="en-US" dirty="0">
                <a:solidFill>
                  <a:srgbClr val="0000FF"/>
                </a:solidFill>
              </a:rPr>
              <a:t>Appears in ICDE 2022</a:t>
            </a:r>
          </a:p>
          <a:p>
            <a:endParaRPr lang="en-US"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2"/>
          <a:stretch>
            <a:fillRect/>
          </a:stretch>
        </p:blipFill>
        <p:spPr>
          <a:xfrm>
            <a:off x="0" y="2884909"/>
            <a:ext cx="9144000" cy="1912243"/>
          </a:xfrm>
          <a:prstGeom prst="rect">
            <a:avLst/>
          </a:prstGeom>
        </p:spPr>
      </p:pic>
    </p:spTree>
    <p:extLst>
      <p:ext uri="{BB962C8B-B14F-4D97-AF65-F5344CB8AC3E}">
        <p14:creationId xmlns:p14="http://schemas.microsoft.com/office/powerpoint/2010/main" val="1676017806"/>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Adoption: How to Keep It </a:t>
            </a:r>
            <a:r>
              <a:rPr lang="en-US" b="1" dirty="0"/>
              <a:t>Simple</a:t>
            </a:r>
            <a:r>
              <a:rPr lang="en-US" dirty="0"/>
              <a:t>?</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471940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dirty="0"/>
              <a:t>Adoption: How to Maintain </a:t>
            </a:r>
            <a:r>
              <a:rPr lang="en-US" b="1" dirty="0"/>
              <a:t>Coherence</a:t>
            </a:r>
            <a:r>
              <a:rPr lang="en-US" dirty="0"/>
              <a:t>?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34638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1001234114"/>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Adoption: How to Maintain </a:t>
            </a:r>
            <a:r>
              <a:rPr lang="en-US" b="1" dirty="0"/>
              <a:t>Coherence</a:t>
            </a:r>
            <a:r>
              <a:rPr lang="en-US" dirty="0"/>
              <a:t>?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12812757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sz="3800" dirty="0"/>
              <a:t>Adoption: How to Support </a:t>
            </a:r>
            <a:r>
              <a:rPr lang="en-US" sz="3800" b="1" dirty="0"/>
              <a:t>Synchronization</a:t>
            </a:r>
            <a:r>
              <a:rPr lang="en-US" sz="3800" dirty="0"/>
              <a:t>?</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20581176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sz="3800" dirty="0"/>
              <a:t>Adoption: How to Support </a:t>
            </a:r>
            <a:r>
              <a:rPr lang="en-US" sz="3800" b="1" dirty="0"/>
              <a:t>Virtual Memory</a:t>
            </a:r>
            <a:r>
              <a:rPr lang="en-US" sz="3800" dirty="0"/>
              <a:t>?</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35400580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9028465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PRIM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p:txBody>
          <a:bodyPr/>
          <a:lstStyle/>
          <a:p>
            <a:r>
              <a:rPr lang="en-US" dirty="0"/>
              <a:t>Juan Gomez-Luna, Izzat El Hajj, Ivan Fernandez, Christina </a:t>
            </a:r>
            <a:r>
              <a:rPr lang="en-US" dirty="0" err="1"/>
              <a:t>Giannoula</a:t>
            </a:r>
            <a:r>
              <a:rPr lang="en-US" dirty="0"/>
              <a:t>, Geraldo F. Oliveira,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"Benchmarking a New Paradigm: An Experimental Analysis of a Real Processing-in-Memory Architecture"</a:t>
            </a:r>
            <a:br>
              <a:rPr lang="en-US" dirty="0"/>
            </a:br>
            <a:r>
              <a:rPr lang="en-US" i="1" dirty="0"/>
              <a:t>Preprint in </a:t>
            </a:r>
            <a:r>
              <a:rPr lang="en-US" b="1" i="1" dirty="0">
                <a:hlinkClick r:id="rId3"/>
              </a:rPr>
              <a:t>arXiv</a:t>
            </a:r>
            <a:r>
              <a:rPr lang="en-US" dirty="0"/>
              <a:t>, 9 May 2021.</a:t>
            </a:r>
            <a:br>
              <a:rPr lang="en-US" dirty="0"/>
            </a:br>
            <a:r>
              <a:rPr lang="en-US" dirty="0"/>
              <a:t>[</a:t>
            </a:r>
            <a:r>
              <a:rPr lang="en-US" dirty="0">
                <a:hlinkClick r:id="rId2"/>
              </a:rPr>
              <a:t>arXiv preprint</a:t>
            </a:r>
            <a:r>
              <a:rPr lang="en-US" dirty="0"/>
              <a:t>]</a:t>
            </a:r>
            <a:br>
              <a:rPr lang="en-US" dirty="0"/>
            </a:br>
            <a:r>
              <a:rPr lang="en-US" dirty="0"/>
              <a:t>[</a:t>
            </a:r>
            <a:r>
              <a:rPr lang="en-US" dirty="0">
                <a:hlinkClick r:id="rId4"/>
              </a:rPr>
              <a:t>PrIM Benchmarks Source Code</a:t>
            </a:r>
            <a:r>
              <a:rPr lang="en-US" dirty="0"/>
              <a:t>]</a:t>
            </a:r>
            <a:br>
              <a:rPr lang="en-US" dirty="0"/>
            </a:br>
            <a:r>
              <a:rPr lang="en-US" dirty="0"/>
              <a:t>[</a:t>
            </a:r>
            <a:r>
              <a:rPr lang="en-US" dirty="0">
                <a:hlinkClick r:id="rId5"/>
              </a:rPr>
              <a:t>Slides (pptx)</a:t>
            </a:r>
            <a:r>
              <a:rPr lang="en-US" dirty="0"/>
              <a:t> </a:t>
            </a:r>
            <a:r>
              <a:rPr lang="en-US" dirty="0">
                <a:hlinkClick r:id="rId6"/>
              </a:rPr>
              <a:t>(pdf)</a:t>
            </a:r>
            <a:r>
              <a:rPr lang="en-US" dirty="0"/>
              <a:t>]</a:t>
            </a:r>
            <a:br>
              <a:rPr lang="en-US" dirty="0"/>
            </a:br>
            <a:r>
              <a:rPr lang="en-US" dirty="0"/>
              <a:t>[</a:t>
            </a:r>
            <a:r>
              <a:rPr lang="en-US" dirty="0">
                <a:hlinkClick r:id="rId7"/>
              </a:rPr>
              <a:t>Long Talk Slides (pptx)</a:t>
            </a:r>
            <a:r>
              <a:rPr lang="en-US" dirty="0"/>
              <a:t> </a:t>
            </a:r>
            <a:r>
              <a:rPr lang="en-US" dirty="0">
                <a:hlinkClick r:id="rId8"/>
              </a:rPr>
              <a:t>(pdf)</a:t>
            </a:r>
            <a:r>
              <a:rPr lang="en-US" dirty="0"/>
              <a:t>]</a:t>
            </a:r>
            <a:br>
              <a:rPr lang="en-US" dirty="0"/>
            </a:br>
            <a:r>
              <a:rPr lang="en-US" dirty="0"/>
              <a:t>[</a:t>
            </a:r>
            <a:r>
              <a:rPr lang="en-US" dirty="0">
                <a:hlinkClick r:id="rId9"/>
              </a:rPr>
              <a:t>Short Talk Slides (pptx)</a:t>
            </a:r>
            <a:r>
              <a:rPr lang="en-US" dirty="0"/>
              <a:t> </a:t>
            </a:r>
            <a:r>
              <a:rPr lang="en-US" dirty="0">
                <a:hlinkClick r:id="rId10"/>
              </a:rPr>
              <a:t>(pdf)</a:t>
            </a:r>
            <a:r>
              <a:rPr lang="en-US" dirty="0"/>
              <a:t>]</a:t>
            </a:r>
            <a:br>
              <a:rPr lang="en-US" dirty="0"/>
            </a:br>
            <a:r>
              <a:rPr lang="en-US" dirty="0"/>
              <a:t>[</a:t>
            </a:r>
            <a:r>
              <a:rPr lang="en-US" dirty="0">
                <a:hlinkClick r:id="rId11"/>
              </a:rPr>
              <a:t>SAFARI Live Seminar Slides (pptx)</a:t>
            </a:r>
            <a:r>
              <a:rPr lang="en-US" dirty="0"/>
              <a:t> </a:t>
            </a:r>
            <a:r>
              <a:rPr lang="en-US" dirty="0">
                <a:hlinkClick r:id="rId12"/>
              </a:rPr>
              <a:t>(pdf)</a:t>
            </a:r>
            <a:r>
              <a:rPr lang="en-US" dirty="0"/>
              <a:t>]</a:t>
            </a:r>
            <a:br>
              <a:rPr lang="en-US" dirty="0"/>
            </a:br>
            <a:r>
              <a:rPr lang="en-US" dirty="0"/>
              <a:t>[</a:t>
            </a:r>
            <a:r>
              <a:rPr lang="en-US" dirty="0">
                <a:hlinkClick r:id="rId13"/>
              </a:rPr>
              <a:t>SAFARI Live Seminar Video</a:t>
            </a:r>
            <a:r>
              <a:rPr lang="en-US" dirty="0"/>
              <a:t> (2 </a:t>
            </a:r>
            <a:r>
              <a:rPr lang="en-US" dirty="0" err="1"/>
              <a:t>hrs</a:t>
            </a:r>
            <a:r>
              <a:rPr lang="en-US" dirty="0"/>
              <a:t> 57 mins)]</a:t>
            </a:r>
            <a:br>
              <a:rPr lang="en-US" dirty="0"/>
            </a:br>
            <a:r>
              <a:rPr lang="en-US" dirty="0"/>
              <a:t>[</a:t>
            </a:r>
            <a:r>
              <a:rPr lang="en-US" dirty="0">
                <a:hlinkClick r:id="rId14"/>
              </a:rPr>
              <a:t>Lightning Talk Video</a:t>
            </a:r>
            <a:r>
              <a:rPr lang="en-US" dirty="0"/>
              <a:t> (3 minutes)]</a:t>
            </a:r>
          </a:p>
          <a:p>
            <a:pPr marL="0" indent="0">
              <a:buNone/>
            </a:pPr>
            <a:br>
              <a:rPr lang="en-US" sz="2000" dirty="0"/>
            </a:br>
            <a:endParaRPr lang="en-US" sz="22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1399168"/>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2343729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a:xfrm>
            <a:off x="228600" y="152400"/>
            <a:ext cx="8915400" cy="1066800"/>
          </a:xfrm>
        </p:spPr>
        <p:txBody>
          <a:bodyPr/>
          <a:lstStyle/>
          <a:p>
            <a:r>
              <a:rPr lang="en-US" dirty="0"/>
              <a:t>More on DAMOV Methods &amp;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980728"/>
            <a:ext cx="8610600" cy="5195664"/>
          </a:xfrm>
        </p:spPr>
        <p:txBody>
          <a:bodyPr/>
          <a:lstStyle/>
          <a:p>
            <a:r>
              <a:rPr lang="en-US" sz="1650" dirty="0"/>
              <a:t>Geraldo F. Oliveira, Juan Gomez-Luna, Lois </a:t>
            </a:r>
            <a:r>
              <a:rPr lang="en-US" sz="1650" dirty="0" err="1"/>
              <a:t>Orosa</a:t>
            </a:r>
            <a:r>
              <a:rPr lang="en-US" sz="1650" dirty="0"/>
              <a:t>, </a:t>
            </a:r>
            <a:r>
              <a:rPr lang="en-US" sz="1650" dirty="0" err="1"/>
              <a:t>Saugata</a:t>
            </a:r>
            <a:r>
              <a:rPr lang="en-US" sz="1650" dirty="0"/>
              <a:t> Ghose, Nandita Vijaykumar, Ivan </a:t>
            </a:r>
            <a:r>
              <a:rPr lang="en-US" sz="1650" dirty="0" err="1"/>
              <a:t>fernandez</a:t>
            </a:r>
            <a:r>
              <a:rPr lang="en-US" sz="1650" dirty="0"/>
              <a:t>, Mohammad </a:t>
            </a:r>
            <a:r>
              <a:rPr lang="en-US" sz="1650" dirty="0" err="1"/>
              <a:t>Sadrosadati</a:t>
            </a:r>
            <a:r>
              <a:rPr lang="en-US" sz="1650" dirty="0"/>
              <a:t>, and Onur Mutlu,</a:t>
            </a:r>
            <a:br>
              <a:rPr lang="en-US" sz="1650" dirty="0"/>
            </a:br>
            <a:r>
              <a:rPr lang="en-US" sz="1650" b="1" dirty="0">
                <a:solidFill>
                  <a:srgbClr val="0000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650" dirty="0">
                <a:solidFill>
                  <a:srgbClr val="0000FF"/>
                </a:solidFill>
              </a:rPr>
            </a:br>
            <a:r>
              <a:rPr lang="en-US" sz="1650" b="1" i="1" dirty="0">
                <a:hlinkClick r:id="rId3"/>
              </a:rPr>
              <a:t>IEEE Access</a:t>
            </a:r>
            <a:r>
              <a:rPr lang="en-US" sz="1650" dirty="0"/>
              <a:t>, 8 September 2021.</a:t>
            </a:r>
            <a:br>
              <a:rPr lang="en-US" sz="1650" dirty="0"/>
            </a:br>
            <a:r>
              <a:rPr lang="en-US" sz="1650" i="1" dirty="0"/>
              <a:t>Preprint in </a:t>
            </a:r>
            <a:r>
              <a:rPr lang="en-US" sz="1650" b="1" i="1" dirty="0">
                <a:hlinkClick r:id="rId4"/>
              </a:rPr>
              <a:t>arXiv</a:t>
            </a:r>
            <a:r>
              <a:rPr lang="en-US" sz="1650" dirty="0"/>
              <a:t>, 8 May 2021.</a:t>
            </a:r>
            <a:br>
              <a:rPr lang="en-US" sz="1650" dirty="0"/>
            </a:br>
            <a:r>
              <a:rPr lang="en-US" sz="1650" dirty="0"/>
              <a:t>[</a:t>
            </a:r>
            <a:r>
              <a:rPr lang="en-US" sz="1650" dirty="0">
                <a:hlinkClick r:id="rId5"/>
              </a:rPr>
              <a:t>arXiv preprint</a:t>
            </a:r>
            <a:r>
              <a:rPr lang="en-US" sz="1650" dirty="0"/>
              <a:t>]</a:t>
            </a:r>
            <a:br>
              <a:rPr lang="en-US" sz="1650" dirty="0"/>
            </a:br>
            <a:r>
              <a:rPr lang="en-US" sz="1650" dirty="0"/>
              <a:t>[</a:t>
            </a:r>
            <a:r>
              <a:rPr lang="en-US" sz="1650" dirty="0">
                <a:hlinkClick r:id="rId3"/>
              </a:rPr>
              <a:t>IEEE Access version</a:t>
            </a:r>
            <a:r>
              <a:rPr lang="en-US" sz="1650" dirty="0"/>
              <a:t>]</a:t>
            </a:r>
            <a:br>
              <a:rPr lang="en-US" sz="1650" dirty="0"/>
            </a:br>
            <a:r>
              <a:rPr lang="en-US" sz="1650" dirty="0"/>
              <a:t>[</a:t>
            </a:r>
            <a:r>
              <a:rPr lang="en-US" sz="1650" dirty="0">
                <a:hlinkClick r:id="rId6"/>
              </a:rPr>
              <a:t>DAMOV Suite and Simulator Source Code</a:t>
            </a:r>
            <a:r>
              <a:rPr lang="en-US" sz="1650" dirty="0"/>
              <a:t>]</a:t>
            </a:r>
            <a:br>
              <a:rPr lang="en-US" sz="1650" dirty="0"/>
            </a:br>
            <a:r>
              <a:rPr lang="en-US" sz="1650" dirty="0"/>
              <a:t>[</a:t>
            </a:r>
            <a:r>
              <a:rPr lang="en-US" sz="1650" dirty="0">
                <a:hlinkClick r:id="rId7"/>
              </a:rPr>
              <a:t>SAFARI Live Seminar Video</a:t>
            </a:r>
            <a:r>
              <a:rPr lang="en-US" sz="1650" dirty="0"/>
              <a:t> (2 </a:t>
            </a:r>
            <a:r>
              <a:rPr lang="en-US" sz="1650" dirty="0" err="1"/>
              <a:t>hrs</a:t>
            </a:r>
            <a:r>
              <a:rPr lang="en-US" sz="1650" dirty="0"/>
              <a:t> 40 mins)]</a:t>
            </a:r>
            <a:br>
              <a:rPr lang="en-US" sz="1650" dirty="0"/>
            </a:br>
            <a:r>
              <a:rPr lang="en-US" sz="1650" dirty="0"/>
              <a:t>[</a:t>
            </a:r>
            <a:r>
              <a:rPr lang="en-US" sz="1650" dirty="0">
                <a:hlinkClick r:id="rId8"/>
              </a:rPr>
              <a:t>Short Talk Video</a:t>
            </a:r>
            <a:r>
              <a:rPr lang="en-US" sz="1650" dirty="0"/>
              <a:t> (21 minutes)]</a:t>
            </a:r>
          </a:p>
          <a:p>
            <a:pPr marL="0" indent="0">
              <a:buNone/>
            </a:pPr>
            <a:br>
              <a:rPr lang="en-US" sz="1650" dirty="0"/>
            </a:br>
            <a:br>
              <a:rPr lang="en-US" sz="1650" dirty="0"/>
            </a:br>
            <a:endParaRPr lang="en-US" sz="165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9"/>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440400003"/>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p:txBody>
          <a:bodyPr/>
          <a:lstStyle/>
          <a:p>
            <a:r>
              <a:rPr lang="en-US" dirty="0"/>
              <a:t>Coming Up: </a:t>
            </a:r>
            <a:r>
              <a:rPr lang="en-US" dirty="0" err="1"/>
              <a:t>SpMV</a:t>
            </a:r>
            <a:r>
              <a:rPr lang="en-US" dirty="0"/>
              <a:t> on Real PIM Systems</a:t>
            </a:r>
          </a:p>
        </p:txBody>
      </p:sp>
      <p:sp>
        <p:nvSpPr>
          <p:cNvPr id="3" name="Content Placeholder 2">
            <a:extLst>
              <a:ext uri="{FF2B5EF4-FFF2-40B4-BE49-F238E27FC236}">
                <a16:creationId xmlns:a16="http://schemas.microsoft.com/office/drawing/2014/main" id="{5D514B32-6DE6-98A9-0303-AC1F000B6ED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856736" y="6452890"/>
            <a:ext cx="52865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9699262"/>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2830425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765799138"/>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Future: Enable New Medical/Health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05097839"/>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222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222</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382902109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93845084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r>
              <a:rPr lang="en-US" sz="1200" dirty="0">
                <a:solidFill>
                  <a:srgbClr val="0000FF"/>
                </a:solidFill>
                <a:hlinkClick r:id="rId13">
                  <a:extLst>
                    <a:ext uri="{A12FA001-AC4F-418D-AE19-62706E023703}">
                      <ahyp:hlinkClr xmlns:ahyp="http://schemas.microsoft.com/office/drawing/2018/hyperlinkcolor" val="tx"/>
                    </a:ext>
                  </a:extLst>
                </a:hlinkClick>
              </a:rPr>
              <a:t>https://www.youtube.com/watch?v=N1Ac1ov1JOM</a:t>
            </a:r>
            <a:r>
              <a:rPr lang="en-US" sz="1200" dirty="0">
                <a:solidFill>
                  <a:srgbClr val="0000FF"/>
                </a:solidFill>
              </a:rPr>
              <a:t> </a:t>
            </a:r>
          </a:p>
        </p:txBody>
      </p:sp>
    </p:spTree>
    <p:extLst>
      <p:ext uri="{BB962C8B-B14F-4D97-AF65-F5344CB8AC3E}">
        <p14:creationId xmlns:p14="http://schemas.microsoft.com/office/powerpoint/2010/main" val="3082926124"/>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Little or No </a:t>
            </a:r>
            <a:br>
              <a:rPr lang="en-US" sz="5000" dirty="0">
                <a:latin typeface="Garamond" charset="0"/>
              </a:rPr>
            </a:br>
            <a:r>
              <a:rPr lang="en-US" sz="5000" dirty="0">
                <a:latin typeface="Garamond" charset="0"/>
              </a:rPr>
              <a:t>Time for 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836712"/>
            <a:ext cx="8964488" cy="5193723"/>
          </a:xfrm>
        </p:spPr>
        <p:txBody>
          <a:bodyPr/>
          <a:lstStyle/>
          <a:p>
            <a:r>
              <a:rPr lang="en-US" dirty="0">
                <a:solidFill>
                  <a:srgbClr val="FF0000"/>
                </a:solidFill>
              </a:rPr>
              <a:t>We have to design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09187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827649006"/>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spTree>
    <p:extLst>
      <p:ext uri="{BB962C8B-B14F-4D97-AF65-F5344CB8AC3E}">
        <p14:creationId xmlns:p14="http://schemas.microsoft.com/office/powerpoint/2010/main" val="929392219"/>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1011133220"/>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7B65125C-8F77-228D-2AAF-B62CE7AF9FEE}"/>
              </a:ext>
            </a:extLst>
          </p:cNvPr>
          <p:cNvPicPr>
            <a:picLocks noChangeAspect="1"/>
          </p:cNvPicPr>
          <p:nvPr/>
        </p:nvPicPr>
        <p:blipFill>
          <a:blip r:embed="rId6"/>
          <a:stretch>
            <a:fillRect/>
          </a:stretch>
        </p:blipFill>
        <p:spPr>
          <a:xfrm>
            <a:off x="5652120" y="0"/>
            <a:ext cx="2747979"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 June 2022</a:t>
            </a:r>
          </a:p>
          <a:p>
            <a:r>
              <a:rPr lang="en-US" sz="2200" dirty="0"/>
              <a:t>Micron Friday Forum</a:t>
            </a:r>
          </a:p>
          <a:p>
            <a:pPr algn="l"/>
            <a:endParaRPr lang="en-US" sz="2200" dirty="0"/>
          </a:p>
        </p:txBody>
      </p:sp>
      <p:sp>
        <p:nvSpPr>
          <p:cNvPr id="13" name="Title 1"/>
          <p:cNvSpPr>
            <a:spLocks noGrp="1"/>
          </p:cNvSpPr>
          <p:nvPr>
            <p:ph type="ctrTitle"/>
          </p:nvPr>
        </p:nvSpPr>
        <p:spPr>
          <a:xfrm>
            <a:off x="203060" y="1227584"/>
            <a:ext cx="8820472" cy="2201416"/>
          </a:xfrm>
        </p:spPr>
        <p:txBody>
          <a:bodyPr>
            <a:noAutofit/>
          </a:bodyPr>
          <a:lstStyle/>
          <a:p>
            <a:pPr algn="ctr"/>
            <a:r>
              <a:rPr lang="en-US" sz="6000" b="1" dirty="0">
                <a:solidFill>
                  <a:srgbClr val="006633"/>
                </a:solidFill>
              </a:rPr>
              <a:t>Memory-Centric</a:t>
            </a:r>
            <a:br>
              <a:rPr lang="en-US" sz="6000" b="1" dirty="0">
                <a:solidFill>
                  <a:srgbClr val="006633"/>
                </a:solidFill>
              </a:rPr>
            </a:br>
            <a:r>
              <a:rPr lang="en-US" sz="6000" b="1" dirty="0">
                <a:solidFill>
                  <a:srgbClr val="006633"/>
                </a:solidFill>
              </a:rPr>
              <a:t>Computing</a:t>
            </a:r>
            <a:endParaRPr lang="en-US"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017635468"/>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Desirables</a:t>
            </a:r>
          </a:p>
        </p:txBody>
      </p:sp>
      <p:sp>
        <p:nvSpPr>
          <p:cNvPr id="3" name="Content Placeholder 2"/>
          <p:cNvSpPr>
            <a:spLocks noGrp="1"/>
          </p:cNvSpPr>
          <p:nvPr>
            <p:ph idx="1"/>
          </p:nvPr>
        </p:nvSpPr>
        <p:spPr>
          <a:xfrm>
            <a:off x="228600" y="836712"/>
            <a:ext cx="8915400" cy="5195138"/>
          </a:xfrm>
        </p:spPr>
        <p:txBody>
          <a:bodyPr/>
          <a:lstStyle/>
          <a:p>
            <a:r>
              <a:rPr lang="en-US" dirty="0">
                <a:solidFill>
                  <a:srgbClr val="0000FF"/>
                </a:solidFill>
              </a:rPr>
              <a:t>Self-managing, independent components</a:t>
            </a:r>
          </a:p>
          <a:p>
            <a:endParaRPr lang="en-US" dirty="0">
              <a:solidFill>
                <a:srgbClr val="0000FF"/>
              </a:solidFill>
            </a:endParaRPr>
          </a:p>
          <a:p>
            <a:r>
              <a:rPr lang="en-US" dirty="0">
                <a:solidFill>
                  <a:srgbClr val="0000FF"/>
                </a:solidFill>
              </a:rPr>
              <a:t>All components intelligent &amp; equal partners</a:t>
            </a:r>
          </a:p>
          <a:p>
            <a:endParaRPr lang="en-US" dirty="0">
              <a:solidFill>
                <a:srgbClr val="0000FF"/>
              </a:solidFill>
            </a:endParaRPr>
          </a:p>
          <a:p>
            <a:r>
              <a:rPr lang="en-US" dirty="0">
                <a:solidFill>
                  <a:srgbClr val="0000FF"/>
                </a:solidFill>
              </a:rPr>
              <a:t>Easy collaboration &amp; partitioning across all components</a:t>
            </a:r>
          </a:p>
          <a:p>
            <a:endParaRPr lang="en-US" dirty="0">
              <a:solidFill>
                <a:srgbClr val="0000FF"/>
              </a:solidFill>
            </a:endParaRPr>
          </a:p>
          <a:p>
            <a:r>
              <a:rPr lang="en-US" dirty="0">
                <a:solidFill>
                  <a:srgbClr val="0000FF"/>
                </a:solidFill>
              </a:rPr>
              <a:t>Fine-grained communication of data &amp; tasks</a:t>
            </a:r>
          </a:p>
          <a:p>
            <a:endParaRPr lang="en-US" dirty="0">
              <a:solidFill>
                <a:srgbClr val="0000FF"/>
              </a:solidFill>
            </a:endParaRPr>
          </a:p>
          <a:p>
            <a:r>
              <a:rPr lang="en-US" dirty="0">
                <a:solidFill>
                  <a:srgbClr val="0000FF"/>
                </a:solidFill>
              </a:rPr>
              <a:t>Seamless caching &amp; translation &amp; protection anywhere</a:t>
            </a:r>
          </a:p>
          <a:p>
            <a:endParaRPr lang="en-US" dirty="0">
              <a:solidFill>
                <a:srgbClr val="0000FF"/>
              </a:solidFill>
            </a:endParaRPr>
          </a:p>
          <a:p>
            <a:r>
              <a:rPr lang="en-US" dirty="0">
                <a:solidFill>
                  <a:srgbClr val="0000FF"/>
                </a:solidFill>
              </a:rPr>
              <a:t>Execution anywhere without rewriting code</a:t>
            </a:r>
          </a:p>
          <a:p>
            <a:endParaRPr lang="en-US" dirty="0">
              <a:solidFill>
                <a:srgbClr val="0000FF"/>
              </a:solidFill>
            </a:endParaRPr>
          </a:p>
          <a:p>
            <a:r>
              <a:rPr lang="en-US" dirty="0">
                <a:solidFill>
                  <a:srgbClr val="0000FF"/>
                </a:solidFill>
              </a:rPr>
              <a:t>Flexibility, adaptability, self-optimization</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6007721" y="5589240"/>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2018484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SAFARI Research Group</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85136735"/>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672452113"/>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2728298"/>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1957213571"/>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210963294"/>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533111179"/>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032546167"/>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Latest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a:xfrm>
            <a:off x="228600" y="997527"/>
            <a:ext cx="8879904"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"Memory-Centric Computing"</a:t>
            </a:r>
            <a:br>
              <a:rPr lang="en-US" dirty="0"/>
            </a:br>
            <a:r>
              <a:rPr lang="en-US" i="1" dirty="0"/>
              <a:t>Education Class at </a:t>
            </a:r>
            <a:r>
              <a:rPr lang="en-US" i="1" dirty="0">
                <a:hlinkClick r:id="rId3"/>
              </a:rPr>
              <a:t>Embedded Systems Week (</a:t>
            </a:r>
            <a:r>
              <a:rPr lang="en-US" b="1" i="1" dirty="0">
                <a:hlinkClick r:id="rId3"/>
              </a:rPr>
              <a:t>ESWEEK</a:t>
            </a:r>
            <a:r>
              <a:rPr lang="en-US" i="1" dirty="0">
                <a:hlinkClick r:id="rId3"/>
              </a:rPr>
              <a:t>)</a:t>
            </a:r>
            <a:r>
              <a:rPr lang="en-US" dirty="0"/>
              <a:t>, Virtual, 9 October 2021.</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Abstract (pdf)</a:t>
            </a:r>
            <a:r>
              <a:rPr lang="en-US" dirty="0"/>
              <a:t>]</a:t>
            </a:r>
            <a:br>
              <a:rPr lang="en-US" dirty="0"/>
            </a:br>
            <a:r>
              <a:rPr lang="en-US" dirty="0"/>
              <a:t>[</a:t>
            </a:r>
            <a:r>
              <a:rPr lang="en-US" dirty="0">
                <a:hlinkClick r:id="rId6"/>
              </a:rPr>
              <a:t>Talk Video</a:t>
            </a:r>
            <a:r>
              <a:rPr lang="en-US" dirty="0"/>
              <a:t> (2 hours, including Q&amp;A)]</a:t>
            </a:r>
            <a:br>
              <a:rPr lang="en-US" dirty="0"/>
            </a:br>
            <a:r>
              <a:rPr lang="en-US" dirty="0"/>
              <a:t>[</a:t>
            </a:r>
            <a:r>
              <a:rPr lang="en-US" dirty="0">
                <a:hlinkClick r:id="rId7"/>
              </a:rPr>
              <a:t>Invited Paper at DATE 2021</a:t>
            </a:r>
            <a:r>
              <a:rPr lang="en-US" dirty="0"/>
              <a:t>]</a:t>
            </a:r>
            <a:br>
              <a:rPr lang="en-US" dirty="0"/>
            </a:br>
            <a:r>
              <a:rPr lang="en-US" dirty="0"/>
              <a:t>[</a:t>
            </a:r>
            <a:r>
              <a:rPr lang="en-US" dirty="0">
                <a:hlinkClick r:id="rId8"/>
              </a:rPr>
              <a:t>"A Modern Primer on Processing in Memory" paper</a:t>
            </a:r>
            <a:r>
              <a:rPr lang="en-US" dirty="0"/>
              <a:t>]</a:t>
            </a:r>
            <a:br>
              <a:rPr lang="en-US" dirty="0"/>
            </a:br>
            <a:endParaRPr lang="en-US" dirty="0"/>
          </a:p>
          <a:p>
            <a:endParaRPr lang="en-US" dirty="0">
              <a:solidFill>
                <a:srgbClr val="0000FF"/>
              </a:solidFill>
              <a:hlinkClick r:id="rId9">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10">
                  <a:extLst>
                    <a:ext uri="{A12FA001-AC4F-418D-AE19-62706E023703}">
                      <ahyp:hlinkClr xmlns:ahyp="http://schemas.microsoft.com/office/drawing/2018/hyperlinkcolor" val="tx"/>
                    </a:ext>
                  </a:extLst>
                </a:hlinkClick>
              </a:rPr>
              <a:t>https://www.youtube.com/watch?v=N1Ac1ov1JOM&amp;list=PL5Q2soXY2Zi8D_5MGV6EnXEJHnV2YFBJl&amp;index=65</a:t>
            </a:r>
            <a:r>
              <a:rPr lang="en-US" b="1"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E2B5F8BD-7A17-3543-B400-BC971BD38660}"/>
              </a:ext>
            </a:extLst>
          </p:cNvPr>
          <p:cNvPicPr>
            <a:picLocks noChangeAspect="1"/>
          </p:cNvPicPr>
          <p:nvPr/>
        </p:nvPicPr>
        <p:blipFill>
          <a:blip r:embed="rId12"/>
          <a:stretch>
            <a:fillRect/>
          </a:stretch>
        </p:blipFill>
        <p:spPr>
          <a:xfrm>
            <a:off x="0" y="260648"/>
            <a:ext cx="9144000" cy="6288280"/>
          </a:xfrm>
          <a:prstGeom prst="rect">
            <a:avLst/>
          </a:prstGeom>
        </p:spPr>
      </p:pic>
      <p:sp>
        <p:nvSpPr>
          <p:cNvPr id="7" name="TextBox 6">
            <a:extLst>
              <a:ext uri="{FF2B5EF4-FFF2-40B4-BE49-F238E27FC236}">
                <a16:creationId xmlns:a16="http://schemas.microsoft.com/office/drawing/2014/main" id="{ACAEA377-A521-7E4B-A9B2-844CE156AC49}"/>
              </a:ext>
            </a:extLst>
          </p:cNvPr>
          <p:cNvSpPr txBox="1"/>
          <p:nvPr/>
        </p:nvSpPr>
        <p:spPr>
          <a:xfrm>
            <a:off x="2683970" y="6132892"/>
            <a:ext cx="369985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mn-ea"/>
                <a:cs typeface="+mn-cs"/>
                <a:hlinkClick r:id="rId13">
                  <a:extLst>
                    <a:ext uri="{A12FA001-AC4F-418D-AE19-62706E023703}">
                      <ahyp:hlinkClr xmlns:ahyp="http://schemas.microsoft.com/office/drawing/2018/hyperlinkcolor" val="tx"/>
                    </a:ext>
                  </a:extLst>
                </a:hlinkClick>
              </a:rPr>
              <a:t>https://www.youtube.com/watch?v=N1Ac1ov1JOM</a:t>
            </a:r>
            <a:r>
              <a:rPr kumimoji="0" lang="en-US" sz="12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484252847"/>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49660740"/>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1099970023"/>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754546146"/>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070788465"/>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4048553849"/>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1964659"/>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004658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03054153"/>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402638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256872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31757876"/>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13512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5187553"/>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63249404"/>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940480651"/>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9528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6941013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12147926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887568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25494873"/>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780934971"/>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251552179"/>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209446163"/>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22531206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4219502844"/>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702138848"/>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761589853"/>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28060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28617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102330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774004893"/>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89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0977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36571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04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8520648"/>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356879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132308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4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1971622515"/>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92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731967869"/>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805167160"/>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3097172734"/>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sz="1600" dirty="0"/>
              <a:t>Rahul </a:t>
            </a:r>
            <a:r>
              <a:rPr lang="en-US" sz="1600" dirty="0" err="1"/>
              <a:t>Bera</a:t>
            </a:r>
            <a:r>
              <a:rPr lang="en-US" sz="1600" dirty="0"/>
              <a:t>, Konstantinos </a:t>
            </a:r>
            <a:r>
              <a:rPr lang="en-US" sz="1600" dirty="0" err="1"/>
              <a:t>Kanellopoulos</a:t>
            </a:r>
            <a:r>
              <a:rPr lang="en-US" sz="1600" dirty="0"/>
              <a:t>, Anant Nori, Taha </a:t>
            </a:r>
            <a:r>
              <a:rPr lang="en-US" sz="1600" dirty="0" err="1"/>
              <a:t>Shahroodi</a:t>
            </a:r>
            <a:r>
              <a:rPr lang="en-US" sz="1600" dirty="0"/>
              <a:t>, Sreenivas </a:t>
            </a:r>
            <a:r>
              <a:rPr lang="en-US" sz="1600" dirty="0" err="1"/>
              <a:t>Subramoney</a:t>
            </a:r>
            <a:r>
              <a:rPr lang="en-US" sz="1600" dirty="0"/>
              <a:t>,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"Pythia: A Customizable Hardware Prefetching Framework Using Online Reinforcement Learning"</a:t>
            </a:r>
            <a:br>
              <a:rPr lang="en-US" sz="1600" dirty="0"/>
            </a:br>
            <a:r>
              <a:rPr lang="en-US" sz="1600" i="1" dirty="0"/>
              <a:t>Proceedings of the </a:t>
            </a:r>
            <a:r>
              <a:rPr lang="en-US" sz="1600" i="1" dirty="0">
                <a:hlinkClick r:id="rId3"/>
              </a:rPr>
              <a:t>54th International Symposium on Microarchitecture</a:t>
            </a:r>
            <a:r>
              <a:rPr lang="en-US" sz="1600" i="1" dirty="0"/>
              <a:t> (</a:t>
            </a:r>
            <a:r>
              <a:rPr lang="en-US" sz="1600" b="1" i="1" dirty="0"/>
              <a:t>MICRO</a:t>
            </a:r>
            <a:r>
              <a:rPr lang="en-US" sz="1600" i="1" dirty="0"/>
              <a:t>)</a:t>
            </a:r>
            <a:r>
              <a:rPr lang="en-US" sz="1600" dirty="0"/>
              <a:t>, Virtual, October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Lightning Talk Slides (pptx)</a:t>
            </a:r>
            <a:r>
              <a:rPr lang="en-US" sz="1600" dirty="0"/>
              <a:t> </a:t>
            </a:r>
            <a:r>
              <a:rPr lang="en-US" sz="1600" dirty="0">
                <a:hlinkClick r:id="rId9"/>
              </a:rPr>
              <a:t>(pdf)</a:t>
            </a:r>
            <a:r>
              <a:rPr lang="en-US" sz="1600" dirty="0"/>
              <a:t>]</a:t>
            </a:r>
            <a:br>
              <a:rPr lang="en-US" sz="1600" dirty="0"/>
            </a:br>
            <a:r>
              <a:rPr lang="en-US" sz="1600" dirty="0"/>
              <a:t>[</a:t>
            </a:r>
            <a:r>
              <a:rPr lang="en-US" sz="1600" dirty="0">
                <a:hlinkClick r:id="rId10"/>
              </a:rPr>
              <a:t>Talk Video</a:t>
            </a:r>
            <a:r>
              <a:rPr lang="en-US" sz="1600" dirty="0"/>
              <a:t> (20 minutes)]</a:t>
            </a:r>
            <a:br>
              <a:rPr lang="en-US" sz="1600" dirty="0"/>
            </a:br>
            <a:r>
              <a:rPr lang="en-US" sz="1600" dirty="0"/>
              <a:t>[</a:t>
            </a:r>
            <a:r>
              <a:rPr lang="en-US" sz="1600" dirty="0">
                <a:hlinkClick r:id="rId11"/>
              </a:rPr>
              <a:t>Lightning Talk Video</a:t>
            </a:r>
            <a:r>
              <a:rPr lang="en-US" sz="1600" dirty="0"/>
              <a:t> (1.5 minutes)]</a:t>
            </a:r>
            <a:br>
              <a:rPr lang="en-US" sz="1600" dirty="0"/>
            </a:br>
            <a:r>
              <a:rPr lang="en-US" sz="1600" dirty="0"/>
              <a:t>[</a:t>
            </a:r>
            <a:r>
              <a:rPr lang="en-US" sz="1600" dirty="0">
                <a:hlinkClick r:id="rId12"/>
              </a:rPr>
              <a:t>Pythia Source Code (Officially Artifact Evaluated with All Badges)</a:t>
            </a:r>
            <a:r>
              <a:rPr lang="en-US" sz="1600" dirty="0"/>
              <a:t>]</a:t>
            </a:r>
            <a:br>
              <a:rPr lang="en-US" sz="1600" dirty="0"/>
            </a:br>
            <a:r>
              <a:rPr lang="en-US" sz="1600" dirty="0"/>
              <a:t>[</a:t>
            </a:r>
            <a:r>
              <a:rPr lang="en-US" sz="1600" dirty="0">
                <a:hlinkClick r:id="rId13"/>
              </a:rPr>
              <a:t>arXiv version</a:t>
            </a:r>
            <a:r>
              <a:rPr lang="en-US" sz="1600" dirty="0"/>
              <a:t>]</a:t>
            </a:r>
          </a:p>
          <a:p>
            <a:pPr marL="0" indent="0">
              <a:buNone/>
            </a:pPr>
            <a:br>
              <a:rPr lang="en-US" sz="1600" dirty="0"/>
            </a:br>
            <a:endParaRPr lang="en-US" sz="1600" dirty="0"/>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4083" y="4460635"/>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200998" y="647832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15">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542193955"/>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Self-Optimizing Hybrid Storage Systems</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ISCA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572396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3"/>
          <a:stretch>
            <a:fillRect/>
          </a:stretch>
        </p:blipFill>
        <p:spPr>
          <a:xfrm>
            <a:off x="0" y="2533417"/>
            <a:ext cx="9144000" cy="1791165"/>
          </a:xfrm>
          <a:prstGeom prst="rect">
            <a:avLst/>
          </a:prstGeom>
        </p:spPr>
      </p:pic>
    </p:spTree>
    <p:extLst>
      <p:ext uri="{BB962C8B-B14F-4D97-AF65-F5344CB8AC3E}">
        <p14:creationId xmlns:p14="http://schemas.microsoft.com/office/powerpoint/2010/main" val="1821146287"/>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2"/>
          <p:cNvSpPr txBox="1">
            <a:spLocks noGrp="1"/>
          </p:cNvSpPr>
          <p:nvPr>
            <p:ph type="ctrTitle"/>
          </p:nvPr>
        </p:nvSpPr>
        <p:spPr>
          <a:xfrm>
            <a:off x="-925" y="841149"/>
            <a:ext cx="9145800" cy="2934600"/>
          </a:xfrm>
          <a:prstGeom prst="rect">
            <a:avLst/>
          </a:prstGeom>
          <a:solidFill>
            <a:srgbClr val="EFEFEF"/>
          </a:solidFill>
          <a:ln w="9525" cap="flat" cmpd="sng">
            <a:solidFill>
              <a:schemeClr val="lt1"/>
            </a:solidFill>
            <a:prstDash val="solid"/>
            <a:round/>
            <a:headEnd type="none" w="sm" len="sm"/>
            <a:tailEnd type="none" w="sm" len="sm"/>
          </a:ln>
        </p:spPr>
        <p:txBody>
          <a:bodyPr spcFirstLastPara="1" wrap="square" lIns="68575" tIns="34275" rIns="68575" bIns="34275" anchor="ctr" anchorCtr="0">
            <a:noAutofit/>
          </a:bodyPr>
          <a:lstStyle/>
          <a:p>
            <a:pPr>
              <a:buClr>
                <a:srgbClr val="002060"/>
              </a:buClr>
              <a:buSzPts val="4400"/>
            </a:pPr>
            <a:r>
              <a:rPr lang="en" sz="5600" b="1" dirty="0">
                <a:solidFill>
                  <a:srgbClr val="002060"/>
                </a:solidFill>
              </a:rPr>
              <a:t>Sibyl:</a:t>
            </a:r>
            <a:r>
              <a:rPr lang="en" sz="5100" b="1" dirty="0">
                <a:solidFill>
                  <a:srgbClr val="002060"/>
                </a:solidFill>
              </a:rPr>
              <a:t> </a:t>
            </a:r>
            <a:br>
              <a:rPr lang="en" sz="4700" b="1" dirty="0">
                <a:solidFill>
                  <a:srgbClr val="002060"/>
                </a:solidFill>
              </a:rPr>
            </a:br>
            <a:r>
              <a:rPr lang="en" sz="4300" b="1" dirty="0">
                <a:solidFill>
                  <a:srgbClr val="002060"/>
                </a:solidFill>
              </a:rPr>
              <a:t>Adaptive and Extensible Data Placement in Hybrid Storage Systems Using Online Reinforcement Learning</a:t>
            </a:r>
            <a:endParaRPr sz="4600" b="1" dirty="0">
              <a:solidFill>
                <a:srgbClr val="002060"/>
              </a:solidFill>
            </a:endParaRPr>
          </a:p>
        </p:txBody>
      </p:sp>
      <p:sp>
        <p:nvSpPr>
          <p:cNvPr id="166" name="Google Shape;166;p32"/>
          <p:cNvSpPr txBox="1"/>
          <p:nvPr/>
        </p:nvSpPr>
        <p:spPr>
          <a:xfrm>
            <a:off x="10918372" y="-1110343"/>
            <a:ext cx="138548" cy="284663"/>
          </a:xfrm>
          <a:prstGeom prst="rect">
            <a:avLst/>
          </a:prstGeom>
          <a:noFill/>
          <a:ln>
            <a:noFill/>
          </a:ln>
        </p:spPr>
        <p:txBody>
          <a:bodyPr spcFirstLastPara="1" wrap="square" lIns="68575" tIns="34275" rIns="68575"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7" name="Google Shape;167;p32"/>
          <p:cNvSpPr txBox="1">
            <a:spLocks noGrp="1"/>
          </p:cNvSpPr>
          <p:nvPr>
            <p:ph type="subTitle" idx="1"/>
          </p:nvPr>
        </p:nvSpPr>
        <p:spPr>
          <a:xfrm>
            <a:off x="0" y="3775750"/>
            <a:ext cx="9145800" cy="2225100"/>
          </a:xfrm>
          <a:prstGeom prst="rect">
            <a:avLst/>
          </a:prstGeom>
          <a:noFill/>
          <a:ln>
            <a:noFill/>
          </a:ln>
        </p:spPr>
        <p:txBody>
          <a:bodyPr spcFirstLastPara="1" wrap="square" lIns="68575" tIns="34275" rIns="68575" bIns="34275" anchor="t" anchorCtr="0">
            <a:normAutofit/>
          </a:bodyPr>
          <a:lstStyle/>
          <a:p>
            <a:pPr marL="0" indent="0">
              <a:spcBef>
                <a:spcPts val="0"/>
              </a:spcBef>
              <a:buSzPts val="1200"/>
            </a:pPr>
            <a:r>
              <a:rPr lang="en" sz="2100" dirty="0"/>
              <a:t>Gagandeep Singh, Rakesh </a:t>
            </a:r>
            <a:r>
              <a:rPr lang="en" sz="2100" dirty="0" err="1"/>
              <a:t>Nadig</a:t>
            </a:r>
            <a:r>
              <a:rPr lang="en" sz="2100" dirty="0"/>
              <a:t>, </a:t>
            </a:r>
            <a:r>
              <a:rPr lang="en" sz="2100" dirty="0" err="1"/>
              <a:t>Jisung</a:t>
            </a:r>
            <a:r>
              <a:rPr lang="en" sz="2100" dirty="0"/>
              <a:t> Park, Rahul </a:t>
            </a:r>
            <a:r>
              <a:rPr lang="en" sz="2100" dirty="0" err="1"/>
              <a:t>Bera</a:t>
            </a:r>
            <a:r>
              <a:rPr lang="en" sz="2100" dirty="0"/>
              <a:t>, Nastaran Hajinazar,  David Novo, Juan Gómez-Luna, Onur Mutlu</a:t>
            </a:r>
            <a:endParaRPr sz="2100" dirty="0"/>
          </a:p>
          <a:p>
            <a:pPr marL="0" indent="0">
              <a:spcBef>
                <a:spcPts val="0"/>
              </a:spcBef>
              <a:buSzPts val="1200"/>
            </a:pPr>
            <a:endParaRPr sz="2100" dirty="0"/>
          </a:p>
          <a:p>
            <a:pPr marL="0" indent="0" algn="l">
              <a:spcBef>
                <a:spcPts val="0"/>
              </a:spcBef>
              <a:buSzPts val="1200"/>
            </a:pPr>
            <a:endParaRPr dirty="0"/>
          </a:p>
        </p:txBody>
      </p:sp>
      <p:pic>
        <p:nvPicPr>
          <p:cNvPr id="168" name="Google Shape;168;p32"/>
          <p:cNvPicPr preferRelativeResize="0"/>
          <p:nvPr/>
        </p:nvPicPr>
        <p:blipFill>
          <a:blip r:embed="rId3">
            <a:alphaModFix/>
          </a:blip>
          <a:stretch>
            <a:fillRect/>
          </a:stretch>
        </p:blipFill>
        <p:spPr>
          <a:xfrm>
            <a:off x="0" y="5049676"/>
            <a:ext cx="2300850" cy="923275"/>
          </a:xfrm>
          <a:prstGeom prst="rect">
            <a:avLst/>
          </a:prstGeom>
          <a:noFill/>
          <a:ln>
            <a:noFill/>
          </a:ln>
        </p:spPr>
      </p:pic>
      <p:pic>
        <p:nvPicPr>
          <p:cNvPr id="169" name="Google Shape;169;p32"/>
          <p:cNvPicPr preferRelativeResize="0"/>
          <p:nvPr/>
        </p:nvPicPr>
        <p:blipFill>
          <a:blip r:embed="rId4">
            <a:alphaModFix/>
          </a:blip>
          <a:stretch>
            <a:fillRect/>
          </a:stretch>
        </p:blipFill>
        <p:spPr>
          <a:xfrm>
            <a:off x="6301676" y="5267851"/>
            <a:ext cx="2844125" cy="542525"/>
          </a:xfrm>
          <a:prstGeom prst="rect">
            <a:avLst/>
          </a:prstGeom>
          <a:noFill/>
          <a:ln>
            <a:noFill/>
          </a:ln>
        </p:spPr>
      </p:pic>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3"/>
          <p:cNvSpPr txBox="1">
            <a:spLocks noGrp="1"/>
          </p:cNvSpPr>
          <p:nvPr>
            <p:ph type="body" idx="1"/>
          </p:nvPr>
        </p:nvSpPr>
        <p:spPr>
          <a:xfrm>
            <a:off x="169000" y="1489818"/>
            <a:ext cx="8894700" cy="4613524"/>
          </a:xfrm>
          <a:prstGeom prst="rect">
            <a:avLst/>
          </a:prstGeom>
          <a:noFill/>
          <a:ln>
            <a:noFill/>
          </a:ln>
        </p:spPr>
        <p:txBody>
          <a:bodyPr spcFirstLastPara="1" wrap="square" lIns="91425" tIns="45700" rIns="91425" bIns="45700" anchor="t" anchorCtr="0">
            <a:normAutofit fontScale="92500" lnSpcReduction="20000"/>
          </a:bodyPr>
          <a:lstStyle/>
          <a:p>
            <a:pPr marL="0" indent="0">
              <a:lnSpc>
                <a:spcPct val="100000"/>
              </a:lnSpc>
              <a:spcBef>
                <a:spcPts val="0"/>
              </a:spcBef>
              <a:buSzPct val="66956"/>
              <a:buNone/>
            </a:pPr>
            <a:r>
              <a:rPr lang="en" sz="1150" b="1" dirty="0">
                <a:solidFill>
                  <a:srgbClr val="0070C0"/>
                </a:solidFill>
              </a:rPr>
              <a:t>Background</a:t>
            </a:r>
            <a:r>
              <a:rPr lang="en" sz="1150" dirty="0"/>
              <a:t>: Hybrid storage systems (HSSs) complement different storage technologies to extend the overall capacity and reduce the system cost with minimal effect on the application performance</a:t>
            </a:r>
            <a:endParaRPr sz="1150" dirty="0"/>
          </a:p>
          <a:p>
            <a:pPr marL="0" indent="0">
              <a:lnSpc>
                <a:spcPct val="100000"/>
              </a:lnSpc>
              <a:buSzPct val="66956"/>
              <a:buNone/>
            </a:pPr>
            <a:r>
              <a:rPr lang="en" sz="1150" b="1" dirty="0">
                <a:solidFill>
                  <a:srgbClr val="E30305"/>
                </a:solidFill>
              </a:rPr>
              <a:t>Problem</a:t>
            </a:r>
            <a:r>
              <a:rPr lang="en" sz="1150" dirty="0"/>
              <a:t>: Accurately identify the performance-critical data of an application and placing it in the “best-fit” storage device. Three key shortcomings of prior data placement policies (heuristic-based and supervised learning-based) of hybrid storage systems:</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adaptability</a:t>
            </a:r>
            <a:endParaRPr sz="1150" dirty="0"/>
          </a:p>
          <a:p>
            <a:pPr marL="228600" indent="-118348">
              <a:lnSpc>
                <a:spcPct val="100000"/>
              </a:lnSpc>
              <a:spcBef>
                <a:spcPts val="500"/>
              </a:spcBef>
              <a:buSzPct val="100000"/>
              <a:buFont typeface="Lato"/>
              <a:buChar char="•"/>
            </a:pPr>
            <a:r>
              <a:rPr lang="en" sz="1150" dirty="0"/>
              <a:t>Lack of </a:t>
            </a:r>
            <a:r>
              <a:rPr lang="en" sz="1150" b="1" dirty="0">
                <a:solidFill>
                  <a:srgbClr val="C00000"/>
                </a:solidFill>
              </a:rPr>
              <a:t>device awareness (e.g., read/write latencies of each device)</a:t>
            </a:r>
            <a:endParaRPr sz="1150" dirty="0"/>
          </a:p>
          <a:p>
            <a:pPr marL="228600" indent="-118348">
              <a:lnSpc>
                <a:spcPct val="100000"/>
              </a:lnSpc>
              <a:spcBef>
                <a:spcPts val="500"/>
              </a:spcBef>
              <a:buSzPct val="100000"/>
              <a:buFont typeface="Lato"/>
              <a:buChar char="•"/>
            </a:pPr>
            <a:r>
              <a:rPr lang="en" sz="1150" dirty="0"/>
              <a:t>Lack of</a:t>
            </a:r>
            <a:r>
              <a:rPr lang="en" sz="1150" b="1" dirty="0">
                <a:solidFill>
                  <a:srgbClr val="C00000"/>
                </a:solidFill>
              </a:rPr>
              <a:t> extensibility</a:t>
            </a:r>
            <a:endParaRPr sz="1150" dirty="0"/>
          </a:p>
          <a:p>
            <a:pPr marL="0" indent="0">
              <a:lnSpc>
                <a:spcPct val="100000"/>
              </a:lnSpc>
              <a:buSzPct val="66956"/>
              <a:buNone/>
            </a:pPr>
            <a:r>
              <a:rPr lang="en" sz="1150" b="1" dirty="0">
                <a:solidFill>
                  <a:srgbClr val="BF9000"/>
                </a:solidFill>
              </a:rPr>
              <a:t>Goal</a:t>
            </a:r>
            <a:r>
              <a:rPr lang="en" sz="1150" dirty="0"/>
              <a:t>: Develop a new, efficient, and high performance data-placement mechanism for hybrid storage systems that can:</a:t>
            </a:r>
            <a:endParaRPr sz="1150" dirty="0"/>
          </a:p>
          <a:p>
            <a:pPr marL="228600" indent="-118348">
              <a:lnSpc>
                <a:spcPct val="100000"/>
              </a:lnSpc>
              <a:spcBef>
                <a:spcPts val="500"/>
              </a:spcBef>
              <a:buSzPct val="100000"/>
              <a:buFont typeface="Lato"/>
              <a:buChar char="•"/>
            </a:pPr>
            <a:r>
              <a:rPr lang="en" sz="1150" dirty="0"/>
              <a:t>Dynamically derive an adaptive data-placement strategy by</a:t>
            </a:r>
            <a:r>
              <a:rPr lang="en" sz="1150" dirty="0">
                <a:solidFill>
                  <a:srgbClr val="BF9000"/>
                </a:solidFill>
              </a:rPr>
              <a:t> </a:t>
            </a:r>
            <a:r>
              <a:rPr lang="en" sz="1150" b="1" dirty="0">
                <a:solidFill>
                  <a:srgbClr val="BF9000"/>
                </a:solidFill>
              </a:rPr>
              <a:t>continuously learning and adapting </a:t>
            </a:r>
            <a:r>
              <a:rPr lang="en" sz="1150" dirty="0"/>
              <a:t>to the</a:t>
            </a:r>
            <a:r>
              <a:rPr lang="en" sz="1150" b="1" dirty="0">
                <a:solidFill>
                  <a:srgbClr val="BF9000"/>
                </a:solidFill>
              </a:rPr>
              <a:t> application and underlying device characteristics</a:t>
            </a:r>
            <a:endParaRPr sz="1150" b="1" dirty="0">
              <a:solidFill>
                <a:srgbClr val="BF9000"/>
              </a:solidFill>
            </a:endParaRPr>
          </a:p>
          <a:p>
            <a:pPr marL="228600" indent="-118348">
              <a:lnSpc>
                <a:spcPct val="100000"/>
              </a:lnSpc>
              <a:spcBef>
                <a:spcPts val="500"/>
              </a:spcBef>
              <a:buSzPct val="100000"/>
              <a:buFont typeface="Lato"/>
              <a:buChar char="•"/>
            </a:pPr>
            <a:r>
              <a:rPr lang="en" sz="1150" b="1" dirty="0">
                <a:solidFill>
                  <a:srgbClr val="BF9000"/>
                </a:solidFill>
              </a:rPr>
              <a:t>Easily extensible </a:t>
            </a:r>
            <a:r>
              <a:rPr lang="en" sz="1150" dirty="0"/>
              <a:t>to incorporate a wide range of hybrid storage configurations.</a:t>
            </a:r>
            <a:endParaRPr sz="1150" dirty="0"/>
          </a:p>
          <a:p>
            <a:pPr marL="0" indent="0">
              <a:lnSpc>
                <a:spcPct val="100000"/>
              </a:lnSpc>
              <a:buSzPct val="66956"/>
              <a:buNone/>
            </a:pPr>
            <a:r>
              <a:rPr lang="en" sz="1150" b="1" dirty="0">
                <a:solidFill>
                  <a:srgbClr val="548135"/>
                </a:solidFill>
              </a:rPr>
              <a:t>Key Idea</a:t>
            </a:r>
            <a:r>
              <a:rPr lang="en" sz="1150" dirty="0"/>
              <a:t>: Sibyl, an online reinforcement learning-based self-optimizing mechanism for data placement that:</a:t>
            </a:r>
            <a:endParaRPr sz="1150" dirty="0"/>
          </a:p>
          <a:p>
            <a:pPr marL="228600" indent="-118348">
              <a:lnSpc>
                <a:spcPct val="100000"/>
              </a:lnSpc>
              <a:spcBef>
                <a:spcPts val="500"/>
              </a:spcBef>
              <a:buSzPct val="100000"/>
              <a:buFont typeface="Lato"/>
              <a:buChar char="•"/>
            </a:pPr>
            <a:r>
              <a:rPr lang="en" sz="1150" b="1" dirty="0">
                <a:solidFill>
                  <a:srgbClr val="38761D"/>
                </a:solidFill>
              </a:rPr>
              <a:t>Dynamically learns</a:t>
            </a:r>
            <a:r>
              <a:rPr lang="en" sz="1150" dirty="0"/>
              <a:t> from past experiences and </a:t>
            </a:r>
            <a:r>
              <a:rPr lang="en" sz="1150" b="1" dirty="0">
                <a:solidFill>
                  <a:srgbClr val="38761D"/>
                </a:solidFill>
              </a:rPr>
              <a:t>continuously adapts </a:t>
            </a:r>
            <a:r>
              <a:rPr lang="en" sz="1150" dirty="0"/>
              <a:t>its policy to improve long-term performance by interacting with the hybrid storage system </a:t>
            </a:r>
            <a:endParaRPr sz="1150" dirty="0"/>
          </a:p>
          <a:p>
            <a:pPr marL="228600" indent="-118348">
              <a:lnSpc>
                <a:spcPct val="100000"/>
              </a:lnSpc>
              <a:spcBef>
                <a:spcPts val="500"/>
              </a:spcBef>
              <a:buSzPct val="100000"/>
              <a:buFont typeface="Lato"/>
              <a:buChar char="•"/>
            </a:pPr>
            <a:r>
              <a:rPr lang="en" sz="1150" b="1" dirty="0">
                <a:solidFill>
                  <a:srgbClr val="38761D"/>
                </a:solidFill>
              </a:rPr>
              <a:t>Learns the asymmetry in the read/write latencies </a:t>
            </a:r>
            <a:r>
              <a:rPr lang="en" sz="1150" dirty="0"/>
              <a:t>present in modern hybrid storage devices while </a:t>
            </a:r>
            <a:r>
              <a:rPr lang="en" sz="1150" b="1" dirty="0">
                <a:solidFill>
                  <a:srgbClr val="38761D"/>
                </a:solidFill>
              </a:rPr>
              <a:t>taking into account</a:t>
            </a:r>
            <a:r>
              <a:rPr lang="en" sz="1150" dirty="0"/>
              <a:t> the </a:t>
            </a:r>
            <a:r>
              <a:rPr lang="en" sz="1150" dirty="0">
                <a:solidFill>
                  <a:srgbClr val="38761D"/>
                </a:solidFill>
              </a:rPr>
              <a:t>i</a:t>
            </a:r>
            <a:r>
              <a:rPr lang="en" sz="1150" b="1" dirty="0">
                <a:solidFill>
                  <a:srgbClr val="38761D"/>
                </a:solidFill>
              </a:rPr>
              <a:t>nherent characteristics of an application</a:t>
            </a:r>
            <a:endParaRPr sz="1150" b="1" dirty="0">
              <a:solidFill>
                <a:srgbClr val="38761D"/>
              </a:solidFill>
            </a:endParaRPr>
          </a:p>
          <a:p>
            <a:pPr marL="0" indent="0">
              <a:lnSpc>
                <a:spcPct val="100000"/>
              </a:lnSpc>
              <a:buSzPct val="66956"/>
              <a:buNone/>
            </a:pPr>
            <a:r>
              <a:rPr lang="en" sz="1150" b="1" dirty="0">
                <a:solidFill>
                  <a:srgbClr val="7030A0"/>
                </a:solidFill>
              </a:rPr>
              <a:t>Key Results</a:t>
            </a:r>
            <a:r>
              <a:rPr lang="en" sz="1150" dirty="0"/>
              <a:t>: Sibyl is evaluated on a real system with multiple device configurations</a:t>
            </a:r>
            <a:endParaRPr sz="1150" dirty="0"/>
          </a:p>
          <a:p>
            <a:pPr marL="228600" indent="-118348">
              <a:lnSpc>
                <a:spcPct val="100000"/>
              </a:lnSpc>
              <a:spcBef>
                <a:spcPts val="500"/>
              </a:spcBef>
              <a:buSzPct val="100000"/>
              <a:buFont typeface="Lato"/>
              <a:buChar char="•"/>
            </a:pPr>
            <a:r>
              <a:rPr lang="en" sz="1150" dirty="0"/>
              <a:t>Evaluated using a </a:t>
            </a:r>
            <a:r>
              <a:rPr lang="en" sz="1150" b="1" dirty="0">
                <a:solidFill>
                  <a:srgbClr val="674EA7"/>
                </a:solidFill>
              </a:rPr>
              <a:t>wide range of workloads</a:t>
            </a:r>
            <a:r>
              <a:rPr lang="en" sz="1150" dirty="0">
                <a:solidFill>
                  <a:srgbClr val="351C75"/>
                </a:solidFill>
              </a:rPr>
              <a:t> f</a:t>
            </a:r>
            <a:r>
              <a:rPr lang="en" sz="1150" dirty="0"/>
              <a:t>rom MSR Cambridge and Filebench</a:t>
            </a:r>
            <a:endParaRPr sz="1150" dirty="0"/>
          </a:p>
          <a:p>
            <a:pPr marL="228600" indent="-118348">
              <a:lnSpc>
                <a:spcPct val="100000"/>
              </a:lnSpc>
              <a:spcBef>
                <a:spcPts val="500"/>
              </a:spcBef>
              <a:buSzPct val="100000"/>
              <a:buFont typeface="Lato"/>
              <a:buChar char="•"/>
            </a:pPr>
            <a:r>
              <a:rPr lang="en" sz="1150" dirty="0"/>
              <a:t>In a performance (cost) optimized hybrid storage configuration, Sibyl provides up to </a:t>
            </a:r>
            <a:r>
              <a:rPr lang="en" sz="1150" b="1" dirty="0">
                <a:solidFill>
                  <a:srgbClr val="674EA7"/>
                </a:solidFill>
              </a:rPr>
              <a:t>21.6% (19.9%)</a:t>
            </a:r>
            <a:r>
              <a:rPr lang="en" sz="1150" b="1" dirty="0">
                <a:solidFill>
                  <a:srgbClr val="351C75"/>
                </a:solidFill>
              </a:rPr>
              <a:t> </a:t>
            </a:r>
            <a:r>
              <a:rPr lang="en" sz="1150" dirty="0"/>
              <a:t>performance improvement compared to prior data placement policies</a:t>
            </a:r>
            <a:endParaRPr sz="1150" dirty="0"/>
          </a:p>
          <a:p>
            <a:pPr marL="228600" indent="-118348">
              <a:lnSpc>
                <a:spcPct val="100000"/>
              </a:lnSpc>
              <a:spcBef>
                <a:spcPts val="500"/>
              </a:spcBef>
              <a:buSzPct val="100000"/>
              <a:buFont typeface="Lato"/>
              <a:buChar char="•"/>
            </a:pPr>
            <a:r>
              <a:rPr lang="en" sz="1150" dirty="0"/>
              <a:t>On a tri-hybrid storage system, Sibyl outperforms a heuristics-based policy by </a:t>
            </a:r>
            <a:r>
              <a:rPr lang="en" sz="1150" b="1" dirty="0">
                <a:solidFill>
                  <a:srgbClr val="674EA7"/>
                </a:solidFill>
              </a:rPr>
              <a:t>23.9%</a:t>
            </a:r>
            <a:r>
              <a:rPr lang="en" sz="1150" dirty="0"/>
              <a:t> -</a:t>
            </a:r>
            <a:r>
              <a:rPr lang="en" sz="1150" b="1" dirty="0">
                <a:solidFill>
                  <a:srgbClr val="674EA7"/>
                </a:solidFill>
              </a:rPr>
              <a:t>48.2%</a:t>
            </a:r>
            <a:r>
              <a:rPr lang="en" sz="1150" dirty="0"/>
              <a:t> </a:t>
            </a:r>
            <a:endParaRPr sz="1150" dirty="0"/>
          </a:p>
          <a:p>
            <a:pPr marL="228600" indent="-118348">
              <a:lnSpc>
                <a:spcPct val="100000"/>
              </a:lnSpc>
              <a:spcBef>
                <a:spcPts val="500"/>
              </a:spcBef>
              <a:buSzPct val="100000"/>
            </a:pPr>
            <a:r>
              <a:rPr lang="en" sz="1150" dirty="0"/>
              <a:t>Sibyl achieves </a:t>
            </a:r>
            <a:r>
              <a:rPr lang="en" sz="1150" b="1" dirty="0">
                <a:solidFill>
                  <a:srgbClr val="7030A0"/>
                </a:solidFill>
              </a:rPr>
              <a:t>80% </a:t>
            </a:r>
            <a:r>
              <a:rPr lang="en" sz="1150" dirty="0"/>
              <a:t>performance of an oracle policy with storage overhead of </a:t>
            </a:r>
            <a:r>
              <a:rPr lang="en" sz="1150" b="1" dirty="0">
                <a:solidFill>
                  <a:srgbClr val="7030A0"/>
                </a:solidFill>
              </a:rPr>
              <a:t>124.4 KiB</a:t>
            </a:r>
            <a:endParaRPr sz="1150" b="1" dirty="0">
              <a:solidFill>
                <a:srgbClr val="7030A0"/>
              </a:solidFill>
            </a:endParaRPr>
          </a:p>
        </p:txBody>
      </p:sp>
      <p:sp>
        <p:nvSpPr>
          <p:cNvPr id="176" name="Google Shape;176;p33"/>
          <p:cNvSpPr txBox="1">
            <a:spLocks noGrp="1"/>
          </p:cNvSpPr>
          <p:nvPr>
            <p:ph type="title"/>
          </p:nvPr>
        </p:nvSpPr>
        <p:spPr>
          <a:xfrm>
            <a:off x="169011" y="880301"/>
            <a:ext cx="8894700" cy="454500"/>
          </a:xfrm>
          <a:prstGeom prst="rect">
            <a:avLst/>
          </a:prstGeom>
          <a:noFill/>
          <a:ln>
            <a:noFill/>
          </a:ln>
        </p:spPr>
        <p:txBody>
          <a:bodyPr spcFirstLastPara="1" wrap="square" lIns="91425" tIns="45700" rIns="91425" bIns="45700" anchor="ctr" anchorCtr="0">
            <a:noAutofit/>
          </a:bodyPr>
          <a:lstStyle/>
          <a:p>
            <a:pPr>
              <a:buSzPts val="3780"/>
            </a:pPr>
            <a:r>
              <a:rPr lang="en" sz="3820" dirty="0"/>
              <a:t>Executive Summary</a:t>
            </a:r>
            <a:endParaRPr sz="3820" dirty="0"/>
          </a:p>
        </p:txBody>
      </p:sp>
      <p:sp>
        <p:nvSpPr>
          <p:cNvPr id="4" name="Rectangle 3">
            <a:extLst>
              <a:ext uri="{FF2B5EF4-FFF2-40B4-BE49-F238E27FC236}">
                <a16:creationId xmlns:a16="http://schemas.microsoft.com/office/drawing/2014/main" id="{908A5F97-2CE4-FB59-18C2-7C671F78441F}"/>
              </a:ext>
            </a:extLst>
          </p:cNvPr>
          <p:cNvSpPr/>
          <p:nvPr/>
        </p:nvSpPr>
        <p:spPr>
          <a:xfrm>
            <a:off x="80300" y="3645024"/>
            <a:ext cx="8812180" cy="936104"/>
          </a:xfrm>
          <a:prstGeom prst="rect">
            <a:avLst/>
          </a:prstGeom>
          <a:noFill/>
          <a:ln w="57150">
            <a:solidFill>
              <a:srgbClr val="0432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5" name="Rectangle 4">
            <a:extLst>
              <a:ext uri="{FF2B5EF4-FFF2-40B4-BE49-F238E27FC236}">
                <a16:creationId xmlns:a16="http://schemas.microsoft.com/office/drawing/2014/main" id="{037C4610-9E70-DC45-934A-624744BBA516}"/>
              </a:ext>
            </a:extLst>
          </p:cNvPr>
          <p:cNvSpPr/>
          <p:nvPr/>
        </p:nvSpPr>
        <p:spPr>
          <a:xfrm>
            <a:off x="80300" y="4603508"/>
            <a:ext cx="8812180" cy="11297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Hybrid Storage Systems</a:t>
            </a:r>
            <a:endParaRPr dirty="0"/>
          </a:p>
        </p:txBody>
      </p:sp>
      <p:pic>
        <p:nvPicPr>
          <p:cNvPr id="193" name="Google Shape;193;p35"/>
          <p:cNvPicPr preferRelativeResize="0"/>
          <p:nvPr/>
        </p:nvPicPr>
        <p:blipFill>
          <a:blip r:embed="rId3">
            <a:alphaModFix/>
          </a:blip>
          <a:stretch>
            <a:fillRect/>
          </a:stretch>
        </p:blipFill>
        <p:spPr>
          <a:xfrm>
            <a:off x="1146263" y="1789500"/>
            <a:ext cx="6851476" cy="3279024"/>
          </a:xfrm>
          <a:prstGeom prst="rect">
            <a:avLst/>
          </a:prstGeom>
          <a:noFill/>
          <a:ln>
            <a:noFill/>
          </a:ln>
        </p:spPr>
      </p:pic>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6"/>
          <p:cNvSpPr txBox="1">
            <a:spLocks noGrp="1"/>
          </p:cNvSpPr>
          <p:nvPr>
            <p:ph type="title"/>
          </p:nvPr>
        </p:nvSpPr>
        <p:spPr>
          <a:xfrm>
            <a:off x="169000" y="956500"/>
            <a:ext cx="9081900" cy="454500"/>
          </a:xfrm>
          <a:prstGeom prst="rect">
            <a:avLst/>
          </a:prstGeom>
        </p:spPr>
        <p:txBody>
          <a:bodyPr spcFirstLastPara="1" wrap="square" lIns="91425" tIns="45700" rIns="91425" bIns="45700" anchor="ctr" anchorCtr="0">
            <a:noAutofit/>
          </a:bodyPr>
          <a:lstStyle/>
          <a:p>
            <a:r>
              <a:rPr lang="en" sz="2800"/>
              <a:t>Key Shortcomings of Prior Data Placement Techniques</a:t>
            </a:r>
            <a:endParaRPr sz="2800"/>
          </a:p>
        </p:txBody>
      </p:sp>
      <p:sp>
        <p:nvSpPr>
          <p:cNvPr id="199" name="Google Shape;199;p3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spcBef>
                <a:spcPts val="0"/>
              </a:spcBef>
              <a:buNone/>
            </a:pPr>
            <a:r>
              <a:rPr lang="en" sz="2300">
                <a:latin typeface="Calibri"/>
                <a:ea typeface="Calibri"/>
                <a:cs typeface="Calibri"/>
                <a:sym typeface="Calibri"/>
              </a:rPr>
              <a:t>We observe </a:t>
            </a:r>
            <a:r>
              <a:rPr lang="en" sz="2300" b="1">
                <a:solidFill>
                  <a:srgbClr val="C00000"/>
                </a:solidFill>
                <a:latin typeface="Calibri"/>
                <a:ea typeface="Calibri"/>
                <a:cs typeface="Calibri"/>
                <a:sym typeface="Calibri"/>
              </a:rPr>
              <a:t>three key shortcomings</a:t>
            </a:r>
            <a:r>
              <a:rPr lang="en" sz="2300">
                <a:latin typeface="Calibri"/>
                <a:ea typeface="Calibri"/>
                <a:cs typeface="Calibri"/>
                <a:sym typeface="Calibri"/>
              </a:rPr>
              <a:t> that significantly limit performance benefits of data-placement techniques</a:t>
            </a:r>
            <a:endParaRPr/>
          </a:p>
        </p:txBody>
      </p:sp>
      <p:sp>
        <p:nvSpPr>
          <p:cNvPr id="200" name="Google Shape;200;p36"/>
          <p:cNvSpPr/>
          <p:nvPr/>
        </p:nvSpPr>
        <p:spPr>
          <a:xfrm>
            <a:off x="0" y="2517442"/>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adaptability</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36"/>
          <p:cNvSpPr/>
          <p:nvPr/>
        </p:nvSpPr>
        <p:spPr>
          <a:xfrm>
            <a:off x="0" y="355303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 </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device awareness</a:t>
            </a:r>
            <a:endParaRPr kumimoji="0" sz="36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2" name="Google Shape;202;p36"/>
          <p:cNvSpPr/>
          <p:nvPr/>
        </p:nvSpPr>
        <p:spPr>
          <a:xfrm>
            <a:off x="0" y="4588660"/>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600" b="1" i="0" u="none" strike="noStrike" kern="0" cap="none" spc="0" normalizeH="0" baseline="0" noProof="0">
                <a:ln>
                  <a:noFill/>
                </a:ln>
                <a:solidFill>
                  <a:srgbClr val="FFFFFF"/>
                </a:solidFill>
                <a:effectLst/>
                <a:uLnTx/>
                <a:uFillTx/>
                <a:latin typeface="Calibri"/>
                <a:ea typeface="Calibri"/>
                <a:cs typeface="Calibri"/>
                <a:sym typeface="Calibri"/>
              </a:rPr>
              <a:t>Lack of</a:t>
            </a:r>
            <a:r>
              <a:rPr kumimoji="0" lang="en" sz="3600" b="1" i="0" u="none" strike="noStrike" kern="0" cap="none" spc="0" normalizeH="0" baseline="0" noProof="0">
                <a:ln>
                  <a:noFill/>
                </a:ln>
                <a:solidFill>
                  <a:srgbClr val="FFFF00"/>
                </a:solidFill>
                <a:effectLst/>
                <a:uLnTx/>
                <a:uFillTx/>
                <a:latin typeface="Calibri"/>
                <a:ea typeface="Calibri"/>
                <a:cs typeface="Calibri"/>
                <a:sym typeface="Calibri"/>
              </a:rPr>
              <a:t> extensibility</a:t>
            </a:r>
            <a:endParaRPr kumimoji="0" sz="3600" b="1" i="0" u="none" strike="noStrike" kern="0" cap="none" spc="0" normalizeH="0" baseline="0" noProof="0">
              <a:ln>
                <a:noFill/>
              </a:ln>
              <a:solidFill>
                <a:srgbClr val="FFFFFF"/>
              </a:solidFill>
              <a:effectLst/>
              <a:uLnTx/>
              <a:uFillTx/>
              <a:latin typeface="Calibri"/>
              <a:ea typeface="Calibri"/>
              <a:cs typeface="Calibri"/>
              <a:sym typeface="Calibri"/>
            </a:endParaRP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(1/2) </a:t>
            </a:r>
            <a:endParaRPr>
              <a:solidFill>
                <a:srgbClr val="264478"/>
              </a:solidFill>
              <a:latin typeface="Garamond"/>
              <a:ea typeface="Garamond"/>
              <a:cs typeface="Garamond"/>
              <a:sym typeface="Garamond"/>
            </a:endParaRPr>
          </a:p>
        </p:txBody>
      </p:sp>
      <p:sp>
        <p:nvSpPr>
          <p:cNvPr id="208" name="Google Shape;208;p3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lnSpcReduction="10000"/>
          </a:bodyPr>
          <a:lstStyle/>
          <a:p>
            <a:pPr indent="-387350">
              <a:buSzPts val="2500"/>
            </a:pPr>
            <a:r>
              <a:rPr lang="en" sz="2500" dirty="0"/>
              <a:t>Prior heuristic-based techniques consider only a </a:t>
            </a:r>
            <a:r>
              <a:rPr lang="en" sz="2500" b="1" dirty="0">
                <a:solidFill>
                  <a:srgbClr val="9E0000"/>
                </a:solidFill>
              </a:rPr>
              <a:t>few characteristics</a:t>
            </a:r>
            <a:r>
              <a:rPr lang="en" sz="2500" dirty="0">
                <a:solidFill>
                  <a:srgbClr val="9E0000"/>
                </a:solidFill>
              </a:rPr>
              <a:t> </a:t>
            </a:r>
            <a:r>
              <a:rPr lang="en" sz="2500" dirty="0"/>
              <a:t>(e.g., access frequency) to perform data placement</a:t>
            </a:r>
          </a:p>
          <a:p>
            <a:pPr indent="-387350">
              <a:buSzPts val="2500"/>
            </a:pPr>
            <a:endParaRPr sz="2500" dirty="0"/>
          </a:p>
          <a:p>
            <a:pPr indent="-387350">
              <a:spcBef>
                <a:spcPts val="0"/>
              </a:spcBef>
              <a:buSzPts val="2500"/>
            </a:pPr>
            <a:r>
              <a:rPr lang="en" sz="2500" b="1" dirty="0">
                <a:solidFill>
                  <a:srgbClr val="9E0000"/>
                </a:solidFill>
              </a:rPr>
              <a:t>Statically tuned characteristics</a:t>
            </a:r>
            <a:r>
              <a:rPr lang="en" sz="2500" dirty="0">
                <a:solidFill>
                  <a:srgbClr val="9E0000"/>
                </a:solidFill>
              </a:rPr>
              <a:t> </a:t>
            </a:r>
            <a:r>
              <a:rPr lang="en" sz="2500" dirty="0"/>
              <a:t>(based on</a:t>
            </a:r>
            <a:r>
              <a:rPr lang="en" sz="2500" b="1" dirty="0"/>
              <a:t> fixed thresholds</a:t>
            </a:r>
            <a:r>
              <a:rPr lang="en" sz="2500" dirty="0"/>
              <a:t>) are  ineffective when used on a wide range of applications and system configurations</a:t>
            </a:r>
            <a:endParaRPr sz="2500" dirty="0"/>
          </a:p>
          <a:p>
            <a:pPr indent="-387350">
              <a:spcBef>
                <a:spcPts val="0"/>
              </a:spcBef>
              <a:buSzPts val="2500"/>
            </a:pPr>
            <a:endParaRPr lang="en" sz="2500" dirty="0"/>
          </a:p>
          <a:p>
            <a:pPr indent="-387350">
              <a:spcBef>
                <a:spcPts val="0"/>
              </a:spcBef>
              <a:buSzPts val="2500"/>
            </a:pPr>
            <a:r>
              <a:rPr lang="en" sz="2500" dirty="0"/>
              <a:t>Supervised learning techniques need </a:t>
            </a:r>
            <a:r>
              <a:rPr lang="en" sz="2500" b="1" dirty="0"/>
              <a:t>labeled data</a:t>
            </a:r>
            <a:r>
              <a:rPr lang="en" sz="2500" dirty="0"/>
              <a:t> and </a:t>
            </a:r>
            <a:r>
              <a:rPr lang="en" sz="2500" b="1" dirty="0"/>
              <a:t>frequent retraining</a:t>
            </a:r>
            <a:r>
              <a:rPr lang="en" sz="2500" dirty="0"/>
              <a:t> to adapt to varying workloads and system conditions</a:t>
            </a:r>
            <a:endParaRPr sz="2500" dirty="0"/>
          </a:p>
        </p:txBody>
      </p:sp>
      <p:sp>
        <p:nvSpPr>
          <p:cNvPr id="5" name="Google Shape;209;p37">
            <a:extLst>
              <a:ext uri="{FF2B5EF4-FFF2-40B4-BE49-F238E27FC236}">
                <a16:creationId xmlns:a16="http://schemas.microsoft.com/office/drawing/2014/main" id="{0163BBAB-6333-85B8-7385-19381D82BB22}"/>
              </a:ext>
            </a:extLst>
          </p:cNvPr>
          <p:cNvSpPr/>
          <p:nvPr/>
        </p:nvSpPr>
        <p:spPr>
          <a:xfrm>
            <a:off x="0" y="5624079"/>
            <a:ext cx="9144000" cy="6201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Prior techniques offer </a:t>
            </a:r>
            <a:r>
              <a:rPr kumimoji="0" lang="en" sz="2400" b="1" i="0" u="none" strike="noStrike" kern="0" cap="none" spc="0" normalizeH="0" baseline="0" noProof="0" dirty="0">
                <a:ln>
                  <a:noFill/>
                </a:ln>
                <a:solidFill>
                  <a:srgbClr val="FFFF00"/>
                </a:solidFill>
                <a:effectLst/>
                <a:uLnTx/>
                <a:uFillTx/>
                <a:latin typeface="Calibri"/>
                <a:ea typeface="Calibri"/>
                <a:cs typeface="Calibri"/>
                <a:sym typeface="Calibri"/>
              </a:rPr>
              <a:t>41.1% lower performance</a:t>
            </a:r>
            <a:r>
              <a:rPr kumimoji="0" lang="en" sz="2400" b="1" i="0" u="none" strike="noStrike" kern="0" cap="none" spc="0" normalizeH="0" baseline="0" noProof="0" dirty="0">
                <a:ln>
                  <a:noFill/>
                </a:ln>
                <a:solidFill>
                  <a:srgbClr val="FFFFFF"/>
                </a:solidFill>
                <a:effectLst/>
                <a:uLnTx/>
                <a:uFillTx/>
                <a:latin typeface="Calibri"/>
                <a:ea typeface="Calibri"/>
                <a:cs typeface="Calibri"/>
                <a:sym typeface="Calibri"/>
              </a:rPr>
              <a:t> compared to an Oracle policy</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 name="Picture 1">
            <a:extLst>
              <a:ext uri="{FF2B5EF4-FFF2-40B4-BE49-F238E27FC236}">
                <a16:creationId xmlns:a16="http://schemas.microsoft.com/office/drawing/2014/main" id="{6E737A78-3AA1-49C8-8BED-481046656B98}"/>
              </a:ext>
            </a:extLst>
          </p:cNvPr>
          <p:cNvPicPr>
            <a:picLocks noChangeAspect="1"/>
          </p:cNvPicPr>
          <p:nvPr/>
        </p:nvPicPr>
        <p:blipFill rotWithShape="1">
          <a:blip r:embed="rId3"/>
          <a:srcRect b="10466"/>
          <a:stretch/>
        </p:blipFill>
        <p:spPr>
          <a:xfrm>
            <a:off x="0" y="1461262"/>
            <a:ext cx="9144000" cy="2893045"/>
          </a:xfrm>
          <a:prstGeom prst="rect">
            <a:avLst/>
          </a:prstGeom>
        </p:spPr>
      </p:pic>
      <p:sp>
        <p:nvSpPr>
          <p:cNvPr id="216" name="Google Shape;216;p3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Adaptability (2/2)</a:t>
            </a:r>
            <a:endParaRPr>
              <a:solidFill>
                <a:srgbClr val="264478"/>
              </a:solidFill>
              <a:latin typeface="Garamond"/>
              <a:ea typeface="Garamond"/>
              <a:cs typeface="Garamond"/>
              <a:sym typeface="Garamond"/>
            </a:endParaRPr>
          </a:p>
        </p:txBody>
      </p:sp>
      <p:grpSp>
        <p:nvGrpSpPr>
          <p:cNvPr id="217" name="Google Shape;217;p38"/>
          <p:cNvGrpSpPr/>
          <p:nvPr/>
        </p:nvGrpSpPr>
        <p:grpSpPr>
          <a:xfrm>
            <a:off x="1172822" y="4164267"/>
            <a:ext cx="6868315" cy="712134"/>
            <a:chOff x="1223777" y="3865429"/>
            <a:chExt cx="6868315" cy="712134"/>
          </a:xfrm>
        </p:grpSpPr>
        <p:sp>
          <p:nvSpPr>
            <p:cNvPr id="220" name="Google Shape;220;p38"/>
            <p:cNvSpPr txBox="1"/>
            <p:nvPr/>
          </p:nvSpPr>
          <p:spPr>
            <a:xfrm>
              <a:off x="1223777" y="3869707"/>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19" name="Google Shape;219;p38"/>
            <p:cNvSpPr txBox="1"/>
            <p:nvPr/>
          </p:nvSpPr>
          <p:spPr>
            <a:xfrm>
              <a:off x="6249332" y="3865429"/>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sp>
        <p:nvSpPr>
          <p:cNvPr id="214" name="Google Shape;214;p38"/>
          <p:cNvSpPr txBox="1"/>
          <p:nvPr/>
        </p:nvSpPr>
        <p:spPr>
          <a:xfrm>
            <a:off x="114632" y="4793551"/>
            <a:ext cx="8812800" cy="384900"/>
          </a:xfrm>
          <a:prstGeom prst="rect">
            <a:avLst/>
          </a:prstGeom>
          <a:solidFill>
            <a:srgbClr val="548135"/>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CDE shows an average performance gap of 41.1% (32.6%) to Oracle for H&amp;M (H&amp;L)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15" name="Google Shape;215;p38"/>
          <p:cNvSpPr txBox="1"/>
          <p:nvPr/>
        </p:nvSpPr>
        <p:spPr>
          <a:xfrm>
            <a:off x="116230" y="5250076"/>
            <a:ext cx="8812800" cy="384900"/>
          </a:xfrm>
          <a:prstGeom prst="rect">
            <a:avLst/>
          </a:prstGeom>
          <a:solidFill>
            <a:srgbClr val="B6D7A8"/>
          </a:solidFill>
          <a:ln w="28575" cap="flat" cmpd="sng">
            <a:solidFill>
              <a:srgbClr val="385623"/>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dirty="0">
                <a:ln>
                  <a:noFill/>
                </a:ln>
                <a:solidFill>
                  <a:srgbClr val="000000"/>
                </a:solidFill>
                <a:effectLst/>
                <a:uLnTx/>
                <a:uFillTx/>
                <a:latin typeface="Calibri"/>
                <a:ea typeface="Calibri"/>
                <a:cs typeface="Calibri"/>
                <a:sym typeface="Calibri"/>
              </a:rPr>
              <a:t>HPS shows an average performance gap of 37.2% (55.5%) to Oracle for H&amp;M (H&amp;L)</a:t>
            </a:r>
            <a:r>
              <a:rPr kumimoji="0" lang="en" sz="1900" b="1" i="0" u="none" strike="noStrike" kern="0" cap="none" spc="0" normalizeH="0" baseline="0" noProof="0" dirty="0">
                <a:ln>
                  <a:noFill/>
                </a:ln>
                <a:solidFill>
                  <a:srgbClr val="FFFFFF"/>
                </a:solidFill>
                <a:effectLst/>
                <a:uLnTx/>
                <a:uFillTx/>
                <a:latin typeface="Calibri"/>
                <a:ea typeface="Calibri"/>
                <a:cs typeface="Calibri"/>
                <a:sym typeface="Calibri"/>
              </a:rPr>
              <a:t>  </a:t>
            </a:r>
            <a:endParaRPr kumimoji="0" sz="11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buNone/>
            </a:pPr>
            <a:r>
              <a:rPr lang="en" sz="2500"/>
              <a:t>Prior data placement techniques:</a:t>
            </a:r>
            <a:endParaRPr sz="2500"/>
          </a:p>
          <a:p>
            <a:pPr indent="-387350">
              <a:buSzPts val="2500"/>
            </a:pPr>
            <a:r>
              <a:rPr lang="en" sz="2500" b="1">
                <a:solidFill>
                  <a:srgbClr val="9E0000"/>
                </a:solidFill>
              </a:rPr>
              <a:t>do not adapt</a:t>
            </a:r>
            <a:r>
              <a:rPr lang="en" sz="2500"/>
              <a:t> well to changes in underlying device characteristics (e.g., storage read latency)</a:t>
            </a:r>
            <a:endParaRPr sz="2500"/>
          </a:p>
          <a:p>
            <a:pPr marL="0" indent="0">
              <a:buNone/>
            </a:pPr>
            <a:endParaRPr sz="2500"/>
          </a:p>
          <a:p>
            <a:pPr indent="-387350">
              <a:buSzPts val="2500"/>
            </a:pPr>
            <a:r>
              <a:rPr lang="en" sz="2500" b="1">
                <a:solidFill>
                  <a:srgbClr val="9E0000"/>
                </a:solidFill>
              </a:rPr>
              <a:t>do not consider the data migration cost</a:t>
            </a:r>
            <a:r>
              <a:rPr lang="en" sz="2500"/>
              <a:t> between storage devices while making a data placement decision</a:t>
            </a:r>
            <a:endParaRPr sz="2500"/>
          </a:p>
          <a:p>
            <a:pPr indent="0">
              <a:buNone/>
            </a:pPr>
            <a:endParaRPr sz="2500"/>
          </a:p>
          <a:p>
            <a:pPr indent="-387350">
              <a:buSzPts val="2500"/>
            </a:pPr>
            <a:r>
              <a:rPr lang="en" sz="2500" b="1">
                <a:solidFill>
                  <a:srgbClr val="9E0000"/>
                </a:solidFill>
              </a:rPr>
              <a:t>are highly inefficient</a:t>
            </a:r>
            <a:r>
              <a:rPr lang="en" sz="2500"/>
              <a:t> in hybrid storage systems that have devices with significantly different read/write latencies</a:t>
            </a:r>
            <a:endParaRPr sz="2500"/>
          </a:p>
          <a:p>
            <a:pPr indent="0">
              <a:buNone/>
            </a:pPr>
            <a:endParaRPr sz="2500"/>
          </a:p>
        </p:txBody>
      </p:sp>
      <p:sp>
        <p:nvSpPr>
          <p:cNvPr id="226" name="Google Shape;226;p3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Device Awareness</a:t>
            </a:r>
            <a:endParaRPr>
              <a:solidFill>
                <a:srgbClr val="264478"/>
              </a:solidFill>
              <a:latin typeface="Garamond"/>
              <a:ea typeface="Garamond"/>
              <a:cs typeface="Garamond"/>
              <a:sym typeface="Garamond"/>
            </a:endParaRP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40"/>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indent="-387350">
              <a:buSzPts val="2500"/>
            </a:pPr>
            <a:r>
              <a:rPr lang="en" sz="2500"/>
              <a:t>Prior data placement techniques are typically </a:t>
            </a:r>
            <a:r>
              <a:rPr lang="en" sz="2500" b="1"/>
              <a:t>designed</a:t>
            </a:r>
            <a:r>
              <a:rPr lang="en" sz="2500"/>
              <a:t> for a hybrid storage system with </a:t>
            </a:r>
            <a:r>
              <a:rPr lang="en" sz="2500" b="1"/>
              <a:t>only two storage devices</a:t>
            </a:r>
            <a:endParaRPr sz="2500" b="1"/>
          </a:p>
          <a:p>
            <a:pPr indent="0">
              <a:buNone/>
            </a:pPr>
            <a:endParaRPr sz="2500"/>
          </a:p>
          <a:p>
            <a:pPr indent="-387350">
              <a:buSzPts val="2500"/>
            </a:pPr>
            <a:r>
              <a:rPr lang="en" sz="2500" b="1">
                <a:solidFill>
                  <a:srgbClr val="9E0000"/>
                </a:solidFill>
              </a:rPr>
              <a:t>Significant effort</a:t>
            </a:r>
            <a:r>
              <a:rPr lang="en" sz="2500"/>
              <a:t> is required to extend the data placement policies for more than two devices</a:t>
            </a:r>
            <a:endParaRPr sz="2500"/>
          </a:p>
          <a:p>
            <a:pPr marL="0" indent="0">
              <a:buNone/>
            </a:pPr>
            <a:endParaRPr sz="2500"/>
          </a:p>
          <a:p>
            <a:pPr indent="0">
              <a:buNone/>
            </a:pPr>
            <a:endParaRPr sz="2500"/>
          </a:p>
        </p:txBody>
      </p:sp>
      <p:sp>
        <p:nvSpPr>
          <p:cNvPr id="232" name="Google Shape;232;p40"/>
          <p:cNvSpPr/>
          <p:nvPr/>
        </p:nvSpPr>
        <p:spPr>
          <a:xfrm>
            <a:off x="0" y="4253754"/>
            <a:ext cx="9144000" cy="936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Compared to a RL-based solution, a heuristic-based policy provides </a:t>
            </a:r>
            <a:r>
              <a:rPr kumimoji="0" lang="en" sz="2400" b="1" i="0" u="none" strike="noStrike" kern="0" cap="none" spc="0" normalizeH="0" baseline="0" noProof="0">
                <a:ln>
                  <a:noFill/>
                </a:ln>
                <a:solidFill>
                  <a:srgbClr val="FFFF00"/>
                </a:solidFill>
                <a:effectLst/>
                <a:uLnTx/>
                <a:uFillTx/>
                <a:latin typeface="Calibri"/>
                <a:ea typeface="Calibri"/>
                <a:cs typeface="Calibri"/>
                <a:sym typeface="Calibri"/>
              </a:rPr>
              <a:t>48.2% lower performance</a:t>
            </a:r>
            <a:r>
              <a:rPr kumimoji="0" lang="en" sz="2400" b="1" i="0" u="none" strike="noStrike" kern="0" cap="none" spc="0" normalizeH="0" baseline="0" noProof="0">
                <a:ln>
                  <a:noFill/>
                </a:ln>
                <a:solidFill>
                  <a:srgbClr val="FFFFFF"/>
                </a:solidFill>
                <a:effectLst/>
                <a:uLnTx/>
                <a:uFillTx/>
                <a:latin typeface="Calibri"/>
                <a:ea typeface="Calibri"/>
                <a:cs typeface="Calibri"/>
                <a:sym typeface="Calibri"/>
              </a:rPr>
              <a:t> when extended from two to three devices</a:t>
            </a: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3" name="Google Shape;233;p4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Lack of Extensibility</a:t>
            </a:r>
            <a:endParaRPr>
              <a:solidFill>
                <a:srgbClr val="264478"/>
              </a:solidFill>
              <a:latin typeface="Garamond"/>
              <a:ea typeface="Garamond"/>
              <a:cs typeface="Garamond"/>
              <a:sym typeface="Garamond"/>
            </a:endParaRP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Our Goal</a:t>
            </a:r>
            <a:endParaRPr/>
          </a:p>
        </p:txBody>
      </p:sp>
      <p:sp>
        <p:nvSpPr>
          <p:cNvPr id="239" name="Google Shape;239;p41"/>
          <p:cNvSpPr/>
          <p:nvPr/>
        </p:nvSpPr>
        <p:spPr>
          <a:xfrm>
            <a:off x="1004100" y="1687800"/>
            <a:ext cx="7135800" cy="3683400"/>
          </a:xfrm>
          <a:prstGeom prst="roundRect">
            <a:avLst>
              <a:gd name="adj" fmla="val 6175"/>
            </a:avLst>
          </a:prstGeom>
          <a:solidFill>
            <a:srgbClr val="DAE3F3"/>
          </a:solidFill>
          <a:ln w="38100" cap="flat" cmpd="sng">
            <a:solidFill>
              <a:srgbClr val="38761D"/>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A </a:t>
            </a:r>
            <a:r>
              <a:rPr kumimoji="0" lang="en" sz="3200" b="1" i="0" u="none" strike="noStrike" kern="0" cap="none" spc="0" normalizeH="0" baseline="0" noProof="0" dirty="0">
                <a:ln>
                  <a:noFill/>
                </a:ln>
                <a:solidFill>
                  <a:srgbClr val="000CFF"/>
                </a:solidFill>
                <a:effectLst/>
                <a:uLnTx/>
                <a:uFillTx/>
                <a:latin typeface="Calibri"/>
                <a:ea typeface="Calibri"/>
                <a:cs typeface="Calibri"/>
                <a:sym typeface="Calibri"/>
              </a:rPr>
              <a:t>data-placement mechanism </a:t>
            </a:r>
            <a:r>
              <a:rPr kumimoji="0" lang="en" sz="3200" b="0" i="0" u="none" strike="noStrike" kern="0" cap="none" spc="0" normalizeH="0" baseline="0" noProof="0" dirty="0">
                <a:ln>
                  <a:noFill/>
                </a:ln>
                <a:solidFill>
                  <a:srgbClr val="000000"/>
                </a:solidFill>
                <a:effectLst/>
                <a:uLnTx/>
                <a:uFillTx/>
                <a:latin typeface="Calibri"/>
                <a:ea typeface="Calibri"/>
                <a:cs typeface="Calibri"/>
                <a:sym typeface="Calibri"/>
              </a:rPr>
              <a:t>that can</a:t>
            </a:r>
            <a:endParaRPr kumimoji="0" sz="15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dynamically derive an adaptive data-placement strategy by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continuously learning</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 and </a:t>
            </a:r>
            <a:r>
              <a:rPr kumimoji="0" lang="en" sz="2700" b="1" i="0" u="none" strike="noStrike" kern="0" cap="none" spc="0" normalizeH="0" baseline="0" noProof="0" dirty="0">
                <a:ln>
                  <a:noFill/>
                </a:ln>
                <a:solidFill>
                  <a:srgbClr val="38761D"/>
                </a:solidFill>
                <a:effectLst/>
                <a:uLnTx/>
                <a:uFillTx/>
                <a:latin typeface="Calibri"/>
                <a:ea typeface="Calibri"/>
                <a:cs typeface="Calibri"/>
                <a:sym typeface="Calibri"/>
              </a:rPr>
              <a:t>adapting</a:t>
            </a:r>
            <a:r>
              <a:rPr kumimoji="0" lang="en" sz="2700" b="0" i="1"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to the application and underlying device characteristics</a:t>
            </a:r>
            <a:endParaRPr kumimoji="0" sz="1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endPar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00050" algn="l" defTabSz="914400" rtl="0" eaLnBrk="1" fontAlgn="auto" latinLnBrk="0" hangingPunct="1">
              <a:lnSpc>
                <a:spcPct val="100000"/>
              </a:lnSpc>
              <a:spcBef>
                <a:spcPts val="0"/>
              </a:spcBef>
              <a:spcAft>
                <a:spcPts val="0"/>
              </a:spcAft>
              <a:buClr>
                <a:srgbClr val="000000"/>
              </a:buClr>
              <a:buSzPts val="2700"/>
              <a:buFont typeface="Calibri"/>
              <a:buChar char="●"/>
              <a:tabLst/>
              <a:defRPr/>
            </a:pP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be </a:t>
            </a:r>
            <a:r>
              <a:rPr kumimoji="0" lang="en" sz="2600" b="1" i="0" u="none" strike="noStrike" kern="0" cap="none" spc="0" normalizeH="0" baseline="0" noProof="0" dirty="0">
                <a:ln>
                  <a:noFill/>
                </a:ln>
                <a:solidFill>
                  <a:srgbClr val="C00000"/>
                </a:solidFill>
                <a:effectLst/>
                <a:uLnTx/>
                <a:uFillTx/>
                <a:latin typeface="Calibri"/>
                <a:ea typeface="Calibri"/>
                <a:cs typeface="Calibri"/>
                <a:sym typeface="Calibri"/>
              </a:rPr>
              <a:t>easily extended </a:t>
            </a:r>
            <a:r>
              <a:rPr kumimoji="0" lang="en" sz="2600" b="0" i="0" u="none" strike="noStrike" kern="0" cap="none" spc="0" normalizeH="0" baseline="0" noProof="0" dirty="0">
                <a:ln>
                  <a:noFill/>
                </a:ln>
                <a:solidFill>
                  <a:srgbClr val="000000"/>
                </a:solidFill>
                <a:effectLst/>
                <a:uLnTx/>
                <a:uFillTx/>
                <a:latin typeface="Calibri"/>
                <a:ea typeface="Calibri"/>
                <a:cs typeface="Calibri"/>
                <a:sym typeface="Calibri"/>
              </a:rPr>
              <a:t>to </a:t>
            </a:r>
            <a:r>
              <a:rPr kumimoji="0" lang="en" sz="2700" b="0" i="0" u="none" strike="noStrike" kern="0" cap="none" spc="0" normalizeH="0" baseline="0" noProof="0" dirty="0">
                <a:ln>
                  <a:noFill/>
                </a:ln>
                <a:solidFill>
                  <a:srgbClr val="000000"/>
                </a:solidFill>
                <a:effectLst/>
                <a:uLnTx/>
                <a:uFillTx/>
                <a:latin typeface="Calibri"/>
                <a:ea typeface="Calibri"/>
                <a:cs typeface="Calibri"/>
                <a:sym typeface="Calibri"/>
              </a:rPr>
              <a:t>incorporate a wide range of hybrid storage configurations</a:t>
            </a:r>
            <a:endParaRPr kumimoji="0" sz="2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3"/>
          <p:cNvSpPr txBox="1">
            <a:spLocks noGrp="1"/>
          </p:cNvSpPr>
          <p:nvPr>
            <p:ph type="body" idx="1"/>
          </p:nvPr>
        </p:nvSpPr>
        <p:spPr>
          <a:xfrm>
            <a:off x="169000" y="4023320"/>
            <a:ext cx="8894700" cy="2286000"/>
          </a:xfrm>
          <a:prstGeom prst="rect">
            <a:avLst/>
          </a:prstGeom>
        </p:spPr>
        <p:txBody>
          <a:bodyPr spcFirstLastPara="1" wrap="square" lIns="91425" tIns="45700" rIns="91425" bIns="45700" anchor="t" anchorCtr="0">
            <a:normAutofit fontScale="85000" lnSpcReduction="10000"/>
          </a:bodyPr>
          <a:lstStyle/>
          <a:p>
            <a:pPr marL="177800" indent="-214630">
              <a:lnSpc>
                <a:spcPct val="115000"/>
              </a:lnSpc>
              <a:spcBef>
                <a:spcPts val="300"/>
              </a:spcBef>
              <a:buSzPct val="100000"/>
              <a:buFont typeface="Lato"/>
              <a:buChar char="•"/>
            </a:pPr>
            <a:r>
              <a:rPr lang="en" dirty="0"/>
              <a:t>RL is a framework for decision making</a:t>
            </a:r>
            <a:endParaRPr dirty="0"/>
          </a:p>
          <a:p>
            <a:pPr marL="520700" lvl="1" indent="-205740">
              <a:lnSpc>
                <a:spcPct val="115000"/>
              </a:lnSpc>
              <a:spcBef>
                <a:spcPts val="0"/>
              </a:spcBef>
              <a:buSzPct val="100000"/>
              <a:buFont typeface="Tahoma"/>
              <a:buChar char="•"/>
            </a:pPr>
            <a:r>
              <a:rPr lang="en" dirty="0"/>
              <a:t>An </a:t>
            </a:r>
            <a:r>
              <a:rPr lang="en" b="1" dirty="0">
                <a:solidFill>
                  <a:srgbClr val="B45F06"/>
                </a:solidFill>
              </a:rPr>
              <a:t>autonomous</a:t>
            </a:r>
            <a:r>
              <a:rPr lang="en" dirty="0"/>
              <a:t> </a:t>
            </a:r>
            <a:r>
              <a:rPr lang="en" b="1" dirty="0">
                <a:solidFill>
                  <a:srgbClr val="B45F06"/>
                </a:solidFill>
              </a:rPr>
              <a:t>agent</a:t>
            </a:r>
            <a:r>
              <a:rPr lang="en" dirty="0">
                <a:solidFill>
                  <a:srgbClr val="B45F06"/>
                </a:solidFill>
              </a:rPr>
              <a:t> </a:t>
            </a:r>
            <a:r>
              <a:rPr lang="en" b="1" dirty="0">
                <a:solidFill>
                  <a:srgbClr val="B45F06"/>
                </a:solidFill>
              </a:rPr>
              <a:t>observes</a:t>
            </a:r>
            <a:r>
              <a:rPr lang="en" dirty="0">
                <a:solidFill>
                  <a:srgbClr val="B45F06"/>
                </a:solidFill>
              </a:rPr>
              <a:t> </a:t>
            </a:r>
            <a:r>
              <a:rPr lang="en" dirty="0"/>
              <a:t>the current </a:t>
            </a:r>
            <a:r>
              <a:rPr lang="en" b="1" dirty="0">
                <a:solidFill>
                  <a:srgbClr val="0000FF"/>
                </a:solidFill>
              </a:rPr>
              <a:t>state</a:t>
            </a:r>
            <a:r>
              <a:rPr lang="en" b="1" dirty="0"/>
              <a:t> </a:t>
            </a:r>
            <a:r>
              <a:rPr lang="en" dirty="0"/>
              <a:t>of the environment</a:t>
            </a:r>
            <a:endParaRPr dirty="0"/>
          </a:p>
          <a:p>
            <a:pPr marL="520700" lvl="1" indent="-205740">
              <a:lnSpc>
                <a:spcPct val="115000"/>
              </a:lnSpc>
              <a:spcBef>
                <a:spcPts val="0"/>
              </a:spcBef>
              <a:buSzPct val="100000"/>
              <a:buFont typeface="Tahoma"/>
              <a:buChar char="•"/>
            </a:pPr>
            <a:r>
              <a:rPr lang="en" dirty="0"/>
              <a:t>It </a:t>
            </a:r>
            <a:r>
              <a:rPr lang="en" b="1" dirty="0">
                <a:solidFill>
                  <a:srgbClr val="B45F06"/>
                </a:solidFill>
              </a:rPr>
              <a:t>interacts</a:t>
            </a:r>
            <a:r>
              <a:rPr lang="en" dirty="0"/>
              <a:t> with the environment by taking </a:t>
            </a:r>
            <a:r>
              <a:rPr lang="en" b="1" dirty="0">
                <a:solidFill>
                  <a:srgbClr val="0000FF"/>
                </a:solidFill>
              </a:rPr>
              <a:t>actions</a:t>
            </a:r>
            <a:endParaRPr b="1" dirty="0">
              <a:solidFill>
                <a:srgbClr val="0000FF"/>
              </a:solidFill>
            </a:endParaRPr>
          </a:p>
          <a:p>
            <a:pPr marL="520700" lvl="1" indent="-205740">
              <a:lnSpc>
                <a:spcPct val="115000"/>
              </a:lnSpc>
              <a:spcBef>
                <a:spcPts val="0"/>
              </a:spcBef>
              <a:buSzPct val="100000"/>
              <a:buFont typeface="Tahoma"/>
              <a:buChar char="•"/>
            </a:pPr>
            <a:r>
              <a:rPr lang="en" dirty="0"/>
              <a:t>Agent is </a:t>
            </a:r>
            <a:r>
              <a:rPr lang="en" b="1" dirty="0">
                <a:solidFill>
                  <a:srgbClr val="0000FF"/>
                </a:solidFill>
              </a:rPr>
              <a:t>rewarded</a:t>
            </a:r>
            <a:r>
              <a:rPr lang="en" b="1" dirty="0"/>
              <a:t> </a:t>
            </a:r>
            <a:r>
              <a:rPr lang="en" dirty="0"/>
              <a:t>or </a:t>
            </a:r>
            <a:r>
              <a:rPr lang="en" b="1" dirty="0">
                <a:solidFill>
                  <a:srgbClr val="0000FF"/>
                </a:solidFill>
              </a:rPr>
              <a:t>penalized</a:t>
            </a:r>
            <a:r>
              <a:rPr lang="en" b="1" dirty="0"/>
              <a:t> </a:t>
            </a:r>
            <a:r>
              <a:rPr lang="en" dirty="0"/>
              <a:t>based on the consequences of its actions</a:t>
            </a:r>
            <a:endParaRPr dirty="0"/>
          </a:p>
          <a:p>
            <a:pPr marL="520700" lvl="1" indent="-205740">
              <a:lnSpc>
                <a:spcPct val="115000"/>
              </a:lnSpc>
              <a:spcBef>
                <a:spcPts val="0"/>
              </a:spcBef>
              <a:buSzPct val="100000"/>
              <a:buFont typeface="Tahoma"/>
              <a:buChar char="•"/>
            </a:pPr>
            <a:r>
              <a:rPr lang="en" dirty="0"/>
              <a:t>Agent tries to maximize the cumulative reward</a:t>
            </a:r>
            <a:endParaRPr dirty="0"/>
          </a:p>
        </p:txBody>
      </p:sp>
      <p:sp>
        <p:nvSpPr>
          <p:cNvPr id="257" name="Google Shape;257;p4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pPr>
              <a:lnSpc>
                <a:spcPct val="100000"/>
              </a:lnSpc>
            </a:pPr>
            <a:r>
              <a:rPr lang="en"/>
              <a:t>Basics of Reinforcement Learning</a:t>
            </a:r>
            <a:endParaRPr>
              <a:solidFill>
                <a:srgbClr val="264478"/>
              </a:solidFill>
              <a:latin typeface="Garamond"/>
              <a:ea typeface="Garamond"/>
              <a:cs typeface="Garamond"/>
              <a:sym typeface="Garamond"/>
            </a:endParaRPr>
          </a:p>
        </p:txBody>
      </p:sp>
      <p:pic>
        <p:nvPicPr>
          <p:cNvPr id="2" name="Picture 1">
            <a:extLst>
              <a:ext uri="{FF2B5EF4-FFF2-40B4-BE49-F238E27FC236}">
                <a16:creationId xmlns:a16="http://schemas.microsoft.com/office/drawing/2014/main" id="{AB006B64-CE11-4015-A7C3-D199B17C25D7}"/>
              </a:ext>
            </a:extLst>
          </p:cNvPr>
          <p:cNvPicPr>
            <a:picLocks noChangeAspect="1"/>
          </p:cNvPicPr>
          <p:nvPr/>
        </p:nvPicPr>
        <p:blipFill rotWithShape="1">
          <a:blip r:embed="rId3"/>
          <a:srcRect t="10300" b="48431"/>
          <a:stretch/>
        </p:blipFill>
        <p:spPr>
          <a:xfrm>
            <a:off x="857383" y="1553682"/>
            <a:ext cx="7108149" cy="1875318"/>
          </a:xfrm>
          <a:prstGeom prst="rect">
            <a:avLst/>
          </a:prstGeom>
        </p:spPr>
      </p:pic>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Applying RL to Data Placement</a:t>
            </a:r>
            <a:endParaRPr/>
          </a:p>
        </p:txBody>
      </p:sp>
      <p:sp>
        <p:nvSpPr>
          <p:cNvPr id="263" name="Google Shape;263;p44"/>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0" indent="0">
              <a:lnSpc>
                <a:spcPct val="100000"/>
              </a:lnSpc>
              <a:buNone/>
            </a:pPr>
            <a:r>
              <a:rPr lang="en"/>
              <a:t>Key factors in applying RL for data placement in a hybrid storage system</a:t>
            </a:r>
            <a:endParaRPr/>
          </a:p>
          <a:p>
            <a:pPr>
              <a:lnSpc>
                <a:spcPct val="100000"/>
              </a:lnSpc>
            </a:pPr>
            <a:r>
              <a:rPr lang="en"/>
              <a:t>RL agent needs to be</a:t>
            </a:r>
            <a:r>
              <a:rPr lang="en" b="1">
                <a:solidFill>
                  <a:srgbClr val="674EA7"/>
                </a:solidFill>
              </a:rPr>
              <a:t> </a:t>
            </a:r>
            <a:r>
              <a:rPr lang="en" b="1">
                <a:solidFill>
                  <a:srgbClr val="0000FF"/>
                </a:solidFill>
              </a:rPr>
              <a:t>aware of: </a:t>
            </a:r>
            <a:endParaRPr b="1">
              <a:solidFill>
                <a:srgbClr val="0000FF"/>
              </a:solidFill>
            </a:endParaRPr>
          </a:p>
          <a:p>
            <a:pPr lvl="1">
              <a:lnSpc>
                <a:spcPct val="100000"/>
              </a:lnSpc>
              <a:spcBef>
                <a:spcPts val="0"/>
              </a:spcBef>
            </a:pPr>
            <a:r>
              <a:rPr lang="en">
                <a:solidFill>
                  <a:srgbClr val="980000"/>
                </a:solidFill>
              </a:rPr>
              <a:t>asymmetry in read/write latencies</a:t>
            </a:r>
            <a:r>
              <a:rPr lang="en"/>
              <a:t> of a storage device</a:t>
            </a:r>
            <a:endParaRPr/>
          </a:p>
          <a:p>
            <a:pPr lvl="1">
              <a:lnSpc>
                <a:spcPct val="100000"/>
              </a:lnSpc>
              <a:spcBef>
                <a:spcPts val="0"/>
              </a:spcBef>
            </a:pPr>
            <a:r>
              <a:rPr lang="en">
                <a:solidFill>
                  <a:srgbClr val="980000"/>
                </a:solidFill>
              </a:rPr>
              <a:t>differences in latencies</a:t>
            </a:r>
            <a:r>
              <a:rPr lang="en"/>
              <a:t> across hybrid storage devices</a:t>
            </a:r>
            <a:endParaRPr/>
          </a:p>
          <a:p>
            <a:pPr lvl="1">
              <a:lnSpc>
                <a:spcPct val="100000"/>
              </a:lnSpc>
              <a:spcBef>
                <a:spcPts val="0"/>
              </a:spcBef>
              <a:buClr>
                <a:srgbClr val="980000"/>
              </a:buClr>
            </a:pPr>
            <a:r>
              <a:rPr lang="en">
                <a:solidFill>
                  <a:srgbClr val="980000"/>
                </a:solidFill>
              </a:rPr>
              <a:t>application access patterns</a:t>
            </a:r>
            <a:endParaRPr>
              <a:solidFill>
                <a:srgbClr val="980000"/>
              </a:solidFill>
            </a:endParaRPr>
          </a:p>
          <a:p>
            <a:pPr>
              <a:lnSpc>
                <a:spcPct val="100000"/>
              </a:lnSpc>
              <a:spcBef>
                <a:spcPts val="0"/>
              </a:spcBef>
            </a:pPr>
            <a:r>
              <a:rPr lang="en"/>
              <a:t>Data placement module should decide which actions to reward and penalize (credit assignment)</a:t>
            </a:r>
            <a:endParaRPr/>
          </a:p>
          <a:p>
            <a:pPr>
              <a:lnSpc>
                <a:spcPct val="100000"/>
              </a:lnSpc>
              <a:spcBef>
                <a:spcPts val="0"/>
              </a:spcBef>
            </a:pPr>
            <a:r>
              <a:rPr lang="en"/>
              <a:t>Low implementation overhead</a:t>
            </a:r>
            <a:endParaRP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RL State</a:t>
            </a:r>
            <a:endParaRPr/>
          </a:p>
        </p:txBody>
      </p:sp>
      <p:sp>
        <p:nvSpPr>
          <p:cNvPr id="275" name="Google Shape;275;p46"/>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marL="50800"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Feature selection is performed to select only the most correlated features that affect data placement</a:t>
            </a:r>
            <a:endParaRPr dirty="0">
              <a:latin typeface="Calibri"/>
              <a:ea typeface="Calibri"/>
              <a:cs typeface="Calibri"/>
              <a:sym typeface="Calibri"/>
            </a:endParaRPr>
          </a:p>
          <a:p>
            <a:pPr indent="0">
              <a:spcBef>
                <a:spcPts val="0"/>
              </a:spcBef>
              <a:buNone/>
            </a:pPr>
            <a:endParaRPr dirty="0">
              <a:latin typeface="Calibri"/>
              <a:ea typeface="Calibri"/>
              <a:cs typeface="Calibri"/>
              <a:sym typeface="Calibri"/>
            </a:endParaRPr>
          </a:p>
          <a:p>
            <a:pPr>
              <a:spcBef>
                <a:spcPts val="0"/>
              </a:spcBef>
              <a:buFont typeface="Calibri"/>
              <a:buChar char="•"/>
            </a:pPr>
            <a:r>
              <a:rPr lang="en" dirty="0">
                <a:latin typeface="Calibri"/>
                <a:ea typeface="Calibri"/>
                <a:cs typeface="Calibri"/>
                <a:sym typeface="Calibri"/>
              </a:rPr>
              <a:t>Divide the states into a small number of bins to reduce the state space</a:t>
            </a:r>
            <a:endParaRPr dirty="0">
              <a:latin typeface="Calibri"/>
              <a:ea typeface="Calibri"/>
              <a:cs typeface="Calibri"/>
              <a:sym typeface="Calibri"/>
            </a:endParaRPr>
          </a:p>
        </p:txBody>
      </p:sp>
      <p:pic>
        <p:nvPicPr>
          <p:cNvPr id="2" name="Picture 1">
            <a:extLst>
              <a:ext uri="{FF2B5EF4-FFF2-40B4-BE49-F238E27FC236}">
                <a16:creationId xmlns:a16="http://schemas.microsoft.com/office/drawing/2014/main" id="{8E1969EC-051A-41B4-8562-29CF415E167F}"/>
              </a:ext>
            </a:extLst>
          </p:cNvPr>
          <p:cNvPicPr>
            <a:picLocks noChangeAspect="1"/>
          </p:cNvPicPr>
          <p:nvPr/>
        </p:nvPicPr>
        <p:blipFill rotWithShape="1">
          <a:blip r:embed="rId3"/>
          <a:srcRect t="2304" b="1"/>
          <a:stretch/>
        </p:blipFill>
        <p:spPr>
          <a:xfrm>
            <a:off x="735534" y="4012279"/>
            <a:ext cx="7086600" cy="1507495"/>
          </a:xfrm>
          <a:prstGeom prst="rect">
            <a:avLst/>
          </a:prstGeom>
        </p:spPr>
      </p:pic>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Reward</a:t>
            </a:r>
            <a:endParaRPr/>
          </a:p>
        </p:txBody>
      </p:sp>
      <p:sp>
        <p:nvSpPr>
          <p:cNvPr id="283" name="Google Shape;283;p47"/>
          <p:cNvSpPr txBox="1">
            <a:spLocks noGrp="1"/>
          </p:cNvSpPr>
          <p:nvPr>
            <p:ph type="body" idx="1"/>
          </p:nvPr>
        </p:nvSpPr>
        <p:spPr>
          <a:xfrm>
            <a:off x="169000" y="1582800"/>
            <a:ext cx="8894700" cy="2681700"/>
          </a:xfrm>
          <a:prstGeom prst="rect">
            <a:avLst/>
          </a:prstGeom>
        </p:spPr>
        <p:txBody>
          <a:bodyPr spcFirstLastPara="1" wrap="square" lIns="91425" tIns="45700" rIns="91425" bIns="45700" anchor="t" anchorCtr="0">
            <a:noAutofit/>
          </a:bodyPr>
          <a:lstStyle/>
          <a:p>
            <a:pPr indent="-381000">
              <a:lnSpc>
                <a:spcPct val="100000"/>
              </a:lnSpc>
              <a:buSzPts val="2400"/>
            </a:pPr>
            <a:r>
              <a:rPr lang="en" sz="2400"/>
              <a:t>For every action at time-step </a:t>
            </a:r>
            <a:r>
              <a:rPr lang="en" sz="2400" i="1"/>
              <a:t>t</a:t>
            </a:r>
            <a:r>
              <a:rPr lang="en" sz="2400"/>
              <a:t>, Sibyl gets a reward from the environment at time-step </a:t>
            </a:r>
            <a:r>
              <a:rPr lang="en" sz="2400" i="1"/>
              <a:t>t</a:t>
            </a:r>
            <a:r>
              <a:rPr lang="en" sz="2400"/>
              <a:t> + 1</a:t>
            </a:r>
            <a:endParaRPr sz="2400"/>
          </a:p>
          <a:p>
            <a:pPr indent="-381000">
              <a:lnSpc>
                <a:spcPct val="100000"/>
              </a:lnSpc>
              <a:spcBef>
                <a:spcPts val="0"/>
              </a:spcBef>
              <a:buSzPts val="2400"/>
            </a:pPr>
            <a:r>
              <a:rPr lang="en" sz="2400">
                <a:solidFill>
                  <a:srgbClr val="0000FF"/>
                </a:solidFill>
              </a:rPr>
              <a:t>Reward</a:t>
            </a:r>
            <a:r>
              <a:rPr lang="en" sz="2400"/>
              <a:t> acts as a </a:t>
            </a:r>
            <a:r>
              <a:rPr lang="en" sz="2400" b="1">
                <a:solidFill>
                  <a:srgbClr val="38761D"/>
                </a:solidFill>
              </a:rPr>
              <a:t>feedback</a:t>
            </a:r>
            <a:r>
              <a:rPr lang="en" sz="2400">
                <a:solidFill>
                  <a:srgbClr val="674EA7"/>
                </a:solidFill>
              </a:rPr>
              <a:t> </a:t>
            </a:r>
            <a:r>
              <a:rPr lang="en" sz="2400"/>
              <a:t>to the agent’s past action</a:t>
            </a:r>
            <a:endParaRPr sz="2400"/>
          </a:p>
          <a:p>
            <a:pPr indent="-381000">
              <a:lnSpc>
                <a:spcPct val="100000"/>
              </a:lnSpc>
              <a:spcBef>
                <a:spcPts val="0"/>
              </a:spcBef>
              <a:buSzPts val="2400"/>
            </a:pPr>
            <a:r>
              <a:rPr lang="en" sz="2400" b="1">
                <a:solidFill>
                  <a:srgbClr val="BF9000"/>
                </a:solidFill>
              </a:rPr>
              <a:t>Request latency</a:t>
            </a:r>
            <a:r>
              <a:rPr lang="en" sz="2400">
                <a:solidFill>
                  <a:srgbClr val="BF9000"/>
                </a:solidFill>
              </a:rPr>
              <a:t> </a:t>
            </a:r>
            <a:r>
              <a:rPr lang="en" sz="2400"/>
              <a:t>faithfully captures the status of the hybrid storage system</a:t>
            </a:r>
            <a:endParaRPr sz="2400"/>
          </a:p>
          <a:p>
            <a:pPr indent="-381000">
              <a:lnSpc>
                <a:spcPct val="100000"/>
              </a:lnSpc>
              <a:spcBef>
                <a:spcPts val="0"/>
              </a:spcBef>
              <a:buSzPts val="2400"/>
            </a:pPr>
            <a:r>
              <a:rPr lang="en" sz="2400" b="1">
                <a:solidFill>
                  <a:srgbClr val="BF9000"/>
                </a:solidFill>
              </a:rPr>
              <a:t>Penalty</a:t>
            </a:r>
            <a:r>
              <a:rPr lang="en" sz="2400"/>
              <a:t> value is chosen to prevent the agent from aggressively servicing all the requests from the faster device</a:t>
            </a:r>
            <a:endParaRPr sz="2400"/>
          </a:p>
          <a:p>
            <a:pPr marL="0" indent="0">
              <a:buNone/>
            </a:pPr>
            <a:endParaRPr/>
          </a:p>
          <a:p>
            <a:pPr indent="0">
              <a:buNone/>
            </a:pPr>
            <a:endParaRPr/>
          </a:p>
        </p:txBody>
      </p:sp>
      <p:grpSp>
        <p:nvGrpSpPr>
          <p:cNvPr id="284" name="Google Shape;284;p47"/>
          <p:cNvGrpSpPr/>
          <p:nvPr/>
        </p:nvGrpSpPr>
        <p:grpSpPr>
          <a:xfrm>
            <a:off x="200325" y="4306369"/>
            <a:ext cx="8743350" cy="1048525"/>
            <a:chOff x="267900" y="728738"/>
            <a:chExt cx="8743350" cy="1048525"/>
          </a:xfrm>
        </p:grpSpPr>
        <p:pic>
          <p:nvPicPr>
            <p:cNvPr id="285" name="Google Shape;285;p47"/>
            <p:cNvPicPr preferRelativeResize="0"/>
            <p:nvPr/>
          </p:nvPicPr>
          <p:blipFill>
            <a:blip r:embed="rId3">
              <a:alphaModFix/>
            </a:blip>
            <a:stretch>
              <a:fillRect/>
            </a:stretch>
          </p:blipFill>
          <p:spPr>
            <a:xfrm>
              <a:off x="267900" y="728738"/>
              <a:ext cx="6657225" cy="1048525"/>
            </a:xfrm>
            <a:prstGeom prst="rect">
              <a:avLst/>
            </a:prstGeom>
            <a:noFill/>
            <a:ln>
              <a:noFill/>
            </a:ln>
          </p:spPr>
        </p:pic>
        <p:sp>
          <p:nvSpPr>
            <p:cNvPr id="286" name="Google Shape;286;p47"/>
            <p:cNvSpPr txBox="1"/>
            <p:nvPr/>
          </p:nvSpPr>
          <p:spPr>
            <a:xfrm>
              <a:off x="6982050" y="960513"/>
              <a:ext cx="2029200" cy="7848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L</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t</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latency of the request</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300" b="0" i="1" u="none" strike="noStrike" kern="0" cap="none" spc="0" normalizeH="0" baseline="0" noProof="0">
                  <a:ln>
                    <a:noFill/>
                  </a:ln>
                  <a:solidFill>
                    <a:srgbClr val="000000"/>
                  </a:solidFill>
                  <a:effectLst/>
                  <a:uLnTx/>
                  <a:uFillTx/>
                  <a:latin typeface="Lato"/>
                  <a:ea typeface="Lato"/>
                  <a:cs typeface="Lato"/>
                  <a:sym typeface="Lato"/>
                </a:rPr>
                <a:t>R</a:t>
              </a:r>
              <a:r>
                <a:rPr kumimoji="0" lang="en" sz="1300" b="0" i="1" u="none" strike="noStrike" kern="0" cap="none" spc="0" normalizeH="0" baseline="-25000" noProof="0">
                  <a:ln>
                    <a:noFill/>
                  </a:ln>
                  <a:solidFill>
                    <a:srgbClr val="000000"/>
                  </a:solidFill>
                  <a:effectLst/>
                  <a:uLnTx/>
                  <a:uFillTx/>
                  <a:latin typeface="Lato"/>
                  <a:ea typeface="Lato"/>
                  <a:cs typeface="Lato"/>
                  <a:sym typeface="Lato"/>
                </a:rPr>
                <a:t>p</a:t>
              </a:r>
              <a:r>
                <a:rPr kumimoji="0" lang="en" sz="1300" b="0" i="0" u="none" strike="noStrike" kern="0" cap="none" spc="0" normalizeH="0" baseline="0" noProof="0">
                  <a:ln>
                    <a:noFill/>
                  </a:ln>
                  <a:solidFill>
                    <a:srgbClr val="000000"/>
                  </a:solidFill>
                  <a:effectLst/>
                  <a:uLnTx/>
                  <a:uFillTx/>
                  <a:latin typeface="Lato"/>
                  <a:ea typeface="Lato"/>
                  <a:cs typeface="Lato"/>
                  <a:sym typeface="Lato"/>
                </a:rPr>
                <a:t> = eviction penalty</a:t>
              </a:r>
              <a:endParaRPr kumimoji="0" sz="1300" b="0" i="0" u="none" strike="noStrike" kern="0" cap="none" spc="0" normalizeH="0" baseline="0" noProof="0">
                <a:ln>
                  <a:noFill/>
                </a:ln>
                <a:solidFill>
                  <a:srgbClr val="000000"/>
                </a:solidFill>
                <a:effectLst/>
                <a:uLnTx/>
                <a:uFillTx/>
                <a:latin typeface="Lato"/>
                <a:ea typeface="Lato"/>
                <a:cs typeface="Lato"/>
                <a:sym typeface="Lato"/>
              </a:endParaRPr>
            </a:p>
          </p:txBody>
        </p:sp>
      </p:gr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49"/>
          <p:cNvPicPr preferRelativeResize="0"/>
          <p:nvPr/>
        </p:nvPicPr>
        <p:blipFill rotWithShape="1">
          <a:blip r:embed="rId3">
            <a:alphaModFix/>
          </a:blip>
          <a:srcRect l="3218" t="10120" r="1851"/>
          <a:stretch/>
        </p:blipFill>
        <p:spPr>
          <a:xfrm>
            <a:off x="222051" y="1507501"/>
            <a:ext cx="8434251" cy="3637701"/>
          </a:xfrm>
          <a:prstGeom prst="rect">
            <a:avLst/>
          </a:prstGeom>
          <a:noFill/>
          <a:ln>
            <a:noFill/>
          </a:ln>
        </p:spPr>
      </p:pic>
      <p:sp>
        <p:nvSpPr>
          <p:cNvPr id="303" name="Google Shape;303;p4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Overview of Sibyl</a:t>
            </a:r>
            <a:endParaRPr/>
          </a:p>
        </p:txBody>
      </p:sp>
      <p:sp>
        <p:nvSpPr>
          <p:cNvPr id="304" name="Google Shape;304;p49"/>
          <p:cNvSpPr/>
          <p:nvPr/>
        </p:nvSpPr>
        <p:spPr>
          <a:xfrm>
            <a:off x="44350" y="496180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The two threads run asynchronously to prevent training delay from affecting the inference time</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7"/>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Hyper-parameter Tuning</a:t>
            </a:r>
            <a:endParaRPr/>
          </a:p>
        </p:txBody>
      </p:sp>
      <p:sp>
        <p:nvSpPr>
          <p:cNvPr id="362" name="Google Shape;362;p57"/>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r>
              <a:rPr lang="en"/>
              <a:t>Different hyper-parameter configurations were chosen using the design of experiments (DoE) technique</a:t>
            </a:r>
            <a:endParaRPr/>
          </a:p>
        </p:txBody>
      </p:sp>
      <p:pic>
        <p:nvPicPr>
          <p:cNvPr id="2" name="Picture 1">
            <a:extLst>
              <a:ext uri="{FF2B5EF4-FFF2-40B4-BE49-F238E27FC236}">
                <a16:creationId xmlns:a16="http://schemas.microsoft.com/office/drawing/2014/main" id="{8F19F3E4-FA9D-4865-8FAB-7B4A8176F931}"/>
              </a:ext>
            </a:extLst>
          </p:cNvPr>
          <p:cNvPicPr>
            <a:picLocks noChangeAspect="1"/>
          </p:cNvPicPr>
          <p:nvPr/>
        </p:nvPicPr>
        <p:blipFill rotWithShape="1">
          <a:blip r:embed="rId3"/>
          <a:srcRect t="2641" b="1"/>
          <a:stretch/>
        </p:blipFill>
        <p:spPr>
          <a:xfrm>
            <a:off x="44361" y="3481787"/>
            <a:ext cx="9144000" cy="1816834"/>
          </a:xfrm>
          <a:prstGeom prst="rect">
            <a:avLst/>
          </a:prstGeom>
        </p:spPr>
      </p:pic>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9"/>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80" name="Google Shape;380;p59"/>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85000" lnSpcReduction="10000"/>
          </a:bodyPr>
          <a:lstStyle/>
          <a:p>
            <a:pPr indent="-393065">
              <a:lnSpc>
                <a:spcPct val="115000"/>
              </a:lnSpc>
              <a:buSzPct val="100000"/>
            </a:pPr>
            <a:r>
              <a:rPr lang="en"/>
              <a:t>Evaluated on a </a:t>
            </a:r>
            <a:r>
              <a:rPr lang="en" b="1">
                <a:solidFill>
                  <a:srgbClr val="0000FF"/>
                </a:solidFill>
              </a:rPr>
              <a:t>real system</a:t>
            </a:r>
            <a:r>
              <a:rPr lang="en"/>
              <a:t> with different hybrid storage configurations</a:t>
            </a:r>
            <a:endParaRPr/>
          </a:p>
          <a:p>
            <a:pPr indent="-393065">
              <a:lnSpc>
                <a:spcPct val="115000"/>
              </a:lnSpc>
              <a:spcBef>
                <a:spcPts val="0"/>
              </a:spcBef>
              <a:buSzPct val="100000"/>
            </a:pPr>
            <a:r>
              <a:rPr lang="en"/>
              <a:t>Hybrid storage system constitutes one contiguous logical block address space </a:t>
            </a:r>
            <a:endParaRPr/>
          </a:p>
          <a:p>
            <a:pPr indent="-393065">
              <a:lnSpc>
                <a:spcPct val="115000"/>
              </a:lnSpc>
              <a:spcBef>
                <a:spcPts val="0"/>
              </a:spcBef>
              <a:buSzPct val="100000"/>
            </a:pPr>
            <a:r>
              <a:rPr lang="en"/>
              <a:t>A custom block driver was implemented to manage the I/O requests to the storage devices</a:t>
            </a:r>
            <a:endParaRPr/>
          </a:p>
          <a:p>
            <a:pPr indent="-393065">
              <a:lnSpc>
                <a:spcPct val="115000"/>
              </a:lnSpc>
              <a:spcBef>
                <a:spcPts val="0"/>
              </a:spcBef>
              <a:buSzPct val="100000"/>
            </a:pPr>
            <a:r>
              <a:rPr lang="en"/>
              <a:t>We evaluate </a:t>
            </a:r>
            <a:r>
              <a:rPr lang="en" b="1">
                <a:solidFill>
                  <a:srgbClr val="000CFF"/>
                </a:solidFill>
              </a:rPr>
              <a:t>three </a:t>
            </a:r>
            <a:r>
              <a:rPr lang="en"/>
              <a:t>different hybrid storage configurations</a:t>
            </a:r>
            <a:endParaRPr/>
          </a:p>
          <a:p>
            <a:pPr lvl="1" indent="-369569">
              <a:lnSpc>
                <a:spcPct val="115000"/>
              </a:lnSpc>
              <a:spcBef>
                <a:spcPts val="0"/>
              </a:spcBef>
              <a:buSzPct val="100000"/>
            </a:pPr>
            <a:r>
              <a:rPr lang="en"/>
              <a:t>Performance-optimized (H&amp;M)</a:t>
            </a:r>
            <a:endParaRPr/>
          </a:p>
          <a:p>
            <a:pPr lvl="1" indent="-369569">
              <a:lnSpc>
                <a:spcPct val="115000"/>
              </a:lnSpc>
              <a:spcBef>
                <a:spcPts val="0"/>
              </a:spcBef>
              <a:buSzPct val="100000"/>
            </a:pPr>
            <a:r>
              <a:rPr lang="en"/>
              <a:t>Cost-optimized (H&amp;L)</a:t>
            </a:r>
            <a:endParaRPr/>
          </a:p>
          <a:p>
            <a:pPr lvl="1" indent="-369569">
              <a:lnSpc>
                <a:spcPct val="115000"/>
              </a:lnSpc>
              <a:spcBef>
                <a:spcPts val="0"/>
              </a:spcBef>
              <a:buSzPct val="100000"/>
            </a:pPr>
            <a:r>
              <a:rPr lang="en"/>
              <a:t>Tri-hybrid storage system </a:t>
            </a:r>
            <a:endParaRP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0"/>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pic>
        <p:nvPicPr>
          <p:cNvPr id="2" name="Picture 1">
            <a:extLst>
              <a:ext uri="{FF2B5EF4-FFF2-40B4-BE49-F238E27FC236}">
                <a16:creationId xmlns:a16="http://schemas.microsoft.com/office/drawing/2014/main" id="{6CE49124-D854-4D4C-82A2-7FF8370CCA65}"/>
              </a:ext>
            </a:extLst>
          </p:cNvPr>
          <p:cNvPicPr>
            <a:picLocks noChangeAspect="1"/>
          </p:cNvPicPr>
          <p:nvPr/>
        </p:nvPicPr>
        <p:blipFill rotWithShape="1">
          <a:blip r:embed="rId3"/>
          <a:srcRect t="1096"/>
          <a:stretch/>
        </p:blipFill>
        <p:spPr>
          <a:xfrm>
            <a:off x="506079" y="1687888"/>
            <a:ext cx="7723522" cy="3867324"/>
          </a:xfrm>
          <a:prstGeom prst="rect">
            <a:avLst/>
          </a:prstGeom>
        </p:spPr>
      </p:pic>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1"/>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Evaluation Methodology</a:t>
            </a:r>
            <a:endParaRPr/>
          </a:p>
        </p:txBody>
      </p:sp>
      <p:sp>
        <p:nvSpPr>
          <p:cNvPr id="392" name="Google Shape;392;p61"/>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fontScale="92500" lnSpcReduction="20000"/>
          </a:bodyPr>
          <a:lstStyle/>
          <a:p>
            <a:pPr>
              <a:lnSpc>
                <a:spcPct val="115000"/>
              </a:lnSpc>
            </a:pPr>
            <a:r>
              <a:rPr lang="en"/>
              <a:t>18 different workloads from MSR Cambridge and FileBench suites</a:t>
            </a:r>
            <a:endParaRPr/>
          </a:p>
          <a:p>
            <a:pPr>
              <a:lnSpc>
                <a:spcPct val="115000"/>
              </a:lnSpc>
              <a:spcBef>
                <a:spcPts val="0"/>
              </a:spcBef>
            </a:pPr>
            <a:r>
              <a:rPr lang="en"/>
              <a:t>Sibyl is compared against </a:t>
            </a:r>
            <a:r>
              <a:rPr lang="en" b="1">
                <a:solidFill>
                  <a:srgbClr val="0000FF"/>
                </a:solidFill>
              </a:rPr>
              <a:t>four baselines</a:t>
            </a:r>
            <a:endParaRPr b="1">
              <a:solidFill>
                <a:srgbClr val="0000FF"/>
              </a:solidFill>
            </a:endParaRPr>
          </a:p>
          <a:p>
            <a:pPr lvl="1">
              <a:lnSpc>
                <a:spcPct val="115000"/>
              </a:lnSpc>
              <a:spcBef>
                <a:spcPts val="0"/>
              </a:spcBef>
            </a:pPr>
            <a:r>
              <a:rPr lang="en"/>
              <a:t>Heuristic-based policies</a:t>
            </a:r>
            <a:endParaRPr/>
          </a:p>
          <a:p>
            <a:pPr lvl="2">
              <a:lnSpc>
                <a:spcPct val="115000"/>
              </a:lnSpc>
              <a:spcBef>
                <a:spcPts val="0"/>
              </a:spcBef>
            </a:pPr>
            <a:r>
              <a:rPr lang="en"/>
              <a:t>Cold data eviction (CDE) </a:t>
            </a:r>
            <a:r>
              <a:rPr lang="en" sz="1100"/>
              <a:t>[Matsui et. al., “Design of Hybrid SSDs With Storage Class Memory and NAND Flash Memory,” IEEE 2017]</a:t>
            </a:r>
            <a:endParaRPr sz="1100"/>
          </a:p>
          <a:p>
            <a:pPr lvl="2">
              <a:lnSpc>
                <a:spcPct val="115000"/>
              </a:lnSpc>
              <a:spcBef>
                <a:spcPts val="0"/>
              </a:spcBef>
            </a:pPr>
            <a:r>
              <a:rPr lang="en"/>
              <a:t>History Page Scheduler (HPS) </a:t>
            </a:r>
            <a:r>
              <a:rPr lang="en" sz="1100"/>
              <a:t>[Meswani et.al., “Heterogeneous Memory Architectures: A HW/SW Approach for Mixing Die-stacked and Off-package Memories,” HPCA, 2015]</a:t>
            </a:r>
            <a:endParaRPr sz="1100"/>
          </a:p>
          <a:p>
            <a:pPr lvl="1">
              <a:lnSpc>
                <a:spcPct val="115000"/>
              </a:lnSpc>
              <a:spcBef>
                <a:spcPts val="0"/>
              </a:spcBef>
            </a:pPr>
            <a:r>
              <a:rPr lang="en"/>
              <a:t>Supervised learning-based policies</a:t>
            </a:r>
            <a:endParaRPr/>
          </a:p>
          <a:p>
            <a:pPr lvl="2">
              <a:lnSpc>
                <a:spcPct val="115000"/>
              </a:lnSpc>
              <a:spcBef>
                <a:spcPts val="0"/>
              </a:spcBef>
            </a:pPr>
            <a:r>
              <a:rPr lang="en"/>
              <a:t>Recurrent neural network (RNN)-based technique adapted from Kleio </a:t>
            </a:r>
            <a:r>
              <a:rPr lang="en" sz="1100"/>
              <a:t>[Doudali et.al., “Kleio: A Hybrid Memory Page Scheduler with Machine Intelligence,” HPDC, 2019]</a:t>
            </a:r>
            <a:endParaRPr sz="1100"/>
          </a:p>
          <a:p>
            <a:pPr lvl="2">
              <a:lnSpc>
                <a:spcPct val="115000"/>
              </a:lnSpc>
              <a:spcBef>
                <a:spcPts val="0"/>
              </a:spcBef>
            </a:pPr>
            <a:r>
              <a:rPr lang="en"/>
              <a:t>Neural network-based classifier based on Archivist </a:t>
            </a:r>
            <a:r>
              <a:rPr lang="en" sz="1100"/>
              <a:t>[Ren et.al., “Archivist: A Machine Learning Assisted Data Placement Mechanism for Hybrid Storage Systems,” ICCD, 2019 ]</a:t>
            </a:r>
            <a:endParaRPr sz="1100"/>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2"/>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Latency Improvement</a:t>
            </a:r>
            <a:endParaRPr dirty="0"/>
          </a:p>
        </p:txBody>
      </p:sp>
      <p:graphicFrame>
        <p:nvGraphicFramePr>
          <p:cNvPr id="398" name="Google Shape;398;p62"/>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dirty="0"/>
                        <a:t>HPS</a:t>
                      </a:r>
                      <a:endParaRPr b="1" dirty="0"/>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28.1%</a:t>
                      </a:r>
                      <a:endParaRPr/>
                    </a:p>
                  </a:txBody>
                  <a:tcPr marL="91425" marR="91425" marT="91425" marB="91425"/>
                </a:tc>
                <a:tc>
                  <a:txBody>
                    <a:bodyPr/>
                    <a:lstStyle/>
                    <a:p>
                      <a:pPr marL="0" lvl="0" indent="0" algn="ctr" rtl="0">
                        <a:spcBef>
                          <a:spcPts val="0"/>
                        </a:spcBef>
                        <a:spcAft>
                          <a:spcPts val="0"/>
                        </a:spcAft>
                        <a:buNone/>
                      </a:pPr>
                      <a:r>
                        <a:rPr lang="en"/>
                        <a:t>23.2%</a:t>
                      </a:r>
                      <a:endParaRPr/>
                    </a:p>
                  </a:txBody>
                  <a:tcPr marL="91425" marR="91425" marT="91425" marB="91425"/>
                </a:tc>
                <a:tc>
                  <a:txBody>
                    <a:bodyPr/>
                    <a:lstStyle/>
                    <a:p>
                      <a:pPr marL="0" lvl="0" indent="0" algn="ctr" rtl="0">
                        <a:spcBef>
                          <a:spcPts val="0"/>
                        </a:spcBef>
                        <a:spcAft>
                          <a:spcPts val="0"/>
                        </a:spcAft>
                        <a:buNone/>
                      </a:pPr>
                      <a:r>
                        <a:rPr lang="en"/>
                        <a:t>36.1%</a:t>
                      </a:r>
                      <a:endParaRPr/>
                    </a:p>
                  </a:txBody>
                  <a:tcPr marL="91425" marR="91425" marT="91425" marB="91425"/>
                </a:tc>
                <a:tc>
                  <a:txBody>
                    <a:bodyPr/>
                    <a:lstStyle/>
                    <a:p>
                      <a:pPr marL="0" lvl="0" indent="0" algn="ctr" rtl="0">
                        <a:spcBef>
                          <a:spcPts val="0"/>
                        </a:spcBef>
                        <a:spcAft>
                          <a:spcPts val="0"/>
                        </a:spcAft>
                        <a:buNone/>
                      </a:pPr>
                      <a:r>
                        <a:rPr lang="en"/>
                        <a:t>21.6%</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19.9%</a:t>
                      </a:r>
                      <a:endParaRPr/>
                    </a:p>
                  </a:txBody>
                  <a:tcPr marL="91425" marR="91425" marT="91425" marB="91425"/>
                </a:tc>
                <a:tc>
                  <a:txBody>
                    <a:bodyPr/>
                    <a:lstStyle/>
                    <a:p>
                      <a:pPr marL="0" lvl="0" indent="0" algn="ctr" rtl="0">
                        <a:spcBef>
                          <a:spcPts val="0"/>
                        </a:spcBef>
                        <a:spcAft>
                          <a:spcPts val="0"/>
                        </a:spcAft>
                        <a:buNone/>
                      </a:pPr>
                      <a:r>
                        <a:rPr lang="en"/>
                        <a:t>45.9%</a:t>
                      </a:r>
                      <a:endParaRPr/>
                    </a:p>
                  </a:txBody>
                  <a:tcPr marL="91425" marR="91425" marT="91425" marB="91425"/>
                </a:tc>
                <a:tc>
                  <a:txBody>
                    <a:bodyPr/>
                    <a:lstStyle/>
                    <a:p>
                      <a:pPr marL="0" lvl="0" indent="0" algn="ctr" rtl="0">
                        <a:spcBef>
                          <a:spcPts val="0"/>
                        </a:spcBef>
                        <a:spcAft>
                          <a:spcPts val="0"/>
                        </a:spcAft>
                        <a:buNone/>
                      </a:pPr>
                      <a:r>
                        <a:rPr lang="en"/>
                        <a:t>68.8%</a:t>
                      </a:r>
                      <a:endParaRPr/>
                    </a:p>
                  </a:txBody>
                  <a:tcPr marL="91425" marR="91425" marT="91425" marB="91425"/>
                </a:tc>
                <a:tc>
                  <a:txBody>
                    <a:bodyPr/>
                    <a:lstStyle/>
                    <a:p>
                      <a:pPr marL="0" lvl="0" indent="0" algn="ctr" rtl="0">
                        <a:spcBef>
                          <a:spcPts val="0"/>
                        </a:spcBef>
                        <a:spcAft>
                          <a:spcPts val="0"/>
                        </a:spcAft>
                        <a:buNone/>
                      </a:pPr>
                      <a:r>
                        <a:rPr lang="en" dirty="0"/>
                        <a:t>34.1%</a:t>
                      </a:r>
                      <a:endParaRPr dirty="0"/>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ACB60D5B-13A6-4367-90BF-5136D62AC0D3}"/>
              </a:ext>
            </a:extLst>
          </p:cNvPr>
          <p:cNvPicPr>
            <a:picLocks noChangeAspect="1"/>
          </p:cNvPicPr>
          <p:nvPr/>
        </p:nvPicPr>
        <p:blipFill rotWithShape="1">
          <a:blip r:embed="rId3"/>
          <a:srcRect b="57245"/>
          <a:stretch/>
        </p:blipFill>
        <p:spPr>
          <a:xfrm>
            <a:off x="0" y="1835516"/>
            <a:ext cx="9144000" cy="1499688"/>
          </a:xfrm>
          <a:prstGeom prst="rect">
            <a:avLst/>
          </a:prstGeom>
        </p:spPr>
      </p:pic>
      <p:sp>
        <p:nvSpPr>
          <p:cNvPr id="10" name="Google Shape;220;p38">
            <a:extLst>
              <a:ext uri="{FF2B5EF4-FFF2-40B4-BE49-F238E27FC236}">
                <a16:creationId xmlns:a16="http://schemas.microsoft.com/office/drawing/2014/main" id="{D2CFE3B6-B5FD-49E8-B054-BB417E7FA347}"/>
              </a:ext>
            </a:extLst>
          </p:cNvPr>
          <p:cNvSpPr txBox="1"/>
          <p:nvPr/>
        </p:nvSpPr>
        <p:spPr>
          <a:xfrm>
            <a:off x="1165841" y="3184396"/>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F763D39C-492B-4DE2-80FE-74596E869A96}"/>
              </a:ext>
            </a:extLst>
          </p:cNvPr>
          <p:cNvSpPr txBox="1"/>
          <p:nvPr/>
        </p:nvSpPr>
        <p:spPr>
          <a:xfrm>
            <a:off x="6191396" y="3180118"/>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63"/>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dirty="0"/>
              <a:t>Throughput Improvement</a:t>
            </a:r>
            <a:endParaRPr dirty="0"/>
          </a:p>
        </p:txBody>
      </p:sp>
      <p:graphicFrame>
        <p:nvGraphicFramePr>
          <p:cNvPr id="409" name="Google Shape;409;p63"/>
          <p:cNvGraphicFramePr/>
          <p:nvPr/>
        </p:nvGraphicFramePr>
        <p:xfrm>
          <a:off x="952500" y="4145575"/>
          <a:ext cx="7239000" cy="1188630"/>
        </p:xfrm>
        <a:graphic>
          <a:graphicData uri="http://schemas.openxmlformats.org/drawingml/2006/table">
            <a:tbl>
              <a:tblPr>
                <a:noFil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tblGrid>
              <a:tr h="264725">
                <a:tc>
                  <a:txBody>
                    <a:bodyPr/>
                    <a:lstStyle/>
                    <a:p>
                      <a:pPr marL="0" lvl="0" indent="0" algn="ctr" rtl="0">
                        <a:spcBef>
                          <a:spcPts val="0"/>
                        </a:spcBef>
                        <a:spcAft>
                          <a:spcPts val="0"/>
                        </a:spcAft>
                        <a:buNone/>
                      </a:pPr>
                      <a:r>
                        <a:rPr lang="en" b="1"/>
                        <a:t>Configuration</a:t>
                      </a:r>
                      <a:endParaRPr b="1"/>
                    </a:p>
                  </a:txBody>
                  <a:tcPr marL="91425" marR="91425" marT="91425" marB="91425"/>
                </a:tc>
                <a:tc>
                  <a:txBody>
                    <a:bodyPr/>
                    <a:lstStyle/>
                    <a:p>
                      <a:pPr marL="0" lvl="0" indent="0" algn="ctr" rtl="0">
                        <a:spcBef>
                          <a:spcPts val="0"/>
                        </a:spcBef>
                        <a:spcAft>
                          <a:spcPts val="0"/>
                        </a:spcAft>
                        <a:buNone/>
                      </a:pPr>
                      <a:r>
                        <a:rPr lang="en" b="1"/>
                        <a:t>CDE</a:t>
                      </a:r>
                      <a:endParaRPr b="1"/>
                    </a:p>
                  </a:txBody>
                  <a:tcPr marL="91425" marR="91425" marT="91425" marB="91425"/>
                </a:tc>
                <a:tc>
                  <a:txBody>
                    <a:bodyPr/>
                    <a:lstStyle/>
                    <a:p>
                      <a:pPr marL="0" lvl="0" indent="0" algn="ctr" rtl="0">
                        <a:spcBef>
                          <a:spcPts val="0"/>
                        </a:spcBef>
                        <a:spcAft>
                          <a:spcPts val="0"/>
                        </a:spcAft>
                        <a:buNone/>
                      </a:pPr>
                      <a:r>
                        <a:rPr lang="en" b="1"/>
                        <a:t>HPS</a:t>
                      </a:r>
                      <a:endParaRPr b="1"/>
                    </a:p>
                  </a:txBody>
                  <a:tcPr marL="91425" marR="91425" marT="91425" marB="91425"/>
                </a:tc>
                <a:tc>
                  <a:txBody>
                    <a:bodyPr/>
                    <a:lstStyle/>
                    <a:p>
                      <a:pPr marL="0" lvl="0" indent="0" algn="ctr" rtl="0">
                        <a:spcBef>
                          <a:spcPts val="0"/>
                        </a:spcBef>
                        <a:spcAft>
                          <a:spcPts val="0"/>
                        </a:spcAft>
                        <a:buNone/>
                      </a:pPr>
                      <a:r>
                        <a:rPr lang="en" b="1"/>
                        <a:t>Archivist</a:t>
                      </a:r>
                      <a:endParaRPr b="1"/>
                    </a:p>
                  </a:txBody>
                  <a:tcPr marL="91425" marR="91425" marT="91425" marB="91425"/>
                </a:tc>
                <a:tc>
                  <a:txBody>
                    <a:bodyPr/>
                    <a:lstStyle/>
                    <a:p>
                      <a:pPr marL="0" lvl="0" indent="0" algn="ctr" rtl="0">
                        <a:spcBef>
                          <a:spcPts val="0"/>
                        </a:spcBef>
                        <a:spcAft>
                          <a:spcPts val="0"/>
                        </a:spcAft>
                        <a:buNone/>
                      </a:pPr>
                      <a:r>
                        <a:rPr lang="en" b="1"/>
                        <a:t>RNN-HSS</a:t>
                      </a:r>
                      <a:endParaRPr b="1"/>
                    </a:p>
                  </a:txBody>
                  <a:tcPr marL="91425" marR="91425" marT="91425" marB="91425"/>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n"/>
                        <a:t>H&amp;M</a:t>
                      </a:r>
                      <a:endParaRPr/>
                    </a:p>
                  </a:txBody>
                  <a:tcPr marL="91425" marR="91425" marT="91425" marB="91425"/>
                </a:tc>
                <a:tc>
                  <a:txBody>
                    <a:bodyPr/>
                    <a:lstStyle/>
                    <a:p>
                      <a:pPr marL="0" lvl="0" indent="0" algn="ctr" rtl="0">
                        <a:spcBef>
                          <a:spcPts val="0"/>
                        </a:spcBef>
                        <a:spcAft>
                          <a:spcPts val="0"/>
                        </a:spcAft>
                        <a:buNone/>
                      </a:pPr>
                      <a:r>
                        <a:rPr lang="en"/>
                        <a:t>32.6%</a:t>
                      </a:r>
                      <a:endParaRPr/>
                    </a:p>
                  </a:txBody>
                  <a:tcPr marL="91425" marR="91425" marT="91425" marB="91425"/>
                </a:tc>
                <a:tc>
                  <a:txBody>
                    <a:bodyPr/>
                    <a:lstStyle/>
                    <a:p>
                      <a:pPr marL="0" lvl="0" indent="0" algn="ctr" rtl="0">
                        <a:spcBef>
                          <a:spcPts val="0"/>
                        </a:spcBef>
                        <a:spcAft>
                          <a:spcPts val="0"/>
                        </a:spcAft>
                        <a:buNone/>
                      </a:pPr>
                      <a:r>
                        <a:rPr lang="en"/>
                        <a:t>21.9%</a:t>
                      </a:r>
                      <a:endParaRPr/>
                    </a:p>
                  </a:txBody>
                  <a:tcPr marL="91425" marR="91425" marT="91425" marB="91425"/>
                </a:tc>
                <a:tc>
                  <a:txBody>
                    <a:bodyPr/>
                    <a:lstStyle/>
                    <a:p>
                      <a:pPr marL="0" lvl="0" indent="0" algn="ctr" rtl="0">
                        <a:spcBef>
                          <a:spcPts val="0"/>
                        </a:spcBef>
                        <a:spcAft>
                          <a:spcPts val="0"/>
                        </a:spcAft>
                        <a:buNone/>
                      </a:pPr>
                      <a:r>
                        <a:rPr lang="en"/>
                        <a:t>54.2%</a:t>
                      </a:r>
                      <a:endParaRPr/>
                    </a:p>
                  </a:txBody>
                  <a:tcPr marL="91425" marR="91425" marT="91425" marB="91425"/>
                </a:tc>
                <a:tc>
                  <a:txBody>
                    <a:bodyPr/>
                    <a:lstStyle/>
                    <a:p>
                      <a:pPr marL="0" lvl="0" indent="0" algn="ctr" rtl="0">
                        <a:spcBef>
                          <a:spcPts val="0"/>
                        </a:spcBef>
                        <a:spcAft>
                          <a:spcPts val="0"/>
                        </a:spcAft>
                        <a:buNone/>
                      </a:pPr>
                      <a:r>
                        <a:rPr lang="en"/>
                        <a:t>22.7%</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n"/>
                        <a:t>H&amp;L</a:t>
                      </a:r>
                      <a:endParaRPr/>
                    </a:p>
                  </a:txBody>
                  <a:tcPr marL="91425" marR="91425" marT="91425" marB="91425"/>
                </a:tc>
                <a:tc>
                  <a:txBody>
                    <a:bodyPr/>
                    <a:lstStyle/>
                    <a:p>
                      <a:pPr marL="0" lvl="0" indent="0" algn="ctr" rtl="0">
                        <a:spcBef>
                          <a:spcPts val="0"/>
                        </a:spcBef>
                        <a:spcAft>
                          <a:spcPts val="0"/>
                        </a:spcAft>
                        <a:buNone/>
                      </a:pPr>
                      <a:r>
                        <a:rPr lang="en"/>
                        <a:t>22.8%</a:t>
                      </a:r>
                      <a:endParaRPr/>
                    </a:p>
                  </a:txBody>
                  <a:tcPr marL="91425" marR="91425" marT="91425" marB="91425"/>
                </a:tc>
                <a:tc>
                  <a:txBody>
                    <a:bodyPr/>
                    <a:lstStyle/>
                    <a:p>
                      <a:pPr marL="0" lvl="0" indent="0" algn="ctr" rtl="0">
                        <a:spcBef>
                          <a:spcPts val="0"/>
                        </a:spcBef>
                        <a:spcAft>
                          <a:spcPts val="0"/>
                        </a:spcAft>
                        <a:buNone/>
                      </a:pPr>
                      <a:r>
                        <a:rPr lang="en"/>
                        <a:t>49.1%</a:t>
                      </a:r>
                      <a:endParaRPr/>
                    </a:p>
                  </a:txBody>
                  <a:tcPr marL="91425" marR="91425" marT="91425" marB="91425"/>
                </a:tc>
                <a:tc>
                  <a:txBody>
                    <a:bodyPr/>
                    <a:lstStyle/>
                    <a:p>
                      <a:pPr marL="0" lvl="0" indent="0" algn="ctr" rtl="0">
                        <a:spcBef>
                          <a:spcPts val="0"/>
                        </a:spcBef>
                        <a:spcAft>
                          <a:spcPts val="0"/>
                        </a:spcAft>
                        <a:buNone/>
                      </a:pPr>
                      <a:r>
                        <a:rPr lang="en"/>
                        <a:t>86.9%</a:t>
                      </a:r>
                      <a:endParaRPr/>
                    </a:p>
                  </a:txBody>
                  <a:tcPr marL="91425" marR="91425" marT="91425" marB="91425"/>
                </a:tc>
                <a:tc>
                  <a:txBody>
                    <a:bodyPr/>
                    <a:lstStyle/>
                    <a:p>
                      <a:pPr marL="0" lvl="0" indent="0" algn="ctr" rtl="0">
                        <a:spcBef>
                          <a:spcPts val="0"/>
                        </a:spcBef>
                        <a:spcAft>
                          <a:spcPts val="0"/>
                        </a:spcAft>
                        <a:buNone/>
                      </a:pPr>
                      <a:r>
                        <a:rPr lang="en"/>
                        <a:t>41.9%</a:t>
                      </a:r>
                      <a:endParaRPr/>
                    </a:p>
                  </a:txBody>
                  <a:tcPr marL="91425" marR="91425" marT="91425" marB="91425"/>
                </a:tc>
                <a:extLst>
                  <a:ext uri="{0D108BD9-81ED-4DB2-BD59-A6C34878D82A}">
                    <a16:rowId xmlns:a16="http://schemas.microsoft.com/office/drawing/2014/main" val="10002"/>
                  </a:ext>
                </a:extLst>
              </a:tr>
            </a:tbl>
          </a:graphicData>
        </a:graphic>
      </p:graphicFrame>
      <p:pic>
        <p:nvPicPr>
          <p:cNvPr id="2" name="Picture 1">
            <a:extLst>
              <a:ext uri="{FF2B5EF4-FFF2-40B4-BE49-F238E27FC236}">
                <a16:creationId xmlns:a16="http://schemas.microsoft.com/office/drawing/2014/main" id="{E46ECDCD-8A2A-4115-949F-898C5C09B88F}"/>
              </a:ext>
            </a:extLst>
          </p:cNvPr>
          <p:cNvPicPr>
            <a:picLocks noChangeAspect="1"/>
          </p:cNvPicPr>
          <p:nvPr/>
        </p:nvPicPr>
        <p:blipFill rotWithShape="1">
          <a:blip r:embed="rId3"/>
          <a:srcRect t="54888" b="1737"/>
          <a:stretch/>
        </p:blipFill>
        <p:spPr>
          <a:xfrm>
            <a:off x="44361" y="1778877"/>
            <a:ext cx="9144000" cy="1521427"/>
          </a:xfrm>
          <a:prstGeom prst="rect">
            <a:avLst/>
          </a:prstGeom>
        </p:spPr>
      </p:pic>
      <p:sp>
        <p:nvSpPr>
          <p:cNvPr id="10" name="Google Shape;220;p38">
            <a:extLst>
              <a:ext uri="{FF2B5EF4-FFF2-40B4-BE49-F238E27FC236}">
                <a16:creationId xmlns:a16="http://schemas.microsoft.com/office/drawing/2014/main" id="{34D85BBD-FD5D-4224-80BF-EA1CF62F261E}"/>
              </a:ext>
            </a:extLst>
          </p:cNvPr>
          <p:cNvSpPr txBox="1"/>
          <p:nvPr/>
        </p:nvSpPr>
        <p:spPr>
          <a:xfrm>
            <a:off x="1033218" y="3251643"/>
            <a:ext cx="3168834" cy="707856"/>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(a) Performance-optimized (H&amp;M)</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 name="Google Shape;219;p38">
            <a:extLst>
              <a:ext uri="{FF2B5EF4-FFF2-40B4-BE49-F238E27FC236}">
                <a16:creationId xmlns:a16="http://schemas.microsoft.com/office/drawing/2014/main" id="{CAACEEB8-A286-47D1-A937-2E6416EE18C2}"/>
              </a:ext>
            </a:extLst>
          </p:cNvPr>
          <p:cNvSpPr txBox="1"/>
          <p:nvPr/>
        </p:nvSpPr>
        <p:spPr>
          <a:xfrm>
            <a:off x="6058773" y="3247365"/>
            <a:ext cx="1842760" cy="707856"/>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(b) Cost-optimized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0" i="0" u="none" strike="noStrike" kern="0" cap="none" spc="0" normalizeH="0" baseline="0" noProof="0" dirty="0">
                <a:ln>
                  <a:noFill/>
                </a:ln>
                <a:solidFill>
                  <a:srgbClr val="000000"/>
                </a:solidFill>
                <a:effectLst/>
                <a:uLnTx/>
                <a:uFillTx/>
                <a:latin typeface="Calibri"/>
                <a:ea typeface="Calibri"/>
                <a:cs typeface="Calibri"/>
                <a:sym typeface="Calibri"/>
              </a:rPr>
              <a:t>(H&amp;L)</a:t>
            </a:r>
            <a:endParaRPr kumimoji="0" sz="2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4"/>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in Tri-Hybrid System</a:t>
            </a:r>
            <a:endParaRPr/>
          </a:p>
        </p:txBody>
      </p:sp>
      <p:sp>
        <p:nvSpPr>
          <p:cNvPr id="421" name="Google Shape;421;p64"/>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Sibyl outperforms the heuristic-based data placement policy for tri-hybrid system by 48.2% on average across all workloads</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pic>
        <p:nvPicPr>
          <p:cNvPr id="2" name="Picture 1">
            <a:extLst>
              <a:ext uri="{FF2B5EF4-FFF2-40B4-BE49-F238E27FC236}">
                <a16:creationId xmlns:a16="http://schemas.microsoft.com/office/drawing/2014/main" id="{EE35149E-502E-4F25-9F5A-4BB7930654F5}"/>
              </a:ext>
            </a:extLst>
          </p:cNvPr>
          <p:cNvPicPr>
            <a:picLocks noChangeAspect="1"/>
          </p:cNvPicPr>
          <p:nvPr/>
        </p:nvPicPr>
        <p:blipFill>
          <a:blip r:embed="rId3"/>
          <a:stretch>
            <a:fillRect/>
          </a:stretch>
        </p:blipFill>
        <p:spPr>
          <a:xfrm>
            <a:off x="1162050" y="2314575"/>
            <a:ext cx="6819900" cy="2228850"/>
          </a:xfrm>
          <a:prstGeom prst="rect">
            <a:avLst/>
          </a:prstGeom>
        </p:spPr>
      </p:pic>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2" name="Picture 1">
            <a:extLst>
              <a:ext uri="{FF2B5EF4-FFF2-40B4-BE49-F238E27FC236}">
                <a16:creationId xmlns:a16="http://schemas.microsoft.com/office/drawing/2014/main" id="{35CE519F-5A30-4D73-BDD8-89D8CF9889E6}"/>
              </a:ext>
            </a:extLst>
          </p:cNvPr>
          <p:cNvPicPr>
            <a:picLocks noChangeAspect="1"/>
          </p:cNvPicPr>
          <p:nvPr/>
        </p:nvPicPr>
        <p:blipFill>
          <a:blip r:embed="rId3"/>
          <a:stretch>
            <a:fillRect/>
          </a:stretch>
        </p:blipFill>
        <p:spPr>
          <a:xfrm>
            <a:off x="-17887" y="1466536"/>
            <a:ext cx="9144000" cy="3363635"/>
          </a:xfrm>
          <a:prstGeom prst="rect">
            <a:avLst/>
          </a:prstGeom>
        </p:spPr>
      </p:pic>
      <p:sp>
        <p:nvSpPr>
          <p:cNvPr id="426" name="Google Shape;426;p65"/>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Latency for Unseen Workloads</a:t>
            </a:r>
            <a:endParaRPr/>
          </a:p>
        </p:txBody>
      </p:sp>
      <p:sp>
        <p:nvSpPr>
          <p:cNvPr id="427" name="Google Shape;427;p65"/>
          <p:cNvSpPr/>
          <p:nvPr/>
        </p:nvSpPr>
        <p:spPr>
          <a:xfrm>
            <a:off x="17887" y="4830170"/>
            <a:ext cx="9144000" cy="7056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300" b="0" i="0" u="none" strike="noStrike" kern="0" cap="none" spc="0" normalizeH="0" baseline="0" noProof="0" dirty="0">
                <a:ln>
                  <a:noFill/>
                </a:ln>
                <a:solidFill>
                  <a:srgbClr val="FFFFFF"/>
                </a:solidFill>
                <a:effectLst/>
                <a:uLnTx/>
                <a:uFillTx/>
                <a:latin typeface="Lato"/>
                <a:ea typeface="Lato"/>
                <a:cs typeface="Lato"/>
                <a:sym typeface="Lato"/>
              </a:rPr>
              <a:t>In H&amp;M (H&amp;L) configurations, Sibyl outperforms RNN-HSS and Archivist by 46.1% (54.6%) and 8.5% (44.1%) respectively</a:t>
            </a:r>
            <a:endParaRPr kumimoji="0" sz="2300" b="0" i="0" u="none" strike="noStrike" kern="0" cap="none" spc="0" normalizeH="0" baseline="0" noProof="0" dirty="0">
              <a:ln>
                <a:noFill/>
              </a:ln>
              <a:solidFill>
                <a:srgbClr val="FFFFFF"/>
              </a:solidFill>
              <a:effectLst/>
              <a:uLnTx/>
              <a:uFillTx/>
              <a:latin typeface="Lato"/>
              <a:ea typeface="Lato"/>
              <a:cs typeface="Lato"/>
              <a:sym typeface="Lato"/>
            </a:endParaRP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4" name="Google Shape;434;p66"/>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Sensitivity to Fast Storage Capacity</a:t>
            </a:r>
            <a:endParaRPr/>
          </a:p>
        </p:txBody>
      </p:sp>
      <p:pic>
        <p:nvPicPr>
          <p:cNvPr id="2" name="Picture 1">
            <a:extLst>
              <a:ext uri="{FF2B5EF4-FFF2-40B4-BE49-F238E27FC236}">
                <a16:creationId xmlns:a16="http://schemas.microsoft.com/office/drawing/2014/main" id="{FA85FC5D-47F6-4956-89B6-93F16399173A}"/>
              </a:ext>
            </a:extLst>
          </p:cNvPr>
          <p:cNvPicPr>
            <a:picLocks noChangeAspect="1"/>
          </p:cNvPicPr>
          <p:nvPr/>
        </p:nvPicPr>
        <p:blipFill>
          <a:blip r:embed="rId3"/>
          <a:stretch>
            <a:fillRect/>
          </a:stretch>
        </p:blipFill>
        <p:spPr>
          <a:xfrm>
            <a:off x="1028700" y="1643063"/>
            <a:ext cx="7086600" cy="3571875"/>
          </a:xfrm>
          <a:prstGeom prst="rect">
            <a:avLst/>
          </a:prstGeom>
        </p:spPr>
      </p:pic>
      <p:pic>
        <p:nvPicPr>
          <p:cNvPr id="4" name="Google Shape;441;p67">
            <a:extLst>
              <a:ext uri="{FF2B5EF4-FFF2-40B4-BE49-F238E27FC236}">
                <a16:creationId xmlns:a16="http://schemas.microsoft.com/office/drawing/2014/main" id="{58EE8D30-1B72-4296-BDEB-12B1E3E936E1}"/>
              </a:ext>
            </a:extLst>
          </p:cNvPr>
          <p:cNvPicPr preferRelativeResize="0"/>
          <p:nvPr/>
        </p:nvPicPr>
        <p:blipFill>
          <a:blip r:embed="rId4">
            <a:alphaModFix/>
          </a:blip>
          <a:stretch>
            <a:fillRect/>
          </a:stretch>
        </p:blipFill>
        <p:spPr>
          <a:xfrm>
            <a:off x="224841" y="1411002"/>
            <a:ext cx="9144002" cy="4133349"/>
          </a:xfrm>
          <a:prstGeom prst="rect">
            <a:avLst/>
          </a:prstGeom>
          <a:noFill/>
          <a:ln>
            <a:noFill/>
          </a:ln>
        </p:spPr>
      </p:pic>
      <p:sp>
        <p:nvSpPr>
          <p:cNvPr id="5" name="Google Shape;442;p67">
            <a:extLst>
              <a:ext uri="{FF2B5EF4-FFF2-40B4-BE49-F238E27FC236}">
                <a16:creationId xmlns:a16="http://schemas.microsoft.com/office/drawing/2014/main" id="{87BBB55B-37E2-46D9-B2BB-60ACADE022D0}"/>
              </a:ext>
            </a:extLst>
          </p:cNvPr>
          <p:cNvSpPr/>
          <p:nvPr/>
        </p:nvSpPr>
        <p:spPr>
          <a:xfrm>
            <a:off x="0" y="3076202"/>
            <a:ext cx="9144000" cy="944400"/>
          </a:xfrm>
          <a:prstGeom prst="rect">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Sibyl consistently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provides highest performance</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by </a:t>
            </a:r>
            <a:r>
              <a:rPr kumimoji="0" lang="en" sz="2600" b="1" i="0" u="none" strike="noStrike" kern="0" cap="none" spc="0" normalizeH="0" baseline="0" noProof="0" dirty="0">
                <a:ln>
                  <a:noFill/>
                </a:ln>
                <a:solidFill>
                  <a:srgbClr val="FFFF00"/>
                </a:solidFill>
                <a:effectLst/>
                <a:uLnTx/>
                <a:uFillTx/>
                <a:latin typeface="Lato"/>
                <a:ea typeface="Lato"/>
                <a:cs typeface="Lato"/>
                <a:sym typeface="Lato"/>
              </a:rPr>
              <a:t>dynamically adapting</a:t>
            </a:r>
            <a:r>
              <a:rPr kumimoji="0" lang="en" sz="2600" b="0" i="0" u="none" strike="noStrike" kern="0" cap="none" spc="0" normalizeH="0" baseline="0" noProof="0" dirty="0">
                <a:ln>
                  <a:noFill/>
                </a:ln>
                <a:solidFill>
                  <a:srgbClr val="FFFFFF"/>
                </a:solidFill>
                <a:effectLst/>
                <a:uLnTx/>
                <a:uFillTx/>
                <a:latin typeface="Lato"/>
                <a:ea typeface="Lato"/>
                <a:cs typeface="Lato"/>
                <a:sym typeface="Lato"/>
              </a:rPr>
              <a:t> its data-placement policy</a:t>
            </a:r>
            <a:endParaRPr kumimoji="0" sz="2600" b="0" i="0" u="none" strike="noStrike" kern="0" cap="none" spc="0" normalizeH="0" baseline="0" noProof="0" dirty="0">
              <a:ln>
                <a:noFill/>
              </a:ln>
              <a:solidFill>
                <a:srgbClr val="FFFFFF"/>
              </a:solidFill>
              <a:effectLst/>
              <a:uLnTx/>
              <a:uFillTx/>
              <a:latin typeface="Lato"/>
              <a:ea typeface="Lato"/>
              <a:cs typeface="Lato"/>
              <a:sym typeface="Lato"/>
            </a:endParaRPr>
          </a:p>
        </p:txBody>
      </p:sp>
    </p:spTree>
    <p:extLst>
      <p:ext uri="{BB962C8B-B14F-4D97-AF65-F5344CB8AC3E}">
        <p14:creationId xmlns:p14="http://schemas.microsoft.com/office/powerpoint/2010/main" val="462399052"/>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68"/>
          <p:cNvSpPr txBox="1">
            <a:spLocks noGrp="1"/>
          </p:cNvSpPr>
          <p:nvPr>
            <p:ph type="title"/>
          </p:nvPr>
        </p:nvSpPr>
        <p:spPr>
          <a:xfrm>
            <a:off x="169011" y="956501"/>
            <a:ext cx="8894700" cy="454500"/>
          </a:xfrm>
          <a:prstGeom prst="rect">
            <a:avLst/>
          </a:prstGeom>
        </p:spPr>
        <p:txBody>
          <a:bodyPr spcFirstLastPara="1" wrap="square" lIns="91425" tIns="45700" rIns="91425" bIns="45700" anchor="ctr" anchorCtr="0">
            <a:noAutofit/>
          </a:bodyPr>
          <a:lstStyle/>
          <a:p>
            <a:r>
              <a:rPr lang="en"/>
              <a:t>Overhead Analysis</a:t>
            </a:r>
            <a:endParaRPr/>
          </a:p>
        </p:txBody>
      </p:sp>
      <p:sp>
        <p:nvSpPr>
          <p:cNvPr id="448" name="Google Shape;448;p68"/>
          <p:cNvSpPr txBox="1">
            <a:spLocks noGrp="1"/>
          </p:cNvSpPr>
          <p:nvPr>
            <p:ph type="body" idx="1"/>
          </p:nvPr>
        </p:nvSpPr>
        <p:spPr>
          <a:xfrm>
            <a:off x="169011" y="1559379"/>
            <a:ext cx="8894700" cy="4064700"/>
          </a:xfrm>
          <a:prstGeom prst="rect">
            <a:avLst/>
          </a:prstGeom>
        </p:spPr>
        <p:txBody>
          <a:bodyPr spcFirstLastPara="1" wrap="square" lIns="91425" tIns="45700" rIns="91425" bIns="45700" anchor="t" anchorCtr="0">
            <a:normAutofit/>
          </a:bodyPr>
          <a:lstStyle/>
          <a:p>
            <a:pPr>
              <a:lnSpc>
                <a:spcPct val="100000"/>
              </a:lnSpc>
            </a:pPr>
            <a:r>
              <a:rPr lang="en" b="1" dirty="0"/>
              <a:t>Performance Overhead</a:t>
            </a:r>
            <a:endParaRPr b="1" dirty="0"/>
          </a:p>
          <a:p>
            <a:pPr lvl="1">
              <a:lnSpc>
                <a:spcPct val="100000"/>
              </a:lnSpc>
              <a:spcBef>
                <a:spcPts val="0"/>
              </a:spcBef>
            </a:pPr>
            <a:r>
              <a:rPr lang="en" b="1" dirty="0">
                <a:solidFill>
                  <a:srgbClr val="000CFF"/>
                </a:solidFill>
              </a:rPr>
              <a:t>~10ns</a:t>
            </a:r>
            <a:r>
              <a:rPr lang="en" b="1" dirty="0"/>
              <a:t> </a:t>
            </a:r>
            <a:r>
              <a:rPr lang="en" dirty="0"/>
              <a:t>for every inference on the evaluated system; this is several orders of magnitude less than I/O latency of high-end SSD</a:t>
            </a:r>
            <a:endParaRPr dirty="0"/>
          </a:p>
          <a:p>
            <a:pPr>
              <a:lnSpc>
                <a:spcPct val="100000"/>
              </a:lnSpc>
              <a:spcBef>
                <a:spcPts val="0"/>
              </a:spcBef>
            </a:pPr>
            <a:r>
              <a:rPr lang="en" b="1" dirty="0"/>
              <a:t>Implementation Overhead</a:t>
            </a:r>
            <a:endParaRPr b="1" dirty="0"/>
          </a:p>
          <a:p>
            <a:pPr lvl="1">
              <a:lnSpc>
                <a:spcPct val="100000"/>
              </a:lnSpc>
              <a:spcBef>
                <a:spcPts val="0"/>
              </a:spcBef>
            </a:pPr>
            <a:r>
              <a:rPr lang="en" b="1" dirty="0">
                <a:solidFill>
                  <a:srgbClr val="000CFF"/>
                </a:solidFill>
              </a:rPr>
              <a:t>124.4 KiB</a:t>
            </a:r>
            <a:r>
              <a:rPr lang="en" dirty="0"/>
              <a:t> of implementation overhead </a:t>
            </a:r>
            <a:endParaRPr dirty="0"/>
          </a:p>
          <a:p>
            <a:pPr>
              <a:lnSpc>
                <a:spcPct val="100000"/>
              </a:lnSpc>
              <a:spcBef>
                <a:spcPts val="0"/>
              </a:spcBef>
            </a:pPr>
            <a:r>
              <a:rPr lang="en" b="1" dirty="0"/>
              <a:t>Metadata overhead</a:t>
            </a:r>
            <a:endParaRPr b="1" dirty="0"/>
          </a:p>
          <a:p>
            <a:pPr lvl="1">
              <a:lnSpc>
                <a:spcPct val="100000"/>
              </a:lnSpc>
              <a:spcBef>
                <a:spcPts val="0"/>
              </a:spcBef>
            </a:pPr>
            <a:r>
              <a:rPr lang="en" dirty="0"/>
              <a:t>0.1% of the total storage capacity when using a 4 KiB data placement granularity </a:t>
            </a:r>
            <a:endParaRPr dirty="0"/>
          </a:p>
          <a:p>
            <a:pPr lvl="1">
              <a:lnSpc>
                <a:spcPct val="100000"/>
              </a:lnSpc>
              <a:spcBef>
                <a:spcPts val="0"/>
              </a:spcBef>
            </a:pPr>
            <a:r>
              <a:rPr lang="en" b="1" dirty="0">
                <a:solidFill>
                  <a:srgbClr val="000CFF"/>
                </a:solidFill>
              </a:rPr>
              <a:t>40-bit </a:t>
            </a:r>
            <a:r>
              <a:rPr lang="en" dirty="0"/>
              <a:t>metadata overhead per data placement unit</a:t>
            </a:r>
            <a:endParaRPr dirty="0"/>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dirty="0">
                <a:latin typeface="Garamond" charset="0"/>
              </a:rPr>
              <a:t>For More on Sybil</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ISCA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572396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3"/>
          <a:stretch>
            <a:fillRect/>
          </a:stretch>
        </p:blipFill>
        <p:spPr>
          <a:xfrm>
            <a:off x="0" y="2533417"/>
            <a:ext cx="9144000" cy="1791165"/>
          </a:xfrm>
          <a:prstGeom prst="rect">
            <a:avLst/>
          </a:prstGeom>
        </p:spPr>
      </p:pic>
    </p:spTree>
    <p:extLst>
      <p:ext uri="{BB962C8B-B14F-4D97-AF65-F5344CB8AC3E}">
        <p14:creationId xmlns:p14="http://schemas.microsoft.com/office/powerpoint/2010/main" val="1324835994"/>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5122312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600605852"/>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26259161"/>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94212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320509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757160528"/>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155931442"/>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3542587766"/>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Data Placement</a:t>
            </a:r>
          </a:p>
        </p:txBody>
      </p:sp>
    </p:spTree>
    <p:custDataLst>
      <p:tags r:id="rId1"/>
    </p:custDataLst>
    <p:extLst>
      <p:ext uri="{BB962C8B-B14F-4D97-AF65-F5344CB8AC3E}">
        <p14:creationId xmlns:p14="http://schemas.microsoft.com/office/powerpoint/2010/main" val="175822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4275"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 in DRAM</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Compression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Approximation</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DRAM Cache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NVM Management</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NUCA/NUMA Optimizations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rgbClr val="1D6FA9"/>
                </a:solidFill>
                <a:effectLst/>
                <a:uLnTx/>
                <a:uFillTx/>
                <a:latin typeface="Myriad Pro Cond" panose="020B0506030403020204" pitchFamily="34" charset="0"/>
                <a:ea typeface="+mn-ea"/>
                <a:cs typeface="+mn-cs"/>
              </a:rPr>
              <a:t>Express: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structures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semantics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types</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Working set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Reuse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Access frequency</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30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Benefits:</a:t>
            </a:r>
          </a:p>
          <a:p>
            <a:pPr marL="0" marR="0" lvl="0" indent="0" algn="l" defTabSz="685800" rtl="0" eaLnBrk="1" fontAlgn="auto" latinLnBrk="0" hangingPunct="1">
              <a:lnSpc>
                <a:spcPct val="120000"/>
              </a:lnSpc>
              <a:spcBef>
                <a:spcPts val="750"/>
              </a:spcBef>
              <a:spcAft>
                <a:spcPts val="0"/>
              </a:spcAft>
              <a:buClrTx/>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More efficient HW:</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Performance</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None/>
              <a:tabLst/>
              <a:defRPr/>
            </a:pPr>
            <a:r>
              <a:rPr kumimoji="0" lang="en-US" sz="2100" b="1" i="0" u="none" strike="noStrike" kern="1200" cap="none" spc="0" normalizeH="0" baseline="0" noProof="0" dirty="0">
                <a:ln>
                  <a:noFill/>
                </a:ln>
                <a:solidFill>
                  <a:srgbClr val="0000FF"/>
                </a:solidFill>
                <a:effectLst/>
                <a:uLnTx/>
                <a:uFillTx/>
                <a:latin typeface="Myriad Pro Cond" panose="020B0506030403020204" pitchFamily="34" charset="0"/>
                <a:ea typeface="+mn-ea"/>
                <a:cs typeface="+mn-cs"/>
              </a:rPr>
              <a:t>Reduced SW burden:</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Programmability</a:t>
            </a:r>
          </a:p>
          <a:p>
            <a:pPr marL="171450" marR="0" lvl="0" indent="-171450" algn="l" defTabSz="685800" rtl="0" eaLnBrk="1" fontAlgn="auto" latinLnBrk="0" hangingPunct="1">
              <a:lnSpc>
                <a:spcPct val="90000"/>
              </a:lnSpc>
              <a:spcBef>
                <a:spcPts val="750"/>
              </a:spcBef>
              <a:spcAft>
                <a:spcPts val="0"/>
              </a:spcAft>
              <a:buClr>
                <a:srgbClr val="008000"/>
              </a:buClr>
              <a:buSzTx/>
              <a:buFont typeface="Wingdings" panose="05000000000000000000" pitchFamily="2" charset="2"/>
              <a:buChar char="ü"/>
              <a:tabLst/>
              <a:defRPr/>
            </a:pPr>
            <a:r>
              <a:rPr kumimoji="0" lang="en-US" sz="2100" b="1" i="0" u="none" strike="noStrike" kern="1200" cap="none" spc="0" normalizeH="0" baseline="0" noProof="0" dirty="0">
                <a:ln>
                  <a:noFill/>
                </a:ln>
                <a:solidFill>
                  <a:srgbClr val="008000"/>
                </a:solidFill>
                <a:effectLst/>
                <a:uLnTx/>
                <a:uFillTx/>
                <a:latin typeface="Myriad Pro Cond" panose="020B0506030403020204" pitchFamily="34" charset="0"/>
                <a:ea typeface="+mn-ea"/>
                <a:cs typeface="+mn-cs"/>
              </a:rPr>
              <a:t>Portability</a:t>
            </a: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514350" marR="0" lvl="1" indent="-171450" algn="l" defTabSz="685800" rtl="0" eaLnBrk="1" fontAlgn="auto" latinLnBrk="0" hangingPunct="1">
              <a:lnSpc>
                <a:spcPct val="90000"/>
              </a:lnSpc>
              <a:spcBef>
                <a:spcPts val="750"/>
              </a:spcBef>
              <a:spcAft>
                <a:spcPts val="0"/>
              </a:spcAft>
              <a:buClr>
                <a:srgbClr val="008000"/>
              </a:buClr>
              <a:buSzTx/>
              <a:buFont typeface="Myriad Pro Cond" panose="020B0506030403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Wingdings" panose="05000000000000000000" pitchFamily="2" charset="2"/>
              <a:buNone/>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ü"/>
              <a:tabLst/>
              <a:defRPr/>
            </a:pPr>
            <a:endPar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Tree>
    <p:custDataLst>
      <p:tags r:id="rId1"/>
    </p:custDataLst>
    <p:extLst>
      <p:ext uri="{BB962C8B-B14F-4D97-AF65-F5344CB8AC3E}">
        <p14:creationId xmlns:p14="http://schemas.microsoft.com/office/powerpoint/2010/main" val="224965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7EBB9B-B08F-4F4F-A422-C245B70DFA91}" type="slidenum">
              <a:rPr kumimoji="0" lang="en-US" sz="1800" b="1" i="0" u="none" strike="noStrike" kern="1200" cap="none" spc="0" normalizeH="0" baseline="0" noProof="0" smtClean="0">
                <a:ln>
                  <a:noFill/>
                </a:ln>
                <a:solidFill>
                  <a:srgbClr val="C00000"/>
                </a:solidFill>
                <a:effectLst/>
                <a:uLnTx/>
                <a:uFillTx/>
                <a:latin typeface="Myriad Pro Cond" panose="020B05060304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1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endParaRPr>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sng"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Approach</a:t>
            </a:r>
            <a:r>
              <a:rPr kumimoji="0" lang="en-US" sz="21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Flexibly associate specific semantic information with any </a:t>
            </a:r>
            <a:r>
              <a:rPr kumimoji="0" lang="en-US" sz="21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data &amp; code</a:t>
            </a:r>
            <a:r>
              <a:rPr kumimoji="0" lang="en-US" sz="2100" b="1" i="0" u="none" strike="noStrike" kern="1200" cap="none" spc="0" normalizeH="0" baseline="0" noProof="0" dirty="0">
                <a:ln>
                  <a:noFill/>
                </a:ln>
                <a:solidFill>
                  <a:srgbClr val="44546A"/>
                </a:solidFill>
                <a:effectLst/>
                <a:uLnTx/>
                <a:uFillTx/>
                <a:latin typeface="Myriad Pro Cond" panose="020B0506030403020204" pitchFamily="34" charset="0"/>
                <a:ea typeface="+mn-ea"/>
                <a:cs typeface="+mn-cs"/>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Expressive Memory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r>
              <a:rPr kumimoji="0" lang="en-US" sz="2100" b="1" i="0" u="none" strike="noStrike" kern="1200" cap="none" spc="0" normalizeH="0" baseline="0" noProof="0" dirty="0" err="1">
                <a:ln>
                  <a:noFill/>
                </a:ln>
                <a:solidFill>
                  <a:prstClr val="white"/>
                </a:solidFill>
                <a:effectLst/>
                <a:uLnTx/>
                <a:uFillTx/>
                <a:latin typeface="Myriad Pro Cond" panose="020B0506030403020204" pitchFamily="34" charset="0"/>
                <a:ea typeface="+mn-ea"/>
                <a:cs typeface="+mn-cs"/>
              </a:rPr>
              <a:t>XMem</a:t>
            </a:r>
            <a:r>
              <a:rPr kumimoji="0" lang="en-US" sz="21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a:t>
            </a:r>
          </a:p>
        </p:txBody>
      </p:sp>
    </p:spTree>
    <p:extLst>
      <p:ext uri="{BB962C8B-B14F-4D97-AF65-F5344CB8AC3E}">
        <p14:creationId xmlns:p14="http://schemas.microsoft.com/office/powerpoint/2010/main" val="937292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87668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2320365883"/>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322878891"/>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703106478"/>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C27E80B-A655-44B0-A6D9-E5EAFBEBB6E2}" type="slidenum">
              <a:rPr kumimoji="0" lang="en-US" sz="2100" b="1" i="0" u="none" strike="noStrike" kern="1200" cap="none" spc="0" normalizeH="0" baseline="0" noProof="0">
                <a:ln>
                  <a:noFill/>
                </a:ln>
                <a:solidFill>
                  <a:srgbClr val="009900"/>
                </a:solidFill>
                <a:effectLst/>
                <a:uLnTx/>
                <a:uFillTx/>
                <a:latin typeface="Myriad Pro Cond" panose="020B0506030403020204" pitchFamily="34" charset="0"/>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351</a:t>
            </a:fld>
            <a:endParaRPr kumimoji="0" lang="en-US" sz="21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endParaRPr>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Flexible, architecture-agnostic interface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9900"/>
                </a:solidFill>
                <a:effectLst/>
                <a:uLnTx/>
                <a:uFillTx/>
                <a:latin typeface="Myriad Pro Cond" panose="020B0506030403020204" pitchFamily="34" charset="0"/>
                <a:ea typeface="+mn-ea"/>
                <a:cs typeface="+mn-cs"/>
              </a:rPr>
              <a:t>Access to program semantics</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Performance Benefits:</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26.6% (up to 46.6%)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cache locality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53.7% (up to 2.8x) from </a:t>
            </a:r>
            <a:r>
              <a:rPr kumimoji="0" lang="en-US" sz="3000" b="1" i="0" u="sng" strike="noStrike" kern="1200" cap="none" spc="0" normalizeH="0" baseline="0" noProof="0" dirty="0">
                <a:ln>
                  <a:noFill/>
                </a:ln>
                <a:solidFill>
                  <a:prstClr val="white"/>
                </a:solidFill>
                <a:effectLst/>
                <a:uLnTx/>
                <a:uFillTx/>
                <a:latin typeface="Myriad Pro Cond" panose="020B0506030403020204" pitchFamily="34" charset="0"/>
                <a:ea typeface="+mn-ea"/>
                <a:cs typeface="+mn-cs"/>
              </a:rPr>
              <a:t>NUMA locality</a:t>
            </a:r>
          </a:p>
        </p:txBody>
      </p:sp>
    </p:spTree>
    <p:extLst>
      <p:ext uri="{BB962C8B-B14F-4D97-AF65-F5344CB8AC3E}">
        <p14:creationId xmlns:p14="http://schemas.microsoft.com/office/powerpoint/2010/main" val="306581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5423275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24015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90533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86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655495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330955127"/>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20917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359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69102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360</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EDEN: Overview</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3799307943"/>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361</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DRAM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extLst>
      <p:ext uri="{BB962C8B-B14F-4D97-AF65-F5344CB8AC3E}">
        <p14:creationId xmlns:p14="http://schemas.microsoft.com/office/powerpoint/2010/main" val="3470007498"/>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362</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 sz="3000" b="1" i="0" u="none" strike="noStrike" kern="0" cap="none" spc="0" normalizeH="0" baseline="0" noProof="0" dirty="0">
                <a:ln>
                  <a:noFill/>
                </a:ln>
                <a:solidFill>
                  <a:srgbClr val="FF0000"/>
                </a:solidFill>
                <a:effectLst/>
                <a:uLnTx/>
                <a:uFillTx/>
                <a:latin typeface="Cambria"/>
                <a:ea typeface="Cambria"/>
                <a:cs typeface="Cambria"/>
                <a:sym typeface="Cambria"/>
              </a:rPr>
              <a:t>8%</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system speedup</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Some workloads achieve</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 sz="3000" b="1" i="0" u="none" strike="noStrike" kern="0" cap="none" spc="0" normalizeH="0" baseline="0" noProof="0" dirty="0">
                <a:ln>
                  <a:noFill/>
                </a:ln>
                <a:solidFill>
                  <a:srgbClr val="F400E6"/>
                </a:solidFill>
                <a:effectLst/>
                <a:uLnTx/>
                <a:uFillTx/>
                <a:latin typeface="Cambria"/>
                <a:ea typeface="Cambria"/>
                <a:cs typeface="Cambria"/>
                <a:sym typeface="Cambria"/>
              </a:rPr>
              <a:t>17%</a:t>
            </a:r>
            <a:r>
              <a:rPr kumimoji="0" lang="en" sz="3000" b="1" i="0" u="none" strike="noStrike" kern="0" cap="none" spc="0" normalizeH="0" baseline="0" noProof="0" dirty="0">
                <a:ln>
                  <a:noFill/>
                </a:ln>
                <a:solidFill>
                  <a:srgbClr val="000000"/>
                </a:solidFill>
                <a:effectLst/>
                <a:uLnTx/>
                <a:uFillTx/>
                <a:latin typeface="Cambria"/>
                <a:ea typeface="Cambria"/>
                <a:cs typeface="Cambria"/>
                <a:sym typeface="Cambria"/>
              </a:rPr>
              <a:t> speedup</a:t>
            </a:r>
            <a:endParaRPr kumimoji="0" sz="3000" b="1"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CPU: Performance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EDEN achieves </a:t>
            </a:r>
            <a:r>
              <a:rPr kumimoji="0" lang="en" sz="3000" b="1" i="0" u="none" strike="noStrike" kern="0" cap="none" spc="0" normalizeH="0" baseline="0" noProof="0" dirty="0">
                <a:ln>
                  <a:noFill/>
                </a:ln>
                <a:solidFill>
                  <a:srgbClr val="0070C0"/>
                </a:solidFill>
                <a:effectLst/>
                <a:uLnTx/>
                <a:uFillTx/>
                <a:latin typeface="Cambria"/>
                <a:ea typeface="Cambria"/>
                <a:cs typeface="Cambria"/>
                <a:sym typeface="Cambria"/>
              </a:rPr>
              <a:t>close to the ideal </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speedup</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possible via </a:t>
            </a:r>
            <a:r>
              <a:rPr kumimoji="0" lang="en" sz="3000" b="0" i="0" u="none" strike="noStrike" kern="0" cap="none" spc="0" normalizeH="0" baseline="0" noProof="0" dirty="0" err="1">
                <a:ln>
                  <a:noFill/>
                </a:ln>
                <a:solidFill>
                  <a:srgbClr val="000000"/>
                </a:solidFill>
                <a:effectLst/>
                <a:uLnTx/>
                <a:uFillTx/>
                <a:latin typeface="Cambria"/>
                <a:ea typeface="Cambria"/>
                <a:cs typeface="Cambria"/>
                <a:sym typeface="Cambria"/>
              </a:rPr>
              <a:t>tRCD</a:t>
            </a:r>
            <a:r>
              <a:rPr kumimoji="0" lang="en" sz="3000" b="0" i="0" u="none" strike="noStrike" kern="0" cap="none" spc="0" normalizeH="0" baseline="0" noProof="0" dirty="0">
                <a:ln>
                  <a:noFill/>
                </a:ln>
                <a:solidFill>
                  <a:srgbClr val="000000"/>
                </a:solidFill>
                <a:effectLst/>
                <a:uLnTx/>
                <a:uFillTx/>
                <a:latin typeface="Cambria"/>
                <a:ea typeface="Cambria"/>
                <a:cs typeface="Cambria"/>
                <a:sym typeface="Cambria"/>
              </a:rPr>
              <a:t> scaling</a:t>
            </a:r>
            <a:endParaRPr kumimoji="0" sz="3000" b="0" i="0" u="none" strike="noStrike" kern="0" cap="none" spc="0" normalizeH="0" baseline="0" noProof="0" dirty="0">
              <a:ln>
                <a:noFill/>
              </a:ln>
              <a:solidFill>
                <a:srgbClr val="000000"/>
              </a:solidFill>
              <a:effectLst/>
              <a:uLnTx/>
              <a:uFillTx/>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000000"/>
              </a:solidFill>
              <a:effectLst/>
              <a:uLnTx/>
              <a:uFillTx/>
              <a:latin typeface="Arial"/>
              <a:ea typeface="+mn-ea"/>
              <a:cs typeface="+mn-cs"/>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 sz="1600" b="0" i="0" u="none" strike="noStrike" kern="0" cap="none" spc="0" normalizeH="0" baseline="0" noProof="0" dirty="0">
                <a:ln>
                  <a:noFill/>
                </a:ln>
                <a:solidFill>
                  <a:srgbClr val="000000"/>
                </a:solidFill>
                <a:effectLst/>
                <a:uLnTx/>
                <a:uFillTx/>
                <a:latin typeface="Cambria"/>
                <a:ea typeface="Cambria"/>
                <a:cs typeface="Cambria"/>
                <a:sym typeface="Cambria"/>
              </a:rPr>
              <a:t>Ideal</a:t>
            </a:r>
            <a:endParaRPr kumimoji="0" lang="en-US"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98945784"/>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363</a:t>
            </a:fld>
            <a:endParaRPr kumimoji="0" sz="1000" b="0" i="0" u="none" strike="noStrike" kern="0" cap="none" spc="0" normalizeH="0" baseline="0" noProof="0" dirty="0">
              <a:ln>
                <a:noFill/>
              </a:ln>
              <a:solidFill>
                <a:srgbClr val="595959"/>
              </a:solidFill>
              <a:effectLst/>
              <a:uLnTx/>
              <a:uFillTx/>
              <a:latin typeface="Arial"/>
              <a:ea typeface="+mn-ea"/>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GPU, </a:t>
            </a:r>
            <a:r>
              <a:rPr kumimoji="0" lang="en-US" sz="3200" b="1" i="0" u="none" strike="noStrike" kern="0" cap="none" spc="0" normalizeH="0" baseline="0" noProof="0" dirty="0" err="1">
                <a:ln>
                  <a:noFill/>
                </a:ln>
                <a:solidFill>
                  <a:srgbClr val="000000"/>
                </a:solidFill>
                <a:effectLst/>
                <a:uLnTx/>
                <a:uFillTx/>
                <a:latin typeface="Cambria" panose="02040503050406030204" pitchFamily="18" charset="0"/>
                <a:ea typeface="+mn-ea"/>
                <a:cs typeface="Arial"/>
                <a:sym typeface="Arial"/>
              </a:rPr>
              <a:t>Eyeriss</a:t>
            </a:r>
            <a:r>
              <a:rPr kumimoji="0" lang="en-US"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rPr>
              <a:t>, and TPU:  Energy Evaluation</a:t>
            </a:r>
            <a:endParaRPr kumimoji="0" sz="3200" b="1" i="0" u="none" strike="noStrike" kern="0" cap="none" spc="0" normalizeH="0" baseline="0" noProof="0" dirty="0">
              <a:ln>
                <a:noFill/>
              </a:ln>
              <a:solidFill>
                <a:srgbClr val="000000"/>
              </a:solidFill>
              <a:effectLst/>
              <a:uLnTx/>
              <a:uFillTx/>
              <a:latin typeface="Cambria" panose="02040503050406030204" pitchFamily="18" charset="0"/>
              <a:ea typeface="+mn-ea"/>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GPU</a:t>
            </a:r>
            <a:r>
              <a:rPr kumimoji="0" lang="en-US" sz="3200" b="1" i="0" u="none" strike="noStrike" kern="0" cap="none" spc="0" normalizeH="0" baseline="0" noProof="0" dirty="0">
                <a:ln>
                  <a:noFill/>
                </a:ln>
                <a:solidFill>
                  <a:srgbClr val="000000"/>
                </a:solidFill>
                <a:effectLst/>
                <a:uLnTx/>
                <a:uFillTx/>
                <a:latin typeface="Cambria"/>
                <a:ea typeface="Cambria"/>
                <a:cs typeface="Cambria"/>
                <a:sym typeface="Cambria"/>
              </a:rPr>
              <a:t>: </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average </a:t>
            </a:r>
            <a:r>
              <a:rPr kumimoji="0" lang="en-US" sz="3200" b="1" i="0" u="none" strike="noStrike" kern="0" cap="none" spc="0" normalizeH="0" baseline="0" noProof="0" dirty="0">
                <a:ln>
                  <a:noFill/>
                </a:ln>
                <a:solidFill>
                  <a:srgbClr val="38761D"/>
                </a:solidFill>
                <a:effectLst/>
                <a:uLnTx/>
                <a:uFillTx/>
                <a:latin typeface="Cambria"/>
                <a:ea typeface="Cambria"/>
                <a:cs typeface="Cambria"/>
                <a:sym typeface="Cambria"/>
              </a:rPr>
              <a:t>37%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err="1">
                <a:ln>
                  <a:noFill/>
                </a:ln>
                <a:solidFill>
                  <a:srgbClr val="000000"/>
                </a:solidFill>
                <a:effectLst/>
                <a:uLnTx/>
                <a:uFillTx/>
                <a:latin typeface="Cambria"/>
                <a:ea typeface="Cambria"/>
                <a:cs typeface="Cambria"/>
                <a:sym typeface="Cambria"/>
              </a:rPr>
              <a:t>Eyeriss</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rPr>
              <a:t>31% energy reduction</a:t>
            </a: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endParaRPr kumimoji="0" lang="en-US" sz="3200" b="1" i="0" u="none" strike="noStrike" kern="0" cap="none" spc="0" normalizeH="0" baseline="0" noProof="0" dirty="0">
              <a:ln>
                <a:noFill/>
              </a:ln>
              <a:solidFill>
                <a:srgbClr val="1155CC"/>
              </a:solidFill>
              <a:effectLst/>
              <a:uLnTx/>
              <a:uFillTx/>
              <a:latin typeface="Cambria"/>
              <a:ea typeface="Cambria"/>
              <a:cs typeface="Cambria"/>
              <a:sym typeface="Cambria"/>
            </a:endParaRPr>
          </a:p>
          <a:p>
            <a:pPr marL="514338" marR="0" lvl="0" indent="-457189" algn="l" defTabSz="1219170" rtl="0" eaLnBrk="1" fontAlgn="auto" latinLnBrk="0" hangingPunct="1">
              <a:lnSpc>
                <a:spcPct val="100000"/>
              </a:lnSpc>
              <a:spcBef>
                <a:spcPts val="1000"/>
              </a:spcBef>
              <a:spcAft>
                <a:spcPts val="0"/>
              </a:spcAft>
              <a:buClr>
                <a:srgbClr val="000000"/>
              </a:buClr>
              <a:buSzPts val="1800"/>
              <a:buFont typeface="Arial" panose="020B0604020202020204" pitchFamily="34" charset="0"/>
              <a:buChar char="•"/>
              <a:tabLst/>
              <a:defRPr/>
            </a:pPr>
            <a:r>
              <a:rPr kumimoji="0" lang="en-US" sz="3200" b="1" i="0" u="sng" strike="noStrike" kern="0" cap="none" spc="0" normalizeH="0" baseline="0" noProof="0" dirty="0">
                <a:ln>
                  <a:noFill/>
                </a:ln>
                <a:solidFill>
                  <a:srgbClr val="000000"/>
                </a:solidFill>
                <a:effectLst/>
                <a:uLnTx/>
                <a:uFillTx/>
                <a:latin typeface="Cambria"/>
                <a:ea typeface="Cambria"/>
                <a:cs typeface="Cambria"/>
                <a:sym typeface="Cambria"/>
              </a:rPr>
              <a:t>TPU</a:t>
            </a:r>
            <a:r>
              <a:rPr kumimoji="0" lang="en-US" sz="3200" b="0" i="0" u="none" strike="noStrike" kern="0" cap="none" spc="0" normalizeH="0" baseline="0" noProof="0" dirty="0">
                <a:ln>
                  <a:noFill/>
                </a:ln>
                <a:solidFill>
                  <a:srgbClr val="000000"/>
                </a:solidFill>
                <a:effectLst/>
                <a:uLnTx/>
                <a:uFillTx/>
                <a:latin typeface="Cambria"/>
                <a:ea typeface="Cambria"/>
                <a:cs typeface="Cambria"/>
                <a:sym typeface="Cambria"/>
              </a:rPr>
              <a:t>: average </a:t>
            </a:r>
            <a:r>
              <a:rPr kumimoji="0" lang="en-US" sz="3200" b="1" i="0" u="none" strike="noStrike" kern="0" cap="none" spc="0" normalizeH="0" baseline="0" noProof="0" dirty="0">
                <a:ln>
                  <a:noFill/>
                </a:ln>
                <a:solidFill>
                  <a:srgbClr val="990000"/>
                </a:solidFill>
                <a:effectLst/>
                <a:uLnTx/>
                <a:uFillTx/>
                <a:latin typeface="Cambria"/>
                <a:ea typeface="Cambria"/>
                <a:cs typeface="Cambria"/>
                <a:sym typeface="Cambria"/>
              </a:rPr>
              <a:t>32% energy reduction</a:t>
            </a:r>
            <a:endParaRPr kumimoji="0" lang="en-US" sz="3200" b="0" i="0" u="none" strike="noStrike" kern="0" cap="none" spc="0" normalizeH="0" baseline="0" noProof="0" dirty="0">
              <a:ln>
                <a:noFill/>
              </a:ln>
              <a:solidFill>
                <a:srgbClr val="99000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902553852"/>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4130107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1351054471"/>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810610478"/>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423826618"/>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782804464"/>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231554212"/>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11536735"/>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639362540"/>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33423166"/>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72856737"/>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19075949"/>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484784"/>
            <a:ext cx="7924800" cy="1752600"/>
          </a:xfrm>
        </p:spPr>
        <p:txBody>
          <a:bodyPr/>
          <a:lstStyle/>
          <a:p>
            <a:pPr algn="ctr"/>
            <a:r>
              <a:rPr lang="en-US" b="1" dirty="0"/>
              <a:t>Principled Architectures &amp; What They Can Enable</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47314937"/>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380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386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7437668"/>
      </p:ext>
    </p:extLst>
  </p:cSld>
  <p:clrMapOvr>
    <a:masterClrMapping/>
  </p:clrMapOvr>
  <p:transition/>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61711E1C-C945-574A-964E-E50AC552A851}"/>
              </a:ext>
            </a:extLst>
          </p:cNvPr>
          <p:cNvSpPr/>
          <p:nvPr/>
        </p:nvSpPr>
        <p:spPr>
          <a:xfrm>
            <a:off x="568094" y="1052736"/>
            <a:ext cx="6884226" cy="25202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00455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28539137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777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515446383"/>
      </p:ext>
    </p:extLst>
  </p:cSld>
  <p:clrMapOvr>
    <a:masterClrMapping/>
  </p:clrMapOvr>
  <p:transition/>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011855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979085208"/>
      </p:ext>
    </p:extLst>
  </p:cSld>
  <p:clrMapOvr>
    <a:masterClrMapping/>
  </p:clrMapOvr>
  <p:transition/>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1188175622"/>
      </p:ext>
    </p:extLst>
  </p:cSld>
  <p:clrMapOvr>
    <a:masterClrMapping/>
  </p:clrMapOvr>
  <p:transition/>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964664636"/>
      </p:ext>
    </p:extLst>
  </p:cSld>
  <p:clrMapOvr>
    <a:masterClrMapping/>
  </p:clrMapOvr>
  <p:transition/>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896778"/>
      </p:ext>
    </p:extLst>
  </p:cSld>
  <p:clrMapOvr>
    <a:masterClrMapping/>
  </p:clrMapOvr>
  <p:transition/>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2769702956"/>
      </p:ext>
    </p:extLst>
  </p:cSld>
  <p:clrMapOvr>
    <a:masterClrMapping/>
  </p:clrMapOvr>
  <p:transition/>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endParaRPr lang="en-US" sz="800" dirty="0"/>
          </a:p>
          <a:p>
            <a:r>
              <a:rPr lang="en-US" sz="1200" dirty="0" err="1"/>
              <a:t>Minesh</a:t>
            </a:r>
            <a:r>
              <a:rPr lang="en-US" sz="1200" dirty="0"/>
              <a:t> Patel (ETH Zurich), </a:t>
            </a:r>
            <a:r>
              <a:rPr lang="en-US" sz="1200" dirty="0">
                <a:solidFill>
                  <a:srgbClr val="FF0000"/>
                </a:solidFill>
              </a:rPr>
              <a:t>MICRO 2020 and DSN 2020 Best Paper Awards; ISCA Hall of Fame 2021</a:t>
            </a:r>
          </a:p>
          <a:p>
            <a:r>
              <a:rPr lang="en-US" sz="1200" dirty="0" err="1"/>
              <a:t>Damla</a:t>
            </a:r>
            <a:r>
              <a:rPr lang="en-US" sz="1200" dirty="0"/>
              <a:t> </a:t>
            </a:r>
            <a:r>
              <a:rPr lang="en-US" sz="1200" dirty="0" err="1"/>
              <a:t>Senol</a:t>
            </a:r>
            <a:r>
              <a:rPr lang="en-US" sz="1200" dirty="0"/>
              <a:t> Cali (</a:t>
            </a:r>
            <a:r>
              <a:rPr lang="en-US" sz="1200" dirty="0" err="1"/>
              <a:t>Bionano</a:t>
            </a:r>
            <a:r>
              <a:rPr lang="en-US" sz="1200" dirty="0"/>
              <a:t> Genomics), </a:t>
            </a:r>
            <a:r>
              <a:rPr lang="en-US" sz="1200" dirty="0">
                <a:solidFill>
                  <a:srgbClr val="FF0000"/>
                </a:solidFill>
              </a:rPr>
              <a:t>SRC TECHCON 2019 Best Student Presentation Award</a:t>
            </a:r>
          </a:p>
          <a:p>
            <a:r>
              <a:rPr lang="en-US" sz="1200" dirty="0" err="1"/>
              <a:t>Nastaran</a:t>
            </a:r>
            <a:r>
              <a:rPr lang="en-US" sz="1200" dirty="0"/>
              <a:t> </a:t>
            </a:r>
            <a:r>
              <a:rPr lang="en-US" sz="1200" dirty="0" err="1"/>
              <a:t>Hajinazar</a:t>
            </a:r>
            <a:r>
              <a:rPr lang="en-US" sz="1200" dirty="0"/>
              <a:t> (ETH Zurich)</a:t>
            </a:r>
          </a:p>
          <a:p>
            <a:r>
              <a:rPr lang="en-US" sz="1200" dirty="0"/>
              <a:t>Gagandeep Singh (ETH Zurich), </a:t>
            </a:r>
            <a:r>
              <a:rPr lang="en-US" sz="1200" dirty="0">
                <a:solidFill>
                  <a:srgbClr val="FF0000"/>
                </a:solidFill>
              </a:rPr>
              <a:t>FPL 2020 Best Paper Award Finalist</a:t>
            </a:r>
          </a:p>
          <a:p>
            <a:r>
              <a:rPr lang="en-US" sz="1200" dirty="0" err="1"/>
              <a:t>Amirali</a:t>
            </a:r>
            <a:r>
              <a:rPr lang="en-US" sz="1200" dirty="0"/>
              <a:t> </a:t>
            </a:r>
            <a:r>
              <a:rPr lang="en-US" sz="1200" dirty="0" err="1"/>
              <a:t>Boroumand</a:t>
            </a:r>
            <a:r>
              <a:rPr lang="en-US" sz="1200" dirty="0"/>
              <a:t> (Stanford Univ </a:t>
            </a:r>
            <a:r>
              <a:rPr lang="en-US" sz="1200" dirty="0">
                <a:sym typeface="Wingdings" pitchFamily="2" charset="2"/>
              </a:rPr>
              <a:t> Google</a:t>
            </a:r>
            <a:r>
              <a:rPr lang="en-US" sz="1200" dirty="0"/>
              <a:t>), </a:t>
            </a:r>
            <a:r>
              <a:rPr lang="en-US" sz="1200" dirty="0">
                <a:solidFill>
                  <a:srgbClr val="FF0000"/>
                </a:solidFill>
              </a:rPr>
              <a:t>SRC TECHCON 2018 Best Student Presentation Award</a:t>
            </a:r>
            <a:endParaRPr lang="en-US" sz="1200" dirty="0"/>
          </a:p>
          <a:p>
            <a:r>
              <a:rPr lang="en-US" sz="1200" dirty="0" err="1"/>
              <a:t>Jeremie</a:t>
            </a:r>
            <a:r>
              <a:rPr lang="en-US" sz="1200" dirty="0"/>
              <a:t> Kim (ETH Zurich), </a:t>
            </a:r>
            <a:r>
              <a:rPr lang="en-US" sz="1200" dirty="0">
                <a:solidFill>
                  <a:srgbClr val="FF0000"/>
                </a:solidFill>
              </a:rPr>
              <a:t>EDAA Outstanding Dissertation Award 2020; IEEE Micro Top Picks 2019; ISCA/MICRO </a:t>
            </a:r>
            <a:r>
              <a:rPr lang="en-US" sz="1200" dirty="0" err="1">
                <a:solidFill>
                  <a:srgbClr val="FF0000"/>
                </a:solidFill>
              </a:rPr>
              <a:t>HoF</a:t>
            </a:r>
            <a:r>
              <a:rPr lang="en-US" sz="1200" dirty="0">
                <a:solidFill>
                  <a:srgbClr val="FF0000"/>
                </a:solidFill>
              </a:rPr>
              <a:t> 2021</a:t>
            </a:r>
          </a:p>
          <a:p>
            <a:r>
              <a:rPr lang="en-US" sz="1200" dirty="0"/>
              <a:t>Nandita Vijaykumar (Univ. of Toronto, Assistant Professor), </a:t>
            </a:r>
            <a:r>
              <a:rPr lang="en-US" sz="1200" dirty="0">
                <a:solidFill>
                  <a:srgbClr val="FF0000"/>
                </a:solidFill>
              </a:rPr>
              <a:t>ISCA Hall of Fame 2021</a:t>
            </a:r>
          </a:p>
          <a:p>
            <a:r>
              <a:rPr lang="en-US" sz="1200" dirty="0"/>
              <a:t>Kevin Hsieh (Microsoft Research, Senior Researcher)</a:t>
            </a:r>
          </a:p>
          <a:p>
            <a:r>
              <a:rPr lang="en-US" sz="1200" dirty="0"/>
              <a:t>Justin Meza (Facebook), </a:t>
            </a:r>
            <a:r>
              <a:rPr lang="en-US" sz="1200" dirty="0" err="1">
                <a:solidFill>
                  <a:srgbClr val="FF0000"/>
                </a:solidFill>
              </a:rPr>
              <a:t>HiPEAC</a:t>
            </a:r>
            <a:r>
              <a:rPr lang="en-US" sz="1200" dirty="0">
                <a:solidFill>
                  <a:srgbClr val="FF0000"/>
                </a:solidFill>
              </a:rPr>
              <a:t> 2015 Best Student Presentation Award; ICCD 2012 Best Paper Award</a:t>
            </a:r>
            <a:endParaRPr lang="en-US" sz="1200" dirty="0"/>
          </a:p>
          <a:p>
            <a:r>
              <a:rPr lang="en-US" sz="1200" dirty="0"/>
              <a:t>Mohammed Alser (ETH Zurich), </a:t>
            </a:r>
            <a:r>
              <a:rPr lang="en-US" sz="1200" dirty="0">
                <a:solidFill>
                  <a:srgbClr val="FF0000"/>
                </a:solidFill>
              </a:rPr>
              <a:t>IEEE Turkey Best PhD Thesis Award 2018</a:t>
            </a:r>
          </a:p>
          <a:p>
            <a:r>
              <a:rPr lang="en-US" sz="1200" dirty="0"/>
              <a:t>Yixin Luo (Google), </a:t>
            </a:r>
            <a:r>
              <a:rPr lang="en-US" sz="1200" dirty="0">
                <a:solidFill>
                  <a:srgbClr val="FF0000"/>
                </a:solidFill>
              </a:rPr>
              <a:t>HPCA 2015 Best Paper Session</a:t>
            </a:r>
          </a:p>
          <a:p>
            <a:r>
              <a:rPr lang="en-US" sz="1200" dirty="0"/>
              <a:t>Kevin Chang (Facebook), </a:t>
            </a:r>
            <a:r>
              <a:rPr lang="en-US" sz="1200" dirty="0">
                <a:solidFill>
                  <a:srgbClr val="FF0000"/>
                </a:solidFill>
              </a:rPr>
              <a:t>SRC TECHCON 2016 Best Student Presentation Award</a:t>
            </a:r>
            <a:endParaRPr lang="en-US" sz="1200" dirty="0"/>
          </a:p>
          <a:p>
            <a:r>
              <a:rPr lang="en-US" sz="1200" dirty="0" err="1"/>
              <a:t>Rachata</a:t>
            </a:r>
            <a:r>
              <a:rPr lang="en-US" sz="1200" dirty="0"/>
              <a:t> Ausavarungnirun (KMUNTB, Assistant Professor), </a:t>
            </a:r>
            <a:r>
              <a:rPr lang="en-US" sz="1200" dirty="0">
                <a:solidFill>
                  <a:srgbClr val="FF0000"/>
                </a:solidFill>
              </a:rPr>
              <a:t>NOCS 2015 and NOCS 2012 Best Paper Award Finalist</a:t>
            </a:r>
            <a:endParaRPr lang="en-US" sz="1200" dirty="0"/>
          </a:p>
          <a:p>
            <a:r>
              <a:rPr lang="en-US" sz="1200" dirty="0"/>
              <a:t>Gennady Pekhimenko (Univ. of Toronto, Assistant Professor), </a:t>
            </a:r>
            <a:r>
              <a:rPr lang="en-US" sz="1200" dirty="0">
                <a:solidFill>
                  <a:srgbClr val="FF0000"/>
                </a:solidFill>
              </a:rPr>
              <a:t>ISCA Hall of Fame 2021; ASPLOS 2015 SRC Winner</a:t>
            </a:r>
          </a:p>
          <a:p>
            <a:r>
              <a:rPr lang="en-US" sz="1200" dirty="0" err="1"/>
              <a:t>Vivek</a:t>
            </a:r>
            <a:r>
              <a:rPr lang="en-US" sz="1200" dirty="0"/>
              <a:t> Seshadri (Microsoft Research)</a:t>
            </a:r>
          </a:p>
          <a:p>
            <a:r>
              <a:rPr lang="en-US" sz="1200" dirty="0" err="1"/>
              <a:t>Donghyuk</a:t>
            </a:r>
            <a:r>
              <a:rPr lang="en-US" sz="1200" dirty="0"/>
              <a:t> Lee (NVIDIA Research, Senior Researcher), </a:t>
            </a:r>
            <a:r>
              <a:rPr lang="en-US" sz="1200" dirty="0">
                <a:solidFill>
                  <a:srgbClr val="FF0000"/>
                </a:solidFill>
              </a:rPr>
              <a:t>HPCA Hall of Fame 2018</a:t>
            </a:r>
          </a:p>
          <a:p>
            <a:r>
              <a:rPr lang="en-US" sz="1200" dirty="0" err="1"/>
              <a:t>Yoongu</a:t>
            </a:r>
            <a:r>
              <a:rPr lang="en-US" sz="1200" dirty="0"/>
              <a:t> Kim (Software Robotics </a:t>
            </a:r>
            <a:r>
              <a:rPr lang="en-US" sz="1200" dirty="0">
                <a:sym typeface="Wingdings" pitchFamily="2" charset="2"/>
              </a:rPr>
              <a:t> </a:t>
            </a:r>
            <a:r>
              <a:rPr lang="en-US" sz="1200" dirty="0"/>
              <a:t>Google), </a:t>
            </a:r>
            <a:r>
              <a:rPr lang="en-US" sz="1200" dirty="0">
                <a:solidFill>
                  <a:srgbClr val="FF0000"/>
                </a:solidFill>
              </a:rPr>
              <a:t>TCAD’19 Top Pick Award; IEEE Micro Top Picks’10</a:t>
            </a:r>
            <a:r>
              <a:rPr lang="en-US" sz="1200">
                <a:solidFill>
                  <a:srgbClr val="FF0000"/>
                </a:solidFill>
              </a:rPr>
              <a:t>; HPCA’10 </a:t>
            </a:r>
            <a:r>
              <a:rPr lang="en-US" sz="1200" dirty="0">
                <a:solidFill>
                  <a:srgbClr val="FF0000"/>
                </a:solidFill>
              </a:rPr>
              <a:t>Best Paper Session</a:t>
            </a:r>
          </a:p>
          <a:p>
            <a:r>
              <a:rPr lang="en-US" sz="1200" dirty="0"/>
              <a:t>Lavanya Subramanian (Intel Labs </a:t>
            </a:r>
            <a:r>
              <a:rPr lang="en-US" sz="1200" dirty="0">
                <a:sym typeface="Wingdings" pitchFamily="2" charset="2"/>
              </a:rPr>
              <a:t> Facebook)</a:t>
            </a:r>
          </a:p>
          <a:p>
            <a:endParaRPr lang="en-US" sz="1200" dirty="0">
              <a:sym typeface="Wingdings" pitchFamily="2" charset="2"/>
            </a:endParaRPr>
          </a:p>
          <a:p>
            <a:r>
              <a:rPr lang="en-US" sz="1200" dirty="0">
                <a:sym typeface="Wingdings" pitchFamily="2" charset="2"/>
              </a:rPr>
              <a:t>Samira Khan (Univ. of Virginia, </a:t>
            </a:r>
            <a:r>
              <a:rPr lang="en-US" sz="1200" dirty="0"/>
              <a:t>Assistant Professor), </a:t>
            </a:r>
            <a:r>
              <a:rPr lang="en-US" sz="1200" dirty="0">
                <a:solidFill>
                  <a:srgbClr val="FF0000"/>
                </a:solidFill>
              </a:rPr>
              <a:t>HPCA 2014 Best Paper Session</a:t>
            </a:r>
            <a:endParaRPr lang="en-US" sz="1200" dirty="0"/>
          </a:p>
          <a:p>
            <a:r>
              <a:rPr lang="en-US" sz="1200" dirty="0"/>
              <a:t>Saugata Ghose (Univ. of Illinois, Assistant Professor), </a:t>
            </a:r>
            <a:r>
              <a:rPr lang="en-US" sz="1200" dirty="0">
                <a:solidFill>
                  <a:srgbClr val="FF0000"/>
                </a:solidFill>
              </a:rPr>
              <a:t>DFRWS-EU 2017 Best Paper Award</a:t>
            </a:r>
          </a:p>
          <a:p>
            <a:r>
              <a:rPr lang="en-US" sz="12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29066267"/>
      </p:ext>
    </p:extLst>
  </p:cSld>
  <p:clrMapOvr>
    <a:masterClrMapping/>
  </p:clrMapOvr>
  <p:transition/>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89231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35622075"/>
      </p:ext>
    </p:extLst>
  </p:cSld>
  <p:clrMapOvr>
    <a:masterClrMapping/>
  </p:clrMapOvr>
  <p:transition/>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89851481"/>
      </p:ext>
    </p:extLst>
  </p:cSld>
  <p:clrMapOvr>
    <a:masterClrMapping/>
  </p:clrMapOvr>
  <p:transition/>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23896364"/>
      </p:ext>
    </p:extLst>
  </p:cSld>
  <p:clrMapOvr>
    <a:masterClrMapping/>
  </p:clrMapOvr>
  <p:transition/>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760626443"/>
      </p:ext>
    </p:extLst>
  </p:cSld>
  <p:clrMapOvr>
    <a:masterClrMapping/>
  </p:clrMapOvr>
  <p:transition/>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07585820"/>
      </p:ext>
    </p:extLst>
  </p:cSld>
  <p:clrMapOvr>
    <a:masterClrMapping/>
  </p:clrMapOvr>
  <p:transition/>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908720"/>
            <a:ext cx="8610600" cy="5267672"/>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b="1" dirty="0"/>
              <a:t>Spring 2021 Livestream</a:t>
            </a:r>
            <a:r>
              <a:rPr lang="en-US" dirty="0"/>
              <a:t>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b="1" dirty="0"/>
              <a:t>Fall 2021 Livestream</a:t>
            </a:r>
            <a:r>
              <a:rPr lang="en-US" dirty="0"/>
              <a:t>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a:p>
            <a:pPr lvl="1"/>
            <a:r>
              <a:rPr lang="en-US" b="1" dirty="0"/>
              <a:t>Fall 2020 </a:t>
            </a:r>
            <a:r>
              <a:rPr lang="en-US" dirty="0"/>
              <a:t>Edition: </a:t>
            </a:r>
            <a:r>
              <a:rPr lang="en-US"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795450970"/>
      </p:ext>
    </p:extLst>
  </p:cSld>
  <p:clrMapOvr>
    <a:masterClrMapping/>
  </p:clrMapOvr>
  <p:transition/>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24853011"/>
      </p:ext>
    </p:extLst>
  </p:cSld>
  <p:clrMapOvr>
    <a:masterClrMapping/>
  </p:clrMapOvr>
  <p:transition/>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2166163845"/>
      </p:ext>
    </p:extLst>
  </p:cSld>
  <p:clrMapOvr>
    <a:masterClrMapping/>
  </p:clrMapOvr>
  <p:transition/>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811078133"/>
      </p:ext>
    </p:extLst>
  </p:cSld>
  <p:clrMapOvr>
    <a:masterClrMapping/>
  </p:clrMapOvr>
  <p:transition/>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4"/>
          <a:stretch>
            <a:fillRect/>
          </a:stretch>
        </p:blipFill>
        <p:spPr>
          <a:xfrm>
            <a:off x="4932040" y="0"/>
            <a:ext cx="4074863" cy="6858000"/>
          </a:xfrm>
          <a:prstGeom prst="rect">
            <a:avLst/>
          </a:prstGeom>
        </p:spPr>
      </p:pic>
    </p:spTree>
    <p:extLst>
      <p:ext uri="{BB962C8B-B14F-4D97-AF65-F5344CB8AC3E}">
        <p14:creationId xmlns:p14="http://schemas.microsoft.com/office/powerpoint/2010/main" val="251928851"/>
      </p:ext>
    </p:extLst>
  </p:cSld>
  <p:clrMapOvr>
    <a:masterClrMapping/>
  </p:clrMapOvr>
  <p:transition/>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2881198840"/>
      </p:ext>
    </p:extLst>
  </p:cSld>
  <p:clrMapOvr>
    <a:masterClrMapping/>
  </p:clrMapOvr>
  <p:transition/>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b="1" dirty="0"/>
              <a:t>Seminar (Current)</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https://safari.ethz.ch/architecture_seminar/fall2021/doku.php?id=schedule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3">
                  <a:extLst>
                    <a:ext uri="{A12FA001-AC4F-418D-AE19-62706E023703}">
                      <ahyp:hlinkClr xmlns:ahyp="http://schemas.microsoft.com/office/drawing/2018/hyperlinkcolor" val="tx"/>
                    </a:ext>
                  </a:extLst>
                </a:hlinkClick>
              </a:rPr>
              <a:t>Youtube Livestream:</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https://www.youtube.com/watch?v=4TcP297mdsI&amp;list=PL5Q2soXY2Zi_7UBNmC9B8Yr5JSwTG9yH4</a:t>
            </a:r>
            <a:r>
              <a:rPr lang="en-US" sz="14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DDD6533C-6454-F341-BC2C-62C956DFF2E7}"/>
              </a:ext>
            </a:extLst>
          </p:cNvPr>
          <p:cNvPicPr>
            <a:picLocks noChangeAspect="1"/>
          </p:cNvPicPr>
          <p:nvPr/>
        </p:nvPicPr>
        <p:blipFill>
          <a:blip r:embed="rId4"/>
          <a:stretch>
            <a:fillRect/>
          </a:stretch>
        </p:blipFill>
        <p:spPr>
          <a:xfrm>
            <a:off x="4479728" y="980728"/>
            <a:ext cx="4670638" cy="4876800"/>
          </a:xfrm>
          <a:prstGeom prst="rect">
            <a:avLst/>
          </a:prstGeom>
        </p:spPr>
      </p:pic>
    </p:spTree>
    <p:extLst>
      <p:ext uri="{BB962C8B-B14F-4D97-AF65-F5344CB8AC3E}">
        <p14:creationId xmlns:p14="http://schemas.microsoft.com/office/powerpoint/2010/main" val="3649544137"/>
      </p:ext>
    </p:extLst>
  </p:cSld>
  <p:clrMapOvr>
    <a:masterClrMapping/>
  </p:clrMapOvr>
  <p:transition/>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2151754154"/>
      </p:ext>
    </p:extLst>
  </p:cSld>
  <p:clrMapOvr>
    <a:masterClrMapping/>
  </p:clrMapOvr>
  <p:transition/>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(Current)</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https://safari.ethz.ch/projects_and_seminars/fall2021/doku.php?id=processing_in_memory</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B48F207C-31C3-2C44-B8B7-3F68010892DB}"/>
              </a:ext>
            </a:extLst>
          </p:cNvPr>
          <p:cNvPicPr>
            <a:picLocks noChangeAspect="1"/>
          </p:cNvPicPr>
          <p:nvPr/>
        </p:nvPicPr>
        <p:blipFill>
          <a:blip r:embed="rId6"/>
          <a:stretch>
            <a:fillRect/>
          </a:stretch>
        </p:blipFill>
        <p:spPr>
          <a:xfrm>
            <a:off x="4837600" y="0"/>
            <a:ext cx="4198896" cy="6858000"/>
          </a:xfrm>
          <a:prstGeom prst="rect">
            <a:avLst/>
          </a:prstGeom>
        </p:spPr>
      </p:pic>
    </p:spTree>
    <p:extLst>
      <p:ext uri="{BB962C8B-B14F-4D97-AF65-F5344CB8AC3E}">
        <p14:creationId xmlns:p14="http://schemas.microsoft.com/office/powerpoint/2010/main" val="3343338593"/>
      </p:ext>
    </p:extLst>
  </p:cSld>
  <p:clrMapOvr>
    <a:masterClrMapping/>
  </p:clrMapOvr>
  <p:transition/>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3048000" y="4576919"/>
            <a:ext cx="3057500" cy="1720353"/>
          </a:xfrm>
          <a:prstGeom prst="rect">
            <a:avLst/>
          </a:prstGeom>
        </p:spPr>
      </p:pic>
      <p:pic>
        <p:nvPicPr>
          <p:cNvPr id="4" name="Picture 3">
            <a:extLst>
              <a:ext uri="{FF2B5EF4-FFF2-40B4-BE49-F238E27FC236}">
                <a16:creationId xmlns:a16="http://schemas.microsoft.com/office/drawing/2014/main" id="{38A91E93-ADBE-F741-88D4-DCF10BB72FA5}"/>
              </a:ext>
            </a:extLst>
          </p:cNvPr>
          <p:cNvPicPr>
            <a:picLocks noChangeAspect="1"/>
          </p:cNvPicPr>
          <p:nvPr/>
        </p:nvPicPr>
        <p:blipFill>
          <a:blip r:embed="rId11"/>
          <a:stretch>
            <a:fillRect/>
          </a:stretch>
        </p:blipFill>
        <p:spPr>
          <a:xfrm>
            <a:off x="6121872" y="4605272"/>
            <a:ext cx="3022128" cy="1692000"/>
          </a:xfrm>
          <a:prstGeom prst="rect">
            <a:avLst/>
          </a:prstGeom>
        </p:spPr>
      </p:pic>
    </p:spTree>
    <p:extLst>
      <p:ext uri="{BB962C8B-B14F-4D97-AF65-F5344CB8AC3E}">
        <p14:creationId xmlns:p14="http://schemas.microsoft.com/office/powerpoint/2010/main" val="46522562"/>
      </p:ext>
    </p:extLst>
  </p:cSld>
  <p:clrMapOvr>
    <a:masterClrMapping/>
  </p:clrMapOvr>
  <p:transition/>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(II)</a:t>
            </a:r>
            <a:endParaRPr lang="en-US" sz="3800" dirty="0"/>
          </a:p>
        </p:txBody>
      </p:sp>
      <p:sp>
        <p:nvSpPr>
          <p:cNvPr id="10" name="Rectangle 9">
            <a:extLst>
              <a:ext uri="{FF2B5EF4-FFF2-40B4-BE49-F238E27FC236}">
                <a16:creationId xmlns:a16="http://schemas.microsoft.com/office/drawing/2014/main" id="{19082E93-FD98-EF49-ADB5-A2C10837F371}"/>
              </a:ext>
            </a:extLst>
          </p:cNvPr>
          <p:cNvSpPr/>
          <p:nvPr/>
        </p:nvSpPr>
        <p:spPr>
          <a:xfrm>
            <a:off x="243501" y="6536377"/>
            <a:ext cx="861060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https://www.youtube.com/watch?v=D8Hjy2iU9l4&amp;list=PL5Q2soXY2Zi_tOTAYm--dYByNPL7JhwR9&amp;index=1</a:t>
            </a:r>
            <a:r>
              <a:rPr kumimoji="0" lang="en-US" sz="12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14" name="Picture 13">
            <a:extLst>
              <a:ext uri="{FF2B5EF4-FFF2-40B4-BE49-F238E27FC236}">
                <a16:creationId xmlns:a16="http://schemas.microsoft.com/office/drawing/2014/main" id="{6AE929E4-E5BE-3E4B-A6C7-F18EBBBACD96}"/>
              </a:ext>
            </a:extLst>
          </p:cNvPr>
          <p:cNvPicPr>
            <a:picLocks noChangeAspect="1"/>
          </p:cNvPicPr>
          <p:nvPr/>
        </p:nvPicPr>
        <p:blipFill>
          <a:blip r:embed="rId3"/>
          <a:stretch>
            <a:fillRect/>
          </a:stretch>
        </p:blipFill>
        <p:spPr>
          <a:xfrm>
            <a:off x="351967" y="980728"/>
            <a:ext cx="3499953" cy="2548159"/>
          </a:xfrm>
          <a:prstGeom prst="rect">
            <a:avLst/>
          </a:prstGeom>
        </p:spPr>
      </p:pic>
      <p:pic>
        <p:nvPicPr>
          <p:cNvPr id="15" name="Picture 14">
            <a:extLst>
              <a:ext uri="{FF2B5EF4-FFF2-40B4-BE49-F238E27FC236}">
                <a16:creationId xmlns:a16="http://schemas.microsoft.com/office/drawing/2014/main" id="{253159A2-5E57-C647-B505-B6F781DBF5D2}"/>
              </a:ext>
            </a:extLst>
          </p:cNvPr>
          <p:cNvPicPr>
            <a:picLocks noChangeAspect="1"/>
          </p:cNvPicPr>
          <p:nvPr/>
        </p:nvPicPr>
        <p:blipFill>
          <a:blip r:embed="rId4"/>
          <a:stretch>
            <a:fillRect/>
          </a:stretch>
        </p:blipFill>
        <p:spPr>
          <a:xfrm>
            <a:off x="4860033" y="980728"/>
            <a:ext cx="3384376" cy="2464012"/>
          </a:xfrm>
          <a:prstGeom prst="rect">
            <a:avLst/>
          </a:prstGeom>
        </p:spPr>
      </p:pic>
      <p:pic>
        <p:nvPicPr>
          <p:cNvPr id="9" name="Picture 8">
            <a:extLst>
              <a:ext uri="{FF2B5EF4-FFF2-40B4-BE49-F238E27FC236}">
                <a16:creationId xmlns:a16="http://schemas.microsoft.com/office/drawing/2014/main" id="{FC1D5ABC-29F4-4440-89FB-454D1CC95B0F}"/>
              </a:ext>
            </a:extLst>
          </p:cNvPr>
          <p:cNvPicPr>
            <a:picLocks noChangeAspect="1"/>
          </p:cNvPicPr>
          <p:nvPr/>
        </p:nvPicPr>
        <p:blipFill>
          <a:blip r:embed="rId5"/>
          <a:stretch>
            <a:fillRect/>
          </a:stretch>
        </p:blipFill>
        <p:spPr>
          <a:xfrm>
            <a:off x="356059" y="3789040"/>
            <a:ext cx="3495861" cy="2548158"/>
          </a:xfrm>
          <a:prstGeom prst="rect">
            <a:avLst/>
          </a:prstGeom>
        </p:spPr>
      </p:pic>
      <p:pic>
        <p:nvPicPr>
          <p:cNvPr id="16" name="Picture 15">
            <a:extLst>
              <a:ext uri="{FF2B5EF4-FFF2-40B4-BE49-F238E27FC236}">
                <a16:creationId xmlns:a16="http://schemas.microsoft.com/office/drawing/2014/main" id="{91D8E958-BA87-1A48-A7AC-A103B9656D8B}"/>
              </a:ext>
            </a:extLst>
          </p:cNvPr>
          <p:cNvPicPr>
            <a:picLocks noChangeAspect="1"/>
          </p:cNvPicPr>
          <p:nvPr/>
        </p:nvPicPr>
        <p:blipFill>
          <a:blip r:embed="rId6"/>
          <a:stretch>
            <a:fillRect/>
          </a:stretch>
        </p:blipFill>
        <p:spPr>
          <a:xfrm>
            <a:off x="4880745" y="3785840"/>
            <a:ext cx="3384376" cy="2465163"/>
          </a:xfrm>
          <a:prstGeom prst="rect">
            <a:avLst/>
          </a:prstGeom>
        </p:spPr>
      </p:pic>
    </p:spTree>
    <p:extLst>
      <p:ext uri="{BB962C8B-B14F-4D97-AF65-F5344CB8AC3E}">
        <p14:creationId xmlns:p14="http://schemas.microsoft.com/office/powerpoint/2010/main" val="1880398832"/>
      </p:ext>
    </p:extLst>
  </p:cSld>
  <p:clrMapOvr>
    <a:masterClrMapping/>
  </p:clrMapOvr>
  <p:transition/>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47796002"/>
      </p:ext>
    </p:extLst>
  </p:cSld>
  <p:clrMapOvr>
    <a:masterClrMapping/>
  </p:clrMapOvr>
  <p:transition/>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4196525473"/>
      </p:ext>
    </p:extLst>
  </p:cSld>
  <p:clrMapOvr>
    <a:masterClrMapping/>
  </p:clrMapOvr>
  <p:transition/>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4EF9-6311-1645-A0CB-2E4DC613C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7D4E5EE-14A7-4C49-8B8C-B0C403B9FC06}"/>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387C2AC1-FD9E-7A4A-BF0C-C9A332C41C8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2EC307D-DE3D-4346-9EEC-849FEAAACE63}"/>
              </a:ext>
            </a:extLst>
          </p:cNvPr>
          <p:cNvPicPr>
            <a:picLocks noChangeAspect="1"/>
          </p:cNvPicPr>
          <p:nvPr/>
        </p:nvPicPr>
        <p:blipFill>
          <a:blip r:embed="rId2"/>
          <a:stretch>
            <a:fillRect/>
          </a:stretch>
        </p:blipFill>
        <p:spPr>
          <a:xfrm>
            <a:off x="1879725" y="7184"/>
            <a:ext cx="5384549" cy="6858000"/>
          </a:xfrm>
          <a:prstGeom prst="rect">
            <a:avLst/>
          </a:prstGeom>
        </p:spPr>
      </p:pic>
      <p:sp>
        <p:nvSpPr>
          <p:cNvPr id="6" name="TextBox 5">
            <a:extLst>
              <a:ext uri="{FF2B5EF4-FFF2-40B4-BE49-F238E27FC236}">
                <a16:creationId xmlns:a16="http://schemas.microsoft.com/office/drawing/2014/main" id="{B9871ED2-6771-8148-B0D9-0B21E966C7C8}"/>
              </a:ext>
            </a:extLst>
          </p:cNvPr>
          <p:cNvSpPr txBox="1"/>
          <p:nvPr/>
        </p:nvSpPr>
        <p:spPr>
          <a:xfrm>
            <a:off x="4963649" y="5269399"/>
            <a:ext cx="41553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https://github.com/CMU-SAFARI</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886081560"/>
      </p:ext>
    </p:extLst>
  </p:cSld>
  <p:clrMapOvr>
    <a:masterClrMapping/>
  </p:clrMapOvr>
  <p:transition/>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93069693"/>
      </p:ext>
    </p:extLst>
  </p:cSld>
  <p:clrMapOvr>
    <a:masterClrMapping/>
  </p:clrMapOvr>
  <p:transition/>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97368860"/>
      </p:ext>
    </p:extLst>
  </p:cSld>
  <p:clrMapOvr>
    <a:masterClrMapping/>
  </p:clrMapOvr>
  <p:transition/>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3464129"/>
      </p:ext>
    </p:extLst>
  </p:cSld>
  <p:clrMapOvr>
    <a:masterClrMapping/>
  </p:clrMapOvr>
  <p:transition/>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179512"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917450673"/>
      </p:ext>
    </p:extLst>
  </p:cSld>
  <p:clrMapOvr>
    <a:masterClrMapping/>
  </p:clrMapOvr>
  <p:transition/>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F071-BBB5-FD48-BECD-3A44EDB8FDCB}"/>
              </a:ext>
            </a:extLst>
          </p:cNvPr>
          <p:cNvSpPr>
            <a:spLocks noGrp="1"/>
          </p:cNvSpPr>
          <p:nvPr>
            <p:ph type="title"/>
          </p:nvPr>
        </p:nvSpPr>
        <p:spPr/>
        <p:txBody>
          <a:bodyPr/>
          <a:lstStyle/>
          <a:p>
            <a:r>
              <a:rPr lang="en-US" dirty="0"/>
              <a:t>An Interview on Computing Futures</a:t>
            </a:r>
          </a:p>
        </p:txBody>
      </p:sp>
      <p:sp>
        <p:nvSpPr>
          <p:cNvPr id="3" name="Content Placeholder 2">
            <a:extLst>
              <a:ext uri="{FF2B5EF4-FFF2-40B4-BE49-F238E27FC236}">
                <a16:creationId xmlns:a16="http://schemas.microsoft.com/office/drawing/2014/main" id="{5B89755D-F311-BA46-AA27-B1455A76337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C39DF-E5CC-E84A-85AF-1D2F96E1B97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01B6BE-CE67-AE47-923A-931EF97E7FFD}"/>
              </a:ext>
            </a:extLst>
          </p:cNvPr>
          <p:cNvPicPr>
            <a:picLocks noChangeAspect="1"/>
          </p:cNvPicPr>
          <p:nvPr/>
        </p:nvPicPr>
        <p:blipFill>
          <a:blip r:embed="rId2"/>
          <a:stretch>
            <a:fillRect/>
          </a:stretch>
        </p:blipFill>
        <p:spPr>
          <a:xfrm>
            <a:off x="683568" y="960218"/>
            <a:ext cx="7704856" cy="5373124"/>
          </a:xfrm>
          <a:prstGeom prst="rect">
            <a:avLst/>
          </a:prstGeom>
        </p:spPr>
      </p:pic>
      <p:sp>
        <p:nvSpPr>
          <p:cNvPr id="6" name="TextBox 5">
            <a:extLst>
              <a:ext uri="{FF2B5EF4-FFF2-40B4-BE49-F238E27FC236}">
                <a16:creationId xmlns:a16="http://schemas.microsoft.com/office/drawing/2014/main" id="{23396EAC-88A2-0D43-A668-0F9AAC4E09B6}"/>
              </a:ext>
            </a:extLst>
          </p:cNvPr>
          <p:cNvSpPr txBox="1"/>
          <p:nvPr/>
        </p:nvSpPr>
        <p:spPr>
          <a:xfrm>
            <a:off x="1691680" y="6381328"/>
            <a:ext cx="625523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https://www.youtube.com/watch?v=8ffSEKZhmvo</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2870769476"/>
      </p:ext>
    </p:extLst>
  </p:cSld>
  <p:clrMapOvr>
    <a:masterClrMapping/>
  </p:clrMapOvr>
  <p:transition/>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539552" y="1748408"/>
            <a:ext cx="7924800" cy="1752600"/>
          </a:xfrm>
        </p:spPr>
        <p:txBody>
          <a:bodyPr/>
          <a:lstStyle/>
          <a:p>
            <a:pPr algn="ctr"/>
            <a:r>
              <a:rPr lang="en-US" b="1" dirty="0"/>
              <a:t>Fundamental Thinking</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12658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742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94897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24156315"/>
      </p:ext>
    </p:extLst>
  </p:cSld>
  <p:clrMapOvr>
    <a:masterClrMapping/>
  </p:clrMapOvr>
  <p:transition/>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925946719"/>
      </p:ext>
    </p:extLst>
  </p:cSld>
  <p:clrMapOvr>
    <a:masterClrMapping/>
  </p:clrMapOvr>
  <p:transition/>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69076701"/>
      </p:ext>
    </p:extLst>
  </p:cSld>
  <p:clrMapOvr>
    <a:masterClrMapping/>
  </p:clrMapOvr>
  <p:transition/>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4428974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7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84.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5.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6.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1.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2.xml><?xml version="1.0" encoding="utf-8"?>
<a:theme xmlns:a="http://schemas.openxmlformats.org/drawingml/2006/main" name="1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3.xml><?xml version="1.0" encoding="utf-8"?>
<a:theme xmlns:a="http://schemas.openxmlformats.org/drawingml/2006/main" name="1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heets">
    <a:dk1>
      <a:srgbClr val="000000"/>
    </a:dk1>
    <a:lt1>
      <a:srgbClr val="FFFFFF"/>
    </a:lt1>
    <a:dk2>
      <a:srgbClr val="000000"/>
    </a:dk2>
    <a:lt2>
      <a:srgbClr val="FFFFFF"/>
    </a:lt2>
    <a:accent1>
      <a:srgbClr val="4285F4"/>
    </a:accent1>
    <a:accent2>
      <a:srgbClr val="EA4335"/>
    </a:accent2>
    <a:accent3>
      <a:srgbClr val="FBBC04"/>
    </a:accent3>
    <a:accent4>
      <a:srgbClr val="34A853"/>
    </a:accent4>
    <a:accent5>
      <a:srgbClr val="FF6D01"/>
    </a:accent5>
    <a:accent6>
      <a:srgbClr val="46BDC6"/>
    </a:accent6>
    <a:hlink>
      <a:srgbClr val="1155CC"/>
    </a:hlink>
    <a:folHlink>
      <a:srgbClr val="1155CC"/>
    </a:folHlink>
  </a:clrScheme>
  <a:fontScheme name="Sheets">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323752</TotalTime>
  <Words>27905</Words>
  <Application>Microsoft Macintosh PowerPoint</Application>
  <PresentationFormat>On-screen Show (4:3)</PresentationFormat>
  <Paragraphs>4229</Paragraphs>
  <Slides>436</Slides>
  <Notes>93</Notes>
  <HiddenSlides>0</HiddenSlides>
  <MMClips>0</MMClips>
  <ScaleCrop>false</ScaleCrop>
  <HeadingPairs>
    <vt:vector size="8" baseType="variant">
      <vt:variant>
        <vt:lpstr>Fonts Used</vt:lpstr>
      </vt:variant>
      <vt:variant>
        <vt:i4>34</vt:i4>
      </vt:variant>
      <vt:variant>
        <vt:lpstr>Theme</vt:lpstr>
      </vt:variant>
      <vt:variant>
        <vt:i4>93</vt:i4>
      </vt:variant>
      <vt:variant>
        <vt:lpstr>Embedded OLE Servers</vt:lpstr>
      </vt:variant>
      <vt:variant>
        <vt:i4>1</vt:i4>
      </vt:variant>
      <vt:variant>
        <vt:lpstr>Slide Titles</vt:lpstr>
      </vt:variant>
      <vt:variant>
        <vt:i4>436</vt:i4>
      </vt:variant>
    </vt:vector>
  </HeadingPairs>
  <TitlesOfParts>
    <vt:vector size="564" baseType="lpstr">
      <vt:lpstr>Adobe Garamond Pro</vt:lpstr>
      <vt:lpstr>Arial</vt:lpstr>
      <vt:lpstr>Arial Black</vt:lpstr>
      <vt:lpstr>Arial Narrow</vt:lpstr>
      <vt:lpstr>Calibri</vt:lpstr>
      <vt:lpstr>Calibri Light</vt:lpstr>
      <vt:lpstr>Cambria</vt:lpstr>
      <vt:lpstr>Cambria Math</vt:lpstr>
      <vt:lpstr>Candara</vt:lpstr>
      <vt:lpstr>Chalkduster</vt:lpstr>
      <vt:lpstr>Comic Sans MS</vt:lpstr>
      <vt:lpstr>Consolas</vt:lpstr>
      <vt:lpstr>Corbel</vt:lpstr>
      <vt:lpstr>Courier New</vt:lpstr>
      <vt:lpstr>europa</vt:lpstr>
      <vt:lpstr>Futura Medium</vt:lpstr>
      <vt:lpstr>Garamond</vt:lpstr>
      <vt:lpstr>Gill Sans</vt:lpstr>
      <vt:lpstr>Gill Sans MT</vt:lpstr>
      <vt:lpstr>Helvetica Neue</vt:lpstr>
      <vt:lpstr>Lato</vt:lpstr>
      <vt:lpstr>Lato Black</vt:lpstr>
      <vt:lpstr>LinBiolinumTB</vt:lpstr>
      <vt:lpstr>Lucida Grande</vt:lpstr>
      <vt:lpstr>Lucida Sans</vt:lpstr>
      <vt:lpstr>medium-content-sans-serif-font</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6_Office Theme</vt:lpstr>
      <vt:lpstr>20_Edge</vt:lpstr>
      <vt:lpstr>21_Edge</vt:lpstr>
      <vt:lpstr>5_sesha-theme</vt:lpstr>
      <vt:lpstr>26_Edge</vt:lpstr>
      <vt:lpstr>7_Office Theme</vt:lpstr>
      <vt:lpstr>22_Edge</vt:lpstr>
      <vt:lpstr>1_Office Theme</vt:lpstr>
      <vt:lpstr>16_Edge</vt:lpstr>
      <vt:lpstr>12_Edge</vt:lpstr>
      <vt:lpstr>Metropolitan_bullet</vt:lpstr>
      <vt:lpstr>25_Edge</vt:lpstr>
      <vt:lpstr>32_Edge</vt:lpstr>
      <vt:lpstr>8_Office Theme</vt:lpstr>
      <vt:lpstr>5_Office Theme</vt:lpstr>
      <vt:lpstr>157_Edge</vt:lpstr>
      <vt:lpstr>3_Office Theme</vt:lpstr>
      <vt:lpstr>67_Edge</vt:lpstr>
      <vt:lpstr>10_Edge</vt:lpstr>
      <vt:lpstr>60_Edge</vt:lpstr>
      <vt:lpstr>9_Office Theme</vt:lpstr>
      <vt:lpstr>10_Office Theme</vt:lpstr>
      <vt:lpstr>1_sesha-theme</vt:lpstr>
      <vt:lpstr>11_Office Theme</vt:lpstr>
      <vt:lpstr>Simple Light</vt:lpstr>
      <vt:lpstr>31_Edge</vt:lpstr>
      <vt:lpstr>30_Edge</vt:lpstr>
      <vt:lpstr>12_Office Theme</vt:lpstr>
      <vt:lpstr>33_Edge</vt:lpstr>
      <vt:lpstr>13_Office Theme</vt:lpstr>
      <vt:lpstr>14_Office Theme</vt:lpstr>
      <vt:lpstr>Visio</vt:lpstr>
      <vt:lpstr>Memory-Centric Computing</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One Problem with Genome Analysis Today</vt:lpstr>
      <vt:lpstr>Accelerating Genome Analysis [IEEE MICRO 2020]</vt:lpstr>
      <vt:lpstr>FPGA-based Near-Memory Analytics</vt:lpstr>
      <vt:lpstr>GenASM Framework [MICRO 2020]</vt:lpstr>
      <vt:lpstr>In-Storage Genome Filtering [ASPLOS 2022] </vt:lpstr>
      <vt:lpstr>Accelerating Sequence-to-Graph Mapping</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Deeper and Larger Cache Hierarchies</vt:lpstr>
      <vt:lpstr>AMD’s 3D Last Level Cache (2021)</vt:lpstr>
      <vt:lpstr>Deeper and Larger Cache Hierarchies</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Fundamentally Better Architectures</vt:lpstr>
      <vt:lpstr>A Blueprint for 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The DRAM Scaling Problem</vt:lpstr>
      <vt:lpstr>As Memory Scales, It Becomes Unreliable</vt:lpstr>
      <vt:lpstr>A Curious Phenomenon [Kim et al., ISCA 2014]</vt:lpstr>
      <vt:lpstr>PowerPoint Presentation</vt:lpstr>
      <vt:lpstr>The RowHammer Vulnerability</vt:lpstr>
      <vt:lpstr>The RowHammer Vulnerability</vt:lpstr>
      <vt:lpstr>The Story of RowHammer Lecture …</vt:lpstr>
      <vt:lpstr>First RowHammer Analysis</vt:lpstr>
      <vt:lpstr>Memory Scaling Issues Are Real</vt:lpstr>
      <vt:lpstr>Memory Scaling Issues Are Real</vt:lpstr>
      <vt:lpstr>10 Years of RowHammer in 20 Minutes</vt:lpstr>
      <vt:lpstr>Hybrid Memory Enables Better Scaling</vt:lpstr>
      <vt:lpstr>The Push from Circuits and Devices</vt:lpstr>
      <vt:lpstr>An Example Intelligent Controller</vt:lpstr>
      <vt:lpstr>Industry Is Writing Papers About It, Too</vt:lpstr>
      <vt:lpstr>Call for Intelligent Memory Controllers</vt:lpstr>
      <vt:lpstr>Another Example Intelligent Controller</vt:lpstr>
      <vt:lpstr>Aside: Intelligent Controller for NAND Flash</vt:lpstr>
      <vt:lpstr>Intelligent Flash Controllers [PIEEE’17]</vt:lpstr>
      <vt:lpstr>Emerging Memories Also Need Intelligent Controllers</vt:lpstr>
      <vt:lpstr>The Takeaway</vt:lpstr>
      <vt:lpstr>The Push from Circuits and Devices</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We Need to Think Differently from the Past Approaches</vt:lpstr>
      <vt:lpstr>Processing in Memory:   Two Approaches</vt:lpstr>
      <vt:lpstr>Two PIM Approaches</vt:lpstr>
      <vt:lpstr>Approach 1: Processing Using Memory</vt:lpstr>
      <vt:lpstr>Starting Simple: Data Copy and Initialization</vt:lpstr>
      <vt:lpstr>Future Systems: In-Memory Copy</vt:lpstr>
      <vt:lpstr>RowClone: In-DRAM Row Copy</vt:lpstr>
      <vt:lpstr>RowClone: Latency and Energy Savings</vt:lpstr>
      <vt:lpstr>More on RowClone</vt:lpstr>
      <vt:lpstr>Real System RowClone Prototype</vt:lpstr>
      <vt:lpstr>Real System RowClone (&amp; PuM) Prototype</vt:lpstr>
      <vt:lpstr>Lecture on RowClone &amp; Processing using DRAM</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Processing in Memory:   Two Approaches</vt:lpstr>
      <vt:lpstr>Specialization: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Sequence-to-Graph Mapping</vt:lpstr>
      <vt:lpstr>Accelerating Time Series Analysis</vt:lpstr>
      <vt:lpstr>Accelerating Graph Pattern Mining</vt:lpstr>
      <vt:lpstr>Accelerating HTAP Database Systems</vt:lpstr>
      <vt:lpstr>Accelerating Neural Network Inference</vt:lpstr>
      <vt:lpstr>Google Neural Network Models for Edge Devices:  Analyzing and Mitigating  Machine Learning Inference Bottlenecks</vt:lpstr>
      <vt:lpstr>Executive Summary</vt:lpstr>
      <vt:lpstr>Google Edge Neural Network Models</vt:lpstr>
      <vt:lpstr>Diversity Across the Models</vt:lpstr>
      <vt:lpstr>Diversity Within the Models</vt:lpstr>
      <vt:lpstr>Mensa High-Level Overview</vt:lpstr>
      <vt:lpstr>Mensa: Highly-Efficient ML Inference</vt:lpstr>
      <vt:lpstr>FPGA-based Processing Near Memory</vt:lpstr>
      <vt:lpstr>Near-Memory Acceleration Using FPGAs</vt:lpstr>
      <vt:lpstr>Performance &amp; Energy Greatly Improve</vt:lpstr>
      <vt:lpstr>We Need to Revisit the Entire Stack</vt:lpstr>
      <vt:lpstr>PIM Review and Open Problems</vt:lpstr>
      <vt:lpstr>PIM Review and Open Problems (II)</vt:lpstr>
      <vt:lpstr>Eliminating the Adoption Barriers</vt:lpstr>
      <vt:lpstr>Potential Barriers to Adoption of PIM</vt:lpstr>
      <vt:lpstr>We Need to Revisit the Entire Stack</vt:lpstr>
      <vt:lpstr>Adoption: Accelerating Key Applications (I)</vt:lpstr>
      <vt:lpstr>Adoption: Accelerating Key Applications (II)</vt:lpstr>
      <vt:lpstr>Adoption: Accelerating Key Applications (III)</vt:lpstr>
      <vt:lpstr>Adoption: Accelerating Key Applications (IV)</vt:lpstr>
      <vt:lpstr>Adoption: Accelerating Key Applications (V)</vt:lpstr>
      <vt:lpstr>Adoption: Accelerating Key Applications (VI)</vt:lpstr>
      <vt:lpstr>Adoption: Accelerating Key Applications (VII)</vt:lpstr>
      <vt:lpstr>Adoption: Accelerating Key Applications (VIII)</vt:lpstr>
      <vt:lpstr>Adoption: Accelerating Key Applications (IX)</vt:lpstr>
      <vt:lpstr>Adoption: Accelerating Key Applications (X)</vt:lpstr>
      <vt:lpstr>Adoption: How to Keep It Simple?</vt:lpstr>
      <vt:lpstr>Adoption: How to Maintain Coherence? (I)</vt:lpstr>
      <vt:lpstr>Challenge: Coherence for Hybrid CPU-PIM Apps</vt:lpstr>
      <vt:lpstr>Adoption: How to Maintain Coherence? (II)</vt:lpstr>
      <vt:lpstr>Adoption: How to Support Synchronization?</vt:lpstr>
      <vt:lpstr>Adoption: How to Support Virtual Memory?</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More on PRIM Benchmarks</vt:lpstr>
      <vt:lpstr>UPMEM PIM System Summary &amp; Analysis</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 Methods &amp; Benchmarks</vt:lpstr>
      <vt:lpstr>Coming Up: SpMV on Real PIM Systems</vt:lpstr>
      <vt:lpstr>Coming Up: SpMV on Real PIM Systems</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SK Hynix Accelerator-in-Memory (2022)</vt:lpstr>
      <vt:lpstr>AliBaba PIM Recommendation System (2022)</vt:lpstr>
      <vt:lpstr>Future: Enable New Medical/Health Platforms</vt:lpstr>
      <vt:lpstr>Future of Genome Sequencing &amp; Analysis</vt:lpstr>
      <vt:lpstr>Detailed Lectures on PIM (I)</vt:lpstr>
      <vt:lpstr>Detailed Lectures on PIM (II)</vt:lpstr>
      <vt:lpstr>Latest Longer &amp; Detailed Tutorial on PIM</vt:lpstr>
      <vt:lpstr>Latest Longer &amp; Detailed Tutorial on PIM</vt:lpstr>
      <vt:lpstr>Challenge and Opportunity for Future</vt:lpstr>
      <vt:lpstr>Challenge and Opportunity for Future</vt:lpstr>
      <vt:lpstr>Challenge and Opportunity for Future</vt:lpstr>
      <vt:lpstr>Unfortunately, Little or No  Time for the Next Two Parts</vt:lpstr>
      <vt:lpstr>Challenge and Opportunity for Future</vt:lpstr>
      <vt:lpstr>Challenge and Opportunity for Future</vt:lpstr>
      <vt:lpstr>More Info in This Longer Tutorial…</vt:lpstr>
      <vt:lpstr>A Tutorial on PIM</vt:lpstr>
      <vt:lpstr>Concluding Remarks</vt:lpstr>
      <vt:lpstr>Concluding Remarks</vt:lpstr>
      <vt:lpstr>Fundamentally Better Architectures</vt:lpstr>
      <vt:lpstr>PowerPoint Presentation</vt:lpstr>
      <vt:lpstr>We Need to Revisit the Entire Stack</vt:lpstr>
      <vt:lpstr>We Need to Exploit Good Principles</vt:lpstr>
      <vt:lpstr>A Blueprint for Fundamentally Better Architectures</vt:lpstr>
      <vt:lpstr>Funding Acknowledgments</vt:lpstr>
      <vt:lpstr>Acknowledgments</vt:lpstr>
      <vt:lpstr>PowerPoint Presentation</vt:lpstr>
      <vt:lpstr>SAFARI Newsletter December 2021 Edition</vt:lpstr>
      <vt:lpstr>Referenced Papers, Talks, Artifacts</vt:lpstr>
      <vt:lpstr>Open Source Tools: SAFARI GitHub</vt:lpstr>
      <vt:lpstr>Comp Arch (Fall’21)</vt:lpstr>
      <vt:lpstr>PIM Course (Fall’21)</vt:lpstr>
      <vt:lpstr>PIM Course (Current)</vt:lpstr>
      <vt:lpstr>Memory-Centric Computing</vt:lpstr>
      <vt:lpstr>Backup Slides</vt:lpstr>
      <vt:lpstr>Aside: Intelligent Controller for NAND Flash</vt:lpstr>
      <vt:lpstr>Intelligent Flash Controllers [PIEEE’17]</vt:lpstr>
      <vt:lpstr>System Desirables</vt:lpstr>
      <vt:lpstr>SAFARI Research Group</vt:lpstr>
      <vt:lpstr>SAFARI Newsletter April 2020 Edition</vt:lpstr>
      <vt:lpstr>SAFARI Newsletter January 2021 Edition</vt:lpstr>
      <vt:lpstr>SAFARI Newsletter December 2021 Edition</vt:lpstr>
      <vt:lpstr>A Talk on Impactful Research &amp; Teaching</vt:lpstr>
      <vt:lpstr>An Interview on Computing Futures</vt:lpstr>
      <vt:lpstr>Latest Longer &amp; Detailed Tutorial on PIM</vt:lpstr>
      <vt:lpstr>Latest Longer &amp; Detailed Tutorial on PIM</vt:lpstr>
      <vt:lpstr>Detailed Lectures on PIM (I)</vt:lpstr>
      <vt:lpstr>Detailed Lectures on PIM (II)</vt:lpstr>
      <vt:lpstr>Comp Arch (Current)</vt:lpstr>
      <vt:lpstr>PIM Course (Current)</vt:lpstr>
      <vt:lpstr>PowerPoint Presentation</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Self-Optimizing Hybrid Storage Systems</vt:lpstr>
      <vt:lpstr>Sibyl:  Adaptive and Extensible Data Placement in Hybrid Storage Systems Using Online Reinforcement Learning</vt:lpstr>
      <vt:lpstr>Executive Summary</vt:lpstr>
      <vt:lpstr>Hybrid Storage Systems</vt:lpstr>
      <vt:lpstr>Key Shortcomings of Prior Data Placement Techniques</vt:lpstr>
      <vt:lpstr>Lack of Adaptability (1/2) </vt:lpstr>
      <vt:lpstr>Lack of Adaptability (2/2)</vt:lpstr>
      <vt:lpstr>Lack of Device Awareness</vt:lpstr>
      <vt:lpstr>Lack of Extensibility</vt:lpstr>
      <vt:lpstr>Our Goal</vt:lpstr>
      <vt:lpstr>Basics of Reinforcement Learning</vt:lpstr>
      <vt:lpstr>Applying RL to Data Placement</vt:lpstr>
      <vt:lpstr>RL State</vt:lpstr>
      <vt:lpstr>Reward</vt:lpstr>
      <vt:lpstr>Overview of Sibyl</vt:lpstr>
      <vt:lpstr>Hyper-parameter Tuning</vt:lpstr>
      <vt:lpstr>Evaluation Methodology</vt:lpstr>
      <vt:lpstr>Evaluation Methodology</vt:lpstr>
      <vt:lpstr>Evaluation Methodology</vt:lpstr>
      <vt:lpstr>Latency Improvement</vt:lpstr>
      <vt:lpstr>Throughput Improvement</vt:lpstr>
      <vt:lpstr>Latency in Tri-Hybrid System</vt:lpstr>
      <vt:lpstr>Latency for Unseen Workloads</vt:lpstr>
      <vt:lpstr>Sensitivity to Fast Storage Capacity</vt:lpstr>
      <vt:lpstr>Sensitivity to Fast Storage Capacity</vt:lpstr>
      <vt:lpstr>Overhead Analysis</vt:lpstr>
      <vt:lpstr>For More on Sybil</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Principled Architectures &amp; What They Can Enable</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April 2020 Edition</vt:lpstr>
      <vt:lpstr>SAFARI Newsletter January 2021 Edition</vt:lpstr>
      <vt:lpstr>SAFARI Newsletter December 2021 Edition</vt:lpstr>
      <vt:lpstr>Papers, Talks, Artifacts</vt:lpstr>
      <vt:lpstr>Open Source Tools: SAFARI GitHub</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Comp Arch (Current)</vt:lpstr>
      <vt:lpstr>Seminar (Spring’21)</vt:lpstr>
      <vt:lpstr>Seminar (Current)</vt:lpstr>
      <vt:lpstr>Hands-On Projects &amp; Seminars Courses </vt:lpstr>
      <vt:lpstr>PIM Course (Current)</vt:lpstr>
      <vt:lpstr>SAFARI Live Seminars (I)</vt:lpstr>
      <vt:lpstr>SAFARI Live Seminars (II)</vt:lpstr>
      <vt:lpstr>Open-Source Artifacts</vt:lpstr>
      <vt:lpstr>Open Source Tools: SAFARI GitHub</vt:lpstr>
      <vt:lpstr>PowerPoint Presentation</vt:lpstr>
      <vt:lpstr>An Interview on Research and Education</vt:lpstr>
      <vt:lpstr>More Thoughts and Suggestions</vt:lpstr>
      <vt:lpstr>More Thoughts and Suggestions (II)</vt:lpstr>
      <vt:lpstr>A Talk on Impactful Research &amp; Teaching</vt:lpstr>
      <vt:lpstr>An Interview on Computing Futures</vt:lpstr>
      <vt:lpstr>Papers, Talks, Videos, Artifacts</vt:lpstr>
      <vt:lpstr>Fundamental Thinking</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3105</cp:revision>
  <cp:lastPrinted>2017-12-05T03:30:35Z</cp:lastPrinted>
  <dcterms:created xsi:type="dcterms:W3CDTF">2010-10-08T20:41:54Z</dcterms:created>
  <dcterms:modified xsi:type="dcterms:W3CDTF">2022-06-03T18:06:27Z</dcterms:modified>
</cp:coreProperties>
</file>