
<file path=[Content_Types].xml><?xml version="1.0" encoding="utf-8"?>
<Types xmlns="http://schemas.openxmlformats.org/package/2006/content-types">
  <Default Extension="png" ContentType="image/png"/>
  <Default Extension="bin" ContentType="image/unknown"/>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4.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theme/theme55.xml" ContentType="application/vnd.openxmlformats-officedocument.theme+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theme/theme56.xml" ContentType="application/vnd.openxmlformats-officedocument.theme+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theme/theme57.xml" ContentType="application/vnd.openxmlformats-officedocument.theme+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theme/theme58.xml" ContentType="application/vnd.openxmlformats-officedocument.theme+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theme/theme59.xml" ContentType="application/vnd.openxmlformats-officedocument.theme+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theme/theme60.xml" ContentType="application/vnd.openxmlformats-officedocument.theme+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theme/theme61.xml" ContentType="application/vnd.openxmlformats-officedocument.theme+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2.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3.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4.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5.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theme/theme69.xml" ContentType="application/vnd.openxmlformats-officedocument.theme+xml"/>
  <Override PartName="/ppt/theme/theme7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7.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charts/chart6.xml" ContentType="application/vnd.openxmlformats-officedocument.drawingml.chart+xml"/>
  <Override PartName="/ppt/theme/themeOverride5.xml" ContentType="application/vnd.openxmlformats-officedocument.themeOverride+xml"/>
  <Override PartName="/ppt/charts/chart7.xml" ContentType="application/vnd.openxmlformats-officedocument.drawingml.chart+xml"/>
  <Override PartName="/ppt/theme/themeOverride6.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charts/chart11.xml" ContentType="application/vnd.openxmlformats-officedocument.drawingml.chart+xml"/>
  <Override PartName="/ppt/theme/themeOverride8.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media/image47.jpg" ContentType="image/png"/>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7.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47.xml" ContentType="application/vnd.openxmlformats-officedocument.presentationml.notesSlide+xml"/>
  <Override PartName="/ppt/charts/chart20.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47" r:id="rId29"/>
    <p:sldMasterId id="2147486871" r:id="rId30"/>
    <p:sldMasterId id="2147486966" r:id="rId31"/>
    <p:sldMasterId id="2147487120" r:id="rId32"/>
    <p:sldMasterId id="2147487144" r:id="rId33"/>
    <p:sldMasterId id="2147487194" r:id="rId34"/>
    <p:sldMasterId id="2147487206" r:id="rId35"/>
    <p:sldMasterId id="2147487258" r:id="rId36"/>
    <p:sldMasterId id="2147487574" r:id="rId37"/>
    <p:sldMasterId id="2147487623" r:id="rId38"/>
    <p:sldMasterId id="2147488050" r:id="rId39"/>
    <p:sldMasterId id="2147488076" r:id="rId40"/>
    <p:sldMasterId id="2147488114" r:id="rId41"/>
    <p:sldMasterId id="2147488152" r:id="rId42"/>
    <p:sldMasterId id="2147488164" r:id="rId43"/>
    <p:sldMasterId id="2147488189" r:id="rId44"/>
    <p:sldMasterId id="2147488241" r:id="rId45"/>
    <p:sldMasterId id="2147488253" r:id="rId46"/>
    <p:sldMasterId id="2147488265" r:id="rId47"/>
    <p:sldMasterId id="2147488277" r:id="rId48"/>
    <p:sldMasterId id="2147488289" r:id="rId49"/>
    <p:sldMasterId id="2147488329" r:id="rId50"/>
    <p:sldMasterId id="2147488486" r:id="rId51"/>
    <p:sldMasterId id="2147488524" r:id="rId52"/>
    <p:sldMasterId id="2147488560" r:id="rId53"/>
    <p:sldMasterId id="2147488573" r:id="rId54"/>
    <p:sldMasterId id="2147488580" r:id="rId55"/>
    <p:sldMasterId id="2147488592" r:id="rId56"/>
    <p:sldMasterId id="2147488600" r:id="rId57"/>
    <p:sldMasterId id="2147488612" r:id="rId58"/>
    <p:sldMasterId id="2147488624" r:id="rId59"/>
    <p:sldMasterId id="2147488653" r:id="rId60"/>
    <p:sldMasterId id="2147488667" r:id="rId61"/>
    <p:sldMasterId id="2147488718" r:id="rId62"/>
    <p:sldMasterId id="2147488768" r:id="rId63"/>
    <p:sldMasterId id="2147488780" r:id="rId64"/>
    <p:sldMasterId id="2147488792" r:id="rId65"/>
    <p:sldMasterId id="2147488804" r:id="rId66"/>
    <p:sldMasterId id="2147488816" r:id="rId67"/>
    <p:sldMasterId id="2147488829" r:id="rId68"/>
  </p:sldMasterIdLst>
  <p:notesMasterIdLst>
    <p:notesMasterId r:id="rId224"/>
  </p:notesMasterIdLst>
  <p:handoutMasterIdLst>
    <p:handoutMasterId r:id="rId225"/>
  </p:handoutMasterIdLst>
  <p:sldIdLst>
    <p:sldId id="5150" r:id="rId69"/>
    <p:sldId id="5033" r:id="rId70"/>
    <p:sldId id="4683" r:id="rId71"/>
    <p:sldId id="4015" r:id="rId72"/>
    <p:sldId id="4016" r:id="rId73"/>
    <p:sldId id="5046" r:id="rId74"/>
    <p:sldId id="3812" r:id="rId75"/>
    <p:sldId id="3813" r:id="rId76"/>
    <p:sldId id="3814" r:id="rId77"/>
    <p:sldId id="3815" r:id="rId78"/>
    <p:sldId id="2535" r:id="rId79"/>
    <p:sldId id="2532" r:id="rId80"/>
    <p:sldId id="3841" r:id="rId81"/>
    <p:sldId id="2533" r:id="rId82"/>
    <p:sldId id="5047" r:id="rId83"/>
    <p:sldId id="3821" r:id="rId84"/>
    <p:sldId id="3817" r:id="rId85"/>
    <p:sldId id="1254" r:id="rId86"/>
    <p:sldId id="1223" r:id="rId87"/>
    <p:sldId id="1206" r:id="rId88"/>
    <p:sldId id="3818" r:id="rId89"/>
    <p:sldId id="3819" r:id="rId90"/>
    <p:sldId id="3820" r:id="rId91"/>
    <p:sldId id="3822" r:id="rId92"/>
    <p:sldId id="3823" r:id="rId93"/>
    <p:sldId id="3824" r:id="rId94"/>
    <p:sldId id="3825" r:id="rId95"/>
    <p:sldId id="3826" r:id="rId96"/>
    <p:sldId id="3827" r:id="rId97"/>
    <p:sldId id="1287" r:id="rId98"/>
    <p:sldId id="3828" r:id="rId99"/>
    <p:sldId id="1260" r:id="rId100"/>
    <p:sldId id="1256" r:id="rId101"/>
    <p:sldId id="1257" r:id="rId102"/>
    <p:sldId id="1258" r:id="rId103"/>
    <p:sldId id="3829" r:id="rId104"/>
    <p:sldId id="1288" r:id="rId105"/>
    <p:sldId id="3830" r:id="rId106"/>
    <p:sldId id="1262" r:id="rId107"/>
    <p:sldId id="3831" r:id="rId108"/>
    <p:sldId id="3832" r:id="rId109"/>
    <p:sldId id="3833" r:id="rId110"/>
    <p:sldId id="3834" r:id="rId111"/>
    <p:sldId id="1289" r:id="rId112"/>
    <p:sldId id="3835" r:id="rId113"/>
    <p:sldId id="1240" r:id="rId114"/>
    <p:sldId id="1263" r:id="rId115"/>
    <p:sldId id="3837" r:id="rId116"/>
    <p:sldId id="1267" r:id="rId117"/>
    <p:sldId id="1273" r:id="rId118"/>
    <p:sldId id="1274" r:id="rId119"/>
    <p:sldId id="1275" r:id="rId120"/>
    <p:sldId id="1276" r:id="rId121"/>
    <p:sldId id="1280" r:id="rId122"/>
    <p:sldId id="1281" r:id="rId123"/>
    <p:sldId id="1286" r:id="rId124"/>
    <p:sldId id="1290" r:id="rId125"/>
    <p:sldId id="3838" r:id="rId126"/>
    <p:sldId id="3839" r:id="rId127"/>
    <p:sldId id="257" r:id="rId128"/>
    <p:sldId id="352" r:id="rId129"/>
    <p:sldId id="382" r:id="rId130"/>
    <p:sldId id="359" r:id="rId131"/>
    <p:sldId id="358" r:id="rId132"/>
    <p:sldId id="367" r:id="rId133"/>
    <p:sldId id="380" r:id="rId134"/>
    <p:sldId id="381" r:id="rId135"/>
    <p:sldId id="346" r:id="rId136"/>
    <p:sldId id="4827" r:id="rId137"/>
    <p:sldId id="5207" r:id="rId138"/>
    <p:sldId id="5208" r:id="rId139"/>
    <p:sldId id="461" r:id="rId140"/>
    <p:sldId id="464" r:id="rId141"/>
    <p:sldId id="5209" r:id="rId142"/>
    <p:sldId id="5210" r:id="rId143"/>
    <p:sldId id="3602" r:id="rId144"/>
    <p:sldId id="4232" r:id="rId145"/>
    <p:sldId id="1413" r:id="rId146"/>
    <p:sldId id="5049" r:id="rId147"/>
    <p:sldId id="5048" r:id="rId148"/>
    <p:sldId id="5157" r:id="rId149"/>
    <p:sldId id="1201" r:id="rId150"/>
    <p:sldId id="3156" r:id="rId151"/>
    <p:sldId id="5158" r:id="rId152"/>
    <p:sldId id="4233" r:id="rId153"/>
    <p:sldId id="4234" r:id="rId154"/>
    <p:sldId id="4235" r:id="rId155"/>
    <p:sldId id="4236" r:id="rId156"/>
    <p:sldId id="4237" r:id="rId157"/>
    <p:sldId id="4238" r:id="rId158"/>
    <p:sldId id="4239" r:id="rId159"/>
    <p:sldId id="4240" r:id="rId160"/>
    <p:sldId id="4241" r:id="rId161"/>
    <p:sldId id="1198" r:id="rId162"/>
    <p:sldId id="4242" r:id="rId163"/>
    <p:sldId id="5159" r:id="rId164"/>
    <p:sldId id="3152" r:id="rId165"/>
    <p:sldId id="3153" r:id="rId166"/>
    <p:sldId id="3154" r:id="rId167"/>
    <p:sldId id="3155" r:id="rId168"/>
    <p:sldId id="3162" r:id="rId169"/>
    <p:sldId id="5160" r:id="rId170"/>
    <p:sldId id="4911" r:id="rId171"/>
    <p:sldId id="5161" r:id="rId172"/>
    <p:sldId id="3916" r:id="rId173"/>
    <p:sldId id="4914" r:id="rId174"/>
    <p:sldId id="4905" r:id="rId175"/>
    <p:sldId id="4906" r:id="rId176"/>
    <p:sldId id="5151" r:id="rId177"/>
    <p:sldId id="5155" r:id="rId178"/>
    <p:sldId id="5058" r:id="rId179"/>
    <p:sldId id="2056" r:id="rId180"/>
    <p:sldId id="5054" r:id="rId181"/>
    <p:sldId id="5052" r:id="rId182"/>
    <p:sldId id="5147" r:id="rId183"/>
    <p:sldId id="3802" r:id="rId184"/>
    <p:sldId id="3803" r:id="rId185"/>
    <p:sldId id="3804" r:id="rId186"/>
    <p:sldId id="4206" r:id="rId187"/>
    <p:sldId id="4210" r:id="rId188"/>
    <p:sldId id="3805" r:id="rId189"/>
    <p:sldId id="3806" r:id="rId190"/>
    <p:sldId id="4212" r:id="rId191"/>
    <p:sldId id="587" r:id="rId192"/>
    <p:sldId id="3807" r:id="rId193"/>
    <p:sldId id="4213" r:id="rId194"/>
    <p:sldId id="4214" r:id="rId195"/>
    <p:sldId id="4093" r:id="rId196"/>
    <p:sldId id="4422" r:id="rId197"/>
    <p:sldId id="4367" r:id="rId198"/>
    <p:sldId id="5211" r:id="rId199"/>
    <p:sldId id="5154" r:id="rId200"/>
    <p:sldId id="4424" r:id="rId201"/>
    <p:sldId id="4425" r:id="rId202"/>
    <p:sldId id="4429" r:id="rId203"/>
    <p:sldId id="1863" r:id="rId204"/>
    <p:sldId id="1534" r:id="rId205"/>
    <p:sldId id="4921" r:id="rId206"/>
    <p:sldId id="4922" r:id="rId207"/>
    <p:sldId id="4923" r:id="rId208"/>
    <p:sldId id="4924" r:id="rId209"/>
    <p:sldId id="4925" r:id="rId210"/>
    <p:sldId id="4926" r:id="rId211"/>
    <p:sldId id="4927" r:id="rId212"/>
    <p:sldId id="4928" r:id="rId213"/>
    <p:sldId id="4929" r:id="rId214"/>
    <p:sldId id="4930" r:id="rId215"/>
    <p:sldId id="4931" r:id="rId216"/>
    <p:sldId id="3143" r:id="rId217"/>
    <p:sldId id="3144" r:id="rId218"/>
    <p:sldId id="3145" r:id="rId219"/>
    <p:sldId id="3146" r:id="rId220"/>
    <p:sldId id="3147" r:id="rId221"/>
    <p:sldId id="4405" r:id="rId222"/>
    <p:sldId id="4680" r:id="rId2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908" autoAdjust="0"/>
    <p:restoredTop sz="99433" autoAdjust="0"/>
  </p:normalViewPr>
  <p:slideViewPr>
    <p:cSldViewPr>
      <p:cViewPr varScale="1">
        <p:scale>
          <a:sx n="93" d="100"/>
          <a:sy n="93" d="100"/>
        </p:scale>
        <p:origin x="3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9.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16.xml"/><Relationship Id="rId138" Type="http://schemas.openxmlformats.org/officeDocument/2006/relationships/slide" Target="slides/slide70.xml"/><Relationship Id="rId159" Type="http://schemas.openxmlformats.org/officeDocument/2006/relationships/slide" Target="slides/slide91.xml"/><Relationship Id="rId170" Type="http://schemas.openxmlformats.org/officeDocument/2006/relationships/slide" Target="slides/slide102.xml"/><Relationship Id="rId191" Type="http://schemas.openxmlformats.org/officeDocument/2006/relationships/slide" Target="slides/slide123.xml"/><Relationship Id="rId205" Type="http://schemas.openxmlformats.org/officeDocument/2006/relationships/slide" Target="slides/slide137.xml"/><Relationship Id="rId226" Type="http://schemas.openxmlformats.org/officeDocument/2006/relationships/presProps" Target="presProps.xml"/><Relationship Id="rId107" Type="http://schemas.openxmlformats.org/officeDocument/2006/relationships/slide" Target="slides/slide3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6.xml"/><Relationship Id="rId128" Type="http://schemas.openxmlformats.org/officeDocument/2006/relationships/slide" Target="slides/slide60.xml"/><Relationship Id="rId149" Type="http://schemas.openxmlformats.org/officeDocument/2006/relationships/slide" Target="slides/slide81.xml"/><Relationship Id="rId5" Type="http://schemas.openxmlformats.org/officeDocument/2006/relationships/slideMaster" Target="slideMasters/slideMaster5.xml"/><Relationship Id="rId95" Type="http://schemas.openxmlformats.org/officeDocument/2006/relationships/slide" Target="slides/slide27.xml"/><Relationship Id="rId160" Type="http://schemas.openxmlformats.org/officeDocument/2006/relationships/slide" Target="slides/slide92.xml"/><Relationship Id="rId181" Type="http://schemas.openxmlformats.org/officeDocument/2006/relationships/slide" Target="slides/slide113.xml"/><Relationship Id="rId216" Type="http://schemas.openxmlformats.org/officeDocument/2006/relationships/slide" Target="slides/slide148.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50.xml"/><Relationship Id="rId139" Type="http://schemas.openxmlformats.org/officeDocument/2006/relationships/slide" Target="slides/slide71.xml"/><Relationship Id="rId85" Type="http://schemas.openxmlformats.org/officeDocument/2006/relationships/slide" Target="slides/slide17.xml"/><Relationship Id="rId150" Type="http://schemas.openxmlformats.org/officeDocument/2006/relationships/slide" Target="slides/slide82.xml"/><Relationship Id="rId171" Type="http://schemas.openxmlformats.org/officeDocument/2006/relationships/slide" Target="slides/slide103.xml"/><Relationship Id="rId192" Type="http://schemas.openxmlformats.org/officeDocument/2006/relationships/slide" Target="slides/slide124.xml"/><Relationship Id="rId206" Type="http://schemas.openxmlformats.org/officeDocument/2006/relationships/slide" Target="slides/slide138.xml"/><Relationship Id="rId227" Type="http://schemas.openxmlformats.org/officeDocument/2006/relationships/viewProps" Target="viewProps.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0.xml"/><Relationship Id="rId129" Type="http://schemas.openxmlformats.org/officeDocument/2006/relationships/slide" Target="slides/slide61.xml"/><Relationship Id="rId54" Type="http://schemas.openxmlformats.org/officeDocument/2006/relationships/slideMaster" Target="slideMasters/slideMaster54.xml"/><Relationship Id="rId75" Type="http://schemas.openxmlformats.org/officeDocument/2006/relationships/slide" Target="slides/slide7.xml"/><Relationship Id="rId96" Type="http://schemas.openxmlformats.org/officeDocument/2006/relationships/slide" Target="slides/slide28.xml"/><Relationship Id="rId140" Type="http://schemas.openxmlformats.org/officeDocument/2006/relationships/slide" Target="slides/slide72.xml"/><Relationship Id="rId161" Type="http://schemas.openxmlformats.org/officeDocument/2006/relationships/slide" Target="slides/slide93.xml"/><Relationship Id="rId182" Type="http://schemas.openxmlformats.org/officeDocument/2006/relationships/slide" Target="slides/slide114.xml"/><Relationship Id="rId217" Type="http://schemas.openxmlformats.org/officeDocument/2006/relationships/slide" Target="slides/slide149.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51.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8.xml"/><Relationship Id="rId130" Type="http://schemas.openxmlformats.org/officeDocument/2006/relationships/slide" Target="slides/slide62.xml"/><Relationship Id="rId151" Type="http://schemas.openxmlformats.org/officeDocument/2006/relationships/slide" Target="slides/slide83.xml"/><Relationship Id="rId172" Type="http://schemas.openxmlformats.org/officeDocument/2006/relationships/slide" Target="slides/slide104.xml"/><Relationship Id="rId193" Type="http://schemas.openxmlformats.org/officeDocument/2006/relationships/slide" Target="slides/slide125.xml"/><Relationship Id="rId207" Type="http://schemas.openxmlformats.org/officeDocument/2006/relationships/slide" Target="slides/slide139.xml"/><Relationship Id="rId228" Type="http://schemas.openxmlformats.org/officeDocument/2006/relationships/theme" Target="theme/theme1.xml"/><Relationship Id="rId13" Type="http://schemas.openxmlformats.org/officeDocument/2006/relationships/slideMaster" Target="slideMasters/slideMaster13.xml"/><Relationship Id="rId109" Type="http://schemas.openxmlformats.org/officeDocument/2006/relationships/slide" Target="slides/slide41.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8.xml"/><Relationship Id="rId97" Type="http://schemas.openxmlformats.org/officeDocument/2006/relationships/slide" Target="slides/slide29.xml"/><Relationship Id="rId120" Type="http://schemas.openxmlformats.org/officeDocument/2006/relationships/slide" Target="slides/slide52.xml"/><Relationship Id="rId141" Type="http://schemas.openxmlformats.org/officeDocument/2006/relationships/slide" Target="slides/slide73.xml"/><Relationship Id="rId7" Type="http://schemas.openxmlformats.org/officeDocument/2006/relationships/slideMaster" Target="slideMasters/slideMaster7.xml"/><Relationship Id="rId162" Type="http://schemas.openxmlformats.org/officeDocument/2006/relationships/slide" Target="slides/slide94.xml"/><Relationship Id="rId183" Type="http://schemas.openxmlformats.org/officeDocument/2006/relationships/slide" Target="slides/slide115.xml"/><Relationship Id="rId218" Type="http://schemas.openxmlformats.org/officeDocument/2006/relationships/slide" Target="slides/slide150.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9.xml"/><Relationship Id="rId110" Type="http://schemas.openxmlformats.org/officeDocument/2006/relationships/slide" Target="slides/slide42.xml"/><Relationship Id="rId131" Type="http://schemas.openxmlformats.org/officeDocument/2006/relationships/slide" Target="slides/slide63.xml"/><Relationship Id="rId152" Type="http://schemas.openxmlformats.org/officeDocument/2006/relationships/slide" Target="slides/slide84.xml"/><Relationship Id="rId173" Type="http://schemas.openxmlformats.org/officeDocument/2006/relationships/slide" Target="slides/slide105.xml"/><Relationship Id="rId194" Type="http://schemas.openxmlformats.org/officeDocument/2006/relationships/slide" Target="slides/slide126.xml"/><Relationship Id="rId208" Type="http://schemas.openxmlformats.org/officeDocument/2006/relationships/slide" Target="slides/slide140.xml"/><Relationship Id="rId229" Type="http://schemas.openxmlformats.org/officeDocument/2006/relationships/tableStyles" Target="tableStyles.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9.xml"/><Relationship Id="rId100" Type="http://schemas.openxmlformats.org/officeDocument/2006/relationships/slide" Target="slides/slide32.xml"/><Relationship Id="rId8" Type="http://schemas.openxmlformats.org/officeDocument/2006/relationships/slideMaster" Target="slideMasters/slideMaster8.xml"/><Relationship Id="rId98" Type="http://schemas.openxmlformats.org/officeDocument/2006/relationships/slide" Target="slides/slide30.xml"/><Relationship Id="rId121" Type="http://schemas.openxmlformats.org/officeDocument/2006/relationships/slide" Target="slides/slide53.xml"/><Relationship Id="rId142" Type="http://schemas.openxmlformats.org/officeDocument/2006/relationships/slide" Target="slides/slide74.xml"/><Relationship Id="rId163" Type="http://schemas.openxmlformats.org/officeDocument/2006/relationships/slide" Target="slides/slide95.xml"/><Relationship Id="rId184" Type="http://schemas.openxmlformats.org/officeDocument/2006/relationships/slide" Target="slides/slide116.xml"/><Relationship Id="rId219" Type="http://schemas.openxmlformats.org/officeDocument/2006/relationships/slide" Target="slides/slide15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116" Type="http://schemas.openxmlformats.org/officeDocument/2006/relationships/slide" Target="slides/slide48.xml"/><Relationship Id="rId137" Type="http://schemas.openxmlformats.org/officeDocument/2006/relationships/slide" Target="slides/slide69.xml"/><Relationship Id="rId158" Type="http://schemas.openxmlformats.org/officeDocument/2006/relationships/slide" Target="slides/slide9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5.xml"/><Relationship Id="rId88" Type="http://schemas.openxmlformats.org/officeDocument/2006/relationships/slide" Target="slides/slide20.xml"/><Relationship Id="rId111" Type="http://schemas.openxmlformats.org/officeDocument/2006/relationships/slide" Target="slides/slide43.xml"/><Relationship Id="rId132" Type="http://schemas.openxmlformats.org/officeDocument/2006/relationships/slide" Target="slides/slide64.xml"/><Relationship Id="rId153" Type="http://schemas.openxmlformats.org/officeDocument/2006/relationships/slide" Target="slides/slide85.xml"/><Relationship Id="rId174" Type="http://schemas.openxmlformats.org/officeDocument/2006/relationships/slide" Target="slides/slide106.xml"/><Relationship Id="rId179" Type="http://schemas.openxmlformats.org/officeDocument/2006/relationships/slide" Target="slides/slide111.xml"/><Relationship Id="rId195" Type="http://schemas.openxmlformats.org/officeDocument/2006/relationships/slide" Target="slides/slide127.xml"/><Relationship Id="rId209" Type="http://schemas.openxmlformats.org/officeDocument/2006/relationships/slide" Target="slides/slide141.xml"/><Relationship Id="rId190" Type="http://schemas.openxmlformats.org/officeDocument/2006/relationships/slide" Target="slides/slide122.xml"/><Relationship Id="rId204" Type="http://schemas.openxmlformats.org/officeDocument/2006/relationships/slide" Target="slides/slide136.xml"/><Relationship Id="rId220" Type="http://schemas.openxmlformats.org/officeDocument/2006/relationships/slide" Target="slides/slide152.xml"/><Relationship Id="rId225" Type="http://schemas.openxmlformats.org/officeDocument/2006/relationships/handoutMaster" Target="handoutMasters/handoutMaster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38.xml"/><Relationship Id="rId127" Type="http://schemas.openxmlformats.org/officeDocument/2006/relationships/slide" Target="slides/slide5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5.xml"/><Relationship Id="rId78" Type="http://schemas.openxmlformats.org/officeDocument/2006/relationships/slide" Target="slides/slide10.xml"/><Relationship Id="rId94" Type="http://schemas.openxmlformats.org/officeDocument/2006/relationships/slide" Target="slides/slide26.xml"/><Relationship Id="rId99" Type="http://schemas.openxmlformats.org/officeDocument/2006/relationships/slide" Target="slides/slide31.xml"/><Relationship Id="rId101" Type="http://schemas.openxmlformats.org/officeDocument/2006/relationships/slide" Target="slides/slide33.xml"/><Relationship Id="rId122" Type="http://schemas.openxmlformats.org/officeDocument/2006/relationships/slide" Target="slides/slide54.xml"/><Relationship Id="rId143" Type="http://schemas.openxmlformats.org/officeDocument/2006/relationships/slide" Target="slides/slide75.xml"/><Relationship Id="rId148" Type="http://schemas.openxmlformats.org/officeDocument/2006/relationships/slide" Target="slides/slide80.xml"/><Relationship Id="rId164" Type="http://schemas.openxmlformats.org/officeDocument/2006/relationships/slide" Target="slides/slide96.xml"/><Relationship Id="rId169" Type="http://schemas.openxmlformats.org/officeDocument/2006/relationships/slide" Target="slides/slide101.xml"/><Relationship Id="rId185"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12.xml"/><Relationship Id="rId210" Type="http://schemas.openxmlformats.org/officeDocument/2006/relationships/slide" Target="slides/slide142.xml"/><Relationship Id="rId215" Type="http://schemas.openxmlformats.org/officeDocument/2006/relationships/slide" Target="slides/slide147.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21.xml"/><Relationship Id="rId112" Type="http://schemas.openxmlformats.org/officeDocument/2006/relationships/slide" Target="slides/slide44.xml"/><Relationship Id="rId133" Type="http://schemas.openxmlformats.org/officeDocument/2006/relationships/slide" Target="slides/slide65.xml"/><Relationship Id="rId154" Type="http://schemas.openxmlformats.org/officeDocument/2006/relationships/slide" Target="slides/slide86.xml"/><Relationship Id="rId175" Type="http://schemas.openxmlformats.org/officeDocument/2006/relationships/slide" Target="slides/slide107.xml"/><Relationship Id="rId196" Type="http://schemas.openxmlformats.org/officeDocument/2006/relationships/slide" Target="slides/slide128.xml"/><Relationship Id="rId200" Type="http://schemas.openxmlformats.org/officeDocument/2006/relationships/slide" Target="slides/slide132.xml"/><Relationship Id="rId16" Type="http://schemas.openxmlformats.org/officeDocument/2006/relationships/slideMaster" Target="slideMasters/slideMaster16.xml"/><Relationship Id="rId221" Type="http://schemas.openxmlformats.org/officeDocument/2006/relationships/slide" Target="slides/slide153.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1.xml"/><Relationship Id="rId102" Type="http://schemas.openxmlformats.org/officeDocument/2006/relationships/slide" Target="slides/slide34.xml"/><Relationship Id="rId123" Type="http://schemas.openxmlformats.org/officeDocument/2006/relationships/slide" Target="slides/slide55.xml"/><Relationship Id="rId144" Type="http://schemas.openxmlformats.org/officeDocument/2006/relationships/slide" Target="slides/slide76.xml"/><Relationship Id="rId90" Type="http://schemas.openxmlformats.org/officeDocument/2006/relationships/slide" Target="slides/slide22.xml"/><Relationship Id="rId165" Type="http://schemas.openxmlformats.org/officeDocument/2006/relationships/slide" Target="slides/slide97.xml"/><Relationship Id="rId186" Type="http://schemas.openxmlformats.org/officeDocument/2006/relationships/slide" Target="slides/slide118.xml"/><Relationship Id="rId211" Type="http://schemas.openxmlformats.org/officeDocument/2006/relationships/slide" Target="slides/slide14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xml"/><Relationship Id="rId113" Type="http://schemas.openxmlformats.org/officeDocument/2006/relationships/slide" Target="slides/slide45.xml"/><Relationship Id="rId134" Type="http://schemas.openxmlformats.org/officeDocument/2006/relationships/slide" Target="slides/slide66.xml"/><Relationship Id="rId80" Type="http://schemas.openxmlformats.org/officeDocument/2006/relationships/slide" Target="slides/slide12.xml"/><Relationship Id="rId155" Type="http://schemas.openxmlformats.org/officeDocument/2006/relationships/slide" Target="slides/slide87.xml"/><Relationship Id="rId176" Type="http://schemas.openxmlformats.org/officeDocument/2006/relationships/slide" Target="slides/slide108.xml"/><Relationship Id="rId197" Type="http://schemas.openxmlformats.org/officeDocument/2006/relationships/slide" Target="slides/slide129.xml"/><Relationship Id="rId201" Type="http://schemas.openxmlformats.org/officeDocument/2006/relationships/slide" Target="slides/slide133.xml"/><Relationship Id="rId222" Type="http://schemas.openxmlformats.org/officeDocument/2006/relationships/slide" Target="slides/slide15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5.xml"/><Relationship Id="rId124" Type="http://schemas.openxmlformats.org/officeDocument/2006/relationships/slide" Target="slides/slide56.xml"/><Relationship Id="rId70" Type="http://schemas.openxmlformats.org/officeDocument/2006/relationships/slide" Target="slides/slide2.xml"/><Relationship Id="rId91" Type="http://schemas.openxmlformats.org/officeDocument/2006/relationships/slide" Target="slides/slide23.xml"/><Relationship Id="rId145" Type="http://schemas.openxmlformats.org/officeDocument/2006/relationships/slide" Target="slides/slide77.xml"/><Relationship Id="rId166" Type="http://schemas.openxmlformats.org/officeDocument/2006/relationships/slide" Target="slides/slide98.xml"/><Relationship Id="rId187" Type="http://schemas.openxmlformats.org/officeDocument/2006/relationships/slide" Target="slides/slide119.xml"/><Relationship Id="rId1" Type="http://schemas.openxmlformats.org/officeDocument/2006/relationships/slideMaster" Target="slideMasters/slideMaster1.xml"/><Relationship Id="rId212" Type="http://schemas.openxmlformats.org/officeDocument/2006/relationships/slide" Target="slides/slide14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6.xml"/><Relationship Id="rId60" Type="http://schemas.openxmlformats.org/officeDocument/2006/relationships/slideMaster" Target="slideMasters/slideMaster60.xml"/><Relationship Id="rId81" Type="http://schemas.openxmlformats.org/officeDocument/2006/relationships/slide" Target="slides/slide13.xml"/><Relationship Id="rId135" Type="http://schemas.openxmlformats.org/officeDocument/2006/relationships/slide" Target="slides/slide67.xml"/><Relationship Id="rId156" Type="http://schemas.openxmlformats.org/officeDocument/2006/relationships/slide" Target="slides/slide88.xml"/><Relationship Id="rId177" Type="http://schemas.openxmlformats.org/officeDocument/2006/relationships/slide" Target="slides/slide109.xml"/><Relationship Id="rId198" Type="http://schemas.openxmlformats.org/officeDocument/2006/relationships/slide" Target="slides/slide130.xml"/><Relationship Id="rId202" Type="http://schemas.openxmlformats.org/officeDocument/2006/relationships/slide" Target="slides/slide134.xml"/><Relationship Id="rId223" Type="http://schemas.openxmlformats.org/officeDocument/2006/relationships/slide" Target="slides/slide155.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36.xml"/><Relationship Id="rId125" Type="http://schemas.openxmlformats.org/officeDocument/2006/relationships/slide" Target="slides/slide57.xml"/><Relationship Id="rId146" Type="http://schemas.openxmlformats.org/officeDocument/2006/relationships/slide" Target="slides/slide78.xml"/><Relationship Id="rId167" Type="http://schemas.openxmlformats.org/officeDocument/2006/relationships/slide" Target="slides/slide99.xml"/><Relationship Id="rId188" Type="http://schemas.openxmlformats.org/officeDocument/2006/relationships/slide" Target="slides/slide120.xml"/><Relationship Id="rId71" Type="http://schemas.openxmlformats.org/officeDocument/2006/relationships/slide" Target="slides/slide3.xml"/><Relationship Id="rId92" Type="http://schemas.openxmlformats.org/officeDocument/2006/relationships/slide" Target="slides/slide24.xml"/><Relationship Id="rId213" Type="http://schemas.openxmlformats.org/officeDocument/2006/relationships/slide" Target="slides/slide14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47.xml"/><Relationship Id="rId136" Type="http://schemas.openxmlformats.org/officeDocument/2006/relationships/slide" Target="slides/slide68.xml"/><Relationship Id="rId157" Type="http://schemas.openxmlformats.org/officeDocument/2006/relationships/slide" Target="slides/slide89.xml"/><Relationship Id="rId178" Type="http://schemas.openxmlformats.org/officeDocument/2006/relationships/slide" Target="slides/slide110.xml"/><Relationship Id="rId61" Type="http://schemas.openxmlformats.org/officeDocument/2006/relationships/slideMaster" Target="slideMasters/slideMaster61.xml"/><Relationship Id="rId82" Type="http://schemas.openxmlformats.org/officeDocument/2006/relationships/slide" Target="slides/slide14.xml"/><Relationship Id="rId199" Type="http://schemas.openxmlformats.org/officeDocument/2006/relationships/slide" Target="slides/slide131.xml"/><Relationship Id="rId203" Type="http://schemas.openxmlformats.org/officeDocument/2006/relationships/slide" Target="slides/slide135.xml"/><Relationship Id="rId19" Type="http://schemas.openxmlformats.org/officeDocument/2006/relationships/slideMaster" Target="slideMasters/slideMaster19.xml"/><Relationship Id="rId224" Type="http://schemas.openxmlformats.org/officeDocument/2006/relationships/notesMaster" Target="notesMasters/notesMaster1.xml"/><Relationship Id="rId30" Type="http://schemas.openxmlformats.org/officeDocument/2006/relationships/slideMaster" Target="slideMasters/slideMaster30.xml"/><Relationship Id="rId105" Type="http://schemas.openxmlformats.org/officeDocument/2006/relationships/slide" Target="slides/slide37.xml"/><Relationship Id="rId126" Type="http://schemas.openxmlformats.org/officeDocument/2006/relationships/slide" Target="slides/slide58.xml"/><Relationship Id="rId147" Type="http://schemas.openxmlformats.org/officeDocument/2006/relationships/slide" Target="slides/slide79.xml"/><Relationship Id="rId168" Type="http://schemas.openxmlformats.org/officeDocument/2006/relationships/slide" Target="slides/slide100.xml"/><Relationship Id="rId51" Type="http://schemas.openxmlformats.org/officeDocument/2006/relationships/slideMaster" Target="slideMasters/slideMaster51.xml"/><Relationship Id="rId72" Type="http://schemas.openxmlformats.org/officeDocument/2006/relationships/slide" Target="slides/slide4.xml"/><Relationship Id="rId93" Type="http://schemas.openxmlformats.org/officeDocument/2006/relationships/slide" Target="slides/slide25.xml"/><Relationship Id="rId189" Type="http://schemas.openxmlformats.org/officeDocument/2006/relationships/slide" Target="slides/slide121.xml"/><Relationship Id="rId3" Type="http://schemas.openxmlformats.org/officeDocument/2006/relationships/slideMaster" Target="slideMasters/slideMaster3.xml"/><Relationship Id="rId214" Type="http://schemas.openxmlformats.org/officeDocument/2006/relationships/slide" Target="slides/slide146.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3" Type="http://schemas.openxmlformats.org/officeDocument/2006/relationships/oleObject" Target="file:////Users\kevincha\Downloads\talk_stacked_bar.xlsx" TargetMode="External"/><Relationship Id="rId2" Type="http://schemas.microsoft.com/office/2011/relationships/chartColorStyle" Target="colors1.xml"/><Relationship Id="rId1" Type="http://schemas.microsoft.com/office/2011/relationships/chartStyle" Target="style1.xml"/></Relationships>
</file>

<file path=ppt/charts/_rels/chart10.xml.rels><?xml version="1.0" encoding="UTF-8" standalone="yes"?>
<Relationships xmlns="http://schemas.openxmlformats.org/package/2006/relationships"><Relationship Id="rId3" Type="http://schemas.openxmlformats.org/officeDocument/2006/relationships/oleObject" Target="file:////Users\kevincha\Downloads\talk_stacked_bar.xlsx" TargetMode="External"/><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14.xml.rels><?xml version="1.0" encoding="UTF-8" standalone="yes"?>
<Relationships xmlns="http://schemas.openxmlformats.org/package/2006/relationships"><Relationship Id="rId2" Type="http://schemas.openxmlformats.org/officeDocument/2006/relationships/oleObject" Target="file:////Users/kevincha/Dropbox/volt_scaling/paper_figs/kevin_spice_plots_10_29_16.xlsx" TargetMode="External"/><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Users/kevincha/Dropbox/volt_scaling/paper_figs/kevin_spice_plots_10_29_16.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598731630627"/>
          <c:y val="0.16618061631184999"/>
          <c:w val="0.690963800844691"/>
          <c:h val="0.52852435112277596"/>
        </c:manualLayout>
      </c:layout>
      <c:barChart>
        <c:barDir val="col"/>
        <c:grouping val="percentStacked"/>
        <c:varyColors val="0"/>
        <c:ser>
          <c:idx val="2"/>
          <c:order val="0"/>
          <c:tx>
            <c:strRef>
              <c:f>Sheet1!$A$5</c:f>
              <c:strCache>
                <c:ptCount val="1"/>
                <c:pt idx="0">
                  <c:v>7.5ns</c:v>
                </c:pt>
              </c:strCache>
            </c:strRef>
          </c:tx>
          <c:spPr>
            <a:solidFill>
              <a:schemeClr val="tx1">
                <a:lumMod val="75000"/>
                <a:lumOff val="2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Sheet1!$I$5:$M$5</c:f>
              <c:numCache>
                <c:formatCode>General</c:formatCode>
                <c:ptCount val="5"/>
                <c:pt idx="0">
                  <c:v>0</c:v>
                </c:pt>
                <c:pt idx="1">
                  <c:v>13</c:v>
                </c:pt>
                <c:pt idx="2">
                  <c:v>74</c:v>
                </c:pt>
                <c:pt idx="3">
                  <c:v>99</c:v>
                </c:pt>
                <c:pt idx="4">
                  <c:v>100</c:v>
                </c:pt>
              </c:numCache>
            </c:numRef>
          </c:val>
          <c:extLst>
            <c:ext xmlns:c16="http://schemas.microsoft.com/office/drawing/2014/chart" uri="{C3380CC4-5D6E-409C-BE32-E72D297353CC}">
              <c16:uniqueId val="{00000000-0CD2-44AD-9A65-7CD89761EA3E}"/>
            </c:ext>
          </c:extLst>
        </c:ser>
        <c:ser>
          <c:idx val="1"/>
          <c:order val="1"/>
          <c:tx>
            <c:strRef>
              <c:f>Sheet1!$A$4</c:f>
              <c:strCache>
                <c:ptCount val="1"/>
                <c:pt idx="0">
                  <c:v>10ns</c:v>
                </c:pt>
              </c:strCache>
            </c:strRef>
          </c:tx>
          <c:spPr>
            <a:solidFill>
              <a:schemeClr val="bg1">
                <a:lumMod val="6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Sheet1!$I$4:$M$4</c:f>
              <c:numCache>
                <c:formatCode>General</c:formatCode>
                <c:ptCount val="5"/>
                <c:pt idx="0">
                  <c:v>0</c:v>
                </c:pt>
                <c:pt idx="1">
                  <c:v>87</c:v>
                </c:pt>
                <c:pt idx="2">
                  <c:v>26</c:v>
                </c:pt>
                <c:pt idx="3">
                  <c:v>1</c:v>
                </c:pt>
                <c:pt idx="4">
                  <c:v>0</c:v>
                </c:pt>
              </c:numCache>
            </c:numRef>
          </c:val>
          <c:extLst>
            <c:ext xmlns:c16="http://schemas.microsoft.com/office/drawing/2014/chart" uri="{C3380CC4-5D6E-409C-BE32-E72D297353CC}">
              <c16:uniqueId val="{00000001-0CD2-44AD-9A65-7CD89761EA3E}"/>
            </c:ext>
          </c:extLst>
        </c:ser>
        <c:ser>
          <c:idx val="0"/>
          <c:order val="2"/>
          <c:tx>
            <c:strRef>
              <c:f>Sheet1!$A$3</c:f>
              <c:strCache>
                <c:ptCount val="1"/>
                <c:pt idx="0">
                  <c:v>13ns</c:v>
                </c:pt>
              </c:strCache>
            </c:strRef>
          </c:tx>
          <c:spPr>
            <a:solidFill>
              <a:schemeClr val="bg1">
                <a:lumMod val="9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Sheet1!$I$3:$M$3</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2-0CD2-44AD-9A65-7CD89761EA3E}"/>
            </c:ext>
          </c:extLst>
        </c:ser>
        <c:dLbls>
          <c:showLegendKey val="0"/>
          <c:showVal val="0"/>
          <c:showCatName val="0"/>
          <c:showSerName val="0"/>
          <c:showPercent val="0"/>
          <c:showBubbleSize val="0"/>
        </c:dLbls>
        <c:gapWidth val="150"/>
        <c:overlap val="100"/>
        <c:axId val="1183484608"/>
        <c:axId val="1130611824"/>
      </c:barChart>
      <c:catAx>
        <c:axId val="118348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30611824"/>
        <c:crosses val="autoZero"/>
        <c:auto val="1"/>
        <c:lblAlgn val="ctr"/>
        <c:lblOffset val="100"/>
        <c:noMultiLvlLbl val="0"/>
      </c:catAx>
      <c:valAx>
        <c:axId val="1130611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r>
                  <a:rPr lang="en-US" b="1"/>
                  <a:t>Fraction of Cells</a:t>
                </a:r>
              </a:p>
            </c:rich>
          </c:tx>
          <c:layout>
            <c:manualLayout>
              <c:xMode val="edge"/>
              <c:yMode val="edge"/>
              <c:x val="0"/>
              <c:y val="0.128332026225805"/>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8348460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legend>
    <c:plotVisOnly val="1"/>
    <c:dispBlanksAs val="gap"/>
    <c:showDLblsOverMax val="0"/>
  </c:chart>
  <c:spPr>
    <a:noFill/>
    <a:ln w="9525" cap="flat" cmpd="sng" algn="ctr">
      <a:noFill/>
      <a:round/>
    </a:ln>
    <a:effectLst/>
  </c:spPr>
  <c:txPr>
    <a:bodyPr/>
    <a:lstStyle/>
    <a:p>
      <a:pPr>
        <a:defRPr sz="2000">
          <a:latin typeface="Gill Sans MT" charset="0"/>
          <a:ea typeface="Gill Sans MT" charset="0"/>
          <a:cs typeface="Gill Sans MT"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598731630627"/>
          <c:y val="0.16618061631184999"/>
          <c:w val="0.690963800844691"/>
          <c:h val="0.52852435112277596"/>
        </c:manualLayout>
      </c:layout>
      <c:barChart>
        <c:barDir val="col"/>
        <c:grouping val="percentStacked"/>
        <c:varyColors val="0"/>
        <c:ser>
          <c:idx val="2"/>
          <c:order val="0"/>
          <c:tx>
            <c:strRef>
              <c:f>Sheet1!$A$5</c:f>
              <c:strCache>
                <c:ptCount val="1"/>
                <c:pt idx="0">
                  <c:v>7.5ns</c:v>
                </c:pt>
              </c:strCache>
            </c:strRef>
          </c:tx>
          <c:spPr>
            <a:solidFill>
              <a:schemeClr val="tx1">
                <a:lumMod val="75000"/>
                <a:lumOff val="2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Sheet1!$B$5:$F$5</c:f>
              <c:numCache>
                <c:formatCode>General</c:formatCode>
                <c:ptCount val="5"/>
                <c:pt idx="0">
                  <c:v>0</c:v>
                </c:pt>
                <c:pt idx="1">
                  <c:v>12</c:v>
                </c:pt>
                <c:pt idx="2">
                  <c:v>93</c:v>
                </c:pt>
                <c:pt idx="3">
                  <c:v>99</c:v>
                </c:pt>
                <c:pt idx="4">
                  <c:v>100</c:v>
                </c:pt>
              </c:numCache>
            </c:numRef>
          </c:val>
          <c:extLst>
            <c:ext xmlns:c16="http://schemas.microsoft.com/office/drawing/2014/chart" uri="{C3380CC4-5D6E-409C-BE32-E72D297353CC}">
              <c16:uniqueId val="{00000002-9683-4DED-B974-F4B18124224D}"/>
            </c:ext>
          </c:extLst>
        </c:ser>
        <c:ser>
          <c:idx val="1"/>
          <c:order val="1"/>
          <c:tx>
            <c:strRef>
              <c:f>Sheet1!$A$4</c:f>
              <c:strCache>
                <c:ptCount val="1"/>
                <c:pt idx="0">
                  <c:v>10ns</c:v>
                </c:pt>
              </c:strCache>
            </c:strRef>
          </c:tx>
          <c:spPr>
            <a:solidFill>
              <a:schemeClr val="bg1">
                <a:lumMod val="6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Sheet1!$B$4:$F$4</c:f>
              <c:numCache>
                <c:formatCode>General</c:formatCode>
                <c:ptCount val="5"/>
                <c:pt idx="0">
                  <c:v>0</c:v>
                </c:pt>
                <c:pt idx="1">
                  <c:v>88</c:v>
                </c:pt>
                <c:pt idx="2">
                  <c:v>7</c:v>
                </c:pt>
                <c:pt idx="3">
                  <c:v>1</c:v>
                </c:pt>
                <c:pt idx="4">
                  <c:v>0</c:v>
                </c:pt>
              </c:numCache>
            </c:numRef>
          </c:val>
          <c:extLst>
            <c:ext xmlns:c16="http://schemas.microsoft.com/office/drawing/2014/chart" uri="{C3380CC4-5D6E-409C-BE32-E72D297353CC}">
              <c16:uniqueId val="{00000001-9683-4DED-B974-F4B18124224D}"/>
            </c:ext>
          </c:extLst>
        </c:ser>
        <c:ser>
          <c:idx val="0"/>
          <c:order val="2"/>
          <c:tx>
            <c:strRef>
              <c:f>Sheet1!$A$3</c:f>
              <c:strCache>
                <c:ptCount val="1"/>
                <c:pt idx="0">
                  <c:v>13ns</c:v>
                </c:pt>
              </c:strCache>
            </c:strRef>
          </c:tx>
          <c:spPr>
            <a:solidFill>
              <a:schemeClr val="bg1">
                <a:lumMod val="9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Sheet1!$B$3:$F$3</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0-9683-4DED-B974-F4B18124224D}"/>
            </c:ext>
          </c:extLst>
        </c:ser>
        <c:dLbls>
          <c:showLegendKey val="0"/>
          <c:showVal val="0"/>
          <c:showCatName val="0"/>
          <c:showSerName val="0"/>
          <c:showPercent val="0"/>
          <c:showBubbleSize val="0"/>
        </c:dLbls>
        <c:gapWidth val="150"/>
        <c:overlap val="100"/>
        <c:axId val="1163553040"/>
        <c:axId val="1163836544"/>
      </c:barChart>
      <c:catAx>
        <c:axId val="116355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63836544"/>
        <c:crosses val="autoZero"/>
        <c:auto val="1"/>
        <c:lblAlgn val="ctr"/>
        <c:lblOffset val="100"/>
        <c:noMultiLvlLbl val="0"/>
      </c:catAx>
      <c:valAx>
        <c:axId val="11638365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r>
                  <a:rPr lang="en-US" b="1"/>
                  <a:t>Fraction of Cells</a:t>
                </a:r>
              </a:p>
            </c:rich>
          </c:tx>
          <c:layout>
            <c:manualLayout>
              <c:xMode val="edge"/>
              <c:yMode val="edge"/>
              <c:x val="0"/>
              <c:y val="0.124347962480786"/>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63553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legend>
    <c:plotVisOnly val="1"/>
    <c:dispBlanksAs val="gap"/>
    <c:showDLblsOverMax val="0"/>
  </c:chart>
  <c:spPr>
    <a:noFill/>
    <a:ln w="9525" cap="flat" cmpd="sng" algn="ctr">
      <a:noFill/>
      <a:round/>
    </a:ln>
    <a:effectLst/>
  </c:spPr>
  <c:txPr>
    <a:bodyPr/>
    <a:lstStyle/>
    <a:p>
      <a:pPr>
        <a:defRPr sz="2000">
          <a:latin typeface="Gill Sans MT" charset="0"/>
          <a:ea typeface="Gill Sans MT" charset="0"/>
          <a:cs typeface="Gill Sans MT"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841624240"/>
        <c:axId val="-1841615904"/>
      </c:barChart>
      <c:catAx>
        <c:axId val="-1841624240"/>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15904"/>
        <c:crosses val="autoZero"/>
        <c:auto val="1"/>
        <c:lblAlgn val="ctr"/>
        <c:lblOffset val="100"/>
        <c:noMultiLvlLbl val="0"/>
      </c:catAx>
      <c:valAx>
        <c:axId val="-1841615904"/>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242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85855934674799"/>
          <c:y val="5.3321164399904503E-2"/>
          <c:w val="0.71888133940509602"/>
          <c:h val="0.60258959675495105"/>
        </c:manualLayout>
      </c:layout>
      <c:barChart>
        <c:barDir val="col"/>
        <c:grouping val="clustered"/>
        <c:varyColors val="0"/>
        <c:ser>
          <c:idx val="0"/>
          <c:order val="0"/>
          <c:tx>
            <c:strRef>
              <c:f>latency!$A$72</c:f>
              <c:strCache>
                <c:ptCount val="1"/>
                <c:pt idx="0">
                  <c:v>Latency Reduction</c:v>
                </c:pt>
              </c:strCache>
            </c:strRef>
          </c:tx>
          <c:spPr>
            <a:solidFill>
              <a:schemeClr val="bg1">
                <a:lumMod val="50000"/>
              </a:schemeClr>
            </a:solidFill>
            <a:ln w="6350">
              <a:solidFill>
                <a:schemeClr val="tx1"/>
              </a:solidFill>
            </a:ln>
            <a:effectLst/>
          </c:spPr>
          <c:invertIfNegative val="0"/>
          <c:dPt>
            <c:idx val="0"/>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1-44E3-4BE0-BECF-1F8FE81336F8}"/>
              </c:ext>
            </c:extLst>
          </c:dPt>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44E3-4BE0-BECF-1F8FE81336F8}"/>
              </c:ext>
            </c:extLst>
          </c:dPt>
          <c:dPt>
            <c:idx val="2"/>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5-44E3-4BE0-BECF-1F8FE81336F8}"/>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7-44E3-4BE0-BECF-1F8FE81336F8}"/>
              </c:ext>
            </c:extLst>
          </c:dPt>
          <c:dPt>
            <c:idx val="4"/>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9-44E3-4BE0-BECF-1F8FE81336F8}"/>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B-44E3-4BE0-BECF-1F8FE81336F8}"/>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4E3-4BE0-BECF-1F8FE81336F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4E3-4BE0-BECF-1F8FE81336F8}"/>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4E3-4BE0-BECF-1F8FE81336F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44E3-4BE0-BECF-1F8FE81336F8}"/>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latency!$B$70:$G$71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latency!$B$72:$G$72</c:f>
              <c:numCache>
                <c:formatCode>0%</c:formatCode>
                <c:ptCount val="6"/>
                <c:pt idx="0">
                  <c:v>0.31202419354838701</c:v>
                </c:pt>
                <c:pt idx="1">
                  <c:v>0.25526612903225798</c:v>
                </c:pt>
                <c:pt idx="2">
                  <c:v>0.35117741935483898</c:v>
                </c:pt>
                <c:pt idx="3">
                  <c:v>0.34639516129032299</c:v>
                </c:pt>
                <c:pt idx="4">
                  <c:v>0.36568743890518102</c:v>
                </c:pt>
                <c:pt idx="5">
                  <c:v>0.35800317693059602</c:v>
                </c:pt>
              </c:numCache>
            </c:numRef>
          </c:val>
          <c:extLst>
            <c:ext xmlns:c16="http://schemas.microsoft.com/office/drawing/2014/chart" uri="{C3380CC4-5D6E-409C-BE32-E72D297353CC}">
              <c16:uniqueId val="{0000000C-44E3-4BE0-BECF-1F8FE81336F8}"/>
            </c:ext>
          </c:extLst>
        </c:ser>
        <c:dLbls>
          <c:showLegendKey val="0"/>
          <c:showVal val="0"/>
          <c:showCatName val="0"/>
          <c:showSerName val="0"/>
          <c:showPercent val="0"/>
          <c:showBubbleSize val="0"/>
        </c:dLbls>
        <c:gapWidth val="100"/>
        <c:overlap val="-27"/>
        <c:axId val="-1370848832"/>
        <c:axId val="-1370863152"/>
      </c:barChart>
      <c:catAx>
        <c:axId val="-1370848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370863152"/>
        <c:crosses val="autoZero"/>
        <c:auto val="1"/>
        <c:lblAlgn val="ctr"/>
        <c:lblOffset val="0"/>
        <c:noMultiLvlLbl val="0"/>
      </c:catAx>
      <c:valAx>
        <c:axId val="-1370863152"/>
        <c:scaling>
          <c:orientation val="minMax"/>
          <c:max val="0.5"/>
        </c:scaling>
        <c:delete val="0"/>
        <c:axPos val="l"/>
        <c:majorGridlines>
          <c:spPr>
            <a:ln w="6350" cap="flat" cmpd="sng" algn="ctr">
              <a:solidFill>
                <a:schemeClr val="tx1"/>
              </a:solidFill>
              <a:prstDash val="dash"/>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370848832"/>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77213959366201"/>
          <c:y val="5.5812932474349798E-2"/>
          <c:w val="0.73970934188782"/>
          <c:h val="0.59749797184442899"/>
        </c:manualLayout>
      </c:layout>
      <c:barChart>
        <c:barDir val="col"/>
        <c:grouping val="clustered"/>
        <c:varyColors val="0"/>
        <c:ser>
          <c:idx val="0"/>
          <c:order val="0"/>
          <c:tx>
            <c:strRef>
              <c:f>latency!$J$72</c:f>
              <c:strCache>
                <c:ptCount val="1"/>
                <c:pt idx="0">
                  <c:v>Latency Reduction</c:v>
                </c:pt>
              </c:strCache>
            </c:strRef>
          </c:tx>
          <c:spPr>
            <a:solidFill>
              <a:schemeClr val="accent5">
                <a:lumMod val="75000"/>
              </a:schemeClr>
            </a:solidFill>
            <a:ln w="6350">
              <a:solidFill>
                <a:schemeClr val="tx1"/>
              </a:solidFill>
            </a:ln>
            <a:effectLst/>
          </c:spPr>
          <c:invertIfNegative val="0"/>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1-5991-42D7-8772-2EF4515851B1}"/>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5991-42D7-8772-2EF4515851B1}"/>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5-5991-42D7-8772-2EF4515851B1}"/>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A21-5245-BC6B-EAB6C9F89FE6}"/>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991-42D7-8772-2EF4515851B1}"/>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A21-5245-BC6B-EAB6C9F89FE6}"/>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991-42D7-8772-2EF4515851B1}"/>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latency!$K$70:$P$71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latency!$K$72:$P$72</c:f>
              <c:numCache>
                <c:formatCode>General</c:formatCode>
                <c:ptCount val="6"/>
                <c:pt idx="0">
                  <c:v>0.36560714285714302</c:v>
                </c:pt>
                <c:pt idx="1">
                  <c:v>0.27539285714285699</c:v>
                </c:pt>
                <c:pt idx="2">
                  <c:v>0.39400000000000002</c:v>
                </c:pt>
                <c:pt idx="3">
                  <c:v>0.38717857142857098</c:v>
                </c:pt>
                <c:pt idx="4">
                  <c:v>0.41293939393939399</c:v>
                </c:pt>
                <c:pt idx="5">
                  <c:v>0.402735930735931</c:v>
                </c:pt>
              </c:numCache>
            </c:numRef>
          </c:val>
          <c:extLst>
            <c:ext xmlns:c16="http://schemas.microsoft.com/office/drawing/2014/chart" uri="{C3380CC4-5D6E-409C-BE32-E72D297353CC}">
              <c16:uniqueId val="{00000006-5991-42D7-8772-2EF4515851B1}"/>
            </c:ext>
          </c:extLst>
        </c:ser>
        <c:dLbls>
          <c:showLegendKey val="0"/>
          <c:showVal val="0"/>
          <c:showCatName val="0"/>
          <c:showSerName val="0"/>
          <c:showPercent val="0"/>
          <c:showBubbleSize val="0"/>
        </c:dLbls>
        <c:gapWidth val="100"/>
        <c:overlap val="-27"/>
        <c:axId val="-1742549184"/>
        <c:axId val="-1747153040"/>
      </c:barChart>
      <c:catAx>
        <c:axId val="-17425491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747153040"/>
        <c:crosses val="autoZero"/>
        <c:auto val="1"/>
        <c:lblAlgn val="ctr"/>
        <c:lblOffset val="0"/>
        <c:noMultiLvlLbl val="0"/>
      </c:catAx>
      <c:valAx>
        <c:axId val="-1747153040"/>
        <c:scaling>
          <c:orientation val="minMax"/>
          <c:max val="0.5"/>
        </c:scaling>
        <c:delete val="0"/>
        <c:axPos val="l"/>
        <c:majorGridlines>
          <c:spPr>
            <a:ln w="6350" cap="flat" cmpd="sng" algn="ctr">
              <a:solidFill>
                <a:schemeClr val="tx1"/>
              </a:solidFill>
              <a:prstDash val="dash"/>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742549184"/>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127296587926"/>
          <c:y val="7.4016112569262202E-2"/>
          <c:w val="0.71142825896762896"/>
          <c:h val="0.61927959866131599"/>
        </c:manualLayout>
      </c:layout>
      <c:scatterChart>
        <c:scatterStyle val="lineMarker"/>
        <c:varyColors val="0"/>
        <c:ser>
          <c:idx val="0"/>
          <c:order val="0"/>
          <c:tx>
            <c:strRef>
              <c:f>combine!$X$11</c:f>
              <c:strCache>
                <c:ptCount val="1"/>
                <c:pt idx="0">
                  <c:v>Activate</c:v>
                </c:pt>
              </c:strCache>
            </c:strRef>
          </c:tx>
          <c:spPr>
            <a:ln w="44450" cap="rnd">
              <a:solidFill>
                <a:schemeClr val="accent1"/>
              </a:solidFill>
              <a:round/>
            </a:ln>
            <a:effectLst/>
          </c:spPr>
          <c:marker>
            <c:symbol val="circle"/>
            <c:size val="14"/>
            <c:spPr>
              <a:solidFill>
                <a:schemeClr val="accent1"/>
              </a:solidFill>
              <a:ln w="9525">
                <a:solidFill>
                  <a:schemeClr val="tx1"/>
                </a:solidFill>
              </a:ln>
              <a:effectLst/>
            </c:spPr>
          </c:marker>
          <c:xVal>
            <c:numRef>
              <c:f>combine!$W$12:$W$16</c:f>
              <c:numCache>
                <c:formatCode>General</c:formatCode>
                <c:ptCount val="5"/>
                <c:pt idx="0">
                  <c:v>1.35</c:v>
                </c:pt>
                <c:pt idx="1">
                  <c:v>1.2</c:v>
                </c:pt>
                <c:pt idx="2">
                  <c:v>1.1000000000000001</c:v>
                </c:pt>
                <c:pt idx="3">
                  <c:v>1</c:v>
                </c:pt>
                <c:pt idx="4">
                  <c:v>0.9</c:v>
                </c:pt>
              </c:numCache>
            </c:numRef>
          </c:xVal>
          <c:yVal>
            <c:numRef>
              <c:f>combine!$X$12:$X$16</c:f>
              <c:numCache>
                <c:formatCode>0.000</c:formatCode>
                <c:ptCount val="5"/>
                <c:pt idx="0">
                  <c:v>8.6089391786180016</c:v>
                </c:pt>
                <c:pt idx="1">
                  <c:v>8.9382050862101448</c:v>
                </c:pt>
                <c:pt idx="2">
                  <c:v>10.0798331457123</c:v>
                </c:pt>
                <c:pt idx="3">
                  <c:v>12.085383371570909</c:v>
                </c:pt>
                <c:pt idx="4">
                  <c:v>16.17661697813918</c:v>
                </c:pt>
              </c:numCache>
            </c:numRef>
          </c:yVal>
          <c:smooth val="0"/>
          <c:extLst>
            <c:ext xmlns:c16="http://schemas.microsoft.com/office/drawing/2014/chart" uri="{C3380CC4-5D6E-409C-BE32-E72D297353CC}">
              <c16:uniqueId val="{00000000-CFE6-6242-941E-E5585C53CDB0}"/>
            </c:ext>
          </c:extLst>
        </c:ser>
        <c:ser>
          <c:idx val="1"/>
          <c:order val="1"/>
          <c:tx>
            <c:strRef>
              <c:f>combine!$Y$11</c:f>
              <c:strCache>
                <c:ptCount val="1"/>
                <c:pt idx="0">
                  <c:v>Precharge</c:v>
                </c:pt>
              </c:strCache>
            </c:strRef>
          </c:tx>
          <c:spPr>
            <a:ln w="44450" cap="rnd">
              <a:solidFill>
                <a:schemeClr val="accent2"/>
              </a:solidFill>
              <a:round/>
            </a:ln>
            <a:effectLst/>
          </c:spPr>
          <c:marker>
            <c:symbol val="triangle"/>
            <c:size val="14"/>
            <c:spPr>
              <a:solidFill>
                <a:schemeClr val="accent2"/>
              </a:solidFill>
              <a:ln w="9525">
                <a:solidFill>
                  <a:schemeClr val="tx1"/>
                </a:solidFill>
              </a:ln>
              <a:effectLst/>
            </c:spPr>
          </c:marker>
          <c:xVal>
            <c:numRef>
              <c:f>combine!$W$12:$W$16</c:f>
              <c:numCache>
                <c:formatCode>General</c:formatCode>
                <c:ptCount val="5"/>
                <c:pt idx="0">
                  <c:v>1.35</c:v>
                </c:pt>
                <c:pt idx="1">
                  <c:v>1.2</c:v>
                </c:pt>
                <c:pt idx="2">
                  <c:v>1.1000000000000001</c:v>
                </c:pt>
                <c:pt idx="3">
                  <c:v>1</c:v>
                </c:pt>
                <c:pt idx="4">
                  <c:v>0.9</c:v>
                </c:pt>
              </c:numCache>
            </c:numRef>
          </c:xVal>
          <c:yVal>
            <c:numRef>
              <c:f>combine!$Y$12:$Y$16</c:f>
              <c:numCache>
                <c:formatCode>General</c:formatCode>
                <c:ptCount val="5"/>
                <c:pt idx="0">
                  <c:v>7.3890000000000002</c:v>
                </c:pt>
                <c:pt idx="1">
                  <c:v>8.4960000000000004</c:v>
                </c:pt>
                <c:pt idx="2">
                  <c:v>9.9160000000000004</c:v>
                </c:pt>
                <c:pt idx="3">
                  <c:v>12.711</c:v>
                </c:pt>
                <c:pt idx="4">
                  <c:v>19.571999999999999</c:v>
                </c:pt>
              </c:numCache>
            </c:numRef>
          </c:yVal>
          <c:smooth val="0"/>
          <c:extLst>
            <c:ext xmlns:c16="http://schemas.microsoft.com/office/drawing/2014/chart" uri="{C3380CC4-5D6E-409C-BE32-E72D297353CC}">
              <c16:uniqueId val="{00000001-CFE6-6242-941E-E5585C53CDB0}"/>
            </c:ext>
          </c:extLst>
        </c:ser>
        <c:dLbls>
          <c:showLegendKey val="0"/>
          <c:showVal val="0"/>
          <c:showCatName val="0"/>
          <c:showSerName val="0"/>
          <c:showPercent val="0"/>
          <c:showBubbleSize val="0"/>
        </c:dLbls>
        <c:axId val="933070464"/>
        <c:axId val="933078672"/>
      </c:scatterChart>
      <c:valAx>
        <c:axId val="933070464"/>
        <c:scaling>
          <c:orientation val="minMax"/>
          <c:max val="1.35"/>
          <c:min val="0.9"/>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Supply Voltage (V)</a:t>
                </a:r>
              </a:p>
            </c:rich>
          </c:tx>
          <c:overlay val="0"/>
          <c:spPr>
            <a:noFill/>
            <a:ln>
              <a:noFill/>
            </a:ln>
            <a:effectLst/>
          </c:sp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33078672"/>
        <c:crosses val="autoZero"/>
        <c:crossBetween val="midCat"/>
        <c:majorUnit val="0.1"/>
      </c:valAx>
      <c:valAx>
        <c:axId val="933078672"/>
        <c:scaling>
          <c:orientation val="minMax"/>
          <c:max val="20"/>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a:t>Latency (ns)</a:t>
                </a:r>
              </a:p>
            </c:rich>
          </c:tx>
          <c:layout>
            <c:manualLayout>
              <c:xMode val="edge"/>
              <c:yMode val="edge"/>
              <c:x val="1.3842311761564899E-2"/>
              <c:y val="0.20421584379338001"/>
            </c:manualLayout>
          </c:layout>
          <c:overlay val="0"/>
          <c:spPr>
            <a:noFill/>
            <a:ln>
              <a:noFill/>
            </a:ln>
            <a:effectLst/>
          </c:spPr>
        </c:title>
        <c:numFmt formatCode="0"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33070464"/>
        <c:crosses val="autoZero"/>
        <c:crossBetween val="midCat"/>
        <c:majorUnit val="5"/>
      </c:valAx>
      <c:spPr>
        <a:noFill/>
        <a:ln>
          <a:noFill/>
        </a:ln>
        <a:effectLst/>
      </c:spPr>
    </c:plotArea>
    <c:legend>
      <c:legendPos val="b"/>
      <c:layout>
        <c:manualLayout>
          <c:xMode val="edge"/>
          <c:yMode val="edge"/>
          <c:x val="0.35622983429411198"/>
          <c:y val="8.0988833812210698E-3"/>
          <c:w val="0.59634446163065402"/>
          <c:h val="0.138522062433203"/>
        </c:manualLayout>
      </c:layout>
      <c:overlay val="0"/>
      <c:spPr>
        <a:solidFill>
          <a:schemeClr val="bg1"/>
        </a:solidFill>
        <a:ln>
          <a:solidFill>
            <a:schemeClr val="tx1">
              <a:lumMod val="50000"/>
              <a:lumOff val="50000"/>
            </a:schemeClr>
          </a:solid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000">
          <a:latin typeface="+mn-lt"/>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4789700874168"/>
          <c:y val="0.15396474699006299"/>
          <c:w val="0.67399774408364199"/>
          <c:h val="0.63726502048801403"/>
        </c:manualLayout>
      </c:layout>
      <c:barChart>
        <c:barDir val="col"/>
        <c:grouping val="clustered"/>
        <c:varyColors val="0"/>
        <c:ser>
          <c:idx val="0"/>
          <c:order val="0"/>
          <c:tx>
            <c:strRef>
              <c:f>talk_volton_perf!$I$8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talk_volton_perf!$I$9:$I$10</c:f>
              <c:numCache>
                <c:formatCode>General</c:formatCode>
                <c:ptCount val="2"/>
                <c:pt idx="0">
                  <c:v>1.4</c:v>
                </c:pt>
                <c:pt idx="1">
                  <c:v>0.4</c:v>
                </c:pt>
              </c:numCache>
            </c:numRef>
          </c:val>
          <c:extLst>
            <c:ext xmlns:c16="http://schemas.microsoft.com/office/drawing/2014/chart" uri="{C3380CC4-5D6E-409C-BE32-E72D297353CC}">
              <c16:uniqueId val="{00000000-4078-7A4E-ACEA-7DCE619785AF}"/>
            </c:ext>
          </c:extLst>
        </c:ser>
        <c:ser>
          <c:idx val="1"/>
          <c:order val="1"/>
          <c:tx>
            <c:strRef>
              <c:f>talk_volton_perf!$J$8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talk_volton_perf!$J$9:$J$10</c:f>
              <c:numCache>
                <c:formatCode>General</c:formatCode>
                <c:ptCount val="2"/>
                <c:pt idx="0">
                  <c:v>3.2</c:v>
                </c:pt>
                <c:pt idx="1">
                  <c:v>7</c:v>
                </c:pt>
              </c:numCache>
            </c:numRef>
          </c:val>
          <c:extLst>
            <c:ext xmlns:c16="http://schemas.microsoft.com/office/drawing/2014/chart" uri="{C3380CC4-5D6E-409C-BE32-E72D297353CC}">
              <c16:uniqueId val="{00000001-4078-7A4E-ACEA-7DCE619785AF}"/>
            </c:ext>
          </c:extLst>
        </c:ser>
        <c:dLbls>
          <c:showLegendKey val="0"/>
          <c:showVal val="0"/>
          <c:showCatName val="0"/>
          <c:showSerName val="0"/>
          <c:showPercent val="0"/>
          <c:showBubbleSize val="0"/>
        </c:dLbls>
        <c:gapWidth val="130"/>
        <c:axId val="908976880"/>
        <c:axId val="937944192"/>
      </c:barChart>
      <c:catAx>
        <c:axId val="908976880"/>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7944192"/>
        <c:crosses val="autoZero"/>
        <c:auto val="1"/>
        <c:lblAlgn val="ctr"/>
        <c:lblOffset val="100"/>
        <c:noMultiLvlLbl val="0"/>
      </c:catAx>
      <c:valAx>
        <c:axId val="937944192"/>
        <c:scaling>
          <c:orientation val="minMax"/>
          <c:max val="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CPU+DRAM </a:t>
                </a:r>
                <a:br>
                  <a:rPr lang="en-US"/>
                </a:br>
                <a:r>
                  <a:rPr lang="en-US"/>
                  <a:t>Energy Savings (%)</a:t>
                </a:r>
              </a:p>
            </c:rich>
          </c:tx>
          <c:layout>
            <c:manualLayout>
              <c:xMode val="edge"/>
              <c:yMode val="edge"/>
              <c:x val="1.12904275395328E-3"/>
              <c:y val="0.25829165977244201"/>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08976880"/>
        <c:crosses val="autoZero"/>
        <c:crossBetween val="between"/>
        <c:majorUnit val="1"/>
      </c:valAx>
      <c:spPr>
        <a:noFill/>
        <a:ln>
          <a:noFill/>
        </a:ln>
        <a:effectLst/>
      </c:spPr>
    </c:plotArea>
    <c:legend>
      <c:legendPos val="b"/>
      <c:layout>
        <c:manualLayout>
          <c:xMode val="edge"/>
          <c:yMode val="edge"/>
          <c:x val="0.27185158673347598"/>
          <c:y val="9.9391686051604495E-3"/>
          <c:w val="0.68168768726918005"/>
          <c:h val="9.8835660248351304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488512146185802"/>
          <c:y val="0.12749977774413901"/>
          <c:w val="0.68390256686699102"/>
          <c:h val="0.64972456291683001"/>
        </c:manualLayout>
      </c:layout>
      <c:barChart>
        <c:barDir val="col"/>
        <c:grouping val="clustered"/>
        <c:varyColors val="0"/>
        <c:ser>
          <c:idx val="0"/>
          <c:order val="0"/>
          <c:tx>
            <c:strRef>
              <c:f>talk_volton_perf!$E$8</c:f>
              <c:strCache>
                <c:ptCount val="1"/>
                <c:pt idx="0">
                  <c:v>MemDVFS</c:v>
                </c:pt>
              </c:strCache>
            </c:strRef>
          </c:tx>
          <c:spPr>
            <a:solidFill>
              <a:schemeClr val="bg1">
                <a:lumMod val="75000"/>
              </a:schemeClr>
            </a:solidFill>
            <a:ln>
              <a:noFill/>
            </a:ln>
            <a:effectLst/>
          </c:spPr>
          <c:invertIfNegative val="0"/>
          <c:cat>
            <c:strRef>
              <c:f>talk_volton_perf!$A$9:$A$10</c:f>
              <c:strCache>
                <c:ptCount val="2"/>
                <c:pt idx="0">
                  <c:v>Low</c:v>
                </c:pt>
                <c:pt idx="1">
                  <c:v>High</c:v>
                </c:pt>
              </c:strCache>
            </c:strRef>
          </c:cat>
          <c:val>
            <c:numRef>
              <c:f>talk_volton_perf!$E$9:$E$10</c:f>
              <c:numCache>
                <c:formatCode>General</c:formatCode>
                <c:ptCount val="2"/>
                <c:pt idx="0">
                  <c:v>-2.7</c:v>
                </c:pt>
                <c:pt idx="1">
                  <c:v>-2.1</c:v>
                </c:pt>
              </c:numCache>
            </c:numRef>
          </c:val>
          <c:extLst>
            <c:ext xmlns:c16="http://schemas.microsoft.com/office/drawing/2014/chart" uri="{C3380CC4-5D6E-409C-BE32-E72D297353CC}">
              <c16:uniqueId val="{00000000-6758-C946-8D4F-CC85D6E88C90}"/>
            </c:ext>
          </c:extLst>
        </c:ser>
        <c:ser>
          <c:idx val="1"/>
          <c:order val="1"/>
          <c:tx>
            <c:strRef>
              <c:f>talk_volton_perf!$F$8</c:f>
              <c:strCache>
                <c:ptCount val="1"/>
                <c:pt idx="0">
                  <c:v>Voltron</c:v>
                </c:pt>
              </c:strCache>
            </c:strRef>
          </c:tx>
          <c:spPr>
            <a:solidFill>
              <a:schemeClr val="accent1">
                <a:lumMod val="75000"/>
              </a:schemeClr>
            </a:solidFill>
            <a:ln>
              <a:noFill/>
            </a:ln>
            <a:effectLst/>
          </c:spPr>
          <c:invertIfNegative val="0"/>
          <c:cat>
            <c:strRef>
              <c:f>talk_volton_perf!$A$9:$A$10</c:f>
              <c:strCache>
                <c:ptCount val="2"/>
                <c:pt idx="0">
                  <c:v>Low</c:v>
                </c:pt>
                <c:pt idx="1">
                  <c:v>High</c:v>
                </c:pt>
              </c:strCache>
            </c:strRef>
          </c:cat>
          <c:val>
            <c:numRef>
              <c:f>talk_volton_perf!$F$9:$F$10</c:f>
              <c:numCache>
                <c:formatCode>General</c:formatCode>
                <c:ptCount val="2"/>
                <c:pt idx="0">
                  <c:v>-1.6</c:v>
                </c:pt>
                <c:pt idx="1">
                  <c:v>-1.8</c:v>
                </c:pt>
              </c:numCache>
            </c:numRef>
          </c:val>
          <c:extLst>
            <c:ext xmlns:c16="http://schemas.microsoft.com/office/drawing/2014/chart" uri="{C3380CC4-5D6E-409C-BE32-E72D297353CC}">
              <c16:uniqueId val="{00000001-6758-C946-8D4F-CC85D6E88C90}"/>
            </c:ext>
          </c:extLst>
        </c:ser>
        <c:dLbls>
          <c:showLegendKey val="0"/>
          <c:showVal val="0"/>
          <c:showCatName val="0"/>
          <c:showSerName val="0"/>
          <c:showPercent val="0"/>
          <c:showBubbleSize val="0"/>
        </c:dLbls>
        <c:gapWidth val="130"/>
        <c:axId val="959631696"/>
        <c:axId val="939435200"/>
      </c:barChart>
      <c:catAx>
        <c:axId val="959631696"/>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Memory Intensity</a:t>
                </a:r>
              </a:p>
            </c:rich>
          </c:tx>
          <c:layout>
            <c:manualLayout>
              <c:xMode val="edge"/>
              <c:yMode val="edge"/>
              <c:x val="0.31519820971365298"/>
              <c:y val="0.87869174994253396"/>
            </c:manualLayout>
          </c:layout>
          <c:overlay val="0"/>
          <c:spPr>
            <a:noFill/>
            <a:ln>
              <a:noFill/>
            </a:ln>
            <a:effectLst/>
          </c:sp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39435200"/>
        <c:crosses val="autoZero"/>
        <c:auto val="1"/>
        <c:lblAlgn val="ctr"/>
        <c:lblOffset val="100"/>
        <c:noMultiLvlLbl val="0"/>
      </c:catAx>
      <c:valAx>
        <c:axId val="939435200"/>
        <c:scaling>
          <c:orientation val="minMax"/>
          <c:max val="0"/>
          <c:min val="-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r>
                  <a:rPr lang="en-US"/>
                  <a:t>Performance Loss (%)</a:t>
                </a:r>
                <a:endParaRPr lang="en-US" dirty="0"/>
              </a:p>
            </c:rich>
          </c:tx>
          <c:layout>
            <c:manualLayout>
              <c:xMode val="edge"/>
              <c:yMode val="edge"/>
              <c:x val="3.3217386346189501E-3"/>
              <c:y val="0.170711523105399"/>
            </c:manualLayout>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charset="0"/>
                <a:ea typeface="Gill Sans" charset="0"/>
                <a:cs typeface="Gill Sans" charset="0"/>
              </a:defRPr>
            </a:pPr>
            <a:endParaRPr lang="en-US"/>
          </a:p>
        </c:txPr>
        <c:crossAx val="959631696"/>
        <c:crosses val="autoZero"/>
        <c:crossBetween val="between"/>
        <c:majorUnit val="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400">
          <a:latin typeface="Gill Sans" charset="0"/>
          <a:ea typeface="Gill Sans" charset="0"/>
          <a:cs typeface="Gill Sans"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2/2/19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2/2/19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529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5619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930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370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860109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327815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538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 is showing the prob. of seeing at least 1 bit error in each cache line from one DIMM under </a:t>
            </a:r>
            <a:r>
              <a:rPr lang="en-US" baseline="0" dirty="0" err="1"/>
              <a:t>trcd</a:t>
            </a:r>
            <a:r>
              <a:rPr lang="en-US" baseline="0" dirty="0"/>
              <a:t> = 7.5ns. The y-axis is the row # (in 000s) and the x-axis is the cl #. </a:t>
            </a:r>
          </a:p>
          <a:p>
            <a:endParaRPr lang="en-US" baseline="0" dirty="0"/>
          </a:p>
          <a:p>
            <a:r>
              <a:rPr lang="en-US" b="1" baseline="0" dirty="0"/>
              <a:t>The main observation is that errors exhibit spatial locality. In this DIMM, errors tend to cluster at certain columns of cache lines without errors in the majority of the remaining cl. </a:t>
            </a:r>
          </a:p>
          <a:p>
            <a:endParaRPr lang="en-US" b="1" baseline="0" dirty="0"/>
          </a:p>
          <a:p>
            <a:r>
              <a:rPr lang="en-US" b="1" baseline="0" dirty="0"/>
              <a:t>This is an imperative observation for our proposed mechanism, which I’ll discuss later.</a:t>
            </a:r>
          </a:p>
          <a:p>
            <a:endParaRPr lang="en-US" baseline="0" dirty="0"/>
          </a:p>
          <a:p>
            <a:r>
              <a:rPr lang="en-US" dirty="0"/>
              <a:t>Next</a:t>
            </a:r>
            <a:r>
              <a:rPr lang="en-US" baseline="0" dirty="0"/>
              <a:t>, we investigate the impact of reading different data patterns stored in these cells.</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612203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 summarize the observations so far, we</a:t>
            </a:r>
            <a:r>
              <a:rPr lang="en-US" b="1" baseline="0" dirty="0"/>
              <a:t> find that dram timing errors due to shortened act and pre don</a:t>
            </a:r>
            <a:r>
              <a:rPr lang="uk-UA" b="1" baseline="0" dirty="0"/>
              <a:t>’</a:t>
            </a:r>
            <a:r>
              <a:rPr lang="en-US" b="1" baseline="0" dirty="0"/>
              <a:t>t occur in all cells and they are concentrated at certain regions.</a:t>
            </a:r>
          </a:p>
          <a:p>
            <a:endParaRPr lang="en-US" b="1" baseline="0" dirty="0"/>
          </a:p>
          <a:p>
            <a:r>
              <a:rPr lang="en-US" b="0" baseline="0" dirty="0"/>
              <a:t>So let’s go back to our second main goal which is on improving latency. </a:t>
            </a:r>
            <a:endParaRPr lang="en-US" baseline="0" dirty="0"/>
          </a:p>
          <a:p>
            <a:r>
              <a:rPr lang="en-US" baseline="0" dirty="0"/>
              <a:t>TO achieve this, we propose a software… design, called flex.. Dram or FLY for short, to reduce dram latency.</a:t>
            </a:r>
          </a:p>
          <a:p>
            <a:endParaRPr lang="en-US" baseline="0" dirty="0"/>
          </a:p>
          <a:p>
            <a:r>
              <a:rPr lang="en-US" baseline="0" dirty="0"/>
              <a:t>The key idea is the following:</a:t>
            </a:r>
          </a:p>
          <a:p>
            <a:endParaRPr lang="en-US" baseline="0" dirty="0"/>
          </a:p>
          <a:p>
            <a:r>
              <a:rPr lang="en-US" dirty="0"/>
              <a:t>We divide</a:t>
            </a:r>
            <a:r>
              <a:rPr lang="en-US" baseline="0" dirty="0"/>
              <a:t> the dram up into different regions based on a latency variation profile.</a:t>
            </a:r>
          </a:p>
          <a:p>
            <a:r>
              <a:rPr lang="en-US" baseline="0" dirty="0"/>
              <a:t>Then We enable the mc to use different latency for diff regions.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regions without slow cells, we are going to run it faster at a much lower latency.</a:t>
            </a:r>
            <a:endParaRPr lang="en-US" dirty="0"/>
          </a:p>
          <a:p>
            <a:r>
              <a:rPr lang="en-US" baseline="0" dirty="0"/>
              <a:t>For any region that has slow cells, we are going to operate at a higher latency.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107802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 evaluate FLY-DRAM</a:t>
            </a:r>
            <a:r>
              <a:rPr lang="en-US" baseline="0" dirty="0"/>
              <a:t> with various configurations.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These 2 figures show the fraction of cells with different latencies for act and pre.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X-axis shows you the configurations that we have.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First, we evaluate a baseline dram system with the standardized latency at 13ns.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Then we use latency profiles that were collected from 3 real DIMMs. The percentage numbers show you the fraction of fast cells in each DIMM.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Note that Darker color means faster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a:t>
            </a:r>
            <a:r>
              <a:rPr lang="en-US" baseline="0" dirty="0" err="1"/>
              <a:t>evalaute</a:t>
            </a:r>
            <a:r>
              <a:rPr lang="en-US" baseline="0" dirty="0"/>
              <a:t> an </a:t>
            </a:r>
            <a:r>
              <a:rPr lang="en-US" baseline="0" dirty="0" err="1"/>
              <a:t>upperbound</a:t>
            </a:r>
            <a:r>
              <a:rPr lang="en-US" baseline="0" dirty="0"/>
              <a:t> configuration that has 100% fast cells under 7.5ns.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17865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As we described,</a:t>
            </a:r>
            <a:r>
              <a:rPr lang="en-US" baseline="0" dirty="0"/>
              <a:t> cells in a mat have different distances from peripheral logic.</a:t>
            </a:r>
          </a:p>
          <a:p>
            <a:pPr marL="0" indent="0">
              <a:buNone/>
            </a:pPr>
            <a:r>
              <a:rPr lang="en-US" baseline="0" dirty="0"/>
              <a:t>Cells in different rows have different distance from the sense amplifiers.</a:t>
            </a:r>
          </a:p>
          <a:p>
            <a:pPr marL="0" indent="0">
              <a:buNone/>
            </a:pPr>
            <a:r>
              <a:rPr lang="en-US" baseline="0" dirty="0"/>
              <a:t>Cells in different columns have different distance from the </a:t>
            </a:r>
            <a:r>
              <a:rPr lang="en-US" baseline="0" dirty="0" err="1"/>
              <a:t>wordline</a:t>
            </a:r>
            <a:r>
              <a:rPr lang="en-US" baseline="0" dirty="0"/>
              <a:t> drivers.</a:t>
            </a:r>
          </a:p>
          <a:p>
            <a:pPr marL="0" indent="0">
              <a:buNone/>
            </a:pPr>
            <a:r>
              <a:rPr lang="en-US" baseline="0" dirty="0"/>
              <a:t>Therefore, some regions are inherently faster than other regions,</a:t>
            </a:r>
          </a:p>
          <a:p>
            <a:pPr marL="0" indent="0">
              <a:buNone/>
            </a:pPr>
            <a:r>
              <a:rPr lang="en-US" baseline="0" dirty="0"/>
              <a:t>and some regions are inherently slower than other regions.</a:t>
            </a:r>
          </a:p>
          <a:p>
            <a:pPr marL="0" indent="0">
              <a:buNone/>
            </a:pPr>
            <a:r>
              <a:rPr lang="en-US" baseline="0" dirty="0"/>
              <a:t>We call this architectural variation.</a:t>
            </a:r>
          </a:p>
          <a:p>
            <a:pPr marL="0" indent="0">
              <a:buNone/>
            </a:pPr>
            <a:endParaRPr lang="en-US" baseline="0" dirty="0"/>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6346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a:t>
            </a:r>
            <a:r>
              <a:rPr lang="en-US" dirty="0" err="1"/>
              <a:t>propoe</a:t>
            </a:r>
            <a:r>
              <a:rPr lang="en-US" dirty="0"/>
              <a:t> AVA</a:t>
            </a:r>
            <a:r>
              <a:rPr lang="en-US" baseline="0" dirty="0"/>
              <a:t> Online profiling.</a:t>
            </a:r>
          </a:p>
          <a:p>
            <a:pPr marL="0" indent="0">
              <a:buNone/>
            </a:pPr>
            <a:endParaRPr lang="en-US" baseline="0" dirty="0"/>
          </a:p>
          <a:p>
            <a:pPr marL="0" indent="0">
              <a:buNone/>
            </a:pPr>
            <a:r>
              <a:rPr lang="en-US" baseline="0" dirty="0"/>
              <a:t>The key idea is profiling only slow regions to determine latency, leading to low cost online DRAM test.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6372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However,</a:t>
            </a:r>
            <a:r>
              <a:rPr lang="en-US" baseline="0" dirty="0"/>
              <a:t> due to the process variation, some cells are more vulnerable than other cells, as the figure show. </a:t>
            </a:r>
          </a:p>
          <a:p>
            <a:pPr marL="0" indent="0">
              <a:buNone/>
            </a:pPr>
            <a:r>
              <a:rPr lang="en-US" baseline="0" dirty="0"/>
              <a:t>These cells are randomly distributed while cells in the slow regions cause localized error.</a:t>
            </a:r>
          </a:p>
          <a:p>
            <a:pPr marL="0" indent="0">
              <a:buNone/>
            </a:pPr>
            <a:r>
              <a:rPr lang="en-US" baseline="0" dirty="0"/>
              <a:t>To address both type of cells, </a:t>
            </a:r>
          </a:p>
          <a:p>
            <a:pPr marL="0" indent="0">
              <a:buNone/>
            </a:pPr>
            <a:r>
              <a:rPr lang="en-US" baseline="0" dirty="0"/>
              <a:t>We integrate conventional ECC to correct the process variation induced errors.</a:t>
            </a:r>
          </a:p>
          <a:p>
            <a:pPr marL="0" indent="0">
              <a:buNone/>
            </a:pPr>
            <a:endParaRPr lang="en-US" baseline="0" dirty="0"/>
          </a:p>
          <a:p>
            <a:pPr marL="0" indent="0">
              <a:buNone/>
            </a:pPr>
            <a:r>
              <a:rPr lang="en-US" baseline="0" dirty="0"/>
              <a:t>Therefore, combining ECC and online profiling leads to reliably reducing DRAM latency.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989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a:t>
            </a:r>
            <a:r>
              <a:rPr lang="en-US" baseline="0" dirty="0"/>
              <a:t> figure compares latency reduction by using AL-DRAM, AVA Profiling, and both AVA Profiling and Shuffling.</a:t>
            </a:r>
          </a:p>
          <a:p>
            <a:pPr marL="0" indent="0">
              <a:buNone/>
            </a:pPr>
            <a:r>
              <a:rPr lang="en-US" baseline="0" dirty="0"/>
              <a:t>As we can, using AVA profiling and shuffling enables more latency reduction compared to AL-DRAM.</a:t>
            </a:r>
          </a:p>
          <a:p>
            <a:pPr marL="0" indent="0">
              <a:buNone/>
            </a:pPr>
            <a:r>
              <a:rPr lang="en-US" baseline="0" dirty="0"/>
              <a:t>This is mainly because ECC corrects the  worst cells in a DRAM module, reducing more latency.</a:t>
            </a:r>
          </a:p>
          <a:p>
            <a:pPr marL="0" indent="0">
              <a:buNone/>
            </a:pPr>
            <a:endParaRPr lang="en-US" baseline="0" dirty="0"/>
          </a:p>
          <a:p>
            <a:pPr marL="0" indent="0">
              <a:buNone/>
            </a:pPr>
            <a:r>
              <a:rPr lang="en-US" baseline="0" dirty="0"/>
              <a:t>Therefore, we conclude that AVA-DRAM reduces latency significantly.</a:t>
            </a:r>
          </a:p>
          <a:p>
            <a:pPr marL="0" inden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829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07128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132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4734374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8491053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86428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830753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87243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497597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259605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115332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Hello, my name is </a:t>
            </a:r>
            <a:r>
              <a:rPr lang="en-US" sz="1200" kern="1200" dirty="0" err="1">
                <a:solidFill>
                  <a:schemeClr val="tx1"/>
                </a:solidFill>
                <a:latin typeface="+mn-lt"/>
                <a:ea typeface="+mn-ea"/>
                <a:cs typeface="+mn-cs"/>
              </a:rPr>
              <a:t>Jeremie</a:t>
            </a:r>
            <a:r>
              <a:rPr lang="en-US" sz="1200" kern="1200" dirty="0">
                <a:solidFill>
                  <a:schemeClr val="tx1"/>
                </a:solidFill>
                <a:latin typeface="+mn-lt"/>
                <a:ea typeface="+mn-ea"/>
                <a:cs typeface="+mn-cs"/>
              </a:rPr>
              <a:t> Kim and I will be talking about the DRAM Latency PUF.</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021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PUF is a function that generates a signature that is unique to a given device.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PUFs are often used in a challenge-response protocol where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a trusted server issues a set of input parameters to a device, and the device generates the PUF response depending on the input parameters.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trusted server then receives the PUF response and can authenticate the device.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8965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223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these error patterns from inducing DRAM latency errors are unique to a device and highly repeatable.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249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195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other cells, that are weaker due to process variation, might fail. </a:t>
            </a:r>
            <a:r>
              <a:rPr lang="en-US" sz="1200" b="1" kern="1200" dirty="0">
                <a:solidFill>
                  <a:schemeClr val="tx1"/>
                </a:solidFill>
                <a:latin typeface="+mn-lt"/>
                <a:ea typeface="+mn-ea"/>
                <a:cs typeface="+mn-cs"/>
              </a:rPr>
              <a:t>[CLICK] </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180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Our method of inducing latency errors is to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reduce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below manufacturer-recommended values. 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the threshold, have a probability of failure.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8738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The DRAM latency PUF generates a PUF response by inducing latency errors in a region of DRAM.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find that the error patterns from latency errors in a DRAM region satisfy the requirements for an effective PUF quite well.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DRAM latency PUF can generate a PUF response in 88.2ms.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9614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show by direct comparison that this is orders of magnitudes faster than the previous best DRAM PUF.</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91453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59011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09414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9247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428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3829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8129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2500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64232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04472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37347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36654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48026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18938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24147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67136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19794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diagram shows TL-DRAM organization. </a:t>
            </a:r>
          </a:p>
          <a:p>
            <a:endParaRPr lang="en-US" baseline="0" dirty="0"/>
          </a:p>
          <a:p>
            <a:r>
              <a:rPr lang="en-US" baseline="0" dirty="0"/>
              <a:t>Each </a:t>
            </a:r>
            <a:r>
              <a:rPr lang="en-US" baseline="0" dirty="0" err="1"/>
              <a:t>subarray</a:t>
            </a:r>
            <a:r>
              <a:rPr lang="en-US" baseline="0" dirty="0"/>
              <a:t> consists of the sense amplifier, near segment and far segment.</a:t>
            </a:r>
          </a:p>
          <a:p>
            <a:r>
              <a:rPr lang="en-US" baseline="0" dirty="0"/>
              <a:t>In this particular approach, only the far segment capacity is exposed to the operating system and the memory controller caches the frequently accessed rows in each </a:t>
            </a:r>
            <a:r>
              <a:rPr lang="en-US" baseline="0" dirty="0" err="1"/>
              <a:t>subarray</a:t>
            </a:r>
            <a:r>
              <a:rPr lang="en-US" baseline="0" dirty="0"/>
              <a:t> to the corresponding near segment.</a:t>
            </a:r>
          </a:p>
          <a:p>
            <a:endParaRPr lang="en-US" baseline="0" dirty="0"/>
          </a:p>
          <a:p>
            <a:r>
              <a:rPr lang="en-US" baseline="0" dirty="0"/>
              <a:t>This approach has two challenges.</a:t>
            </a:r>
          </a:p>
          <a:p>
            <a:r>
              <a:rPr lang="en-US" baseline="0" dirty="0"/>
              <a:t>First, how to migrate a row between segments efficiently?  </a:t>
            </a:r>
          </a:p>
          <a:p>
            <a:r>
              <a:rPr lang="en-US" baseline="0" dirty="0"/>
              <a:t>Second, how to manage the near segment cache efficiently?</a:t>
            </a:r>
          </a:p>
          <a:p>
            <a:endParaRPr lang="en-US" baseline="0" dirty="0"/>
          </a:p>
          <a:p>
            <a:r>
              <a:rPr lang="en-US" baseline="0" dirty="0"/>
              <a:t>Let me first address first challenge.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821799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90243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02625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9650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46531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24182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1830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66154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128</a:t>
            </a:fld>
            <a:endParaRPr lang="en-US">
              <a:solidFill>
                <a:prstClr val="black"/>
              </a:solidFill>
            </a:endParaRPr>
          </a:p>
        </p:txBody>
      </p:sp>
    </p:spTree>
    <p:extLst>
      <p:ext uri="{BB962C8B-B14F-4D97-AF65-F5344CB8AC3E}">
        <p14:creationId xmlns:p14="http://schemas.microsoft.com/office/powerpoint/2010/main" val="8538027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63726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877542145"/>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258391442"/>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41624784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3422281697"/>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341187445"/>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359818697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2203238266"/>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78664650"/>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784986099"/>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72398247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16406613"/>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62206760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224539267"/>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18318870"/>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693733649"/>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2813279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055922232"/>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04925724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87384121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2001110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83636911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690427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308457008"/>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96589225"/>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2/2/19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2/2/19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2/2/19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2/2/19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1347913863"/>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382000" y="641667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latin typeface="Calibri Light" panose="020F0302020204030204" pitchFamily="34" charset="0"/>
                <a:cs typeface="Calibri Light" panose="020F0302020204030204" pitchFamily="34" charset="0"/>
              </a:rPr>
              <a:pPr/>
              <a:t>‹#›</a:t>
            </a:fld>
            <a:endParaRPr lang="en-US" dirty="0">
              <a:solidFill>
                <a:prstClr val="black">
                  <a:tint val="75000"/>
                </a:prstClr>
              </a:solidFill>
              <a:latin typeface="Calibri Light" panose="020F0302020204030204" pitchFamily="34" charset="0"/>
              <a:cs typeface="Calibri Light" panose="020F0302020204030204" pitchFamily="34" charset="0"/>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ext uri="{BB962C8B-B14F-4D97-AF65-F5344CB8AC3E}">
        <p14:creationId xmlns:p14="http://schemas.microsoft.com/office/powerpoint/2010/main" val="75352607"/>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4156127"/>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467450"/>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5111966"/>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3670263"/>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11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2/2/19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42128698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1618494745"/>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701220"/>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63935106"/>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2/2/19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01112014"/>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2/2/19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95594746"/>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2/2/19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7019139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56493436"/>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92296940"/>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02296561"/>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44969605"/>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2/2/19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048512451"/>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ext uri="{BB962C8B-B14F-4D97-AF65-F5344CB8AC3E}">
        <p14:creationId xmlns:p14="http://schemas.microsoft.com/office/powerpoint/2010/main" val="3369790732"/>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26769761"/>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74856922"/>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2/2/19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5665396"/>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2/2/19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28167161"/>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2/2/19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46801584"/>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27921488"/>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52385278"/>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45540536"/>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28619331"/>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584196"/>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688782651"/>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032938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487208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605574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0599740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399009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6205690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04361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8726983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4036709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745728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134117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855108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35279325"/>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78650139"/>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20802960"/>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237700425"/>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2/2/19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81529872"/>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2/2/19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44233493"/>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2/2/19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21274534"/>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78196778"/>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35936071"/>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7690474"/>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5973014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718941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769429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434974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514331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2/2/19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288726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2/2/19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32378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2/2/19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184782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547496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2/2/19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730055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5258230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925678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fld id="{111EC4E2-6E65-4B38-A9F0-2491CD022231}" type="datetime1">
              <a:rPr lang="en-US" smtClean="0">
                <a:solidFill>
                  <a:prstClr val="black">
                    <a:tint val="75000"/>
                  </a:prstClr>
                </a:solidFill>
              </a:rPr>
              <a:pPr/>
              <a:t>2/2/19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fld id="{13F32364-6BA0-48AA-B029-3ED2192016FC}"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550773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fld id="{13F32364-6BA0-48AA-B029-3ED2192016FC}" type="slidenum">
              <a:rPr lang="en-US" smtClean="0">
                <a:solidFill>
                  <a:prstClr val="black"/>
                </a:solidFill>
              </a: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1087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C2EE5E-49E3-41BC-B690-56250386BB7E}"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545437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3F18D-3D7C-411A-A3D5-BE9D715C217A}"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528204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9761C9-07B9-4029-8A9C-6B9D4FE4DECF}"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Gill Sans MT"/>
            </a:endParaRPr>
          </a:p>
        </p:txBody>
      </p:sp>
      <p:sp>
        <p:nvSpPr>
          <p:cNvPr id="9" name="Slide Number Placeholder 8"/>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177780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E2F76E-CE6C-410C-8FDC-D0091C24DEF1}"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Gill Sans MT"/>
            </a:endParaRPr>
          </a:p>
        </p:txBody>
      </p:sp>
      <p:sp>
        <p:nvSpPr>
          <p:cNvPr id="5" name="Slide Number Placeholder 4"/>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20647657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35B8DD-F4B6-4735-BE3E-A30AC9916A28}"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Gill Sans MT"/>
            </a:endParaRPr>
          </a:p>
        </p:txBody>
      </p:sp>
      <p:sp>
        <p:nvSpPr>
          <p:cNvPr id="4" name="Slide Number Placeholder 3"/>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281035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4FB2D7-3DDB-4FFD-8B82-F323B81C51BF}"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597306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08811807-3D87-4FB5-A3F7-954D5D4F8EE2}"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Gill Sans MT"/>
            </a:endParaRPr>
          </a:p>
        </p:txBody>
      </p:sp>
      <p:sp>
        <p:nvSpPr>
          <p:cNvPr id="7" name="Slide Number Placeholder 6"/>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18825420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A4A0BD-C698-4141-B404-5A877B3AA909}"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9069942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FC6B9-10FF-4561-B52B-0EFAB655D039}"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Gill Sans MT"/>
            </a:endParaRPr>
          </a:p>
        </p:txBody>
      </p:sp>
      <p:sp>
        <p:nvSpPr>
          <p:cNvPr id="6" name="Slide Number Placeholder 5"/>
          <p:cNvSpPr>
            <a:spLocks noGrp="1"/>
          </p:cNvSpPr>
          <p:nvPr>
            <p:ph type="sldNum" sz="quarter" idx="12"/>
          </p:nvPr>
        </p:nvSpPr>
        <p:spPr/>
        <p:txBody>
          <a:body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250574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7986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308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7973223"/>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82719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1083436"/>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5571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947772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6178662"/>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392495"/>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0416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743122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126539092"/>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1328977085"/>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93427630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60071382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761109831"/>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717643544"/>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047003591"/>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641869992"/>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148544439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031236021"/>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875966919"/>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2639219003"/>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3774817146"/>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270393116"/>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2408904040"/>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2054936599"/>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943320771"/>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3227042157"/>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405108365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4146575159"/>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182630492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93147913"/>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249748630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34763321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image" Target="../media/image1.png"/><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theme" Target="../theme/theme33.xml"/><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slideLayout" Target="../slideLayouts/slideLayout356.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image" Target="../media/image1.png"/><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13" Type="http://schemas.openxmlformats.org/officeDocument/2006/relationships/theme" Target="../theme/theme3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slideLayout" Target="../slideLayouts/slideLayout423.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13" Type="http://schemas.openxmlformats.org/officeDocument/2006/relationships/image" Target="../media/image1.png"/><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13" Type="http://schemas.openxmlformats.org/officeDocument/2006/relationships/theme" Target="../theme/theme41.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slideLayout" Target="../slideLayouts/slideLayout446.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 Id="rId14" Type="http://schemas.openxmlformats.org/officeDocument/2006/relationships/image" Target="../media/image1.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4.xml"/><Relationship Id="rId3" Type="http://schemas.openxmlformats.org/officeDocument/2006/relationships/slideLayout" Target="../slideLayouts/slideLayout449.xml"/><Relationship Id="rId7" Type="http://schemas.openxmlformats.org/officeDocument/2006/relationships/slideLayout" Target="../slideLayouts/slideLayout453.xml"/><Relationship Id="rId12" Type="http://schemas.openxmlformats.org/officeDocument/2006/relationships/theme" Target="../theme/theme42.xml"/><Relationship Id="rId2" Type="http://schemas.openxmlformats.org/officeDocument/2006/relationships/slideLayout" Target="../slideLayouts/slideLayout448.xml"/><Relationship Id="rId1" Type="http://schemas.openxmlformats.org/officeDocument/2006/relationships/slideLayout" Target="../slideLayouts/slideLayout447.xml"/><Relationship Id="rId6" Type="http://schemas.openxmlformats.org/officeDocument/2006/relationships/slideLayout" Target="../slideLayouts/slideLayout452.xml"/><Relationship Id="rId11" Type="http://schemas.openxmlformats.org/officeDocument/2006/relationships/slideLayout" Target="../slideLayouts/slideLayout457.xml"/><Relationship Id="rId5" Type="http://schemas.openxmlformats.org/officeDocument/2006/relationships/slideLayout" Target="../slideLayouts/slideLayout451.xml"/><Relationship Id="rId10" Type="http://schemas.openxmlformats.org/officeDocument/2006/relationships/slideLayout" Target="../slideLayouts/slideLayout456.xml"/><Relationship Id="rId4" Type="http://schemas.openxmlformats.org/officeDocument/2006/relationships/slideLayout" Target="../slideLayouts/slideLayout450.xml"/><Relationship Id="rId9" Type="http://schemas.openxmlformats.org/officeDocument/2006/relationships/slideLayout" Target="../slideLayouts/slideLayout455.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5.xml"/><Relationship Id="rId3" Type="http://schemas.openxmlformats.org/officeDocument/2006/relationships/slideLayout" Target="../slideLayouts/slideLayout460.xml"/><Relationship Id="rId7" Type="http://schemas.openxmlformats.org/officeDocument/2006/relationships/slideLayout" Target="../slideLayouts/slideLayout464.xml"/><Relationship Id="rId12" Type="http://schemas.openxmlformats.org/officeDocument/2006/relationships/theme" Target="../theme/theme43.xml"/><Relationship Id="rId2" Type="http://schemas.openxmlformats.org/officeDocument/2006/relationships/slideLayout" Target="../slideLayouts/slideLayout459.xml"/><Relationship Id="rId1" Type="http://schemas.openxmlformats.org/officeDocument/2006/relationships/slideLayout" Target="../slideLayouts/slideLayout458.xml"/><Relationship Id="rId6" Type="http://schemas.openxmlformats.org/officeDocument/2006/relationships/slideLayout" Target="../slideLayouts/slideLayout463.xml"/><Relationship Id="rId11" Type="http://schemas.openxmlformats.org/officeDocument/2006/relationships/slideLayout" Target="../slideLayouts/slideLayout468.xml"/><Relationship Id="rId5" Type="http://schemas.openxmlformats.org/officeDocument/2006/relationships/slideLayout" Target="../slideLayouts/slideLayout462.xml"/><Relationship Id="rId10" Type="http://schemas.openxmlformats.org/officeDocument/2006/relationships/slideLayout" Target="../slideLayouts/slideLayout467.xml"/><Relationship Id="rId4" Type="http://schemas.openxmlformats.org/officeDocument/2006/relationships/slideLayout" Target="../slideLayouts/slideLayout461.xml"/><Relationship Id="rId9" Type="http://schemas.openxmlformats.org/officeDocument/2006/relationships/slideLayout" Target="../slideLayouts/slideLayout466.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13" Type="http://schemas.openxmlformats.org/officeDocument/2006/relationships/image" Target="../media/image1.png"/><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13" Type="http://schemas.openxmlformats.org/officeDocument/2006/relationships/image" Target="../media/image1.png"/><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slideLayout" Target="../slideLayouts/slideLayout583.xml"/><Relationship Id="rId7" Type="http://schemas.openxmlformats.org/officeDocument/2006/relationships/theme" Target="../theme/theme54.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5" Type="http://schemas.openxmlformats.org/officeDocument/2006/relationships/slideLayout" Target="../slideLayouts/slideLayout585.xml"/><Relationship Id="rId4" Type="http://schemas.openxmlformats.org/officeDocument/2006/relationships/slideLayout" Target="../slideLayouts/slideLayout58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4.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theme" Target="../theme/theme55.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6.xml.rels><?xml version="1.0" encoding="UTF-8" standalone="yes"?>
<Relationships xmlns="http://schemas.openxmlformats.org/package/2006/relationships"><Relationship Id="rId8" Type="http://schemas.openxmlformats.org/officeDocument/2006/relationships/theme" Target="../theme/theme56.xml"/><Relationship Id="rId3" Type="http://schemas.openxmlformats.org/officeDocument/2006/relationships/slideLayout" Target="../slideLayouts/slideLayout600.xml"/><Relationship Id="rId7" Type="http://schemas.openxmlformats.org/officeDocument/2006/relationships/slideLayout" Target="../slideLayouts/slideLayout604.xml"/><Relationship Id="rId2" Type="http://schemas.openxmlformats.org/officeDocument/2006/relationships/slideLayout" Target="../slideLayouts/slideLayout599.xml"/><Relationship Id="rId1" Type="http://schemas.openxmlformats.org/officeDocument/2006/relationships/slideLayout" Target="../slideLayouts/slideLayout598.xml"/><Relationship Id="rId6" Type="http://schemas.openxmlformats.org/officeDocument/2006/relationships/slideLayout" Target="../slideLayouts/slideLayout603.xml"/><Relationship Id="rId5" Type="http://schemas.openxmlformats.org/officeDocument/2006/relationships/slideLayout" Target="../slideLayouts/slideLayout602.xml"/><Relationship Id="rId4" Type="http://schemas.openxmlformats.org/officeDocument/2006/relationships/slideLayout" Target="../slideLayouts/slideLayout60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2.xml"/><Relationship Id="rId3" Type="http://schemas.openxmlformats.org/officeDocument/2006/relationships/slideLayout" Target="../slideLayouts/slideLayout607.xml"/><Relationship Id="rId7" Type="http://schemas.openxmlformats.org/officeDocument/2006/relationships/slideLayout" Target="../slideLayouts/slideLayout611.xml"/><Relationship Id="rId12" Type="http://schemas.openxmlformats.org/officeDocument/2006/relationships/theme" Target="../theme/theme57.xml"/><Relationship Id="rId2" Type="http://schemas.openxmlformats.org/officeDocument/2006/relationships/slideLayout" Target="../slideLayouts/slideLayout606.xml"/><Relationship Id="rId1" Type="http://schemas.openxmlformats.org/officeDocument/2006/relationships/slideLayout" Target="../slideLayouts/slideLayout605.xml"/><Relationship Id="rId6" Type="http://schemas.openxmlformats.org/officeDocument/2006/relationships/slideLayout" Target="../slideLayouts/slideLayout610.xml"/><Relationship Id="rId11" Type="http://schemas.openxmlformats.org/officeDocument/2006/relationships/slideLayout" Target="../slideLayouts/slideLayout615.xml"/><Relationship Id="rId5" Type="http://schemas.openxmlformats.org/officeDocument/2006/relationships/slideLayout" Target="../slideLayouts/slideLayout609.xml"/><Relationship Id="rId10" Type="http://schemas.openxmlformats.org/officeDocument/2006/relationships/slideLayout" Target="../slideLayouts/slideLayout614.xml"/><Relationship Id="rId4" Type="http://schemas.openxmlformats.org/officeDocument/2006/relationships/slideLayout" Target="../slideLayouts/slideLayout608.xml"/><Relationship Id="rId9" Type="http://schemas.openxmlformats.org/officeDocument/2006/relationships/slideLayout" Target="../slideLayouts/slideLayout61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3.xml"/><Relationship Id="rId3" Type="http://schemas.openxmlformats.org/officeDocument/2006/relationships/slideLayout" Target="../slideLayouts/slideLayout618.xml"/><Relationship Id="rId7" Type="http://schemas.openxmlformats.org/officeDocument/2006/relationships/slideLayout" Target="../slideLayouts/slideLayout622.xml"/><Relationship Id="rId12" Type="http://schemas.openxmlformats.org/officeDocument/2006/relationships/theme" Target="../theme/theme58.xml"/><Relationship Id="rId2" Type="http://schemas.openxmlformats.org/officeDocument/2006/relationships/slideLayout" Target="../slideLayouts/slideLayout617.xml"/><Relationship Id="rId1" Type="http://schemas.openxmlformats.org/officeDocument/2006/relationships/slideLayout" Target="../slideLayouts/slideLayout616.xml"/><Relationship Id="rId6" Type="http://schemas.openxmlformats.org/officeDocument/2006/relationships/slideLayout" Target="../slideLayouts/slideLayout621.xml"/><Relationship Id="rId11" Type="http://schemas.openxmlformats.org/officeDocument/2006/relationships/slideLayout" Target="../slideLayouts/slideLayout626.xml"/><Relationship Id="rId5" Type="http://schemas.openxmlformats.org/officeDocument/2006/relationships/slideLayout" Target="../slideLayouts/slideLayout620.xml"/><Relationship Id="rId10" Type="http://schemas.openxmlformats.org/officeDocument/2006/relationships/slideLayout" Target="../slideLayouts/slideLayout625.xml"/><Relationship Id="rId4" Type="http://schemas.openxmlformats.org/officeDocument/2006/relationships/slideLayout" Target="../slideLayouts/slideLayout619.xml"/><Relationship Id="rId9" Type="http://schemas.openxmlformats.org/officeDocument/2006/relationships/slideLayout" Target="../slideLayouts/slideLayout624.xml"/></Relationships>
</file>

<file path=ppt/slideMasters/_rels/slideMaster59.xml.rels><?xml version="1.0" encoding="UTF-8" standalone="yes"?>
<Relationships xmlns="http://schemas.openxmlformats.org/package/2006/relationships"><Relationship Id="rId3" Type="http://schemas.openxmlformats.org/officeDocument/2006/relationships/theme" Target="../theme/theme59.xml"/><Relationship Id="rId2" Type="http://schemas.openxmlformats.org/officeDocument/2006/relationships/slideLayout" Target="../slideLayouts/slideLayout628.xml"/><Relationship Id="rId1" Type="http://schemas.openxmlformats.org/officeDocument/2006/relationships/slideLayout" Target="../slideLayouts/slideLayout627.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36.xml"/><Relationship Id="rId13" Type="http://schemas.openxmlformats.org/officeDocument/2006/relationships/slideLayout" Target="../slideLayouts/slideLayout641.xml"/><Relationship Id="rId3" Type="http://schemas.openxmlformats.org/officeDocument/2006/relationships/slideLayout" Target="../slideLayouts/slideLayout631.xml"/><Relationship Id="rId7" Type="http://schemas.openxmlformats.org/officeDocument/2006/relationships/slideLayout" Target="../slideLayouts/slideLayout635.xml"/><Relationship Id="rId12" Type="http://schemas.openxmlformats.org/officeDocument/2006/relationships/slideLayout" Target="../slideLayouts/slideLayout640.xml"/><Relationship Id="rId2" Type="http://schemas.openxmlformats.org/officeDocument/2006/relationships/slideLayout" Target="../slideLayouts/slideLayout630.xml"/><Relationship Id="rId1" Type="http://schemas.openxmlformats.org/officeDocument/2006/relationships/slideLayout" Target="../slideLayouts/slideLayout629.xml"/><Relationship Id="rId6" Type="http://schemas.openxmlformats.org/officeDocument/2006/relationships/slideLayout" Target="../slideLayouts/slideLayout634.xml"/><Relationship Id="rId11" Type="http://schemas.openxmlformats.org/officeDocument/2006/relationships/slideLayout" Target="../slideLayouts/slideLayout639.xml"/><Relationship Id="rId5" Type="http://schemas.openxmlformats.org/officeDocument/2006/relationships/slideLayout" Target="../slideLayouts/slideLayout633.xml"/><Relationship Id="rId15" Type="http://schemas.openxmlformats.org/officeDocument/2006/relationships/image" Target="../media/image7.png"/><Relationship Id="rId10" Type="http://schemas.openxmlformats.org/officeDocument/2006/relationships/slideLayout" Target="../slideLayouts/slideLayout638.xml"/><Relationship Id="rId4" Type="http://schemas.openxmlformats.org/officeDocument/2006/relationships/slideLayout" Target="../slideLayouts/slideLayout632.xml"/><Relationship Id="rId9" Type="http://schemas.openxmlformats.org/officeDocument/2006/relationships/slideLayout" Target="../slideLayouts/slideLayout637.xml"/><Relationship Id="rId14" Type="http://schemas.openxmlformats.org/officeDocument/2006/relationships/theme" Target="../theme/theme6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9.xml"/><Relationship Id="rId13" Type="http://schemas.openxmlformats.org/officeDocument/2006/relationships/theme" Target="../theme/theme61.xml"/><Relationship Id="rId3" Type="http://schemas.openxmlformats.org/officeDocument/2006/relationships/slideLayout" Target="../slideLayouts/slideLayout644.xml"/><Relationship Id="rId7" Type="http://schemas.openxmlformats.org/officeDocument/2006/relationships/slideLayout" Target="../slideLayouts/slideLayout648.xml"/><Relationship Id="rId12" Type="http://schemas.openxmlformats.org/officeDocument/2006/relationships/slideLayout" Target="../slideLayouts/slideLayout653.xml"/><Relationship Id="rId2" Type="http://schemas.openxmlformats.org/officeDocument/2006/relationships/slideLayout" Target="../slideLayouts/slideLayout643.xml"/><Relationship Id="rId1" Type="http://schemas.openxmlformats.org/officeDocument/2006/relationships/slideLayout" Target="../slideLayouts/slideLayout642.xml"/><Relationship Id="rId6" Type="http://schemas.openxmlformats.org/officeDocument/2006/relationships/slideLayout" Target="../slideLayouts/slideLayout647.xml"/><Relationship Id="rId11" Type="http://schemas.openxmlformats.org/officeDocument/2006/relationships/slideLayout" Target="../slideLayouts/slideLayout652.xml"/><Relationship Id="rId5" Type="http://schemas.openxmlformats.org/officeDocument/2006/relationships/slideLayout" Target="../slideLayouts/slideLayout646.xml"/><Relationship Id="rId10" Type="http://schemas.openxmlformats.org/officeDocument/2006/relationships/slideLayout" Target="../slideLayouts/slideLayout651.xml"/><Relationship Id="rId4" Type="http://schemas.openxmlformats.org/officeDocument/2006/relationships/slideLayout" Target="../slideLayouts/slideLayout645.xml"/><Relationship Id="rId9" Type="http://schemas.openxmlformats.org/officeDocument/2006/relationships/slideLayout" Target="../slideLayouts/slideLayout650.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1.xml"/><Relationship Id="rId3" Type="http://schemas.openxmlformats.org/officeDocument/2006/relationships/slideLayout" Target="../slideLayouts/slideLayout656.xml"/><Relationship Id="rId7" Type="http://schemas.openxmlformats.org/officeDocument/2006/relationships/slideLayout" Target="../slideLayouts/slideLayout660.xml"/><Relationship Id="rId12" Type="http://schemas.openxmlformats.org/officeDocument/2006/relationships/theme" Target="../theme/theme62.xml"/><Relationship Id="rId2" Type="http://schemas.openxmlformats.org/officeDocument/2006/relationships/slideLayout" Target="../slideLayouts/slideLayout655.xml"/><Relationship Id="rId1" Type="http://schemas.openxmlformats.org/officeDocument/2006/relationships/slideLayout" Target="../slideLayouts/slideLayout654.xml"/><Relationship Id="rId6" Type="http://schemas.openxmlformats.org/officeDocument/2006/relationships/slideLayout" Target="../slideLayouts/slideLayout659.xml"/><Relationship Id="rId11" Type="http://schemas.openxmlformats.org/officeDocument/2006/relationships/slideLayout" Target="../slideLayouts/slideLayout664.xml"/><Relationship Id="rId5" Type="http://schemas.openxmlformats.org/officeDocument/2006/relationships/slideLayout" Target="../slideLayouts/slideLayout658.xml"/><Relationship Id="rId10" Type="http://schemas.openxmlformats.org/officeDocument/2006/relationships/slideLayout" Target="../slideLayouts/slideLayout663.xml"/><Relationship Id="rId4" Type="http://schemas.openxmlformats.org/officeDocument/2006/relationships/slideLayout" Target="../slideLayouts/slideLayout657.xml"/><Relationship Id="rId9" Type="http://schemas.openxmlformats.org/officeDocument/2006/relationships/slideLayout" Target="../slideLayouts/slideLayout662.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2.xml"/><Relationship Id="rId3" Type="http://schemas.openxmlformats.org/officeDocument/2006/relationships/slideLayout" Target="../slideLayouts/slideLayout667.xml"/><Relationship Id="rId7" Type="http://schemas.openxmlformats.org/officeDocument/2006/relationships/slideLayout" Target="../slideLayouts/slideLayout671.xml"/><Relationship Id="rId12" Type="http://schemas.openxmlformats.org/officeDocument/2006/relationships/theme" Target="../theme/theme63.xml"/><Relationship Id="rId2" Type="http://schemas.openxmlformats.org/officeDocument/2006/relationships/slideLayout" Target="../slideLayouts/slideLayout666.xml"/><Relationship Id="rId1" Type="http://schemas.openxmlformats.org/officeDocument/2006/relationships/slideLayout" Target="../slideLayouts/slideLayout665.xml"/><Relationship Id="rId6" Type="http://schemas.openxmlformats.org/officeDocument/2006/relationships/slideLayout" Target="../slideLayouts/slideLayout670.xml"/><Relationship Id="rId11" Type="http://schemas.openxmlformats.org/officeDocument/2006/relationships/slideLayout" Target="../slideLayouts/slideLayout675.xml"/><Relationship Id="rId5" Type="http://schemas.openxmlformats.org/officeDocument/2006/relationships/slideLayout" Target="../slideLayouts/slideLayout669.xml"/><Relationship Id="rId10" Type="http://schemas.openxmlformats.org/officeDocument/2006/relationships/slideLayout" Target="../slideLayouts/slideLayout674.xml"/><Relationship Id="rId4" Type="http://schemas.openxmlformats.org/officeDocument/2006/relationships/slideLayout" Target="../slideLayouts/slideLayout668.xml"/><Relationship Id="rId9" Type="http://schemas.openxmlformats.org/officeDocument/2006/relationships/slideLayout" Target="../slideLayouts/slideLayout67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3.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theme" Target="../theme/theme64.xml"/><Relationship Id="rId2" Type="http://schemas.openxmlformats.org/officeDocument/2006/relationships/slideLayout" Target="../slideLayouts/slideLayout677.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4.xml"/><Relationship Id="rId3" Type="http://schemas.openxmlformats.org/officeDocument/2006/relationships/slideLayout" Target="../slideLayouts/slideLayout689.xml"/><Relationship Id="rId7" Type="http://schemas.openxmlformats.org/officeDocument/2006/relationships/slideLayout" Target="../slideLayouts/slideLayout693.xml"/><Relationship Id="rId12" Type="http://schemas.openxmlformats.org/officeDocument/2006/relationships/theme" Target="../theme/theme65.xml"/><Relationship Id="rId2" Type="http://schemas.openxmlformats.org/officeDocument/2006/relationships/slideLayout" Target="../slideLayouts/slideLayout688.xml"/><Relationship Id="rId1" Type="http://schemas.openxmlformats.org/officeDocument/2006/relationships/slideLayout" Target="../slideLayouts/slideLayout687.xml"/><Relationship Id="rId6" Type="http://schemas.openxmlformats.org/officeDocument/2006/relationships/slideLayout" Target="../slideLayouts/slideLayout692.xml"/><Relationship Id="rId11" Type="http://schemas.openxmlformats.org/officeDocument/2006/relationships/slideLayout" Target="../slideLayouts/slideLayout697.xml"/><Relationship Id="rId5" Type="http://schemas.openxmlformats.org/officeDocument/2006/relationships/slideLayout" Target="../slideLayouts/slideLayout691.xml"/><Relationship Id="rId10" Type="http://schemas.openxmlformats.org/officeDocument/2006/relationships/slideLayout" Target="../slideLayouts/slideLayout696.xml"/><Relationship Id="rId4" Type="http://schemas.openxmlformats.org/officeDocument/2006/relationships/slideLayout" Target="../slideLayouts/slideLayout690.xml"/><Relationship Id="rId9" Type="http://schemas.openxmlformats.org/officeDocument/2006/relationships/slideLayout" Target="../slideLayouts/slideLayout69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image" Target="../media/image1.png"/><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theme" Target="../theme/theme66.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794989613"/>
      </p:ext>
    </p:extLst>
  </p:cSld>
  <p:clrMap bg1="lt1" tx1="dk1" bg2="lt2" tx2="dk2" accent1="accent1" accent2="accent2" accent3="accent3" accent4="accent4" accent5="accent5" accent6="accent6" hlink="hlink" folHlink="folHlink"/>
  <p:sldLayoutIdLst>
    <p:sldLayoutId id="2147488115" r:id="rId1"/>
    <p:sldLayoutId id="2147488116" r:id="rId2"/>
    <p:sldLayoutId id="2147488117" r:id="rId3"/>
    <p:sldLayoutId id="2147488118" r:id="rId4"/>
    <p:sldLayoutId id="2147488119" r:id="rId5"/>
    <p:sldLayoutId id="2147488120" r:id="rId6"/>
    <p:sldLayoutId id="2147488121" r:id="rId7"/>
    <p:sldLayoutId id="2147488122" r:id="rId8"/>
    <p:sldLayoutId id="2147488123" r:id="rId9"/>
    <p:sldLayoutId id="2147488124" r:id="rId10"/>
    <p:sldLayoutId id="2147488125" r:id="rId11"/>
    <p:sldLayoutId id="21474881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876313748"/>
      </p:ext>
    </p:extLst>
  </p:cSld>
  <p:clrMap bg1="lt1" tx1="dk1" bg2="lt2" tx2="dk2" accent1="accent1" accent2="accent2" accent3="accent3" accent4="accent4" accent5="accent5" accent6="accent6" hlink="hlink" folHlink="folHlink"/>
  <p:sldLayoutIdLst>
    <p:sldLayoutId id="2147488487" r:id="rId1"/>
    <p:sldLayoutId id="2147488488" r:id="rId2"/>
    <p:sldLayoutId id="2147488489" r:id="rId3"/>
    <p:sldLayoutId id="2147488490" r:id="rId4"/>
    <p:sldLayoutId id="2147488491" r:id="rId5"/>
    <p:sldLayoutId id="2147488492" r:id="rId6"/>
    <p:sldLayoutId id="2147488493" r:id="rId7"/>
    <p:sldLayoutId id="2147488494" r:id="rId8"/>
    <p:sldLayoutId id="2147488495" r:id="rId9"/>
    <p:sldLayoutId id="2147488496" r:id="rId10"/>
    <p:sldLayoutId id="2147488497" r:id="rId11"/>
    <p:sldLayoutId id="214748849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06309946"/>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2/2/19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9282778"/>
      </p:ext>
    </p:extLst>
  </p:cSld>
  <p:clrMap bg1="lt1" tx1="dk1" bg2="lt2" tx2="dk2" accent1="accent1" accent2="accent2" accent3="accent3" accent4="accent4" accent5="accent5" accent6="accent6" hlink="hlink" folHlink="folHlink"/>
  <p:sldLayoutIdLst>
    <p:sldLayoutId id="2147488593" r:id="rId1"/>
    <p:sldLayoutId id="2147488594" r:id="rId2"/>
    <p:sldLayoutId id="2147488595" r:id="rId3"/>
    <p:sldLayoutId id="2147488596" r:id="rId4"/>
    <p:sldLayoutId id="2147488597" r:id="rId5"/>
    <p:sldLayoutId id="2147488598" r:id="rId6"/>
    <p:sldLayoutId id="2147488599"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96C65B-3C59-4ED5-9C7F-730621DD0788}" type="datetime1">
              <a:rPr lang="en-US" smtClean="0">
                <a:solidFill>
                  <a:prstClr val="black">
                    <a:tint val="75000"/>
                  </a:prstClr>
                </a:solidFill>
              </a:rPr>
              <a:pPr>
                <a:defRPr/>
              </a:pPr>
              <a:t>2/2/19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12004244"/>
      </p:ext>
    </p:extLst>
  </p:cSld>
  <p:clrMap bg1="lt1" tx1="dk1" bg2="lt2" tx2="dk2" accent1="accent1" accent2="accent2" accent3="accent3" accent4="accent4" accent5="accent5" accent6="accent6" hlink="hlink" folHlink="folHlink"/>
  <p:sldLayoutIdLst>
    <p:sldLayoutId id="2147488601" r:id="rId1"/>
    <p:sldLayoutId id="2147488602" r:id="rId2"/>
    <p:sldLayoutId id="2147488603" r:id="rId3"/>
    <p:sldLayoutId id="2147488604" r:id="rId4"/>
    <p:sldLayoutId id="2147488605" r:id="rId5"/>
    <p:sldLayoutId id="2147488606" r:id="rId6"/>
    <p:sldLayoutId id="2147488607" r:id="rId7"/>
    <p:sldLayoutId id="2147488608" r:id="rId8"/>
    <p:sldLayoutId id="2147488609" r:id="rId9"/>
    <p:sldLayoutId id="2147488610" r:id="rId10"/>
    <p:sldLayoutId id="214748861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2/2/19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160758783"/>
      </p:ext>
    </p:extLst>
  </p:cSld>
  <p:clrMap bg1="lt1" tx1="dk1" bg2="lt2" tx2="dk2" accent1="accent1" accent2="accent2" accent3="accent3" accent4="accent4" accent5="accent5" accent6="accent6" hlink="hlink" folHlink="folHlink"/>
  <p:sldLayoutIdLst>
    <p:sldLayoutId id="2147488613" r:id="rId1"/>
    <p:sldLayoutId id="2147488614" r:id="rId2"/>
    <p:sldLayoutId id="2147488615" r:id="rId3"/>
    <p:sldLayoutId id="2147488616" r:id="rId4"/>
    <p:sldLayoutId id="2147488617" r:id="rId5"/>
    <p:sldLayoutId id="2147488618" r:id="rId6"/>
    <p:sldLayoutId id="2147488619" r:id="rId7"/>
    <p:sldLayoutId id="2147488620" r:id="rId8"/>
    <p:sldLayoutId id="2147488621" r:id="rId9"/>
    <p:sldLayoutId id="2147488622" r:id="rId10"/>
    <p:sldLayoutId id="2147488623"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217381"/>
      </p:ext>
    </p:extLst>
  </p:cSld>
  <p:clrMap bg1="lt1" tx1="dk1" bg2="lt2" tx2="dk2" accent1="accent1" accent2="accent2" accent3="accent3" accent4="accent4" accent5="accent5" accent6="accent6" hlink="hlink" folHlink="folHlink"/>
  <p:sldLayoutIdLst>
    <p:sldLayoutId id="2147488625" r:id="rId1"/>
    <p:sldLayoutId id="21474886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992173835"/>
      </p:ext>
    </p:extLst>
  </p:cSld>
  <p:clrMap bg1="lt1" tx1="dk1" bg2="lt2" tx2="dk2" accent1="accent1" accent2="accent2" accent3="accent3" accent4="accent4" accent5="accent5" accent6="accent6" hlink="hlink" folHlink="folHlink"/>
  <p:sldLayoutIdLst>
    <p:sldLayoutId id="2147488668" r:id="rId1"/>
    <p:sldLayoutId id="2147488669" r:id="rId2"/>
    <p:sldLayoutId id="2147488670" r:id="rId3"/>
    <p:sldLayoutId id="2147488671" r:id="rId4"/>
    <p:sldLayoutId id="2147488672" r:id="rId5"/>
    <p:sldLayoutId id="2147488673" r:id="rId6"/>
    <p:sldLayoutId id="2147488674" r:id="rId7"/>
    <p:sldLayoutId id="2147488675" r:id="rId8"/>
    <p:sldLayoutId id="2147488676" r:id="rId9"/>
    <p:sldLayoutId id="2147488677" r:id="rId10"/>
    <p:sldLayoutId id="2147488678" r:id="rId11"/>
    <p:sldLayoutId id="2147488679"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2/2/19</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853500080"/>
      </p:ext>
    </p:extLst>
  </p:cSld>
  <p:clrMap bg1="lt1" tx1="dk1" bg2="lt2" tx2="dk2" accent1="accent1" accent2="accent2" accent3="accent3" accent4="accent4" accent5="accent5" accent6="accent6" hlink="hlink" folHlink="folHlink"/>
  <p:sldLayoutIdLst>
    <p:sldLayoutId id="2147488769" r:id="rId1"/>
    <p:sldLayoutId id="2147488770" r:id="rId2"/>
    <p:sldLayoutId id="2147488771" r:id="rId3"/>
    <p:sldLayoutId id="2147488772" r:id="rId4"/>
    <p:sldLayoutId id="2147488773" r:id="rId5"/>
    <p:sldLayoutId id="2147488774" r:id="rId6"/>
    <p:sldLayoutId id="2147488775" r:id="rId7"/>
    <p:sldLayoutId id="2147488776" r:id="rId8"/>
    <p:sldLayoutId id="2147488777" r:id="rId9"/>
    <p:sldLayoutId id="2147488778" r:id="rId10"/>
    <p:sldLayoutId id="2147488779"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7F65629-F741-454D-8A3F-49FD9C45B2E3}" type="datetime1">
              <a:rPr lang="en-US" smtClean="0">
                <a:solidFill>
                  <a:prstClr val="black">
                    <a:tint val="75000"/>
                  </a:prstClr>
                </a:solidFill>
                <a:latin typeface="Calibri"/>
                <a:ea typeface=""/>
              </a:rPr>
              <a:pPr eaLnBrk="1" fontAlgn="auto" hangingPunct="1">
                <a:spcBef>
                  <a:spcPts val="0"/>
                </a:spcBef>
                <a:spcAft>
                  <a:spcPts val="0"/>
                </a:spcAft>
              </a:pPr>
              <a:t>2/2/19</a:t>
            </a:fld>
            <a:endParaRPr lang="en-US">
              <a:solidFill>
                <a:prstClr val="black">
                  <a:tint val="75000"/>
                </a:prstClr>
              </a:solidFill>
              <a:latin typeface="Calibri"/>
              <a:ea typeface=""/>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fld id="{8B363EBC-A636-4E4F-B313-DA526F248DF6}" type="slidenum">
              <a:rPr lang="en-US" sz="2000" smtClean="0">
                <a:solidFill>
                  <a:prstClr val="black"/>
                </a:solidFill>
              </a:rPr>
              <a:pPr algn="ctr" fontAlgn="auto">
                <a:spcBef>
                  <a:spcPts val="0"/>
                </a:spcBef>
                <a:spcAft>
                  <a:spcPts val="0"/>
                </a:spcAft>
              </a:pPr>
              <a:t>‹#›</a:t>
            </a:fld>
            <a:endParaRPr lang="en-US" sz="2000">
              <a:solidFill>
                <a:prstClr val="black"/>
              </a:solidFill>
            </a:endParaRPr>
          </a:p>
        </p:txBody>
      </p:sp>
    </p:spTree>
    <p:extLst>
      <p:ext uri="{BB962C8B-B14F-4D97-AF65-F5344CB8AC3E}">
        <p14:creationId xmlns:p14="http://schemas.microsoft.com/office/powerpoint/2010/main" val="3002164169"/>
      </p:ext>
    </p:extLst>
  </p:cSld>
  <p:clrMap bg1="lt1" tx1="dk1" bg2="lt2" tx2="dk2" accent1="accent1" accent2="accent2" accent3="accent3" accent4="accent4" accent5="accent5" accent6="accent6" hlink="hlink" folHlink="folHlink"/>
  <p:sldLayoutIdLst>
    <p:sldLayoutId id="2147488781" r:id="rId1"/>
    <p:sldLayoutId id="2147488782" r:id="rId2"/>
    <p:sldLayoutId id="2147488783" r:id="rId3"/>
    <p:sldLayoutId id="2147488784" r:id="rId4"/>
    <p:sldLayoutId id="2147488785" r:id="rId5"/>
    <p:sldLayoutId id="2147488786" r:id="rId6"/>
    <p:sldLayoutId id="2147488787" r:id="rId7"/>
    <p:sldLayoutId id="2147488788" r:id="rId8"/>
    <p:sldLayoutId id="2147488789" r:id="rId9"/>
    <p:sldLayoutId id="2147488790" r:id="rId10"/>
    <p:sldLayoutId id="214748879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96C65B-3C59-4ED5-9C7F-730621DD0788}" type="datetime1">
              <a:rPr lang="en-US" smtClean="0">
                <a:solidFill>
                  <a:prstClr val="black">
                    <a:tint val="75000"/>
                  </a:prstClr>
                </a:solidFill>
                <a:latin typeface="Gill Sans MT"/>
              </a:rPr>
              <a:pPr/>
              <a:t>2/2/19</a:t>
            </a:fld>
            <a:endParaRPr lang="en-US">
              <a:solidFill>
                <a:prstClr val="black">
                  <a:tint val="75000"/>
                </a:prstClr>
              </a:solidFill>
              <a:latin typeface="Gill Sans MT"/>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Gill Sans MT"/>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32364-6BA0-48AA-B029-3ED2192016FC}" type="slidenum">
              <a:rPr lang="en-US" smtClean="0">
                <a:solidFill>
                  <a:prstClr val="black">
                    <a:tint val="75000"/>
                  </a:prstClr>
                </a:solidFill>
                <a:latin typeface="Gill Sans MT"/>
              </a:rPr>
              <a:pPr/>
              <a:t>‹#›</a:t>
            </a:fld>
            <a:endParaRPr lang="en-US">
              <a:solidFill>
                <a:prstClr val="black">
                  <a:tint val="75000"/>
                </a:prstClr>
              </a:solidFill>
              <a:latin typeface="Gill Sans MT"/>
            </a:endParaRPr>
          </a:p>
        </p:txBody>
      </p:sp>
    </p:spTree>
    <p:extLst>
      <p:ext uri="{BB962C8B-B14F-4D97-AF65-F5344CB8AC3E}">
        <p14:creationId xmlns:p14="http://schemas.microsoft.com/office/powerpoint/2010/main" val="3616602194"/>
      </p:ext>
    </p:extLst>
  </p:cSld>
  <p:clrMap bg1="lt1" tx1="dk1" bg2="lt2" tx2="dk2" accent1="accent1" accent2="accent2" accent3="accent3" accent4="accent4" accent5="accent5" accent6="accent6" hlink="hlink" folHlink="folHlink"/>
  <p:sldLayoutIdLst>
    <p:sldLayoutId id="2147488793" r:id="rId1"/>
    <p:sldLayoutId id="2147488794" r:id="rId2"/>
    <p:sldLayoutId id="2147488795" r:id="rId3"/>
    <p:sldLayoutId id="2147488796" r:id="rId4"/>
    <p:sldLayoutId id="2147488797" r:id="rId5"/>
    <p:sldLayoutId id="2147488798" r:id="rId6"/>
    <p:sldLayoutId id="2147488799" r:id="rId7"/>
    <p:sldLayoutId id="2147488800" r:id="rId8"/>
    <p:sldLayoutId id="2147488801" r:id="rId9"/>
    <p:sldLayoutId id="2147488802" r:id="rId10"/>
    <p:sldLayoutId id="2147488803"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3517385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291815442"/>
      </p:ext>
    </p:extLst>
  </p:cSld>
  <p:clrMap bg1="lt1" tx1="dk1" bg2="lt2" tx2="dk2" accent1="accent1" accent2="accent2" accent3="accent3" accent4="accent4" accent5="accent5" accent6="accent6" hlink="hlink" folHlink="folHlink"/>
  <p:sldLayoutIdLst>
    <p:sldLayoutId id="2147488817" r:id="rId1"/>
    <p:sldLayoutId id="2147488818" r:id="rId2"/>
    <p:sldLayoutId id="2147488819" r:id="rId3"/>
    <p:sldLayoutId id="2147488820" r:id="rId4"/>
    <p:sldLayoutId id="2147488821" r:id="rId5"/>
    <p:sldLayoutId id="2147488822" r:id="rId6"/>
    <p:sldLayoutId id="2147488823" r:id="rId7"/>
    <p:sldLayoutId id="2147488824" r:id="rId8"/>
    <p:sldLayoutId id="2147488825" r:id="rId9"/>
    <p:sldLayoutId id="2147488826" r:id="rId10"/>
    <p:sldLayoutId id="2147488827" r:id="rId11"/>
    <p:sldLayoutId id="21474888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837036672"/>
      </p:ext>
    </p:extLst>
  </p:cSld>
  <p:clrMap bg1="lt1" tx1="dk1" bg2="lt2" tx2="dk2" accent1="accent1" accent2="accent2" accent3="accent3" accent4="accent4" accent5="accent5" accent6="accent6" hlink="hlink" folHlink="folHlink"/>
  <p:sldLayoutIdLst>
    <p:sldLayoutId id="2147488830" r:id="rId1"/>
    <p:sldLayoutId id="2147488831" r:id="rId2"/>
    <p:sldLayoutId id="2147488832" r:id="rId3"/>
    <p:sldLayoutId id="2147488833" r:id="rId4"/>
    <p:sldLayoutId id="2147488834" r:id="rId5"/>
    <p:sldLayoutId id="2147488835" r:id="rId6"/>
    <p:sldLayoutId id="2147488836" r:id="rId7"/>
    <p:sldLayoutId id="2147488837" r:id="rId8"/>
    <p:sldLayoutId id="2147488838" r:id="rId9"/>
    <p:sldLayoutId id="2147488839" r:id="rId10"/>
    <p:sldLayoutId id="2147488840" r:id="rId11"/>
    <p:sldLayoutId id="214748884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8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58.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8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8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82.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58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31.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25.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4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588.xml"/></Relationships>
</file>

<file path=ppt/slides/_rels/slide34.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notesSlide" Target="../notesSlides/notesSlide9.xml"/><Relationship Id="rId1" Type="http://schemas.openxmlformats.org/officeDocument/2006/relationships/slideLayout" Target="../slideLayouts/slideLayout588.xml"/></Relationships>
</file>

<file path=ppt/slides/_rels/slide3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588.xml"/><Relationship Id="rId4" Type="http://schemas.openxmlformats.org/officeDocument/2006/relationships/chart" Target="../charts/chart10.xml"/></Relationships>
</file>

<file path=ppt/slides/_rels/slide36.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3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www.sigmetrics.org/sigmetrics2016/" TargetMode="External"/><Relationship Id="rId7" Type="http://schemas.openxmlformats.org/officeDocument/2006/relationships/image" Target="../media/image27.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9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9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99.xml"/></Relationships>
</file>

<file path=ppt/slides/_rels/slide4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599.xml"/><Relationship Id="rId4" Type="http://schemas.openxmlformats.org/officeDocument/2006/relationships/chart" Target="../charts/char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4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80.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617.xml"/><Relationship Id="rId5" Type="http://schemas.microsoft.com/office/2007/relationships/hdphoto" Target="../media/hdphoto1.wdp"/><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06.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617.xml"/><Relationship Id="rId4" Type="http://schemas.openxmlformats.org/officeDocument/2006/relationships/hyperlink" Target="https://github.com/CMU-SAFARI/DRAM-Voltage-Study"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8.xml"/><Relationship Id="rId1" Type="http://schemas.openxmlformats.org/officeDocument/2006/relationships/slideLayout" Target="../slideLayouts/slideLayout617.xml"/></Relationships>
</file>

<file path=ppt/slides/_rels/slide5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617.xml"/><Relationship Id="rId5" Type="http://schemas.openxmlformats.org/officeDocument/2006/relationships/hyperlink" Target="https://github.com/CMU-SAFARI/DRAM-Voltage-Study" TargetMode="Externa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617.xml"/></Relationships>
</file>

<file path=ppt/slides/_rels/slide5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1.xml"/><Relationship Id="rId1" Type="http://schemas.openxmlformats.org/officeDocument/2006/relationships/slideLayout" Target="../slideLayouts/slideLayout617.xml"/></Relationships>
</file>

<file path=ppt/slides/_rels/slide54.xml.rels><?xml version="1.0" encoding="UTF-8" standalone="yes"?>
<Relationships xmlns="http://schemas.openxmlformats.org/package/2006/relationships"><Relationship Id="rId3" Type="http://schemas.openxmlformats.org/officeDocument/2006/relationships/image" Target="../media/image37.bin"/><Relationship Id="rId2" Type="http://schemas.openxmlformats.org/officeDocument/2006/relationships/notesSlide" Target="../notesSlides/notesSlide22.xml"/><Relationship Id="rId1" Type="http://schemas.openxmlformats.org/officeDocument/2006/relationships/slideLayout" Target="../slideLayouts/slideLayout617.xml"/><Relationship Id="rId5" Type="http://schemas.openxmlformats.org/officeDocument/2006/relationships/image" Target="../media/image39.bin"/><Relationship Id="rId4" Type="http://schemas.openxmlformats.org/officeDocument/2006/relationships/image" Target="../media/image38.bin"/></Relationships>
</file>

<file path=ppt/slides/_rels/slide55.xml.rels><?xml version="1.0" encoding="UTF-8" standalone="yes"?>
<Relationships xmlns="http://schemas.openxmlformats.org/package/2006/relationships"><Relationship Id="rId3" Type="http://schemas.openxmlformats.org/officeDocument/2006/relationships/image" Target="../media/image37.bin"/><Relationship Id="rId2" Type="http://schemas.openxmlformats.org/officeDocument/2006/relationships/notesSlide" Target="../notesSlides/notesSlide23.xml"/><Relationship Id="rId1" Type="http://schemas.openxmlformats.org/officeDocument/2006/relationships/slideLayout" Target="../slideLayouts/slideLayout617.xml"/><Relationship Id="rId6" Type="http://schemas.openxmlformats.org/officeDocument/2006/relationships/image" Target="../media/image40.png"/><Relationship Id="rId5" Type="http://schemas.openxmlformats.org/officeDocument/2006/relationships/image" Target="../media/image39.bin"/><Relationship Id="rId4" Type="http://schemas.openxmlformats.org/officeDocument/2006/relationships/image" Target="../media/image38.bin"/></Relationships>
</file>

<file path=ppt/slides/_rels/slide5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4.xml"/><Relationship Id="rId1" Type="http://schemas.openxmlformats.org/officeDocument/2006/relationships/slideLayout" Target="../slideLayouts/slideLayout617.xml"/><Relationship Id="rId4" Type="http://schemas.openxmlformats.org/officeDocument/2006/relationships/chart" Target="../charts/char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5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62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2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2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2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2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8.xml"/></Relationships>
</file>

<file path=ppt/slides/_rels/slide6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2.xml"/><Relationship Id="rId1" Type="http://schemas.openxmlformats.org/officeDocument/2006/relationships/slideLayout" Target="../slideLayouts/slideLayout628.xml"/></Relationships>
</file>

<file path=ppt/slides/_rels/slide68.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7.jpg"/><Relationship Id="rId2" Type="http://schemas.openxmlformats.org/officeDocument/2006/relationships/notesSlide" Target="../notesSlides/notesSlide33.xml"/><Relationship Id="rId1" Type="http://schemas.openxmlformats.org/officeDocument/2006/relationships/slideLayout" Target="../slideLayouts/slideLayout62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eg"/></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48.png"/></Relationships>
</file>

<file path=ppt/slides/_rels/slide7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627.xml"/><Relationship Id="rId5" Type="http://schemas.openxmlformats.org/officeDocument/2006/relationships/image" Target="../media/image44.png"/><Relationship Id="rId4" Type="http://schemas.openxmlformats.org/officeDocument/2006/relationships/image" Target="../media/image43.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2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2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2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28.xml"/></Relationships>
</file>

<file path=ppt/slides/_rels/slide7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627.xml"/><Relationship Id="rId5" Type="http://schemas.openxmlformats.org/officeDocument/2006/relationships/image" Target="../media/image44.png"/><Relationship Id="rId4" Type="http://schemas.openxmlformats.org/officeDocument/2006/relationships/image" Target="../media/image43.jpeg"/></Relationships>
</file>

<file path=ppt/slides/_rels/slide76.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4" Type="http://schemas.openxmlformats.org/officeDocument/2006/relationships/image" Target="../media/image4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722.xml"/><Relationship Id="rId4" Type="http://schemas.openxmlformats.org/officeDocument/2006/relationships/image" Target="../media/image50.png"/></Relationships>
</file>

<file path=ppt/slides/_rels/slide79.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51.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59.xml"/></Relationships>
</file>

<file path=ppt/slides/_rels/slide82.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hyperlink" Target="http://users.ece.cmu.edu/~omutlu/pub/lee_hpca13_talk.pptx" TargetMode="External"/></Relationships>
</file>

<file path=ppt/slides/_rels/slide8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hpca22.site.ac.upc.edu/" TargetMode="External"/><Relationship Id="rId7" Type="http://schemas.openxmlformats.org/officeDocument/2006/relationships/image" Target="../media/image54.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6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6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66.xml"/></Relationships>
</file>

<file path=ppt/slides/_rels/slide8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3.xml"/><Relationship Id="rId1" Type="http://schemas.openxmlformats.org/officeDocument/2006/relationships/slideLayout" Target="../slideLayouts/slideLayout6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6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66.xml"/></Relationships>
</file>

<file path=ppt/slides/_rels/slide91.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6.xml"/><Relationship Id="rId1" Type="http://schemas.openxmlformats.org/officeDocument/2006/relationships/slideLayout" Target="../slideLayouts/slideLayout666.xml"/><Relationship Id="rId4" Type="http://schemas.openxmlformats.org/officeDocument/2006/relationships/chart" Target="../charts/chart19.xml"/></Relationships>
</file>

<file path=ppt/slides/_rels/slide9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7.xml"/><Relationship Id="rId1" Type="http://schemas.openxmlformats.org/officeDocument/2006/relationships/slideLayout" Target="../slideLayouts/slideLayout66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6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77.xml"/></Relationships>
</file>

<file path=ppt/slides/_rels/slide9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0.xml"/><Relationship Id="rId1" Type="http://schemas.openxmlformats.org/officeDocument/2006/relationships/slideLayout" Target="../slideLayouts/slideLayout666.xml"/><Relationship Id="rId4" Type="http://schemas.openxmlformats.org/officeDocument/2006/relationships/chart" Target="../charts/chart22.xml"/></Relationships>
</file>

<file path=ppt/slides/_rels/slide96.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559.xml"/><Relationship Id="rId5" Type="http://schemas.openxmlformats.org/officeDocument/2006/relationships/image" Target="../media/image53.png"/><Relationship Id="rId4" Type="http://schemas.openxmlformats.org/officeDocument/2006/relationships/hyperlink" Target="http://users.ece.cmu.edu/~omutlu/pub/lee_hpca13_talk.pptx"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88.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88.xml"/></Relationships>
</file>

<file path=ppt/slides/_rels/slide10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68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88.xml"/></Relationships>
</file>

<file path=ppt/slides/_rels/slide10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hpca22.site.ac.upc.edu/" TargetMode="External"/><Relationship Id="rId7" Type="http://schemas.openxmlformats.org/officeDocument/2006/relationships/image" Target="../media/image54.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1.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08.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81.xml"/><Relationship Id="rId4" Type="http://schemas.openxmlformats.org/officeDocument/2006/relationships/image" Target="../media/image57.png"/></Relationships>
</file>

<file path=ppt/slides/_rels/slide109.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55.xml"/><Relationship Id="rId1" Type="http://schemas.openxmlformats.org/officeDocument/2006/relationships/slideLayout" Target="../slideLayouts/slideLayout80.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48.xml"/></Relationships>
</file>

<file path=ppt/slides/_rels/slide1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48.xml"/></Relationships>
</file>

<file path=ppt/slides/_rels/slide1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48.xml"/><Relationship Id="rId4" Type="http://schemas.openxmlformats.org/officeDocument/2006/relationships/image" Target="../media/image60.png"/></Relationships>
</file>

<file path=ppt/slides/_rels/slide11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13.xml"/></Relationships>
</file>

<file path=ppt/slides/_rels/slide1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13.xml"/></Relationships>
</file>

<file path=ppt/slides/_rels/slide12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48.xml"/></Relationships>
</file>

<file path=ppt/slides/_rels/slide12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48.xml"/></Relationships>
</file>

<file path=ppt/slides/_rels/slide12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413.xml"/></Relationships>
</file>

<file path=ppt/slides/_rels/slide12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10.xml"/></Relationships>
</file>

<file path=ppt/slides/_rels/slide1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13.xml"/></Relationships>
</file>

<file path=ppt/slides/_rels/slide1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1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4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arxiv.org/pdf/1706.08642" TargetMode="External"/><Relationship Id="rId1" Type="http://schemas.openxmlformats.org/officeDocument/2006/relationships/slideLayout" Target="../slideLayouts/slideLayout302.xml"/></Relationships>
</file>

<file path=ppt/slides/_rels/slide13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7.xml"/><Relationship Id="rId4" Type="http://schemas.openxmlformats.org/officeDocument/2006/relationships/hyperlink" Target="https://people.inf.ethz.ch/omutlu/projects.htm"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2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2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2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6.xml"/></Relationships>
</file>

<file path=ppt/slides/_rels/slide137.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7.xml"/><Relationship Id="rId4" Type="http://schemas.openxmlformats.org/officeDocument/2006/relationships/hyperlink" Target="https://people.inf.ethz.ch/omutlu/projects.htm"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74.png"/></Relationships>
</file>

<file path=ppt/slides/_rels/slide139.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75.png"/></Relationships>
</file>

<file path=ppt/slides/_rels/slide140.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6.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4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570.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70.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45.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436.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46.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436.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436.xml"/><Relationship Id="rId4" Type="http://schemas.openxmlformats.org/officeDocument/2006/relationships/image" Target="../media/image78.png"/></Relationships>
</file>

<file path=ppt/slides/_rels/slide14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70.xml"/><Relationship Id="rId4" Type="http://schemas.openxmlformats.org/officeDocument/2006/relationships/hyperlink" Target="https://people.inf.ethz.ch/omutlu/acaces2018.html"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5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81.xml"/></Relationships>
</file>

<file path=ppt/slides/_rels/slide15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81.xml"/></Relationships>
</file>

<file path=ppt/slides/_rels/slide1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81.xml"/></Relationships>
</file>

<file path=ppt/slides/_rels/slide15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83.png"/><Relationship Id="rId4" Type="http://schemas.openxmlformats.org/officeDocument/2006/relationships/hyperlink" Target="https://github.com/CMU-SAFARI/ramulator"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547.xml"/><Relationship Id="rId5" Type="http://schemas.openxmlformats.org/officeDocument/2006/relationships/image" Target="../media/image84.png"/><Relationship Id="rId4" Type="http://schemas.openxmlformats.org/officeDocument/2006/relationships/hyperlink" Target="https://people.inf.ethz.ch/omutlu/projec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February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3: Low-Latency Memory</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1456310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solidFill>
                  <a:srgbClr val="0000FF"/>
                </a:solidFill>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87321014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4077072"/>
            <a:ext cx="592980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6706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the Hardest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0681779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4056877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219832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25788764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325489928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412720926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131411030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587845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672298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52505236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38754867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89886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188358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246284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148802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825824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7369191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0098465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3964763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366658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9928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23771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208085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335396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69687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01057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AL-DRAM: 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Simple mechanism to reduce latency</a:t>
            </a:r>
          </a:p>
          <a:p>
            <a:pPr marL="0" indent="0">
              <a:buNone/>
            </a:pPr>
            <a:r>
              <a:rPr lang="en-US" dirty="0"/>
              <a:t>   + Significant system performance and energy benefits</a:t>
            </a:r>
          </a:p>
          <a:p>
            <a:pPr marL="0" indent="0">
              <a:buNone/>
            </a:pPr>
            <a:r>
              <a:rPr lang="en-US" dirty="0"/>
              <a:t>      + Benefits higher at low temperature</a:t>
            </a:r>
          </a:p>
          <a:p>
            <a:pPr marL="0" indent="0">
              <a:buNone/>
            </a:pPr>
            <a:r>
              <a:rPr lang="en-US" dirty="0"/>
              <a:t>   + Low cost, low complexity </a:t>
            </a:r>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Need to determine reliable operating latencies for different temperatures and different DIMMs </a:t>
            </a:r>
            <a:r>
              <a:rPr lang="en-US" dirty="0">
                <a:sym typeface="Wingdings"/>
              </a:rPr>
              <a:t> higher testing cost</a:t>
            </a:r>
          </a:p>
          <a:p>
            <a:pPr marL="0" indent="0">
              <a:buNone/>
            </a:pPr>
            <a:r>
              <a:rPr lang="en-US" dirty="0">
                <a:sym typeface="Wingdings"/>
              </a:rPr>
              <a:t>      (might not be that difficult for low temperatures)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6892858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4177038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Types of Latency Variation</a:t>
            </a:r>
          </a:p>
        </p:txBody>
      </p:sp>
      <p:sp>
        <p:nvSpPr>
          <p:cNvPr id="3" name="Content Placeholder 2"/>
          <p:cNvSpPr>
            <a:spLocks noGrp="1"/>
          </p:cNvSpPr>
          <p:nvPr>
            <p:ph idx="1"/>
          </p:nvPr>
        </p:nvSpPr>
        <p:spPr/>
        <p:txBody>
          <a:bodyPr/>
          <a:lstStyle/>
          <a:p>
            <a:r>
              <a:rPr lang="en-US" dirty="0"/>
              <a:t>AL-DRAM exploits latency variation</a:t>
            </a:r>
          </a:p>
          <a:p>
            <a:pPr lvl="1"/>
            <a:r>
              <a:rPr lang="en-US" dirty="0"/>
              <a:t>Across time (different temperatures)</a:t>
            </a:r>
          </a:p>
          <a:p>
            <a:pPr lvl="1"/>
            <a:r>
              <a:rPr lang="en-US" dirty="0"/>
              <a:t>Across chips</a:t>
            </a:r>
          </a:p>
          <a:p>
            <a:pPr lvl="1"/>
            <a:endParaRPr lang="en-US" dirty="0"/>
          </a:p>
          <a:p>
            <a:pPr lvl="1"/>
            <a:endParaRPr lang="en-US" dirty="0"/>
          </a:p>
          <a:p>
            <a:pPr lvl="1"/>
            <a:endParaRPr lang="en-US" dirty="0"/>
          </a:p>
          <a:p>
            <a:r>
              <a:rPr lang="en-US" dirty="0"/>
              <a:t>Is there also latency variation within a chip?</a:t>
            </a:r>
          </a:p>
          <a:p>
            <a:pPr lvl="1"/>
            <a:r>
              <a:rPr lang="en-US" dirty="0"/>
              <a:t>Across different parts of a chip</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2460562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Spatial Locality of Activation Errors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3447" y="1447800"/>
            <a:ext cx="6077105" cy="4114800"/>
          </a:xfrm>
        </p:spPr>
      </p:pic>
      <p:sp>
        <p:nvSpPr>
          <p:cNvPr id="8" name="noerr box"/>
          <p:cNvSpPr/>
          <p:nvPr/>
        </p:nvSpPr>
        <p:spPr>
          <a:xfrm rot="5400000">
            <a:off x="1943100" y="3086100"/>
            <a:ext cx="2895600" cy="228600"/>
          </a:xfrm>
          <a:prstGeom prst="rect">
            <a:avLst/>
          </a:prstGeom>
          <a:solidFill>
            <a:srgbClr val="FF000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9" name="noerr box"/>
          <p:cNvSpPr/>
          <p:nvPr/>
        </p:nvSpPr>
        <p:spPr>
          <a:xfrm rot="5400000">
            <a:off x="1257300" y="3009900"/>
            <a:ext cx="2895600" cy="381000"/>
          </a:xfrm>
          <a:prstGeom prst="rect">
            <a:avLst/>
          </a:prstGeom>
          <a:solidFill>
            <a:srgbClr val="FF000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2" name="banner"/>
          <p:cNvSpPr/>
          <p:nvPr/>
        </p:nvSpPr>
        <p:spPr>
          <a:xfrm>
            <a:off x="0" y="5260187"/>
            <a:ext cx="9144000" cy="112301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t>Activation errors are concentrated </a:t>
            </a:r>
            <a:b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br>
            <a: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t>at certain columns of cells</a:t>
            </a:r>
          </a:p>
        </p:txBody>
      </p:sp>
      <p:sp>
        <p:nvSpPr>
          <p:cNvPr id="3" name="TextBox 2"/>
          <p:cNvSpPr txBox="1"/>
          <p:nvPr/>
        </p:nvSpPr>
        <p:spPr>
          <a:xfrm>
            <a:off x="2514600" y="1216967"/>
            <a:ext cx="344357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panose="020B0502020104020203"/>
                <a:ea typeface=""/>
                <a:cs typeface="+mn-cs"/>
              </a:rPr>
              <a:t>One DIMM @ </a:t>
            </a:r>
            <a:r>
              <a:rPr kumimoji="0" lang="en-US" sz="2400" b="0" i="1" u="none" strike="noStrike" kern="1200" cap="none" spc="0" normalizeH="0" baseline="0" noProof="0" dirty="0" err="1">
                <a:ln>
                  <a:noFill/>
                </a:ln>
                <a:solidFill>
                  <a:prstClr val="black"/>
                </a:solidFill>
                <a:effectLst/>
                <a:uLnTx/>
                <a:uFillTx/>
                <a:latin typeface="Gill Sans MT" panose="020B0502020104020203"/>
                <a:ea typeface=""/>
                <a:cs typeface="+mn-cs"/>
              </a:rPr>
              <a:t>tRCD</a:t>
            </a:r>
            <a:r>
              <a:rPr kumimoji="0" lang="en-US" sz="2400" b="0" i="1" u="none" strike="noStrike" kern="1200" cap="none" spc="0" normalizeH="0" baseline="0" noProof="0" dirty="0">
                <a:ln>
                  <a:noFill/>
                </a:ln>
                <a:solidFill>
                  <a:prstClr val="black"/>
                </a:solidFill>
                <a:effectLst/>
                <a:uLnTx/>
                <a:uFillTx/>
                <a:latin typeface="Gill Sans MT" panose="020B0502020104020203"/>
                <a:ea typeface=""/>
                <a:cs typeface="+mn-cs"/>
              </a:rPr>
              <a:t>=7.5ns</a:t>
            </a:r>
          </a:p>
        </p:txBody>
      </p:sp>
    </p:spTree>
    <p:extLst>
      <p:ext uri="{BB962C8B-B14F-4D97-AF65-F5344CB8AC3E}">
        <p14:creationId xmlns:p14="http://schemas.microsoft.com/office/powerpoint/2010/main" val="358536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839200" cy="1143000"/>
          </a:xfrm>
        </p:spPr>
        <p:txBody>
          <a:bodyPr>
            <a:normAutofit/>
          </a:bodyPr>
          <a:lstStyle/>
          <a:p>
            <a:r>
              <a:rPr lang="en-US" dirty="0"/>
              <a:t>Heterogeneous Latency within A Chip</a:t>
            </a:r>
          </a:p>
        </p:txBody>
      </p:sp>
      <p:sp>
        <p:nvSpPr>
          <p:cNvPr id="3" name="Content Placeholder 2"/>
          <p:cNvSpPr>
            <a:spLocks noGrp="1"/>
          </p:cNvSpPr>
          <p:nvPr>
            <p:ph idx="1"/>
          </p:nvPr>
        </p:nvSpPr>
        <p:spPr/>
        <p:txBody>
          <a:bodyPr>
            <a:noAutofit/>
          </a:bodyPr>
          <a:lstStyle/>
          <a:p>
            <a:pPr>
              <a:lnSpc>
                <a:spcPct val="110000"/>
              </a:lnSpc>
            </a:pPr>
            <a:r>
              <a:rPr lang="en-US" b="1" dirty="0"/>
              <a:t>Observation: </a:t>
            </a:r>
            <a:r>
              <a:rPr lang="en-US" dirty="0"/>
              <a:t>DRAM timing errors (slow DRAM cells) are concentrated on certain regions</a:t>
            </a:r>
          </a:p>
          <a:p>
            <a:pPr lvl="1">
              <a:lnSpc>
                <a:spcPct val="110000"/>
              </a:lnSpc>
            </a:pPr>
            <a:endParaRPr lang="en-US" sz="1000" dirty="0"/>
          </a:p>
          <a:p>
            <a:pPr>
              <a:lnSpc>
                <a:spcPct val="110000"/>
              </a:lnSpc>
            </a:pPr>
            <a:r>
              <a:rPr lang="en-US" b="1" dirty="0">
                <a:solidFill>
                  <a:schemeClr val="accent3">
                    <a:lumMod val="75000"/>
                  </a:schemeClr>
                </a:solidFill>
              </a:rPr>
              <a:t>Flexible-</a:t>
            </a:r>
            <a:r>
              <a:rPr lang="en-US" b="1" dirty="0" err="1">
                <a:solidFill>
                  <a:schemeClr val="accent3">
                    <a:lumMod val="75000"/>
                  </a:schemeClr>
                </a:solidFill>
              </a:rPr>
              <a:t>LatencY</a:t>
            </a:r>
            <a:r>
              <a:rPr lang="en-US" b="1" dirty="0">
                <a:solidFill>
                  <a:schemeClr val="accent3">
                    <a:lumMod val="75000"/>
                  </a:schemeClr>
                </a:solidFill>
              </a:rPr>
              <a:t> (FLY) DRAM</a:t>
            </a:r>
          </a:p>
          <a:p>
            <a:pPr lvl="1">
              <a:lnSpc>
                <a:spcPct val="110000"/>
              </a:lnSpc>
            </a:pPr>
            <a:r>
              <a:rPr lang="en-US" dirty="0"/>
              <a:t>A software-transparent design that reduces latency</a:t>
            </a:r>
            <a:r>
              <a:rPr lang="en-US" dirty="0">
                <a:solidFill>
                  <a:schemeClr val="accent1"/>
                </a:solidFill>
              </a:rPr>
              <a:t> </a:t>
            </a:r>
          </a:p>
          <a:p>
            <a:pPr lvl="1">
              <a:lnSpc>
                <a:spcPct val="110000"/>
              </a:lnSpc>
            </a:pPr>
            <a:endParaRPr lang="en-US" sz="1000" dirty="0"/>
          </a:p>
          <a:p>
            <a:pPr>
              <a:lnSpc>
                <a:spcPct val="110000"/>
              </a:lnSpc>
            </a:pPr>
            <a:r>
              <a:rPr lang="en-US" b="1" dirty="0"/>
              <a:t>Key idea</a:t>
            </a:r>
            <a:r>
              <a:rPr lang="en-US" dirty="0"/>
              <a:t>:</a:t>
            </a:r>
          </a:p>
          <a:p>
            <a:pPr marL="457200" lvl="1" indent="0">
              <a:lnSpc>
                <a:spcPct val="110000"/>
              </a:lnSpc>
              <a:buNone/>
            </a:pPr>
            <a:r>
              <a:rPr lang="en-US" dirty="0"/>
              <a:t>1) Divide memory into regions of different latencies</a:t>
            </a:r>
          </a:p>
          <a:p>
            <a:pPr marL="747713" lvl="1" indent="-290513">
              <a:lnSpc>
                <a:spcPct val="110000"/>
              </a:lnSpc>
              <a:buNone/>
              <a:tabLst>
                <a:tab pos="676275" algn="l"/>
                <a:tab pos="741363" algn="l"/>
                <a:tab pos="788988" algn="l"/>
                <a:tab pos="3311525" algn="l"/>
              </a:tabLst>
            </a:pPr>
            <a:r>
              <a:rPr lang="en-US" dirty="0"/>
              <a:t>2) </a:t>
            </a:r>
            <a:r>
              <a:rPr lang="en-US" i="1" dirty="0"/>
              <a:t>Memory controller: </a:t>
            </a:r>
            <a:r>
              <a:rPr lang="en-US" dirty="0">
                <a:solidFill>
                  <a:srgbClr val="0070C0"/>
                </a:solidFill>
              </a:rPr>
              <a:t>Use</a:t>
            </a:r>
            <a:r>
              <a:rPr lang="en-US" i="1" dirty="0">
                <a:solidFill>
                  <a:srgbClr val="0070C0"/>
                </a:solidFill>
              </a:rPr>
              <a:t> </a:t>
            </a:r>
            <a:r>
              <a:rPr lang="en-US" dirty="0">
                <a:solidFill>
                  <a:srgbClr val="0070C0"/>
                </a:solidFill>
              </a:rPr>
              <a:t>lower latency for regions without slow cells; higher latency for other regions</a:t>
            </a:r>
          </a:p>
        </p:txBody>
      </p:sp>
      <p:sp>
        <p:nvSpPr>
          <p:cNvPr id="5" name="TextBox 4"/>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167405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FLY-DRAM Configurations</a:t>
            </a:r>
          </a:p>
        </p:txBody>
      </p:sp>
      <p:sp>
        <p:nvSpPr>
          <p:cNvPr id="16" name="Rectangle 15"/>
          <p:cNvSpPr/>
          <p:nvPr/>
        </p:nvSpPr>
        <p:spPr>
          <a:xfrm>
            <a:off x="2190750" y="6019800"/>
            <a:ext cx="52578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21" name="Chart 20"/>
          <p:cNvGraphicFramePr>
            <a:graphicFrameLocks/>
          </p:cNvGraphicFramePr>
          <p:nvPr>
            <p:extLst/>
          </p:nvPr>
        </p:nvGraphicFramePr>
        <p:xfrm>
          <a:off x="762000" y="3485456"/>
          <a:ext cx="7620000" cy="3235325"/>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p:cNvSpPr/>
          <p:nvPr/>
        </p:nvSpPr>
        <p:spPr>
          <a:xfrm>
            <a:off x="1981200" y="5867400"/>
            <a:ext cx="54673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23" name="Chart 22"/>
          <p:cNvGraphicFramePr>
            <a:graphicFrameLocks/>
          </p:cNvGraphicFramePr>
          <p:nvPr>
            <p:extLst/>
          </p:nvPr>
        </p:nvGraphicFramePr>
        <p:xfrm>
          <a:off x="762000" y="877409"/>
          <a:ext cx="7620000" cy="323850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p:cNvGrpSpPr/>
          <p:nvPr/>
        </p:nvGrpSpPr>
        <p:grpSpPr>
          <a:xfrm>
            <a:off x="3357563" y="3251170"/>
            <a:ext cx="2909887" cy="695194"/>
            <a:chOff x="3357563" y="3251170"/>
            <a:chExt cx="2909887" cy="695194"/>
          </a:xfrm>
        </p:grpSpPr>
        <p:sp>
          <p:nvSpPr>
            <p:cNvPr id="10" name="TextBox 9"/>
            <p:cNvSpPr txBox="1"/>
            <p:nvPr/>
          </p:nvSpPr>
          <p:spPr>
            <a:xfrm>
              <a:off x="3371850" y="3546254"/>
              <a:ext cx="2895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Gill Sans MT" panose="020B0502020104020203"/>
                  <a:ea typeface=""/>
                  <a:cs typeface="+mn-cs"/>
                </a:rPr>
                <a:t>Profiles of 3 real DIMMs</a:t>
              </a:r>
            </a:p>
          </p:txBody>
        </p:sp>
        <p:sp>
          <p:nvSpPr>
            <p:cNvPr id="3" name="Rounded Rectangle 2"/>
            <p:cNvSpPr/>
            <p:nvPr/>
          </p:nvSpPr>
          <p:spPr>
            <a:xfrm>
              <a:off x="3357563" y="3251170"/>
              <a:ext cx="2671762" cy="336550"/>
            </a:xfrm>
            <a:prstGeom prst="round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grpSp>
        <p:nvGrpSpPr>
          <p:cNvPr id="7" name="Group 6"/>
          <p:cNvGrpSpPr/>
          <p:nvPr/>
        </p:nvGrpSpPr>
        <p:grpSpPr>
          <a:xfrm>
            <a:off x="3357563" y="1979935"/>
            <a:ext cx="2900362" cy="3796084"/>
            <a:chOff x="3357563" y="1979935"/>
            <a:chExt cx="2900362" cy="3796084"/>
          </a:xfrm>
        </p:grpSpPr>
        <p:sp>
          <p:nvSpPr>
            <p:cNvPr id="13" name="TextBox 12"/>
            <p:cNvSpPr txBox="1"/>
            <p:nvPr/>
          </p:nvSpPr>
          <p:spPr>
            <a:xfrm>
              <a:off x="3357563" y="2795130"/>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Gill Sans MT" panose="020B0502020104020203"/>
                  <a:ea typeface=""/>
                  <a:cs typeface="+mn-cs"/>
                </a:rPr>
                <a:t>12%</a:t>
              </a:r>
              <a:endPar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endParaRPr>
            </a:p>
          </p:txBody>
        </p:sp>
        <p:sp>
          <p:nvSpPr>
            <p:cNvPr id="14" name="TextBox 13"/>
            <p:cNvSpPr txBox="1"/>
            <p:nvPr/>
          </p:nvSpPr>
          <p:spPr>
            <a:xfrm>
              <a:off x="4419600" y="2294148"/>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93%</a:t>
              </a:r>
            </a:p>
          </p:txBody>
        </p:sp>
        <p:sp>
          <p:nvSpPr>
            <p:cNvPr id="15" name="TextBox 14"/>
            <p:cNvSpPr txBox="1"/>
            <p:nvPr/>
          </p:nvSpPr>
          <p:spPr>
            <a:xfrm>
              <a:off x="5457825" y="1979935"/>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99%</a:t>
              </a:r>
            </a:p>
          </p:txBody>
        </p:sp>
        <p:sp>
          <p:nvSpPr>
            <p:cNvPr id="19" name="TextBox 18"/>
            <p:cNvSpPr txBox="1"/>
            <p:nvPr/>
          </p:nvSpPr>
          <p:spPr>
            <a:xfrm>
              <a:off x="3357563" y="5375909"/>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13%</a:t>
              </a:r>
            </a:p>
          </p:txBody>
        </p:sp>
        <p:sp>
          <p:nvSpPr>
            <p:cNvPr id="24" name="TextBox 23"/>
            <p:cNvSpPr txBox="1"/>
            <p:nvPr/>
          </p:nvSpPr>
          <p:spPr>
            <a:xfrm>
              <a:off x="4419600" y="4839729"/>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74%</a:t>
              </a:r>
            </a:p>
          </p:txBody>
        </p:sp>
        <p:sp>
          <p:nvSpPr>
            <p:cNvPr id="25" name="TextBox 24"/>
            <p:cNvSpPr txBox="1"/>
            <p:nvPr/>
          </p:nvSpPr>
          <p:spPr>
            <a:xfrm>
              <a:off x="5457825" y="4661285"/>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99%</a:t>
              </a:r>
            </a:p>
          </p:txBody>
        </p:sp>
      </p:grpSp>
      <p:sp>
        <p:nvSpPr>
          <p:cNvPr id="17" name="TextBox 16"/>
          <p:cNvSpPr txBox="1"/>
          <p:nvPr/>
        </p:nvSpPr>
        <p:spPr>
          <a:xfrm>
            <a:off x="7315200" y="1493934"/>
            <a:ext cx="11400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70C0"/>
                </a:solidFill>
                <a:effectLst/>
                <a:uLnTx/>
                <a:uFillTx/>
                <a:latin typeface="Gill Sans MT" panose="020B0502020104020203"/>
                <a:ea typeface=""/>
                <a:cs typeface="+mn-cs"/>
              </a:rPr>
              <a:t>tRCD</a:t>
            </a:r>
            <a:endParaRPr kumimoji="0" lang="en-US" sz="2800" b="1" i="0" u="none" strike="noStrike" kern="1200" cap="none" spc="0" normalizeH="0" baseline="0" noProof="0" dirty="0">
              <a:ln>
                <a:noFill/>
              </a:ln>
              <a:solidFill>
                <a:srgbClr val="0070C0"/>
              </a:solidFill>
              <a:effectLst/>
              <a:uLnTx/>
              <a:uFillTx/>
              <a:latin typeface="Gill Sans MT" panose="020B0502020104020203"/>
              <a:ea typeface=""/>
              <a:cs typeface="+mn-cs"/>
            </a:endParaRPr>
          </a:p>
        </p:txBody>
      </p:sp>
      <p:sp>
        <p:nvSpPr>
          <p:cNvPr id="18" name="TextBox 17"/>
          <p:cNvSpPr txBox="1"/>
          <p:nvPr/>
        </p:nvSpPr>
        <p:spPr>
          <a:xfrm>
            <a:off x="7448550" y="4101853"/>
            <a:ext cx="80983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70C0"/>
                </a:solidFill>
                <a:effectLst/>
                <a:uLnTx/>
                <a:uFillTx/>
                <a:latin typeface="Gill Sans MT" panose="020B0502020104020203"/>
                <a:ea typeface=""/>
                <a:cs typeface="+mn-cs"/>
              </a:rPr>
              <a:t>tRP</a:t>
            </a:r>
            <a:endParaRPr kumimoji="0" lang="en-US" sz="2800" b="1" i="0" u="none" strike="noStrike" kern="1200" cap="none" spc="0" normalizeH="0" baseline="0" noProof="0" dirty="0">
              <a:ln>
                <a:noFill/>
              </a:ln>
              <a:solidFill>
                <a:srgbClr val="0070C0"/>
              </a:solidFill>
              <a:effectLst/>
              <a:uLnTx/>
              <a:uFillTx/>
              <a:latin typeface="Gill Sans MT" panose="020B0502020104020203"/>
              <a:ea typeface=""/>
              <a:cs typeface="+mn-cs"/>
            </a:endParaRPr>
          </a:p>
        </p:txBody>
      </p:sp>
      <p:sp>
        <p:nvSpPr>
          <p:cNvPr id="6" name="Rectangle 5"/>
          <p:cNvSpPr/>
          <p:nvPr/>
        </p:nvSpPr>
        <p:spPr>
          <a:xfrm>
            <a:off x="3248238" y="1219200"/>
            <a:ext cx="2828712" cy="4943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6" name="Rectangle 25"/>
          <p:cNvSpPr/>
          <p:nvPr/>
        </p:nvSpPr>
        <p:spPr>
          <a:xfrm>
            <a:off x="6091236" y="1158181"/>
            <a:ext cx="1204914" cy="4943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7" name="TextBox 26"/>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106679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Heterogeneous Latency within A Chip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12" name="Chart 11"/>
          <p:cNvGraphicFramePr>
            <a:graphicFrameLocks/>
          </p:cNvGraphicFramePr>
          <p:nvPr>
            <p:extLst/>
          </p:nvPr>
        </p:nvGraphicFramePr>
        <p:xfrm>
          <a:off x="762000" y="816322"/>
          <a:ext cx="7391400" cy="506095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p:cNvCxnSpPr/>
          <p:nvPr/>
        </p:nvCxnSpPr>
        <p:spPr>
          <a:xfrm>
            <a:off x="2171699" y="3924648"/>
            <a:ext cx="3505200" cy="0"/>
          </a:xfrm>
          <a:prstGeom prst="line">
            <a:avLst/>
          </a:prstGeom>
          <a:noFill/>
          <a:ln w="34925" cap="rnd" cmpd="sng" algn="ctr">
            <a:solidFill>
              <a:sysClr val="windowText" lastClr="000000"/>
            </a:solidFill>
            <a:prstDash val="solid"/>
            <a:miter lim="800000"/>
            <a:tailEnd type="none" w="lg" len="lg"/>
          </a:ln>
          <a:effectLst/>
        </p:spPr>
      </p:cxnSp>
      <p:sp>
        <p:nvSpPr>
          <p:cNvPr id="14" name="TextBox 13"/>
          <p:cNvSpPr txBox="1"/>
          <p:nvPr/>
        </p:nvSpPr>
        <p:spPr>
          <a:xfrm>
            <a:off x="3449532" y="157154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17.6%</a:t>
            </a:r>
          </a:p>
        </p:txBody>
      </p:sp>
      <p:sp>
        <p:nvSpPr>
          <p:cNvPr id="15" name="TextBox 14"/>
          <p:cNvSpPr txBox="1"/>
          <p:nvPr/>
        </p:nvSpPr>
        <p:spPr>
          <a:xfrm>
            <a:off x="3924299" y="133099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19.5%</a:t>
            </a:r>
          </a:p>
        </p:txBody>
      </p:sp>
      <p:sp>
        <p:nvSpPr>
          <p:cNvPr id="16" name="TextBox 15"/>
          <p:cNvSpPr txBox="1"/>
          <p:nvPr/>
        </p:nvSpPr>
        <p:spPr>
          <a:xfrm>
            <a:off x="4572000" y="1171431"/>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19.7%</a:t>
            </a:r>
          </a:p>
        </p:txBody>
      </p:sp>
      <p:sp>
        <p:nvSpPr>
          <p:cNvPr id="17" name="TextBox 16"/>
          <p:cNvSpPr txBox="1"/>
          <p:nvPr/>
        </p:nvSpPr>
        <p:spPr>
          <a:xfrm>
            <a:off x="2895600" y="2062837"/>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Tahoma"/>
                <a:ea typeface="+mn-ea"/>
                <a:cs typeface="+mn-cs"/>
              </a:rPr>
              <a:t>13.3%</a:t>
            </a:r>
          </a:p>
        </p:txBody>
      </p:sp>
      <p:sp>
        <p:nvSpPr>
          <p:cNvPr id="19" name="TextBox 18"/>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338606954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a:t>FLY-DRAM</a:t>
            </a:r>
            <a:r>
              <a:rPr lang="en-US" dirty="0"/>
              <a:t>: 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Reduces latency significantly</a:t>
            </a:r>
          </a:p>
          <a:p>
            <a:pPr marL="0" indent="0">
              <a:buNone/>
            </a:pPr>
            <a:r>
              <a:rPr lang="en-US" dirty="0"/>
              <a:t>      + Exploits significant within-chip latency variation</a:t>
            </a:r>
          </a:p>
          <a:p>
            <a:pPr marL="0" indent="0">
              <a:buNone/>
            </a:pPr>
            <a:endParaRPr lang="en-US" dirty="0"/>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Need to determine reliable operating latencies for different parts of a chip </a:t>
            </a:r>
            <a:r>
              <a:rPr lang="en-US" dirty="0">
                <a:sym typeface="Wingdings"/>
              </a:rPr>
              <a:t> higher testing cost</a:t>
            </a:r>
          </a:p>
          <a:p>
            <a:pPr marL="0" indent="0">
              <a:buNone/>
            </a:pPr>
            <a:r>
              <a:rPr lang="en-US" dirty="0">
                <a:sym typeface="Wingdings"/>
              </a:rPr>
              <a:t>    - Slightly more complicated controller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9295209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121431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7924800" cy="1752600"/>
          </a:xfrm>
        </p:spPr>
        <p:txBody>
          <a:bodyPr/>
          <a:lstStyle/>
          <a:p>
            <a:r>
              <a:rPr lang="en-US"/>
              <a:t>Why Is There </a:t>
            </a:r>
            <a:br>
              <a:rPr lang="en-US"/>
            </a:br>
            <a:r>
              <a:rPr lang="en-US"/>
              <a:t>	Spatial Latency Variation </a:t>
            </a:r>
            <a:br>
              <a:rPr lang="en-US"/>
            </a:br>
            <a:r>
              <a:rPr lang="en-US"/>
              <a:t>				Within a Chip?</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69490646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2400" y="3276600"/>
            <a:ext cx="4038600" cy="1575815"/>
            <a:chOff x="152400" y="3581400"/>
            <a:chExt cx="4038600" cy="1575815"/>
          </a:xfrm>
        </p:grpSpPr>
        <p:sp>
          <p:nvSpPr>
            <p:cNvPr id="160" name="Rounded Rectangle 159"/>
            <p:cNvSpPr/>
            <p:nvPr/>
          </p:nvSpPr>
          <p:spPr>
            <a:xfrm>
              <a:off x="3197351" y="3581400"/>
              <a:ext cx="993649" cy="990600"/>
            </a:xfrm>
            <a:prstGeom prst="roundRect">
              <a:avLst/>
            </a:prstGeom>
            <a:solidFill>
              <a:schemeClr val="accent5">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62" name="Freeform 161"/>
            <p:cNvSpPr/>
            <p:nvPr/>
          </p:nvSpPr>
          <p:spPr>
            <a:xfrm rot="10800000">
              <a:off x="2343151" y="4495799"/>
              <a:ext cx="936500" cy="509016"/>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5">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TextBox 162"/>
            <p:cNvSpPr txBox="1"/>
            <p:nvPr/>
          </p:nvSpPr>
          <p:spPr>
            <a:xfrm>
              <a:off x="152400" y="4852415"/>
              <a:ext cx="2244856"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4472C4">
                      <a:lumMod val="75000"/>
                    </a:srgbClr>
                  </a:solidFill>
                  <a:effectLst/>
                  <a:uLnTx/>
                  <a:uFillTx/>
                  <a:latin typeface="Calibri Light"/>
                  <a:ea typeface="+mn-ea"/>
                  <a:cs typeface="+mn-cs"/>
                </a:rPr>
                <a:t>Inherently fast</a:t>
              </a:r>
            </a:p>
          </p:txBody>
        </p:sp>
      </p:grpSp>
      <p:grpSp>
        <p:nvGrpSpPr>
          <p:cNvPr id="12" name="Group 11"/>
          <p:cNvGrpSpPr/>
          <p:nvPr/>
        </p:nvGrpSpPr>
        <p:grpSpPr>
          <a:xfrm>
            <a:off x="5026151" y="1066800"/>
            <a:ext cx="4117849" cy="1371600"/>
            <a:chOff x="5026151" y="1371600"/>
            <a:chExt cx="4117849" cy="1371600"/>
          </a:xfrm>
        </p:grpSpPr>
        <p:sp>
          <p:nvSpPr>
            <p:cNvPr id="7" name="Rounded Rectangle 6"/>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 name="Freeform 10"/>
            <p:cNvSpPr/>
            <p:nvPr/>
          </p:nvSpPr>
          <p:spPr>
            <a:xfrm>
              <a:off x="5949696" y="1562100"/>
              <a:ext cx="908304" cy="266700"/>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2">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TextBox 160"/>
            <p:cNvSpPr txBox="1"/>
            <p:nvPr/>
          </p:nvSpPr>
          <p:spPr>
            <a:xfrm>
              <a:off x="6749793" y="1371600"/>
              <a:ext cx="2394207"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55" name="Title 1"/>
          <p:cNvSpPr txBox="1">
            <a:spLocks/>
          </p:cNvSpPr>
          <p:nvPr/>
        </p:nvSpPr>
        <p:spPr>
          <a:xfrm>
            <a:off x="0" y="152401"/>
            <a:ext cx="9144000" cy="761999"/>
          </a:xfrm>
          <a:prstGeom prst="rect">
            <a:avLst/>
          </a:prstGeom>
        </p:spPr>
        <p:txBody>
          <a:bodyPr vert="horz" lIns="0" tIns="45720" rIns="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150" normalizeH="0" baseline="0" noProof="0" dirty="0">
                <a:ln>
                  <a:noFill/>
                </a:ln>
                <a:solidFill>
                  <a:prstClr val="black"/>
                </a:solidFill>
                <a:effectLst/>
                <a:uLnTx/>
                <a:uFillTx/>
                <a:latin typeface="Calibri Light"/>
                <a:ea typeface="+mj-ea"/>
                <a:cs typeface="+mj-cs"/>
              </a:rPr>
              <a:t>What Is Design-Induced Variation?</a:t>
            </a:r>
          </a:p>
        </p:txBody>
      </p:sp>
      <p:sp>
        <p:nvSpPr>
          <p:cNvPr id="58" name="DRAM"/>
          <p:cNvSpPr/>
          <p:nvPr/>
        </p:nvSpPr>
        <p:spPr>
          <a:xfrm>
            <a:off x="3276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59" name="DRAM"/>
          <p:cNvSpPr/>
          <p:nvPr/>
        </p:nvSpPr>
        <p:spPr>
          <a:xfrm>
            <a:off x="37338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0" name="DRAM"/>
          <p:cNvSpPr/>
          <p:nvPr/>
        </p:nvSpPr>
        <p:spPr>
          <a:xfrm>
            <a:off x="41910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1" name="DRAM"/>
          <p:cNvSpPr/>
          <p:nvPr/>
        </p:nvSpPr>
        <p:spPr>
          <a:xfrm>
            <a:off x="46482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2" name="DRAM"/>
          <p:cNvSpPr/>
          <p:nvPr/>
        </p:nvSpPr>
        <p:spPr>
          <a:xfrm>
            <a:off x="51054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3" name="DRAM"/>
          <p:cNvSpPr/>
          <p:nvPr/>
        </p:nvSpPr>
        <p:spPr>
          <a:xfrm>
            <a:off x="5562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4" name="DRAM"/>
          <p:cNvSpPr/>
          <p:nvPr/>
        </p:nvSpPr>
        <p:spPr>
          <a:xfrm rot="5400000">
            <a:off x="2705101" y="1485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5" name="DRAM"/>
          <p:cNvSpPr/>
          <p:nvPr/>
        </p:nvSpPr>
        <p:spPr>
          <a:xfrm rot="5400000">
            <a:off x="2705101" y="1943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6" name="DRAM"/>
          <p:cNvSpPr/>
          <p:nvPr/>
        </p:nvSpPr>
        <p:spPr>
          <a:xfrm rot="5400000">
            <a:off x="2705101" y="2400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7" name="DRAM"/>
          <p:cNvSpPr/>
          <p:nvPr/>
        </p:nvSpPr>
        <p:spPr>
          <a:xfrm rot="5400000">
            <a:off x="2705101" y="2857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8" name="DRAM"/>
          <p:cNvSpPr/>
          <p:nvPr/>
        </p:nvSpPr>
        <p:spPr>
          <a:xfrm rot="5400000">
            <a:off x="2705101" y="3314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9" name="DRAM"/>
          <p:cNvSpPr/>
          <p:nvPr/>
        </p:nvSpPr>
        <p:spPr>
          <a:xfrm rot="5400000">
            <a:off x="2705101" y="3771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70" name="Straight Connector 69"/>
          <p:cNvCxnSpPr>
            <a:endCxn id="58" idx="0"/>
          </p:cNvCxnSpPr>
          <p:nvPr/>
        </p:nvCxnSpPr>
        <p:spPr>
          <a:xfrm>
            <a:off x="3467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0" idx="0"/>
          </p:cNvCxnSpPr>
          <p:nvPr/>
        </p:nvCxnSpPr>
        <p:spPr>
          <a:xfrm>
            <a:off x="43815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61" idx="0"/>
          </p:cNvCxnSpPr>
          <p:nvPr/>
        </p:nvCxnSpPr>
        <p:spPr>
          <a:xfrm>
            <a:off x="48387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62" idx="0"/>
          </p:cNvCxnSpPr>
          <p:nvPr/>
        </p:nvCxnSpPr>
        <p:spPr>
          <a:xfrm>
            <a:off x="52959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63" idx="0"/>
          </p:cNvCxnSpPr>
          <p:nvPr/>
        </p:nvCxnSpPr>
        <p:spPr>
          <a:xfrm>
            <a:off x="5753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9" idx="0"/>
          </p:cNvCxnSpPr>
          <p:nvPr/>
        </p:nvCxnSpPr>
        <p:spPr>
          <a:xfrm>
            <a:off x="39243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0"/>
          </p:cNvCxnSpPr>
          <p:nvPr/>
        </p:nvCxnSpPr>
        <p:spPr>
          <a:xfrm flipH="1">
            <a:off x="3124201" y="1714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65" idx="0"/>
          </p:cNvCxnSpPr>
          <p:nvPr/>
        </p:nvCxnSpPr>
        <p:spPr>
          <a:xfrm flipH="1">
            <a:off x="3124201" y="2171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66" idx="0"/>
          </p:cNvCxnSpPr>
          <p:nvPr/>
        </p:nvCxnSpPr>
        <p:spPr>
          <a:xfrm flipH="1">
            <a:off x="3124201" y="2628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67" idx="0"/>
          </p:cNvCxnSpPr>
          <p:nvPr/>
        </p:nvCxnSpPr>
        <p:spPr>
          <a:xfrm flipH="1">
            <a:off x="3124201" y="3086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68" idx="0"/>
          </p:cNvCxnSpPr>
          <p:nvPr/>
        </p:nvCxnSpPr>
        <p:spPr>
          <a:xfrm flipH="1">
            <a:off x="3124201" y="3543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69" idx="0"/>
          </p:cNvCxnSpPr>
          <p:nvPr/>
        </p:nvCxnSpPr>
        <p:spPr>
          <a:xfrm flipH="1">
            <a:off x="3124201" y="4000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276601" y="1524000"/>
            <a:ext cx="2667000" cy="2667000"/>
            <a:chOff x="3276601" y="1828800"/>
            <a:chExt cx="2667000" cy="2667000"/>
          </a:xfrm>
        </p:grpSpPr>
        <p:sp>
          <p:nvSpPr>
            <p:cNvPr id="82" name="Oval 81"/>
            <p:cNvSpPr/>
            <p:nvPr/>
          </p:nvSpPr>
          <p:spPr>
            <a:xfrm>
              <a:off x="3276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3" name="Oval 82"/>
            <p:cNvSpPr/>
            <p:nvPr/>
          </p:nvSpPr>
          <p:spPr>
            <a:xfrm>
              <a:off x="37338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4" name="Oval 83"/>
            <p:cNvSpPr/>
            <p:nvPr/>
          </p:nvSpPr>
          <p:spPr>
            <a:xfrm>
              <a:off x="41910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5" name="Oval 84"/>
            <p:cNvSpPr/>
            <p:nvPr/>
          </p:nvSpPr>
          <p:spPr>
            <a:xfrm>
              <a:off x="46482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6" name="Oval 85"/>
            <p:cNvSpPr/>
            <p:nvPr/>
          </p:nvSpPr>
          <p:spPr>
            <a:xfrm>
              <a:off x="51054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7" name="Oval 86"/>
            <p:cNvSpPr/>
            <p:nvPr/>
          </p:nvSpPr>
          <p:spPr>
            <a:xfrm>
              <a:off x="5562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8" name="Oval 87"/>
            <p:cNvSpPr/>
            <p:nvPr/>
          </p:nvSpPr>
          <p:spPr>
            <a:xfrm>
              <a:off x="3276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89" name="Oval 88"/>
            <p:cNvSpPr/>
            <p:nvPr/>
          </p:nvSpPr>
          <p:spPr>
            <a:xfrm>
              <a:off x="37338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0" name="Oval 89"/>
            <p:cNvSpPr/>
            <p:nvPr/>
          </p:nvSpPr>
          <p:spPr>
            <a:xfrm>
              <a:off x="41910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1" name="Oval 90"/>
            <p:cNvSpPr/>
            <p:nvPr/>
          </p:nvSpPr>
          <p:spPr>
            <a:xfrm>
              <a:off x="46482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2" name="Oval 91"/>
            <p:cNvSpPr/>
            <p:nvPr/>
          </p:nvSpPr>
          <p:spPr>
            <a:xfrm>
              <a:off x="51054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3" name="Oval 92"/>
            <p:cNvSpPr/>
            <p:nvPr/>
          </p:nvSpPr>
          <p:spPr>
            <a:xfrm>
              <a:off x="5562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4" name="Oval 93"/>
            <p:cNvSpPr/>
            <p:nvPr/>
          </p:nvSpPr>
          <p:spPr>
            <a:xfrm>
              <a:off x="3276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5" name="Oval 94"/>
            <p:cNvSpPr/>
            <p:nvPr/>
          </p:nvSpPr>
          <p:spPr>
            <a:xfrm>
              <a:off x="37338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6" name="Oval 95"/>
            <p:cNvSpPr/>
            <p:nvPr/>
          </p:nvSpPr>
          <p:spPr>
            <a:xfrm>
              <a:off x="41910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7" name="Oval 96"/>
            <p:cNvSpPr/>
            <p:nvPr/>
          </p:nvSpPr>
          <p:spPr>
            <a:xfrm>
              <a:off x="46482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8" name="Oval 97"/>
            <p:cNvSpPr/>
            <p:nvPr/>
          </p:nvSpPr>
          <p:spPr>
            <a:xfrm>
              <a:off x="51054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Oval 98"/>
            <p:cNvSpPr/>
            <p:nvPr/>
          </p:nvSpPr>
          <p:spPr>
            <a:xfrm>
              <a:off x="5562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0" name="Oval 99"/>
            <p:cNvSpPr/>
            <p:nvPr/>
          </p:nvSpPr>
          <p:spPr>
            <a:xfrm>
              <a:off x="3276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Oval 100"/>
            <p:cNvSpPr/>
            <p:nvPr/>
          </p:nvSpPr>
          <p:spPr>
            <a:xfrm>
              <a:off x="37338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2" name="Oval 101"/>
            <p:cNvSpPr/>
            <p:nvPr/>
          </p:nvSpPr>
          <p:spPr>
            <a:xfrm>
              <a:off x="41910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3" name="Oval 102"/>
            <p:cNvSpPr/>
            <p:nvPr/>
          </p:nvSpPr>
          <p:spPr>
            <a:xfrm>
              <a:off x="46482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4" name="Oval 103"/>
            <p:cNvSpPr/>
            <p:nvPr/>
          </p:nvSpPr>
          <p:spPr>
            <a:xfrm>
              <a:off x="51054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5" name="Oval 104"/>
            <p:cNvSpPr/>
            <p:nvPr/>
          </p:nvSpPr>
          <p:spPr>
            <a:xfrm>
              <a:off x="5562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6" name="Oval 105"/>
            <p:cNvSpPr/>
            <p:nvPr/>
          </p:nvSpPr>
          <p:spPr>
            <a:xfrm>
              <a:off x="3276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7" name="Oval 106"/>
            <p:cNvSpPr/>
            <p:nvPr/>
          </p:nvSpPr>
          <p:spPr>
            <a:xfrm>
              <a:off x="37338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8" name="Oval 107"/>
            <p:cNvSpPr/>
            <p:nvPr/>
          </p:nvSpPr>
          <p:spPr>
            <a:xfrm>
              <a:off x="41910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9" name="Oval 108"/>
            <p:cNvSpPr/>
            <p:nvPr/>
          </p:nvSpPr>
          <p:spPr>
            <a:xfrm>
              <a:off x="46482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0" name="Oval 109"/>
            <p:cNvSpPr/>
            <p:nvPr/>
          </p:nvSpPr>
          <p:spPr>
            <a:xfrm>
              <a:off x="51054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1" name="Oval 110"/>
            <p:cNvSpPr/>
            <p:nvPr/>
          </p:nvSpPr>
          <p:spPr>
            <a:xfrm>
              <a:off x="5562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2" name="Oval 111"/>
            <p:cNvSpPr/>
            <p:nvPr/>
          </p:nvSpPr>
          <p:spPr>
            <a:xfrm>
              <a:off x="3276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Oval 112"/>
            <p:cNvSpPr/>
            <p:nvPr/>
          </p:nvSpPr>
          <p:spPr>
            <a:xfrm>
              <a:off x="37338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Oval 113"/>
            <p:cNvSpPr/>
            <p:nvPr/>
          </p:nvSpPr>
          <p:spPr>
            <a:xfrm>
              <a:off x="41910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Oval 114"/>
            <p:cNvSpPr/>
            <p:nvPr/>
          </p:nvSpPr>
          <p:spPr>
            <a:xfrm>
              <a:off x="46482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Oval 115"/>
            <p:cNvSpPr/>
            <p:nvPr/>
          </p:nvSpPr>
          <p:spPr>
            <a:xfrm>
              <a:off x="51054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Oval 116"/>
            <p:cNvSpPr/>
            <p:nvPr/>
          </p:nvSpPr>
          <p:spPr>
            <a:xfrm>
              <a:off x="5562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sp>
        <p:nvSpPr>
          <p:cNvPr id="118" name="Down Arrow 117"/>
          <p:cNvSpPr/>
          <p:nvPr/>
        </p:nvSpPr>
        <p:spPr>
          <a:xfrm rot="16200000">
            <a:off x="4499999" y="-224403"/>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own Arrow 118"/>
          <p:cNvSpPr/>
          <p:nvPr/>
        </p:nvSpPr>
        <p:spPr>
          <a:xfrm rot="10800000">
            <a:off x="6096001" y="1356360"/>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5" name="Group 4"/>
          <p:cNvGrpSpPr/>
          <p:nvPr/>
        </p:nvGrpSpPr>
        <p:grpSpPr>
          <a:xfrm rot="16200000">
            <a:off x="3273552" y="1524000"/>
            <a:ext cx="2667000" cy="2667000"/>
            <a:chOff x="7255014" y="1897380"/>
            <a:chExt cx="2667000" cy="2667000"/>
          </a:xfrm>
        </p:grpSpPr>
        <p:sp>
          <p:nvSpPr>
            <p:cNvPr id="120" name="Oval 119"/>
            <p:cNvSpPr/>
            <p:nvPr/>
          </p:nvSpPr>
          <p:spPr>
            <a:xfrm>
              <a:off x="7255014" y="1897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Oval 120"/>
            <p:cNvSpPr/>
            <p:nvPr/>
          </p:nvSpPr>
          <p:spPr>
            <a:xfrm>
              <a:off x="7712214" y="1897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Oval 121"/>
            <p:cNvSpPr/>
            <p:nvPr/>
          </p:nvSpPr>
          <p:spPr>
            <a:xfrm>
              <a:off x="8169414" y="1897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Oval 122"/>
            <p:cNvSpPr/>
            <p:nvPr/>
          </p:nvSpPr>
          <p:spPr>
            <a:xfrm>
              <a:off x="8626614" y="1897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4" name="Oval 123"/>
            <p:cNvSpPr/>
            <p:nvPr/>
          </p:nvSpPr>
          <p:spPr>
            <a:xfrm>
              <a:off x="9083814" y="1897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5" name="Oval 124"/>
            <p:cNvSpPr/>
            <p:nvPr/>
          </p:nvSpPr>
          <p:spPr>
            <a:xfrm>
              <a:off x="9541014" y="1897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6" name="Oval 125"/>
            <p:cNvSpPr/>
            <p:nvPr/>
          </p:nvSpPr>
          <p:spPr>
            <a:xfrm>
              <a:off x="7255014" y="23545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7" name="Oval 126"/>
            <p:cNvSpPr/>
            <p:nvPr/>
          </p:nvSpPr>
          <p:spPr>
            <a:xfrm>
              <a:off x="7712214" y="23545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8" name="Oval 127"/>
            <p:cNvSpPr/>
            <p:nvPr/>
          </p:nvSpPr>
          <p:spPr>
            <a:xfrm>
              <a:off x="8169414" y="23545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9" name="Oval 128"/>
            <p:cNvSpPr/>
            <p:nvPr/>
          </p:nvSpPr>
          <p:spPr>
            <a:xfrm>
              <a:off x="8626614" y="23545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0" name="Oval 129"/>
            <p:cNvSpPr/>
            <p:nvPr/>
          </p:nvSpPr>
          <p:spPr>
            <a:xfrm>
              <a:off x="9083814" y="23545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1" name="Oval 130"/>
            <p:cNvSpPr/>
            <p:nvPr/>
          </p:nvSpPr>
          <p:spPr>
            <a:xfrm>
              <a:off x="9541014" y="23545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2" name="Oval 131"/>
            <p:cNvSpPr/>
            <p:nvPr/>
          </p:nvSpPr>
          <p:spPr>
            <a:xfrm>
              <a:off x="7255014" y="28117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3" name="Oval 132"/>
            <p:cNvSpPr/>
            <p:nvPr/>
          </p:nvSpPr>
          <p:spPr>
            <a:xfrm>
              <a:off x="7712214" y="28117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4" name="Oval 133"/>
            <p:cNvSpPr/>
            <p:nvPr/>
          </p:nvSpPr>
          <p:spPr>
            <a:xfrm>
              <a:off x="8169414" y="28117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5" name="Oval 134"/>
            <p:cNvSpPr/>
            <p:nvPr/>
          </p:nvSpPr>
          <p:spPr>
            <a:xfrm>
              <a:off x="8626614" y="28117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6" name="Oval 135"/>
            <p:cNvSpPr/>
            <p:nvPr/>
          </p:nvSpPr>
          <p:spPr>
            <a:xfrm>
              <a:off x="9083814" y="28117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7" name="Oval 136"/>
            <p:cNvSpPr/>
            <p:nvPr/>
          </p:nvSpPr>
          <p:spPr>
            <a:xfrm>
              <a:off x="9541014" y="28117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7255014" y="32689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7712214" y="32689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8169414" y="32689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8626614" y="32689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9083814" y="32689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9541014" y="32689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7255014" y="37261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7712214" y="37261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8169414" y="37261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8626614" y="37261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9083814" y="37261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9541014" y="37261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7255014" y="4183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7712214" y="4183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8169414" y="4183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8626614" y="4183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9083814" y="4183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9541014" y="4183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4" name="Group 3"/>
          <p:cNvGrpSpPr/>
          <p:nvPr/>
        </p:nvGrpSpPr>
        <p:grpSpPr>
          <a:xfrm>
            <a:off x="3276600" y="1524000"/>
            <a:ext cx="2667000" cy="2667000"/>
            <a:chOff x="3657601" y="5295900"/>
            <a:chExt cx="2667000" cy="2667000"/>
          </a:xfrm>
        </p:grpSpPr>
        <p:sp>
          <p:nvSpPr>
            <p:cNvPr id="194" name="Oval 193"/>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5" name="Oval 194"/>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6" name="Oval 195"/>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7" name="Oval 196"/>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8" name="Oval 197"/>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99" name="Oval 198"/>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0" name="Oval 199"/>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1" name="Oval 200"/>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2" name="Oval 201"/>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3" name="Oval 202"/>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4" name="Oval 203"/>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5" name="Oval 204"/>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6" name="Oval 205"/>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7" name="Oval 206"/>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8" name="Oval 207"/>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09" name="Oval 208"/>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0" name="Oval 209"/>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1" name="Oval 210"/>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2" name="Oval 211"/>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3" name="Oval 212"/>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4" name="Oval 213"/>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5" name="Oval 214"/>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6" name="Oval 215"/>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7" name="Oval 216"/>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8" name="Oval 217"/>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19" name="Oval 218"/>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0" name="Oval 219"/>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1" name="Oval 220"/>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2" name="Oval 221"/>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3" name="Oval 222"/>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4" name="Oval 223"/>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5" name="Oval 224"/>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6" name="Oval 225"/>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7" name="Oval 226"/>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8" name="Oval 227"/>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229" name="Oval 228"/>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2" name="Group 1"/>
          <p:cNvGrpSpPr/>
          <p:nvPr/>
        </p:nvGrpSpPr>
        <p:grpSpPr>
          <a:xfrm>
            <a:off x="2895600" y="838200"/>
            <a:ext cx="3200399" cy="304800"/>
            <a:chOff x="2895600" y="990600"/>
            <a:chExt cx="3200399" cy="304800"/>
          </a:xfrm>
        </p:grpSpPr>
        <p:sp>
          <p:nvSpPr>
            <p:cNvPr id="156" name="TextBox 155"/>
            <p:cNvSpPr txBox="1"/>
            <p:nvPr/>
          </p:nvSpPr>
          <p:spPr>
            <a:xfrm>
              <a:off x="48387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7" name="TextBox 156"/>
            <p:cNvSpPr txBox="1"/>
            <p:nvPr/>
          </p:nvSpPr>
          <p:spPr>
            <a:xfrm>
              <a:off x="2895600" y="99060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grpSp>
        <p:nvGrpSpPr>
          <p:cNvPr id="3" name="Group 2"/>
          <p:cNvGrpSpPr/>
          <p:nvPr/>
        </p:nvGrpSpPr>
        <p:grpSpPr>
          <a:xfrm>
            <a:off x="6400800" y="1295400"/>
            <a:ext cx="304800" cy="2971799"/>
            <a:chOff x="6553200" y="1600200"/>
            <a:chExt cx="304800" cy="2971799"/>
          </a:xfrm>
        </p:grpSpPr>
        <p:sp>
          <p:nvSpPr>
            <p:cNvPr id="158" name="TextBox 157"/>
            <p:cNvSpPr txBox="1"/>
            <p:nvPr/>
          </p:nvSpPr>
          <p:spPr>
            <a:xfrm rot="5400000">
              <a:off x="6076950" y="2076450"/>
              <a:ext cx="1257299" cy="3048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slow</a:t>
              </a:r>
            </a:p>
          </p:txBody>
        </p:sp>
        <p:sp>
          <p:nvSpPr>
            <p:cNvPr id="159" name="TextBox 158"/>
            <p:cNvSpPr txBox="1"/>
            <p:nvPr/>
          </p:nvSpPr>
          <p:spPr>
            <a:xfrm rot="5400000">
              <a:off x="6076950" y="3790950"/>
              <a:ext cx="1257299" cy="304800"/>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fast</a:t>
              </a:r>
            </a:p>
          </p:txBody>
        </p:sp>
      </p:grpSp>
      <p:sp>
        <p:nvSpPr>
          <p:cNvPr id="164" name="Punchline"/>
          <p:cNvSpPr txBox="1"/>
          <p:nvPr/>
        </p:nvSpPr>
        <p:spPr>
          <a:xfrm>
            <a:off x="0" y="5204460"/>
            <a:ext cx="9144000" cy="119634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white"/>
                </a:solidFill>
                <a:effectLst/>
                <a:uLnTx/>
                <a:uFillTx/>
                <a:latin typeface="Calibri"/>
                <a:ea typeface="+mn-ea"/>
                <a:cs typeface="+mn-cs"/>
              </a:rPr>
              <a:t>Systematic variation</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 in cell access times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Light"/>
                <a:ea typeface="+mn-ea"/>
                <a:cs typeface="+mn-cs"/>
              </a:rPr>
              <a:t>caused by the </a:t>
            </a:r>
            <a:r>
              <a:rPr kumimoji="0" lang="en-US" sz="3600" b="1" i="1" u="none" strike="noStrike" kern="1200" cap="none" spc="0" normalizeH="0" baseline="0" noProof="0" dirty="0">
                <a:ln>
                  <a:noFill/>
                </a:ln>
                <a:solidFill>
                  <a:prstClr val="white"/>
                </a:solidFill>
                <a:effectLst/>
                <a:uLnTx/>
                <a:uFillTx/>
                <a:latin typeface="Calibri"/>
                <a:ea typeface="+mn-ea"/>
                <a:cs typeface="+mn-cs"/>
              </a:rPr>
              <a:t>physical organization</a:t>
            </a:r>
            <a:r>
              <a:rPr kumimoji="0" lang="en-US" sz="3600" b="1" i="1" u="none" strike="noStrike" kern="1200" cap="none" spc="0" normalizeH="0" baseline="0" noProof="0" dirty="0">
                <a:ln>
                  <a:noFill/>
                </a:ln>
                <a:solidFill>
                  <a:prstClr val="white"/>
                </a:solidFill>
                <a:effectLst/>
                <a:uLnTx/>
                <a:uFillTx/>
                <a:latin typeface="Calibri Light"/>
                <a:ea typeface="+mn-ea"/>
                <a:cs typeface="+mn-cs"/>
              </a:rPr>
              <a:t> </a:t>
            </a:r>
            <a:r>
              <a:rPr kumimoji="0" lang="en-US" sz="3600" b="0" i="0" u="none" strike="noStrike" kern="1200" cap="none" spc="0" normalizeH="0" baseline="0" noProof="0" dirty="0">
                <a:ln>
                  <a:noFill/>
                </a:ln>
                <a:solidFill>
                  <a:prstClr val="white"/>
                </a:solidFill>
                <a:effectLst/>
                <a:uLnTx/>
                <a:uFillTx/>
                <a:latin typeface="Calibri Light"/>
                <a:ea typeface="+mn-ea"/>
                <a:cs typeface="+mn-cs"/>
              </a:rPr>
              <a:t>of DRAM</a:t>
            </a:r>
          </a:p>
        </p:txBody>
      </p:sp>
      <p:sp>
        <p:nvSpPr>
          <p:cNvPr id="165" name="TextBox 164"/>
          <p:cNvSpPr txBox="1"/>
          <p:nvPr/>
        </p:nvSpPr>
        <p:spPr>
          <a:xfrm>
            <a:off x="3276600" y="48006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amplifiers</a:t>
            </a:r>
          </a:p>
        </p:txBody>
      </p:sp>
      <p:sp>
        <p:nvSpPr>
          <p:cNvPr id="166" name="TextBox 165"/>
          <p:cNvSpPr txBox="1"/>
          <p:nvPr/>
        </p:nvSpPr>
        <p:spPr>
          <a:xfrm rot="5400000">
            <a:off x="1066801" y="2590801"/>
            <a:ext cx="2743198"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drivers</a:t>
            </a:r>
          </a:p>
        </p:txBody>
      </p:sp>
      <p:grpSp>
        <p:nvGrpSpPr>
          <p:cNvPr id="8" name="Group 7"/>
          <p:cNvGrpSpPr/>
          <p:nvPr/>
        </p:nvGrpSpPr>
        <p:grpSpPr>
          <a:xfrm>
            <a:off x="6781800" y="2324100"/>
            <a:ext cx="2362200" cy="1257300"/>
            <a:chOff x="6781800" y="2324100"/>
            <a:chExt cx="2362200" cy="1257300"/>
          </a:xfrm>
        </p:grpSpPr>
        <p:sp>
          <p:nvSpPr>
            <p:cNvPr id="167" name="TextBox 166"/>
            <p:cNvSpPr txBox="1"/>
            <p:nvPr/>
          </p:nvSpPr>
          <p:spPr>
            <a:xfrm>
              <a:off x="6781800" y="2324100"/>
              <a:ext cx="2362200"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row</a:t>
              </a:r>
            </a:p>
          </p:txBody>
        </p:sp>
        <p:sp>
          <p:nvSpPr>
            <p:cNvPr id="168" name="TextBox 167"/>
            <p:cNvSpPr txBox="1"/>
            <p:nvPr/>
          </p:nvSpPr>
          <p:spPr>
            <a:xfrm>
              <a:off x="6781800" y="2895600"/>
              <a:ext cx="2362200"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sense amplifier</a:t>
              </a:r>
            </a:p>
          </p:txBody>
        </p:sp>
      </p:grpSp>
      <p:grpSp>
        <p:nvGrpSpPr>
          <p:cNvPr id="9" name="Group 8"/>
          <p:cNvGrpSpPr/>
          <p:nvPr/>
        </p:nvGrpSpPr>
        <p:grpSpPr>
          <a:xfrm>
            <a:off x="0" y="990600"/>
            <a:ext cx="2470407" cy="1295400"/>
            <a:chOff x="0" y="990600"/>
            <a:chExt cx="2470407" cy="1295400"/>
          </a:xfrm>
        </p:grpSpPr>
        <p:sp>
          <p:nvSpPr>
            <p:cNvPr id="169" name="TextBox 168"/>
            <p:cNvSpPr txBox="1"/>
            <p:nvPr/>
          </p:nvSpPr>
          <p:spPr>
            <a:xfrm>
              <a:off x="0" y="990600"/>
              <a:ext cx="2470407" cy="4191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75000"/>
                    </a:srgbClr>
                  </a:solidFill>
                  <a:effectLst/>
                  <a:uLnTx/>
                  <a:uFillTx/>
                  <a:latin typeface="Calibri Light"/>
                  <a:ea typeface="+mn-ea"/>
                  <a:cs typeface="+mn-cs"/>
                </a:rPr>
                <a:t>across column</a:t>
              </a:r>
            </a:p>
          </p:txBody>
        </p:sp>
        <p:sp>
          <p:nvSpPr>
            <p:cNvPr id="170" name="TextBox 169"/>
            <p:cNvSpPr txBox="1"/>
            <p:nvPr/>
          </p:nvSpPr>
          <p:spPr>
            <a:xfrm>
              <a:off x="0" y="1600200"/>
              <a:ext cx="2470407" cy="685800"/>
            </a:xfrm>
            <a:prstGeom prst="rect">
              <a:avLst/>
            </a:prstGeom>
            <a:noFill/>
          </p:spPr>
          <p:txBody>
            <a:bodyPr wrap="square" rtlCol="0" anchor="ctr">
              <a:noAutofit/>
            </a:bodyPr>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distance from </a:t>
              </a:r>
              <a:r>
                <a:rPr kumimoji="0" lang="en-US" sz="2800" b="0" i="0" u="none" strike="noStrike" kern="1200" cap="none" spc="0" normalizeH="0" baseline="0" noProof="0" dirty="0" err="1">
                  <a:ln>
                    <a:noFill/>
                  </a:ln>
                  <a:solidFill>
                    <a:srgbClr val="ED7D31">
                      <a:lumMod val="75000"/>
                    </a:srgbClr>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ED7D31">
                      <a:lumMod val="75000"/>
                    </a:srgbClr>
                  </a:solidFill>
                  <a:effectLst/>
                  <a:uLnTx/>
                  <a:uFillTx/>
                  <a:latin typeface="Calibri Light"/>
                  <a:ea typeface="+mn-ea"/>
                  <a:cs typeface="+mn-cs"/>
                </a:rPr>
                <a:t> driver</a:t>
              </a:r>
            </a:p>
          </p:txBody>
        </p:sp>
      </p:grpSp>
    </p:spTree>
    <p:extLst>
      <p:ext uri="{BB962C8B-B14F-4D97-AF65-F5344CB8AC3E}">
        <p14:creationId xmlns:p14="http://schemas.microsoft.com/office/powerpoint/2010/main" val="316654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down)">
                                      <p:cBhvr>
                                        <p:cTn id="11" dur="500"/>
                                        <p:tgtEl>
                                          <p:spTgt spid="1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500"/>
                                        <p:tgtEl>
                                          <p:spTgt spid="118"/>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6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txBox="1">
            <a:spLocks/>
          </p:cNvSpPr>
          <p:nvPr/>
        </p:nvSpPr>
        <p:spPr>
          <a:xfrm>
            <a:off x="-76200" y="152400"/>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240" name="Group 239"/>
          <p:cNvGrpSpPr/>
          <p:nvPr/>
        </p:nvGrpSpPr>
        <p:grpSpPr>
          <a:xfrm>
            <a:off x="5181601" y="1371600"/>
            <a:ext cx="4038598" cy="990600"/>
            <a:chOff x="5181601" y="1524000"/>
            <a:chExt cx="4038598" cy="990600"/>
          </a:xfrm>
        </p:grpSpPr>
        <p:grpSp>
          <p:nvGrpSpPr>
            <p:cNvPr id="241" name="Group 240"/>
            <p:cNvGrpSpPr/>
            <p:nvPr/>
          </p:nvGrpSpPr>
          <p:grpSpPr>
            <a:xfrm>
              <a:off x="5181601" y="1524000"/>
              <a:ext cx="4038598" cy="990600"/>
              <a:chOff x="5026151" y="1752600"/>
              <a:chExt cx="4038598" cy="990600"/>
            </a:xfrm>
          </p:grpSpPr>
          <p:sp>
            <p:nvSpPr>
              <p:cNvPr id="243" name="Rounded Rectangle 242"/>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244" name="TextBox 243"/>
              <p:cNvSpPr txBox="1"/>
              <p:nvPr/>
            </p:nvSpPr>
            <p:spPr>
              <a:xfrm>
                <a:off x="6476998" y="1828800"/>
                <a:ext cx="2587751"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242" name="Freeform 241"/>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0" name="Oval 149"/>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1" name="Oval 160"/>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0" name="Oval 169"/>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235"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Profile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rPr>
              <a:t>only</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 </a:t>
            </a:r>
            <a:r>
              <a:rPr kumimoji="0" lang="en-US" sz="3600" b="1" i="1" u="none" strike="noStrike" kern="1200" cap="none" spc="-100" normalizeH="0" baseline="0" noProof="0" dirty="0">
                <a:ln>
                  <a:noFill/>
                </a:ln>
                <a:solidFill>
                  <a:srgbClr val="ED7D31">
                    <a:lumMod val="75000"/>
                  </a:srgbClr>
                </a:solidFill>
                <a:effectLst/>
                <a:uLnTx/>
                <a:uFillTx/>
                <a:latin typeface="Calibri Light"/>
                <a:ea typeface="+mn-ea"/>
                <a:cs typeface="+mn-cs"/>
              </a:rPr>
              <a:t>slow regions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to determine min. latency</a:t>
            </a:r>
          </a:p>
        </p:txBody>
      </p:sp>
      <p:sp>
        <p:nvSpPr>
          <p:cNvPr id="237"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Dynamic</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&amp; </a:t>
            </a:r>
            <a:r>
              <a:rPr kumimoji="0" lang="en-US" sz="3600" b="1" i="1"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low cost </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latency optimization</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74" name="TextBox 73"/>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75" name="TextBox 7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76"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304494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5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
                                        </p:tgtEl>
                                        <p:attrNameLst>
                                          <p:attrName>style.visibility</p:attrName>
                                        </p:attrNameLst>
                                      </p:cBhvr>
                                      <p:to>
                                        <p:strVal val="visible"/>
                                      </p:to>
                                    </p:set>
                                    <p:animEffect transition="in" filter="fade">
                                      <p:cBhvr>
                                        <p:cTn id="17" dur="500"/>
                                        <p:tgtEl>
                                          <p:spTgt spid="2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7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181601" y="1371600"/>
            <a:ext cx="4038599" cy="990600"/>
            <a:chOff x="5181601" y="1524000"/>
            <a:chExt cx="4038599" cy="990600"/>
          </a:xfrm>
        </p:grpSpPr>
        <p:grpSp>
          <p:nvGrpSpPr>
            <p:cNvPr id="108" name="Group 107"/>
            <p:cNvGrpSpPr/>
            <p:nvPr/>
          </p:nvGrpSpPr>
          <p:grpSpPr>
            <a:xfrm>
              <a:off x="5181601" y="1524000"/>
              <a:ext cx="4038599" cy="990600"/>
              <a:chOff x="5026151" y="1752600"/>
              <a:chExt cx="4038599" cy="990600"/>
            </a:xfrm>
          </p:grpSpPr>
          <p:sp>
            <p:nvSpPr>
              <p:cNvPr id="109" name="Rounded Rectangle 108"/>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110" name="TextBox 109"/>
              <p:cNvSpPr txBox="1"/>
              <p:nvPr/>
            </p:nvSpPr>
            <p:spPr>
              <a:xfrm>
                <a:off x="6476998" y="1828800"/>
                <a:ext cx="2587752"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inherently slow</a:t>
                </a:r>
              </a:p>
            </p:txBody>
          </p:sp>
        </p:grpSp>
        <p:sp>
          <p:nvSpPr>
            <p:cNvPr id="13" name="Freeform 12"/>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76" name="Rounded Rectangle 75"/>
          <p:cNvSpPr/>
          <p:nvPr/>
        </p:nvSpPr>
        <p:spPr>
          <a:xfrm>
            <a:off x="3810000" y="22860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7" name="Rounded Rectangle 76"/>
          <p:cNvSpPr/>
          <p:nvPr/>
        </p:nvSpPr>
        <p:spPr>
          <a:xfrm>
            <a:off x="4724400" y="36576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78" name="Rounded Rectangle 77"/>
          <p:cNvSpPr/>
          <p:nvPr/>
        </p:nvSpPr>
        <p:spPr>
          <a:xfrm>
            <a:off x="3358897" y="32004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400" b="0" i="0" u="none" strike="noStrike" kern="1200" cap="none" spc="-80" normalizeH="0" baseline="0" noProof="0" dirty="0">
              <a:ln>
                <a:noFill/>
              </a:ln>
              <a:solidFill>
                <a:prstClr val="white"/>
              </a:solidFill>
              <a:effectLst/>
              <a:uLnTx/>
              <a:uFillTx/>
              <a:latin typeface="Calibri"/>
              <a:ea typeface="+mn-ea"/>
              <a:cs typeface="+mn-cs"/>
            </a:endParaRPr>
          </a:p>
        </p:txBody>
      </p:sp>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sng" strike="noStrike" kern="1200" cap="none" spc="-60" normalizeH="0" baseline="0" noProof="0" dirty="0">
                <a:ln>
                  <a:noFill/>
                </a:ln>
                <a:solidFill>
                  <a:prstClr val="black"/>
                </a:solidFill>
                <a:effectLst/>
                <a:uLnTx/>
                <a:uFillTx/>
                <a:latin typeface="Calibri"/>
                <a:ea typeface="+mj-ea"/>
                <a:cs typeface="+mj-cs"/>
              </a:rPr>
              <a:t>DIVA</a:t>
            </a:r>
            <a:r>
              <a:rPr kumimoji="0" lang="en-US" sz="5400" b="0" i="0" u="none" strike="noStrike" kern="1200" cap="none" spc="-60" normalizeH="0" baseline="0" noProof="0" dirty="0">
                <a:ln>
                  <a:noFill/>
                </a:ln>
                <a:solidFill>
                  <a:prstClr val="black"/>
                </a:solidFill>
                <a:effectLst/>
                <a:uLnTx/>
                <a:uFillTx/>
                <a:latin typeface="Calibri Light"/>
                <a:ea typeface="+mj-ea"/>
                <a:cs typeface="+mj-cs"/>
              </a:rPr>
              <a:t> Online </a:t>
            </a:r>
            <a:r>
              <a:rPr kumimoji="0" lang="en-US" sz="5400" b="1" i="0" u="none" strike="noStrike" kern="1200" cap="none" spc="-60" normalizeH="0" baseline="0" noProof="0" dirty="0">
                <a:ln>
                  <a:noFill/>
                </a:ln>
                <a:solidFill>
                  <a:prstClr val="black"/>
                </a:solidFill>
                <a:effectLst/>
                <a:uLnTx/>
                <a:uFillTx/>
                <a:latin typeface="Calibri"/>
                <a:ea typeface="+mj-ea"/>
                <a:cs typeface="+mj-cs"/>
              </a:rPr>
              <a:t>Profiling</a:t>
            </a:r>
          </a:p>
        </p:txBody>
      </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grpSp>
      <p:sp>
        <p:nvSpPr>
          <p:cNvPr id="73" name="Oval 72"/>
          <p:cNvSpPr/>
          <p:nvPr/>
        </p:nvSpPr>
        <p:spPr>
          <a:xfrm>
            <a:off x="3962400" y="2438400"/>
            <a:ext cx="228600"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4" name="Oval 73"/>
          <p:cNvSpPr/>
          <p:nvPr/>
        </p:nvSpPr>
        <p:spPr>
          <a:xfrm>
            <a:off x="3505200" y="3352800"/>
            <a:ext cx="222504"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5" name="Oval 74"/>
          <p:cNvSpPr/>
          <p:nvPr/>
        </p:nvSpPr>
        <p:spPr>
          <a:xfrm>
            <a:off x="4876800" y="3810000"/>
            <a:ext cx="222504" cy="2286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0" name="Oval 69"/>
          <p:cNvSpPr/>
          <p:nvPr/>
        </p:nvSpPr>
        <p:spPr>
          <a:xfrm>
            <a:off x="3425952" y="32766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1" name="Oval 70"/>
          <p:cNvSpPr/>
          <p:nvPr/>
        </p:nvSpPr>
        <p:spPr>
          <a:xfrm>
            <a:off x="3883152" y="23622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72" name="Oval 71"/>
          <p:cNvSpPr/>
          <p:nvPr/>
        </p:nvSpPr>
        <p:spPr>
          <a:xfrm>
            <a:off x="4797552" y="3733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11" name="Group 10"/>
          <p:cNvGrpSpPr/>
          <p:nvPr/>
        </p:nvGrpSpPr>
        <p:grpSpPr>
          <a:xfrm>
            <a:off x="228600" y="1447800"/>
            <a:ext cx="4575810" cy="2293620"/>
            <a:chOff x="228600" y="1600200"/>
            <a:chExt cx="4575810" cy="2293620"/>
          </a:xfrm>
        </p:grpSpPr>
        <p:sp>
          <p:nvSpPr>
            <p:cNvPr id="83" name="TextBox 82"/>
            <p:cNvSpPr txBox="1"/>
            <p:nvPr/>
          </p:nvSpPr>
          <p:spPr>
            <a:xfrm>
              <a:off x="228600" y="1600200"/>
              <a:ext cx="2130551" cy="3810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srgbClr val="ED7D31">
                      <a:lumMod val="75000"/>
                    </a:srgbClr>
                  </a:solidFill>
                  <a:effectLst/>
                  <a:uLnTx/>
                  <a:uFillTx/>
                  <a:latin typeface="Calibri Light"/>
                  <a:ea typeface="+mn-ea"/>
                  <a:cs typeface="+mn-cs"/>
                </a:rPr>
                <a:t>slow cells  </a:t>
              </a:r>
            </a:p>
          </p:txBody>
        </p:sp>
        <p:grpSp>
          <p:nvGrpSpPr>
            <p:cNvPr id="10" name="Group 9"/>
            <p:cNvGrpSpPr/>
            <p:nvPr/>
          </p:nvGrpSpPr>
          <p:grpSpPr>
            <a:xfrm>
              <a:off x="2305050" y="1828797"/>
              <a:ext cx="2499360" cy="2065023"/>
              <a:chOff x="2305050" y="1828797"/>
              <a:chExt cx="2499360" cy="2065023"/>
            </a:xfrm>
          </p:grpSpPr>
          <p:sp>
            <p:nvSpPr>
              <p:cNvPr id="7" name="Freeform 6"/>
              <p:cNvSpPr/>
              <p:nvPr/>
            </p:nvSpPr>
            <p:spPr>
              <a:xfrm>
                <a:off x="2305050" y="1828798"/>
                <a:ext cx="1577340" cy="685801"/>
              </a:xfrm>
              <a:custGeom>
                <a:avLst/>
                <a:gdLst>
                  <a:gd name="connsiteX0" fmla="*/ 1577340 w 1577340"/>
                  <a:gd name="connsiteY0" fmla="*/ 727710 h 727710"/>
                  <a:gd name="connsiteX1" fmla="*/ 1080135 w 1577340"/>
                  <a:gd name="connsiteY1" fmla="*/ 137160 h 727710"/>
                  <a:gd name="connsiteX2" fmla="*/ 0 w 1577340"/>
                  <a:gd name="connsiteY2" fmla="*/ 0 h 727710"/>
                </a:gdLst>
                <a:ahLst/>
                <a:cxnLst>
                  <a:cxn ang="0">
                    <a:pos x="connsiteX0" y="connsiteY0"/>
                  </a:cxn>
                  <a:cxn ang="0">
                    <a:pos x="connsiteX1" y="connsiteY1"/>
                  </a:cxn>
                  <a:cxn ang="0">
                    <a:pos x="connsiteX2" y="connsiteY2"/>
                  </a:cxn>
                </a:cxnLst>
                <a:rect l="l" t="t" r="r" b="b"/>
                <a:pathLst>
                  <a:path w="1577340" h="727710">
                    <a:moveTo>
                      <a:pt x="1577340" y="727710"/>
                    </a:moveTo>
                    <a:cubicBezTo>
                      <a:pt x="1460182" y="493077"/>
                      <a:pt x="1343025" y="258445"/>
                      <a:pt x="1080135" y="137160"/>
                    </a:cubicBezTo>
                    <a:cubicBezTo>
                      <a:pt x="817245" y="15875"/>
                      <a:pt x="179705" y="24447"/>
                      <a:pt x="0" y="0"/>
                    </a:cubicBezTo>
                  </a:path>
                </a:pathLst>
              </a:custGeom>
              <a:noFill/>
              <a:ln w="25400">
                <a:solidFill>
                  <a:schemeClr val="accent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7"/>
              <p:cNvSpPr/>
              <p:nvPr/>
            </p:nvSpPr>
            <p:spPr>
              <a:xfrm>
                <a:off x="2362200" y="1828797"/>
                <a:ext cx="2442210" cy="2065023"/>
              </a:xfrm>
              <a:custGeom>
                <a:avLst/>
                <a:gdLst>
                  <a:gd name="connsiteX0" fmla="*/ 2487930 w 2487930"/>
                  <a:gd name="connsiteY0" fmla="*/ 2061210 h 2061210"/>
                  <a:gd name="connsiteX1" fmla="*/ 1581150 w 2487930"/>
                  <a:gd name="connsiteY1" fmla="*/ 1337310 h 2061210"/>
                  <a:gd name="connsiteX2" fmla="*/ 979170 w 2487930"/>
                  <a:gd name="connsiteY2" fmla="*/ 400050 h 2061210"/>
                  <a:gd name="connsiteX3" fmla="*/ 0 w 2487930"/>
                  <a:gd name="connsiteY3" fmla="*/ 0 h 2061210"/>
                </a:gdLst>
                <a:ahLst/>
                <a:cxnLst>
                  <a:cxn ang="0">
                    <a:pos x="connsiteX0" y="connsiteY0"/>
                  </a:cxn>
                  <a:cxn ang="0">
                    <a:pos x="connsiteX1" y="connsiteY1"/>
                  </a:cxn>
                  <a:cxn ang="0">
                    <a:pos x="connsiteX2" y="connsiteY2"/>
                  </a:cxn>
                  <a:cxn ang="0">
                    <a:pos x="connsiteX3" y="connsiteY3"/>
                  </a:cxn>
                </a:cxnLst>
                <a:rect l="l" t="t" r="r" b="b"/>
                <a:pathLst>
                  <a:path w="2487930" h="2061210">
                    <a:moveTo>
                      <a:pt x="2487930" y="2061210"/>
                    </a:moveTo>
                    <a:cubicBezTo>
                      <a:pt x="2160270" y="1837690"/>
                      <a:pt x="1832610" y="1614170"/>
                      <a:pt x="1581150" y="1337310"/>
                    </a:cubicBezTo>
                    <a:cubicBezTo>
                      <a:pt x="1329690" y="1060450"/>
                      <a:pt x="1242695" y="622935"/>
                      <a:pt x="979170" y="400050"/>
                    </a:cubicBezTo>
                    <a:cubicBezTo>
                      <a:pt x="715645" y="177165"/>
                      <a:pt x="160655" y="68580"/>
                      <a:pt x="0" y="0"/>
                    </a:cubicBezTo>
                  </a:path>
                </a:pathLst>
              </a:custGeom>
              <a:noFill/>
              <a:ln w="25400" cap="rnd">
                <a:solidFill>
                  <a:schemeClr val="accent2">
                    <a:lumMod val="75000"/>
                  </a:schemeClr>
                </a:solidFill>
                <a:headEnd type="none"/>
                <a:tailEnd type="none"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8"/>
              <p:cNvSpPr/>
              <p:nvPr/>
            </p:nvSpPr>
            <p:spPr>
              <a:xfrm>
                <a:off x="2362200" y="1828800"/>
                <a:ext cx="1066800" cy="1596390"/>
              </a:xfrm>
              <a:custGeom>
                <a:avLst/>
                <a:gdLst>
                  <a:gd name="connsiteX0" fmla="*/ 1108710 w 1108710"/>
                  <a:gd name="connsiteY0" fmla="*/ 1596390 h 1596390"/>
                  <a:gd name="connsiteX1" fmla="*/ 586740 w 1108710"/>
                  <a:gd name="connsiteY1" fmla="*/ 403860 h 1596390"/>
                  <a:gd name="connsiteX2" fmla="*/ 0 w 1108710"/>
                  <a:gd name="connsiteY2" fmla="*/ 0 h 1596390"/>
                </a:gdLst>
                <a:ahLst/>
                <a:cxnLst>
                  <a:cxn ang="0">
                    <a:pos x="connsiteX0" y="connsiteY0"/>
                  </a:cxn>
                  <a:cxn ang="0">
                    <a:pos x="connsiteX1" y="connsiteY1"/>
                  </a:cxn>
                  <a:cxn ang="0">
                    <a:pos x="connsiteX2" y="connsiteY2"/>
                  </a:cxn>
                </a:cxnLst>
                <a:rect l="l" t="t" r="r" b="b"/>
                <a:pathLst>
                  <a:path w="1108710" h="1596390">
                    <a:moveTo>
                      <a:pt x="1108710" y="1596390"/>
                    </a:moveTo>
                    <a:cubicBezTo>
                      <a:pt x="940117" y="1133157"/>
                      <a:pt x="771525" y="669925"/>
                      <a:pt x="586740" y="403860"/>
                    </a:cubicBezTo>
                    <a:cubicBezTo>
                      <a:pt x="401955" y="137795"/>
                      <a:pt x="200977" y="68897"/>
                      <a:pt x="0" y="0"/>
                    </a:cubicBezTo>
                  </a:path>
                </a:pathLst>
              </a:custGeom>
              <a:noFill/>
              <a:ln w="25400" cap="rnd">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92" name="TextBox 91"/>
          <p:cNvSpPr txBox="1"/>
          <p:nvPr/>
        </p:nvSpPr>
        <p:spPr>
          <a:xfrm>
            <a:off x="6550151"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design-induced</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3" name="TextBox 92"/>
          <p:cNvSpPr txBox="1"/>
          <p:nvPr/>
        </p:nvSpPr>
        <p:spPr>
          <a:xfrm>
            <a:off x="-3049" y="19812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process</a:t>
            </a:r>
          </a:p>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variation</a:t>
            </a:r>
          </a:p>
        </p:txBody>
      </p:sp>
      <p:sp>
        <p:nvSpPr>
          <p:cNvPr id="94" name="TextBox 93"/>
          <p:cNvSpPr txBox="1"/>
          <p:nvPr/>
        </p:nvSpPr>
        <p:spPr>
          <a:xfrm>
            <a:off x="655320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localized error</a:t>
            </a:r>
          </a:p>
        </p:txBody>
      </p:sp>
      <p:sp>
        <p:nvSpPr>
          <p:cNvPr id="95" name="TextBox 94"/>
          <p:cNvSpPr txBox="1"/>
          <p:nvPr/>
        </p:nvSpPr>
        <p:spPr>
          <a:xfrm>
            <a:off x="0" y="25908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2800" b="0" i="0" u="none" strike="noStrike" kern="1200" cap="none" spc="-50" normalizeH="0" baseline="0" noProof="0" dirty="0">
                <a:ln>
                  <a:noFill/>
                </a:ln>
                <a:solidFill>
                  <a:prstClr val="black"/>
                </a:solidFill>
                <a:effectLst/>
                <a:uLnTx/>
                <a:uFillTx/>
                <a:latin typeface="Calibri Light"/>
                <a:ea typeface="+mn-ea"/>
                <a:cs typeface="+mn-cs"/>
              </a:rPr>
              <a:t>random error</a:t>
            </a:r>
          </a:p>
        </p:txBody>
      </p:sp>
      <p:sp>
        <p:nvSpPr>
          <p:cNvPr id="96" name="TextBox 95"/>
          <p:cNvSpPr txBox="1"/>
          <p:nvPr/>
        </p:nvSpPr>
        <p:spPr>
          <a:xfrm>
            <a:off x="6553200" y="4038600"/>
            <a:ext cx="2593849"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online profiling</a:t>
            </a:r>
          </a:p>
        </p:txBody>
      </p:sp>
      <p:sp>
        <p:nvSpPr>
          <p:cNvPr id="97" name="TextBox 96"/>
          <p:cNvSpPr txBox="1"/>
          <p:nvPr/>
        </p:nvSpPr>
        <p:spPr>
          <a:xfrm>
            <a:off x="-76200" y="4038600"/>
            <a:ext cx="2740153" cy="685800"/>
          </a:xfrm>
          <a:prstGeom prst="rect">
            <a:avLst/>
          </a:prstGeom>
          <a:noFill/>
        </p:spPr>
        <p:txBody>
          <a:bodyPr wrap="square" rtlCol="0" anchor="ctr">
            <a:noAutofit/>
          </a:bodyPr>
          <a:lstStyle/>
          <a:p>
            <a:pPr marL="0" marR="0" lvl="0" indent="0" algn="ctr" defTabSz="914400" rtl="0" eaLnBrk="1" fontAlgn="auto" latinLnBrk="0" hangingPunct="1">
              <a:lnSpc>
                <a:spcPts val="2500"/>
              </a:lnSpc>
              <a:spcBef>
                <a:spcPts val="0"/>
              </a:spcBef>
              <a:spcAft>
                <a:spcPts val="0"/>
              </a:spcAft>
              <a:buClrTx/>
              <a:buSzTx/>
              <a:buFontTx/>
              <a:buNone/>
              <a:tabLst/>
              <a:defRPr/>
            </a:pPr>
            <a:r>
              <a:rPr kumimoji="0" lang="en-US" sz="3200" b="1" i="0" u="none" strike="noStrike" kern="1200" cap="none" spc="-50" normalizeH="0" baseline="0" noProof="0" dirty="0">
                <a:ln>
                  <a:noFill/>
                </a:ln>
                <a:solidFill>
                  <a:prstClr val="black"/>
                </a:solidFill>
                <a:effectLst/>
                <a:uLnTx/>
                <a:uFillTx/>
                <a:latin typeface="Calibri Light"/>
                <a:ea typeface="+mn-ea"/>
                <a:cs typeface="+mn-cs"/>
              </a:rPr>
              <a:t>error-correcting code</a:t>
            </a:r>
          </a:p>
        </p:txBody>
      </p:sp>
      <p:sp>
        <p:nvSpPr>
          <p:cNvPr id="98" name="Down Arrow 97"/>
          <p:cNvSpPr/>
          <p:nvPr/>
        </p:nvSpPr>
        <p:spPr>
          <a:xfrm>
            <a:off x="914400" y="327279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99" name="Down Arrow 98"/>
          <p:cNvSpPr/>
          <p:nvPr/>
        </p:nvSpPr>
        <p:spPr>
          <a:xfrm>
            <a:off x="7467600" y="327660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101" name="Punchline"/>
          <p:cNvSpPr txBox="1"/>
          <p:nvPr/>
        </p:nvSpPr>
        <p:spPr>
          <a:xfrm>
            <a:off x="0" y="51816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rPr>
              <a:t>Combine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error-correcting codes </a:t>
            </a:r>
            <a:r>
              <a:rPr kumimoji="0" lang="en-US" sz="3600" b="0" i="0" u="none" strike="noStrike" kern="1200" cap="none" spc="-100" normalizeH="0" baseline="0" noProof="0" dirty="0">
                <a:ln>
                  <a:noFill/>
                </a:ln>
                <a:solidFill>
                  <a:prstClr val="black"/>
                </a:solidFill>
                <a:effectLst/>
                <a:uLnTx/>
                <a:uFillTx/>
                <a:latin typeface="Calibri Light"/>
                <a:ea typeface="+mn-ea"/>
                <a:cs typeface="+mn-cs"/>
              </a:rPr>
              <a:t>&amp;</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rPr>
              <a:t> online profiling</a:t>
            </a:r>
          </a:p>
        </p:txBody>
      </p:sp>
      <p:sp>
        <p:nvSpPr>
          <p:cNvPr id="102" name="Punchline"/>
          <p:cNvSpPr txBox="1"/>
          <p:nvPr/>
        </p:nvSpPr>
        <p:spPr>
          <a:xfrm>
            <a:off x="0" y="5638800"/>
            <a:ext cx="9144000"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a:t>
            </a:r>
            <a:r>
              <a:rPr kumimoji="0" lang="en-US" sz="3600" b="1" i="0" u="none" strike="noStrike" kern="1200" cap="none" spc="-100" normalizeH="0" baseline="0" noProof="0" dirty="0">
                <a:ln>
                  <a:noFill/>
                </a:ln>
                <a:solidFill>
                  <a:srgbClr val="4472C4">
                    <a:lumMod val="75000"/>
                  </a:srgbClr>
                </a:solidFill>
                <a:effectLst/>
                <a:uLnTx/>
                <a:uFillTx/>
                <a:latin typeface="Calibri Light"/>
                <a:ea typeface="+mn-ea"/>
                <a:cs typeface="+mn-cs"/>
                <a:sym typeface="Wingdings" panose="05000000000000000000" pitchFamily="2" charset="2"/>
              </a:rPr>
              <a:t>Reliably</a:t>
            </a:r>
            <a:r>
              <a:rPr kumimoji="0" lang="en-US" sz="3600" b="0" i="0" u="none" strike="noStrike" kern="1200" cap="none" spc="-100" normalizeH="0" baseline="0" noProof="0" dirty="0">
                <a:ln>
                  <a:noFill/>
                </a:ln>
                <a:solidFill>
                  <a:prstClr val="black"/>
                </a:solidFill>
                <a:effectLst/>
                <a:uLnTx/>
                <a:uFillTx/>
                <a:latin typeface="Calibri Light"/>
                <a:ea typeface="+mn-ea"/>
                <a:cs typeface="+mn-cs"/>
                <a:sym typeface="Wingdings" panose="05000000000000000000" pitchFamily="2" charset="2"/>
              </a:rPr>
              <a:t> reduce DRAM latency</a:t>
            </a:r>
            <a:endParaRPr kumimoji="0" lang="en-US" sz="3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00" name="TextBox 99"/>
          <p:cNvSpPr txBox="1"/>
          <p:nvPr/>
        </p:nvSpPr>
        <p:spPr>
          <a:xfrm>
            <a:off x="3432048" y="4724400"/>
            <a:ext cx="2663952"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sense amplifier</a:t>
            </a:r>
          </a:p>
        </p:txBody>
      </p:sp>
      <p:sp>
        <p:nvSpPr>
          <p:cNvPr id="105" name="TextBox 104"/>
          <p:cNvSpPr txBox="1"/>
          <p:nvPr/>
        </p:nvSpPr>
        <p:spPr>
          <a:xfrm rot="5400000">
            <a:off x="1260348" y="2552700"/>
            <a:ext cx="2667000" cy="4572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0000"/>
                </a:solidFill>
                <a:effectLst/>
                <a:uLnTx/>
                <a:uFillTx/>
                <a:latin typeface="Calibri Light"/>
                <a:ea typeface="+mn-ea"/>
                <a:cs typeface="+mn-cs"/>
              </a:rPr>
              <a:t>wordline</a:t>
            </a:r>
            <a:r>
              <a:rPr kumimoji="0" lang="en-US" sz="2800" b="0" i="0" u="none" strike="noStrike" kern="1200" cap="none" spc="0" normalizeH="0" baseline="0" noProof="0" dirty="0">
                <a:ln>
                  <a:noFill/>
                </a:ln>
                <a:solidFill>
                  <a:srgbClr val="000000"/>
                </a:solidFill>
                <a:effectLst/>
                <a:uLnTx/>
                <a:uFillTx/>
                <a:latin typeface="Calibri Light"/>
                <a:ea typeface="+mn-ea"/>
                <a:cs typeface="+mn-cs"/>
              </a:rPr>
              <a:t> driver</a:t>
            </a:r>
          </a:p>
        </p:txBody>
      </p:sp>
      <p:sp>
        <p:nvSpPr>
          <p:cNvPr id="104" name="Punchline"/>
          <p:cNvSpPr txBox="1"/>
          <p:nvPr/>
        </p:nvSpPr>
        <p:spPr>
          <a:xfrm>
            <a:off x="0" y="762000"/>
            <a:ext cx="5635752" cy="533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prstClr val="black"/>
                </a:solidFill>
                <a:effectLst/>
                <a:uLnTx/>
                <a:uFillTx/>
                <a:latin typeface="Calibri"/>
                <a:ea typeface="+mn-ea"/>
                <a:cs typeface="+mn-cs"/>
              </a:rPr>
              <a:t>D</a:t>
            </a:r>
            <a:r>
              <a:rPr kumimoji="0" lang="en-US" sz="3200" b="0" i="0" u="none" strike="noStrike" kern="1200" cap="none" spc="-100" normalizeH="0" baseline="0" noProof="0" dirty="0">
                <a:ln>
                  <a:noFill/>
                </a:ln>
                <a:solidFill>
                  <a:prstClr val="black"/>
                </a:solidFill>
                <a:effectLst/>
                <a:uLnTx/>
                <a:uFillTx/>
                <a:latin typeface="Calibri"/>
                <a:ea typeface="+mn-ea"/>
                <a:cs typeface="+mn-cs"/>
              </a:rPr>
              <a:t>esign-</a:t>
            </a:r>
            <a:r>
              <a:rPr kumimoji="0" lang="en-US" sz="3200" b="1" i="0" u="none" strike="noStrike" kern="1200" cap="none" spc="-100" normalizeH="0" baseline="0" noProof="0" dirty="0">
                <a:ln>
                  <a:noFill/>
                </a:ln>
                <a:solidFill>
                  <a:prstClr val="black"/>
                </a:solidFill>
                <a:effectLst/>
                <a:uLnTx/>
                <a:uFillTx/>
                <a:latin typeface="Calibri"/>
                <a:ea typeface="+mn-ea"/>
                <a:cs typeface="+mn-cs"/>
              </a:rPr>
              <a:t>I</a:t>
            </a:r>
            <a:r>
              <a:rPr kumimoji="0" lang="en-US" sz="3200" b="0" i="0" u="none" strike="noStrike" kern="1200" cap="none" spc="-100" normalizeH="0" baseline="0" noProof="0" dirty="0">
                <a:ln>
                  <a:noFill/>
                </a:ln>
                <a:solidFill>
                  <a:prstClr val="black"/>
                </a:solidFill>
                <a:effectLst/>
                <a:uLnTx/>
                <a:uFillTx/>
                <a:latin typeface="Calibri"/>
                <a:ea typeface="+mn-ea"/>
                <a:cs typeface="+mn-cs"/>
              </a:rPr>
              <a:t>nduced</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t>
            </a:r>
            <a:r>
              <a:rPr kumimoji="0" lang="en-US" sz="3200" b="1" i="0" u="none" strike="noStrike" kern="1200" cap="none" spc="-100" normalizeH="0" baseline="0" noProof="0" dirty="0">
                <a:ln>
                  <a:noFill/>
                </a:ln>
                <a:solidFill>
                  <a:prstClr val="black"/>
                </a:solidFill>
                <a:effectLst/>
                <a:uLnTx/>
                <a:uFillTx/>
                <a:latin typeface="Calibri"/>
                <a:ea typeface="+mn-ea"/>
                <a:cs typeface="+mn-cs"/>
              </a:rPr>
              <a:t>V</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ariation-</a:t>
            </a:r>
            <a:r>
              <a:rPr kumimoji="0" lang="en-US" sz="3200" b="1" i="0" u="none" strike="noStrike" kern="1200" cap="none" spc="-100" normalizeH="0" baseline="0" noProof="0" dirty="0">
                <a:ln>
                  <a:noFill/>
                </a:ln>
                <a:solidFill>
                  <a:prstClr val="black"/>
                </a:solidFill>
                <a:effectLst/>
                <a:uLnTx/>
                <a:uFillTx/>
                <a:latin typeface="Calibri"/>
                <a:ea typeface="+mn-ea"/>
                <a:cs typeface="+mn-cs"/>
              </a:rPr>
              <a:t>A</a:t>
            </a:r>
            <a:r>
              <a:rPr kumimoji="0" lang="en-US" sz="3200" b="0" i="0" u="none" strike="noStrike" kern="1200" cap="none" spc="-100" normalizeH="0" baseline="0" noProof="0" dirty="0">
                <a:ln>
                  <a:noFill/>
                </a:ln>
                <a:solidFill>
                  <a:prstClr val="black"/>
                </a:solidFill>
                <a:effectLst/>
                <a:uLnTx/>
                <a:uFillTx/>
                <a:latin typeface="Calibri Light"/>
                <a:ea typeface="+mn-ea"/>
                <a:cs typeface="+mn-cs"/>
              </a:rPr>
              <a:t>ware</a:t>
            </a:r>
          </a:p>
        </p:txBody>
      </p:sp>
    </p:spTree>
    <p:extLst>
      <p:ext uri="{BB962C8B-B14F-4D97-AF65-F5344CB8AC3E}">
        <p14:creationId xmlns:p14="http://schemas.microsoft.com/office/powerpoint/2010/main" val="144151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0"/>
                                        </p:tgtEl>
                                      </p:cBhvr>
                                    </p:animEffect>
                                    <p:set>
                                      <p:cBhvr>
                                        <p:cTn id="10" dur="1" fill="hold">
                                          <p:stCondLst>
                                            <p:cond delay="499"/>
                                          </p:stCondLst>
                                        </p:cTn>
                                        <p:tgtEl>
                                          <p:spTgt spid="7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2"/>
                                        </p:tgtEl>
                                      </p:cBhvr>
                                    </p:animEffect>
                                    <p:set>
                                      <p:cBhvr>
                                        <p:cTn id="13" dur="1" fill="hold">
                                          <p:stCondLst>
                                            <p:cond delay="499"/>
                                          </p:stCondLst>
                                        </p:cTn>
                                        <p:tgtEl>
                                          <p:spTgt spid="7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500"/>
                                        <p:tgtEl>
                                          <p:spTgt spid="9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up)">
                                      <p:cBhvr>
                                        <p:cTn id="47" dur="500"/>
                                        <p:tgtEl>
                                          <p:spTgt spid="98"/>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up)">
                                      <p:cBhvr>
                                        <p:cTn id="51" dur="500"/>
                                        <p:tgtEl>
                                          <p:spTgt spid="9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up)">
                                      <p:cBhvr>
                                        <p:cTn id="56" dur="500"/>
                                        <p:tgtEl>
                                          <p:spTgt spid="99"/>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500"/>
                                        <p:tgtEl>
                                          <p:spTgt spid="1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0" grpId="0" animBg="1"/>
      <p:bldP spid="71" grpId="0" animBg="1"/>
      <p:bldP spid="72" grpId="0" animBg="1"/>
      <p:bldP spid="92" grpId="0"/>
      <p:bldP spid="93" grpId="0"/>
      <p:bldP spid="94" grpId="0"/>
      <p:bldP spid="95" grpId="0"/>
      <p:bldP spid="96" grpId="0"/>
      <p:bldP spid="97" grpId="0"/>
      <p:bldP spid="98" grpId="0" animBg="1"/>
      <p:bldP spid="99" grpId="0" animBg="1"/>
      <p:bldP spid="101" grpId="0"/>
      <p:bldP spid="102" grpId="0"/>
      <p:bldP spid="10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60" normalizeH="0" baseline="0" noProof="0" dirty="0">
                <a:ln>
                  <a:noFill/>
                </a:ln>
                <a:solidFill>
                  <a:prstClr val="black"/>
                </a:solidFill>
                <a:effectLst/>
                <a:uLnTx/>
                <a:uFillTx/>
                <a:latin typeface="Calibri Light"/>
                <a:ea typeface="+mj-ea"/>
                <a:cs typeface="+mj-cs"/>
              </a:rPr>
              <a:t>DIVA-DRAM Reduces Latency</a:t>
            </a:r>
            <a:endParaRPr kumimoji="0" lang="en-US" sz="5400" b="1" i="0" u="none" strike="noStrike" kern="1200" cap="none" spc="-60" normalizeH="0" baseline="0" noProof="0" dirty="0">
              <a:ln>
                <a:noFill/>
              </a:ln>
              <a:solidFill>
                <a:prstClr val="black"/>
              </a:solidFill>
              <a:effectLst/>
              <a:uLnTx/>
              <a:uFillTx/>
              <a:latin typeface="Calibri Light"/>
              <a:ea typeface="+mj-ea"/>
              <a:cs typeface="+mj-cs"/>
            </a:endParaRPr>
          </a:p>
        </p:txBody>
      </p:sp>
      <p:sp>
        <p:nvSpPr>
          <p:cNvPr id="7" name="TextBox 6"/>
          <p:cNvSpPr txBox="1"/>
          <p:nvPr/>
        </p:nvSpPr>
        <p:spPr>
          <a:xfrm>
            <a:off x="1371599"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Read</a:t>
            </a:r>
          </a:p>
        </p:txBody>
      </p:sp>
      <p:sp>
        <p:nvSpPr>
          <p:cNvPr id="8" name="TextBox 7"/>
          <p:cNvSpPr txBox="1"/>
          <p:nvPr/>
        </p:nvSpPr>
        <p:spPr>
          <a:xfrm>
            <a:off x="5410200" y="990600"/>
            <a:ext cx="3228815" cy="4572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libri Light"/>
                <a:ea typeface="+mn-ea"/>
                <a:cs typeface="+mn-cs"/>
              </a:rPr>
              <a:t>Write</a:t>
            </a:r>
          </a:p>
        </p:txBody>
      </p:sp>
      <p:graphicFrame>
        <p:nvGraphicFramePr>
          <p:cNvPr id="9" name="Chart 8"/>
          <p:cNvGraphicFramePr>
            <a:graphicFrameLocks/>
          </p:cNvGraphicFramePr>
          <p:nvPr>
            <p:extLst/>
          </p:nvPr>
        </p:nvGraphicFramePr>
        <p:xfrm>
          <a:off x="456116" y="1219200"/>
          <a:ext cx="4268283"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800099" y="2628900"/>
            <a:ext cx="2743200" cy="381000"/>
          </a:xfrm>
          <a:prstGeom prst="rect">
            <a:avLst/>
          </a:prstGeom>
          <a:noFill/>
        </p:spPr>
        <p:txBody>
          <a:bodyPr wrap="square" rtlCol="0" anchor="ctr">
            <a:noAutofit/>
          </a:bodyPr>
          <a:lstStyle/>
          <a:p>
            <a:pPr marL="0" marR="0" lvl="0" indent="0" algn="ctr"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Light"/>
                <a:ea typeface="+mn-ea"/>
                <a:cs typeface="+mn-cs"/>
              </a:rPr>
              <a:t>Latency Reduction</a:t>
            </a:r>
          </a:p>
        </p:txBody>
      </p:sp>
      <p:grpSp>
        <p:nvGrpSpPr>
          <p:cNvPr id="2" name="Group 1"/>
          <p:cNvGrpSpPr/>
          <p:nvPr/>
        </p:nvGrpSpPr>
        <p:grpSpPr>
          <a:xfrm>
            <a:off x="3534893" y="4370070"/>
            <a:ext cx="398932" cy="234696"/>
            <a:chOff x="3531083" y="4522470"/>
            <a:chExt cx="398932" cy="234696"/>
          </a:xfrm>
        </p:grpSpPr>
        <p:sp>
          <p:nvSpPr>
            <p:cNvPr id="13"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4"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15" name="Group 14"/>
          <p:cNvGrpSpPr/>
          <p:nvPr/>
        </p:nvGrpSpPr>
        <p:grpSpPr>
          <a:xfrm>
            <a:off x="2514600" y="4370070"/>
            <a:ext cx="398932" cy="234696"/>
            <a:chOff x="3531083" y="4522470"/>
            <a:chExt cx="398932" cy="234696"/>
          </a:xfrm>
        </p:grpSpPr>
        <p:sp>
          <p:nvSpPr>
            <p:cNvPr id="16"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17"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3" name="Group 2"/>
          <p:cNvGrpSpPr/>
          <p:nvPr/>
        </p:nvGrpSpPr>
        <p:grpSpPr>
          <a:xfrm>
            <a:off x="4509467" y="1219200"/>
            <a:ext cx="4114800" cy="4191000"/>
            <a:chOff x="4509467" y="1371600"/>
            <a:chExt cx="4114800" cy="4191000"/>
          </a:xfrm>
        </p:grpSpPr>
        <p:graphicFrame>
          <p:nvGraphicFramePr>
            <p:cNvPr id="10" name="Chart 9"/>
            <p:cNvGraphicFramePr>
              <a:graphicFrameLocks/>
            </p:cNvGraphicFramePr>
            <p:nvPr>
              <p:extLst/>
            </p:nvPr>
          </p:nvGraphicFramePr>
          <p:xfrm>
            <a:off x="4509467" y="1371600"/>
            <a:ext cx="4114800" cy="419100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p:cNvGrpSpPr/>
            <p:nvPr/>
          </p:nvGrpSpPr>
          <p:grpSpPr>
            <a:xfrm>
              <a:off x="7525868" y="4511040"/>
              <a:ext cx="398932" cy="234696"/>
              <a:chOff x="3531083" y="4522470"/>
              <a:chExt cx="398932" cy="234696"/>
            </a:xfrm>
          </p:grpSpPr>
          <p:sp>
            <p:nvSpPr>
              <p:cNvPr id="19"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0"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nvGrpSpPr>
            <p:cNvPr id="21" name="Group 20"/>
            <p:cNvGrpSpPr/>
            <p:nvPr/>
          </p:nvGrpSpPr>
          <p:grpSpPr>
            <a:xfrm>
              <a:off x="6505575" y="4511040"/>
              <a:ext cx="398932" cy="234696"/>
              <a:chOff x="3531083" y="4522470"/>
              <a:chExt cx="398932" cy="234696"/>
            </a:xfrm>
          </p:grpSpPr>
          <p:sp>
            <p:nvSpPr>
              <p:cNvPr id="22"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100" normalizeH="0" baseline="0" noProof="0" dirty="0">
                  <a:ln>
                    <a:noFill/>
                  </a:ln>
                  <a:solidFill>
                    <a:prstClr val="black"/>
                  </a:solidFill>
                  <a:effectLst/>
                  <a:uLnTx/>
                  <a:uFillTx/>
                  <a:latin typeface="Calibri Light"/>
                  <a:ea typeface="+mn-ea"/>
                  <a:cs typeface="+mn-cs"/>
                </a:endParaRPr>
              </a:p>
            </p:txBody>
          </p:sp>
          <p:sp>
            <p:nvSpPr>
              <p:cNvPr id="23" name="Punchline"/>
              <p:cNvSpPr txBox="1"/>
              <p:nvPr/>
            </p:nvSpPr>
            <p:spPr>
              <a:xfrm>
                <a:off x="3531083" y="4522470"/>
                <a:ext cx="374167" cy="234696"/>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00" normalizeH="0" baseline="0" noProof="0" dirty="0">
                    <a:ln>
                      <a:noFill/>
                    </a:ln>
                    <a:solidFill>
                      <a:prstClr val="black"/>
                    </a:solidFill>
                    <a:effectLst/>
                    <a:uLnTx/>
                    <a:uFillTx/>
                    <a:latin typeface="Calibri Light"/>
                    <a:ea typeface="+mn-ea"/>
                    <a:cs typeface="+mn-cs"/>
                  </a:rPr>
                  <a:t>DIVA</a:t>
                </a:r>
              </a:p>
            </p:txBody>
          </p:sp>
        </p:grpSp>
      </p:grpSp>
      <p:sp>
        <p:nvSpPr>
          <p:cNvPr id="24" name="Punchline"/>
          <p:cNvSpPr txBox="1"/>
          <p:nvPr/>
        </p:nvSpPr>
        <p:spPr>
          <a:xfrm>
            <a:off x="0" y="5166320"/>
            <a:ext cx="9144000" cy="1143000"/>
          </a:xfrm>
          <a:prstGeom prst="rect">
            <a:avLst/>
          </a:prstGeom>
          <a:solidFill>
            <a:schemeClr val="accent1">
              <a:lumMod val="75000"/>
            </a:schemeClr>
          </a:solidFill>
        </p:spPr>
        <p:txBody>
          <a:bodyPr wrap="square"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0" i="0" u="none" strike="noStrike" kern="1200" cap="none" spc="-100" normalizeH="0" baseline="0" noProof="0" dirty="0">
                <a:ln>
                  <a:noFill/>
                </a:ln>
                <a:solidFill>
                  <a:prstClr val="white"/>
                </a:solidFill>
                <a:effectLst/>
                <a:uLnTx/>
                <a:uFillTx/>
                <a:latin typeface="Calibri Light"/>
                <a:ea typeface="+mn-ea"/>
                <a:cs typeface="+mn-cs"/>
              </a:rPr>
              <a:t>DIVA-DRAM </a:t>
            </a:r>
            <a:r>
              <a:rPr kumimoji="0" lang="en-US" sz="3600" b="1" i="1" u="none" strike="noStrike" kern="1200" cap="none" spc="-100" normalizeH="0" baseline="0" noProof="0" dirty="0">
                <a:ln>
                  <a:noFill/>
                </a:ln>
                <a:solidFill>
                  <a:prstClr val="white"/>
                </a:solidFill>
                <a:effectLst/>
                <a:uLnTx/>
                <a:uFillTx/>
                <a:latin typeface="Calibri"/>
                <a:ea typeface="+mn-ea"/>
                <a:cs typeface="+mn-cs"/>
              </a:rPr>
              <a:t>reduces latency more aggressively</a:t>
            </a:r>
            <a:br>
              <a:rPr kumimoji="0" lang="en-US" sz="3600" b="1" i="1" u="none" strike="noStrike" kern="1200" cap="none" spc="-100" normalizeH="0" baseline="0" noProof="0" dirty="0">
                <a:ln>
                  <a:noFill/>
                </a:ln>
                <a:solidFill>
                  <a:prstClr val="white"/>
                </a:solidFill>
                <a:effectLst/>
                <a:uLnTx/>
                <a:uFillTx/>
                <a:latin typeface="Calibri"/>
                <a:ea typeface="+mn-ea"/>
                <a:cs typeface="+mn-cs"/>
              </a:rPr>
            </a:br>
            <a:r>
              <a:rPr kumimoji="0" lang="en-US" sz="3600" b="0" i="0" u="none" strike="noStrike" kern="1200" cap="none" spc="-100" normalizeH="0" baseline="0" noProof="0" dirty="0">
                <a:ln>
                  <a:noFill/>
                </a:ln>
                <a:solidFill>
                  <a:prstClr val="white"/>
                </a:solidFill>
                <a:effectLst/>
                <a:uLnTx/>
                <a:uFillTx/>
                <a:latin typeface="Calibri Light"/>
                <a:ea typeface="+mn-ea"/>
                <a:cs typeface="+mn-cs"/>
              </a:rPr>
              <a:t>and uses ECC to correct random slow cells</a:t>
            </a:r>
          </a:p>
        </p:txBody>
      </p:sp>
    </p:spTree>
    <p:extLst>
      <p:ext uri="{BB962C8B-B14F-4D97-AF65-F5344CB8AC3E}">
        <p14:creationId xmlns:p14="http://schemas.microsoft.com/office/powerpoint/2010/main" val="97478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7" dur="500"/>
                                        <p:tgtEl>
                                          <p:spTgt spid="9">
                                            <p:graphicEl>
                                              <a:chart seriesIdx="-4" categoryIdx="2" bldStep="category"/>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10" dur="500"/>
                                        <p:tgtEl>
                                          <p:spTgt spid="9">
                                            <p:graphicEl>
                                              <a:chart seriesIdx="-4" categoryIdx="3"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15" dur="500"/>
                                        <p:tgtEl>
                                          <p:spTgt spid="9">
                                            <p:graphicEl>
                                              <a:chart seriesIdx="-4" categoryIdx="4" bldStep="category"/>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fade">
                                      <p:cBhvr>
                                        <p:cTn id="18" dur="500"/>
                                        <p:tgtEl>
                                          <p:spTgt spid="9">
                                            <p:graphicEl>
                                              <a:chart seriesIdx="-4" categoryIdx="5" bldStep="category"/>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Chart bld="category"/>
        </p:bldSub>
      </p:bldGraphic>
      <p:bldP spid="2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1066800"/>
          </a:xfrm>
        </p:spPr>
        <p:txBody>
          <a:bodyPr/>
          <a:lstStyle/>
          <a:p>
            <a:r>
              <a:rPr lang="en-US"/>
              <a:t>DIVA-DRAM</a:t>
            </a:r>
            <a:r>
              <a:rPr lang="en-US" dirty="0"/>
              <a:t>: 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Automatically finds the lowest reliable operating latency at system runtime (lower production-time testing cost)</a:t>
            </a:r>
          </a:p>
          <a:p>
            <a:pPr marL="0" indent="0">
              <a:buNone/>
            </a:pPr>
            <a:r>
              <a:rPr lang="en-US" dirty="0"/>
              <a:t>   + Reduces latency more than prior methods (w/ ECC)</a:t>
            </a:r>
          </a:p>
          <a:p>
            <a:pPr marL="0" indent="0">
              <a:buNone/>
            </a:pPr>
            <a:r>
              <a:rPr lang="en-US" dirty="0"/>
              <a:t>   + Reduces latency at high temperatures as well</a:t>
            </a:r>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Requires knowledge of inherently-slow regions</a:t>
            </a:r>
            <a:endParaRPr lang="en-US" dirty="0">
              <a:sym typeface="Wingdings"/>
            </a:endParaRPr>
          </a:p>
          <a:p>
            <a:pPr marL="0" indent="0">
              <a:buNone/>
            </a:pPr>
            <a:r>
              <a:rPr lang="en-US" dirty="0">
                <a:sym typeface="Wingdings"/>
              </a:rPr>
              <a:t>    - Requires ECC (Error Correcting Codes)</a:t>
            </a:r>
          </a:p>
          <a:p>
            <a:pPr marL="0" indent="0">
              <a:buNone/>
            </a:pPr>
            <a:r>
              <a:rPr lang="en-US" dirty="0">
                <a:sym typeface="Wingdings"/>
              </a:rPr>
              <a:t>    - Imposes overhead during runtime profiling</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6186967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121606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124744"/>
            <a:ext cx="7924800" cy="1752600"/>
          </a:xfrm>
        </p:spPr>
        <p:txBody>
          <a:bodyPr/>
          <a:lstStyle/>
          <a:p>
            <a:r>
              <a:rPr lang="en-US" dirty="0"/>
              <a:t>Understanding &amp; Exploiting the </a:t>
            </a:r>
            <a:br>
              <a:rPr lang="en-US" dirty="0"/>
            </a:br>
            <a:r>
              <a:rPr lang="en-US" dirty="0"/>
              <a:t>	Voltage-Latency-Reliability 					Relationship</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18819322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High DRAM Power Consumption</a:t>
            </a:r>
          </a:p>
        </p:txBody>
      </p:sp>
      <p:sp>
        <p:nvSpPr>
          <p:cNvPr id="3" name="Content Placeholder 2"/>
          <p:cNvSpPr>
            <a:spLocks noGrp="1"/>
          </p:cNvSpPr>
          <p:nvPr>
            <p:ph idx="1"/>
          </p:nvPr>
        </p:nvSpPr>
        <p:spPr/>
        <p:txBody>
          <a:bodyPr/>
          <a:lstStyle/>
          <a:p>
            <a:r>
              <a:rPr lang="en-US" u="sng" dirty="0">
                <a:solidFill>
                  <a:srgbClr val="FF0000"/>
                </a:solidFill>
              </a:rPr>
              <a:t>Problem</a:t>
            </a:r>
            <a:r>
              <a:rPr lang="en-US" dirty="0">
                <a:solidFill>
                  <a:srgbClr val="FF0000"/>
                </a:solidFill>
              </a:rPr>
              <a:t>: High DRAM (memory) power in today’s systems</a:t>
            </a:r>
          </a:p>
          <a:p>
            <a:pPr lvl="1"/>
            <a:endParaRPr lang="en-US" dirty="0"/>
          </a:p>
          <a:p>
            <a:pPr lvl="1"/>
            <a:endParaRPr lang="en-US" dirty="0">
              <a:solidFill>
                <a:schemeClr val="accent1"/>
              </a:solidFill>
            </a:endParaRP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005" y="2625671"/>
            <a:ext cx="1726130" cy="2326523"/>
          </a:xfrm>
          <a:prstGeom prst="rect">
            <a:avLst/>
          </a:prstGeom>
        </p:spPr>
      </p:pic>
      <p:sp>
        <p:nvSpPr>
          <p:cNvPr id="7" name="TextBox 6"/>
          <p:cNvSpPr txBox="1"/>
          <p:nvPr/>
        </p:nvSpPr>
        <p:spPr>
          <a:xfrm>
            <a:off x="514349" y="5207352"/>
            <a:ext cx="422481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
                <a:cs typeface="+mn-cs"/>
              </a:rPr>
              <a:t>&gt;40% in POWER7 (</a:t>
            </a:r>
            <a:r>
              <a:rPr kumimoji="0" lang="en-US" sz="1600" b="0" i="0" u="none" strike="noStrike" kern="1200" cap="none" spc="0" normalizeH="0" baseline="0" noProof="0" dirty="0">
                <a:ln>
                  <a:noFill/>
                </a:ln>
                <a:solidFill>
                  <a:prstClr val="black"/>
                </a:solidFill>
                <a:effectLst/>
                <a:uLnTx/>
                <a:uFillTx/>
                <a:latin typeface="Gill Sans MT"/>
                <a:ea typeface=""/>
                <a:cs typeface="+mn-cs"/>
              </a:rPr>
              <a:t>Ware+, HPCA’10</a:t>
            </a:r>
            <a:r>
              <a:rPr kumimoji="0" lang="en-US" sz="2400" b="0" i="0" u="none" strike="noStrike" kern="1200" cap="none" spc="0" normalizeH="0" baseline="0" noProof="0" dirty="0">
                <a:ln>
                  <a:noFill/>
                </a:ln>
                <a:solidFill>
                  <a:prstClr val="black"/>
                </a:solidFill>
                <a:effectLst/>
                <a:uLnTx/>
                <a:uFillTx/>
                <a:latin typeface="Gill Sans MT"/>
                <a:ea typeface=""/>
                <a:cs typeface="+mn-cs"/>
              </a:rPr>
              <a:t>)</a:t>
            </a:r>
          </a:p>
        </p:txBody>
      </p:sp>
      <p:sp>
        <p:nvSpPr>
          <p:cNvPr id="8" name="TextBox 7"/>
          <p:cNvSpPr txBox="1"/>
          <p:nvPr/>
        </p:nvSpPr>
        <p:spPr>
          <a:xfrm>
            <a:off x="4948709" y="5253518"/>
            <a:ext cx="3383106" cy="830997"/>
          </a:xfrm>
          <a:prstGeom prst="rect">
            <a:avLst/>
          </a:prstGeom>
          <a:noFill/>
        </p:spPr>
        <p:txBody>
          <a:bodyPr wrap="none" rtlCol="0">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
                <a:cs typeface="+mn-cs"/>
              </a:rPr>
              <a:t>&gt;40% in GPU (</a:t>
            </a:r>
            <a:r>
              <a:rPr kumimoji="0" lang="en-US" sz="1600" b="0" i="0" u="none" strike="noStrike" kern="1200" cap="none" spc="0" normalizeH="0" baseline="0" noProof="0" dirty="0">
                <a:ln>
                  <a:noFill/>
                </a:ln>
                <a:solidFill>
                  <a:prstClr val="black"/>
                </a:solidFill>
                <a:effectLst/>
                <a:uLnTx/>
                <a:uFillTx/>
                <a:latin typeface="Gill Sans MT"/>
                <a:ea typeface=""/>
                <a:cs typeface="+mn-cs"/>
              </a:rPr>
              <a:t>Paul+, ISCA’15</a:t>
            </a:r>
            <a:r>
              <a:rPr kumimoji="0" lang="en-US" sz="2400" b="0" i="0" u="none" strike="noStrike" kern="1200" cap="none" spc="0" normalizeH="0" baseline="0" noProof="0" dirty="0">
                <a:ln>
                  <a:noFill/>
                </a:ln>
                <a:solidFill>
                  <a:prstClr val="black"/>
                </a:solidFill>
                <a:effectLst/>
                <a:uLnTx/>
                <a:uFillTx/>
                <a:latin typeface="Gill Sans MT"/>
                <a:ea typeface=""/>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a:ea typeface=""/>
              <a:cs typeface="+mn-cs"/>
            </a:endParaRPr>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0" b="100000" l="0" r="98800">
                        <a14:foregroundMark x1="25400" y1="54872" x2="25400" y2="54872"/>
                        <a14:foregroundMark x1="40200" y1="47949" x2="40200" y2="47949"/>
                      </a14:backgroundRemoval>
                    </a14:imgEffect>
                  </a14:imgLayer>
                </a14:imgProps>
              </a:ext>
              <a:ext uri="{28A0092B-C50C-407E-A947-70E740481C1C}">
                <a14:useLocalDpi xmlns:a14="http://schemas.microsoft.com/office/drawing/2010/main" val="0"/>
              </a:ext>
            </a:extLst>
          </a:blip>
          <a:stretch>
            <a:fillRect/>
          </a:stretch>
        </p:blipFill>
        <p:spPr>
          <a:xfrm>
            <a:off x="5440668" y="3064195"/>
            <a:ext cx="2179332" cy="1699879"/>
          </a:xfrm>
          <a:prstGeom prst="rect">
            <a:avLst/>
          </a:prstGeom>
        </p:spPr>
      </p:pic>
    </p:spTree>
    <p:extLst>
      <p:ext uri="{BB962C8B-B14F-4D97-AF65-F5344CB8AC3E}">
        <p14:creationId xmlns:p14="http://schemas.microsoft.com/office/powerpoint/2010/main" val="2438186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p:txBody>
          <a:bodyPr>
            <a:noAutofit/>
          </a:bodyPr>
          <a:lstStyle/>
          <a:p>
            <a:r>
              <a:rPr lang="en-US" sz="2300" spc="-20" dirty="0">
                <a:solidFill>
                  <a:srgbClr val="FF4136"/>
                </a:solidFill>
              </a:rPr>
              <a:t>DRAM (memory) power is significant in today’s systems</a:t>
            </a:r>
          </a:p>
          <a:p>
            <a:pPr lvl="1"/>
            <a:r>
              <a:rPr lang="en-US" sz="2000" dirty="0"/>
              <a:t>Existing low-voltage DRAM reduces voltage </a:t>
            </a:r>
            <a:r>
              <a:rPr lang="en-US" sz="2000" b="1" dirty="0"/>
              <a:t>conservatively</a:t>
            </a:r>
          </a:p>
          <a:p>
            <a:pPr lvl="1"/>
            <a:endParaRPr lang="en-US" sz="1000" b="1" dirty="0"/>
          </a:p>
          <a:p>
            <a:r>
              <a:rPr lang="en-US" sz="2300" u="sng" dirty="0"/>
              <a:t>Goal</a:t>
            </a:r>
            <a:r>
              <a:rPr lang="en-US" sz="2300" dirty="0"/>
              <a:t>: Understand and exploit the reliability and latency behavior of real DRAM chips under</a:t>
            </a:r>
            <a:r>
              <a:rPr lang="en-US" sz="2300" b="1" i="1" dirty="0"/>
              <a:t> aggressive reduced-voltage operation</a:t>
            </a:r>
          </a:p>
          <a:p>
            <a:endParaRPr lang="en-US" sz="1000" dirty="0"/>
          </a:p>
          <a:p>
            <a:r>
              <a:rPr lang="en-US" sz="2300" u="sng" dirty="0"/>
              <a:t>Key experimental observations</a:t>
            </a:r>
            <a:r>
              <a:rPr lang="en-US" sz="2300" dirty="0"/>
              <a:t>:</a:t>
            </a:r>
          </a:p>
          <a:p>
            <a:pPr lvl="1"/>
            <a:r>
              <a:rPr lang="en-US" sz="2000" dirty="0">
                <a:solidFill>
                  <a:srgbClr val="FF4136"/>
                </a:solidFill>
              </a:rPr>
              <a:t>Huge voltage margin -- Errors occur beyond some voltage</a:t>
            </a:r>
          </a:p>
          <a:p>
            <a:pPr lvl="1"/>
            <a:r>
              <a:rPr lang="en-US" sz="2000" dirty="0"/>
              <a:t>Errors exhibit </a:t>
            </a:r>
            <a:r>
              <a:rPr lang="en-US" sz="2000" dirty="0">
                <a:solidFill>
                  <a:srgbClr val="0070C0"/>
                </a:solidFill>
              </a:rPr>
              <a:t>spatial locality</a:t>
            </a:r>
          </a:p>
          <a:p>
            <a:pPr lvl="1"/>
            <a:r>
              <a:rPr lang="en-US" sz="2000" dirty="0">
                <a:solidFill>
                  <a:srgbClr val="0070C0"/>
                </a:solidFill>
              </a:rPr>
              <a:t>Higher operation latency mitigates voltage-induced errors</a:t>
            </a:r>
          </a:p>
          <a:p>
            <a:pPr lvl="1"/>
            <a:endParaRPr lang="en-US" sz="1000" dirty="0"/>
          </a:p>
          <a:p>
            <a:r>
              <a:rPr lang="en-US" sz="2300" b="1" u="sng" dirty="0">
                <a:solidFill>
                  <a:srgbClr val="0070C0"/>
                </a:solidFill>
              </a:rPr>
              <a:t>Voltron</a:t>
            </a:r>
            <a:r>
              <a:rPr lang="en-US" sz="2300" dirty="0"/>
              <a:t>: A new DRAM energy reduction mechanism </a:t>
            </a:r>
          </a:p>
          <a:p>
            <a:pPr lvl="1"/>
            <a:r>
              <a:rPr lang="en-US" sz="2000" dirty="0"/>
              <a:t>Reduce DRAM voltage </a:t>
            </a:r>
            <a:r>
              <a:rPr lang="en-US" sz="2000" b="1" dirty="0"/>
              <a:t>without introducing errors </a:t>
            </a:r>
          </a:p>
          <a:p>
            <a:pPr lvl="1"/>
            <a:r>
              <a:rPr lang="en-US" sz="2000" dirty="0"/>
              <a:t>Use a </a:t>
            </a:r>
            <a:r>
              <a:rPr lang="en-US" sz="2000" b="1" dirty="0"/>
              <a:t>regression model </a:t>
            </a:r>
            <a:r>
              <a:rPr lang="en-US" sz="2000" dirty="0"/>
              <a:t>to select voltage that does not degrade performance beyond a chosen target </a:t>
            </a:r>
            <a:r>
              <a:rPr lang="en-US" sz="2000" dirty="0">
                <a:sym typeface="Wingdings"/>
              </a:rPr>
              <a:t> </a:t>
            </a:r>
            <a:r>
              <a:rPr lang="en-US" sz="2000" dirty="0">
                <a:solidFill>
                  <a:schemeClr val="accent3">
                    <a:lumMod val="50000"/>
                  </a:schemeClr>
                </a:solidFill>
                <a:sym typeface="Wingdings"/>
              </a:rPr>
              <a:t>7.3% system energy reduction</a:t>
            </a:r>
            <a:endParaRPr lang="en-US" sz="2000" dirty="0">
              <a:solidFill>
                <a:schemeClr val="accent3">
                  <a:lumMod val="50000"/>
                </a:schemeClr>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188087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 Testing Platform</a:t>
            </a:r>
          </a:p>
        </p:txBody>
      </p:sp>
      <p:sp>
        <p:nvSpPr>
          <p:cNvPr id="3" name="Content Placeholder 2"/>
          <p:cNvSpPr>
            <a:spLocks noGrp="1"/>
          </p:cNvSpPr>
          <p:nvPr>
            <p:ph idx="1"/>
          </p:nvPr>
        </p:nvSpPr>
        <p:spPr/>
        <p:txBody>
          <a:bodyPr/>
          <a:lstStyle/>
          <a:p>
            <a:pPr marL="0" indent="0">
              <a:buNone/>
            </a:pPr>
            <a:r>
              <a:rPr lang="en-US" sz="3600" b="1" dirty="0" err="1"/>
              <a:t>SoftMC</a:t>
            </a:r>
            <a:r>
              <a:rPr lang="en-US" sz="3600" b="1" dirty="0"/>
              <a:t> </a:t>
            </a:r>
            <a:r>
              <a:rPr lang="en-US" sz="2000" dirty="0"/>
              <a:t>[Hassan+, HPCA’17]</a:t>
            </a:r>
            <a:r>
              <a:rPr lang="en-US" dirty="0"/>
              <a:t>: FPGA testing platform to </a:t>
            </a:r>
          </a:p>
          <a:p>
            <a:pPr marL="0" indent="0">
              <a:buNone/>
            </a:pPr>
            <a:r>
              <a:rPr lang="en-US" dirty="0"/>
              <a:t>1) </a:t>
            </a:r>
            <a:r>
              <a:rPr lang="en-US" dirty="0">
                <a:solidFill>
                  <a:srgbClr val="0070C0"/>
                </a:solidFill>
              </a:rPr>
              <a:t>Adjust supply voltage </a:t>
            </a:r>
            <a:r>
              <a:rPr lang="en-US" dirty="0"/>
              <a:t>to DRAM modules</a:t>
            </a:r>
          </a:p>
          <a:p>
            <a:pPr marL="0" indent="0">
              <a:buNone/>
            </a:pPr>
            <a:r>
              <a:rPr lang="en-US" dirty="0"/>
              <a:t>2) </a:t>
            </a:r>
            <a:r>
              <a:rPr lang="en-US" dirty="0">
                <a:solidFill>
                  <a:srgbClr val="0070C0"/>
                </a:solidFill>
              </a:rPr>
              <a:t>Schedule DRAM commands </a:t>
            </a:r>
            <a:r>
              <a:rPr lang="en-US" dirty="0"/>
              <a:t>to DRAM modules</a:t>
            </a:r>
          </a:p>
          <a:p>
            <a:pPr marL="457200" lvl="1" indent="0">
              <a:buNone/>
            </a:pPr>
            <a:r>
              <a:rPr lang="en-US" dirty="0">
                <a:solidFill>
                  <a:srgbClr val="FF0000"/>
                </a:solidFill>
              </a:rPr>
              <a:t>Existing systems: DRAM commands not exposed to users</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13"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4560" y="3495663"/>
            <a:ext cx="4545540" cy="2289187"/>
          </a:xfrm>
          <a:prstGeom prst="rect">
            <a:avLst/>
          </a:prstGeom>
        </p:spPr>
      </p:pic>
      <p:sp>
        <p:nvSpPr>
          <p:cNvPr id="14" name="TextBox 13"/>
          <p:cNvSpPr txBox="1"/>
          <p:nvPr/>
        </p:nvSpPr>
        <p:spPr>
          <a:xfrm>
            <a:off x="6873786" y="3824517"/>
            <a:ext cx="220897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Voltage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controller</a:t>
            </a:r>
          </a:p>
        </p:txBody>
      </p:sp>
      <p:sp>
        <p:nvSpPr>
          <p:cNvPr id="15" name="Rectangle 14"/>
          <p:cNvSpPr/>
          <p:nvPr/>
        </p:nvSpPr>
        <p:spPr>
          <a:xfrm>
            <a:off x="2952542" y="3957177"/>
            <a:ext cx="502140" cy="981676"/>
          </a:xfrm>
          <a:prstGeom prst="rect">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Gill Sans MT"/>
              <a:ea typeface="+mn-ea"/>
              <a:cs typeface="+mn-cs"/>
            </a:endParaRPr>
          </a:p>
        </p:txBody>
      </p:sp>
      <p:sp>
        <p:nvSpPr>
          <p:cNvPr id="16" name="TextBox 15"/>
          <p:cNvSpPr txBox="1"/>
          <p:nvPr/>
        </p:nvSpPr>
        <p:spPr>
          <a:xfrm>
            <a:off x="516888" y="3824517"/>
            <a:ext cx="1667011"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DRAM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solidFill>
                <a:effectLst/>
                <a:uLnTx/>
                <a:uFillTx/>
                <a:latin typeface="Gill Sans MT"/>
                <a:ea typeface=""/>
                <a:cs typeface="+mn-cs"/>
              </a:rPr>
              <a:t>module</a:t>
            </a:r>
          </a:p>
        </p:txBody>
      </p:sp>
      <p:sp>
        <p:nvSpPr>
          <p:cNvPr id="18" name="TextBox 17"/>
          <p:cNvSpPr txBox="1"/>
          <p:nvPr/>
        </p:nvSpPr>
        <p:spPr>
          <a:xfrm>
            <a:off x="3666163" y="4115904"/>
            <a:ext cx="1502334" cy="646331"/>
          </a:xfrm>
          <a:prstGeom prst="rect">
            <a:avLst/>
          </a:prstGeom>
          <a:solidFill>
            <a:schemeClr val="bg1">
              <a:alpha val="62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Gill Sans MT"/>
                <a:ea typeface=""/>
                <a:cs typeface="+mn-cs"/>
              </a:rPr>
              <a:t>FPGA</a:t>
            </a:r>
          </a:p>
        </p:txBody>
      </p:sp>
      <p:sp>
        <p:nvSpPr>
          <p:cNvPr id="20" name="Down Arrow 19"/>
          <p:cNvSpPr/>
          <p:nvPr/>
        </p:nvSpPr>
        <p:spPr>
          <a:xfrm rot="16200000">
            <a:off x="2181288" y="3990450"/>
            <a:ext cx="378471" cy="745352"/>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Down Arrow 20"/>
          <p:cNvSpPr/>
          <p:nvPr/>
        </p:nvSpPr>
        <p:spPr>
          <a:xfrm rot="5400000">
            <a:off x="6386797" y="4097457"/>
            <a:ext cx="378471" cy="531338"/>
          </a:xfrm>
          <a:prstGeom prst="downArrow">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2" name="TextBox 11">
            <a:hlinkClick r:id="rId4"/>
          </p:cNvPr>
          <p:cNvSpPr txBox="1"/>
          <p:nvPr/>
        </p:nvSpPr>
        <p:spPr>
          <a:xfrm>
            <a:off x="1651393" y="6078204"/>
            <a:ext cx="58412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004DD6"/>
                </a:solidFill>
                <a:effectLst/>
                <a:uLnTx/>
                <a:uFillTx/>
                <a:latin typeface="Gill Sans MT"/>
                <a:ea typeface=""/>
                <a:cs typeface="+mn-cs"/>
              </a:rPr>
              <a:t>https://</a:t>
            </a:r>
            <a:r>
              <a:rPr kumimoji="0" lang="en-US" sz="2000" b="0" i="0" u="sng" strike="noStrike" kern="1200" cap="none" spc="0" normalizeH="0" baseline="0" noProof="0" dirty="0" err="1">
                <a:ln>
                  <a:noFill/>
                </a:ln>
                <a:solidFill>
                  <a:srgbClr val="004DD6"/>
                </a:solidFill>
                <a:effectLst/>
                <a:uLnTx/>
                <a:uFillTx/>
                <a:latin typeface="Gill Sans MT"/>
                <a:ea typeface=""/>
                <a:cs typeface="+mn-cs"/>
              </a:rPr>
              <a:t>github.com</a:t>
            </a:r>
            <a:r>
              <a:rPr kumimoji="0" lang="en-US" sz="2000" b="0" i="0" u="sng" strike="noStrike" kern="1200" cap="none" spc="0" normalizeH="0" baseline="0" noProof="0" dirty="0">
                <a:ln>
                  <a:noFill/>
                </a:ln>
                <a:solidFill>
                  <a:srgbClr val="004DD6"/>
                </a:solidFill>
                <a:effectLst/>
                <a:uLnTx/>
                <a:uFillTx/>
                <a:latin typeface="Gill Sans MT"/>
                <a:ea typeface=""/>
                <a:cs typeface="+mn-cs"/>
              </a:rPr>
              <a:t>/CMU-SAFARI/DRAM-Voltage-Study</a:t>
            </a:r>
          </a:p>
        </p:txBody>
      </p:sp>
    </p:spTree>
    <p:extLst>
      <p:ext uri="{BB962C8B-B14F-4D97-AF65-F5344CB8AC3E}">
        <p14:creationId xmlns:p14="http://schemas.microsoft.com/office/powerpoint/2010/main" val="285719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kern="0" dirty="0"/>
              <a:t>Reliability Worsens with Lower</a:t>
            </a:r>
            <a:r>
              <a:rPr lang="en-US" kern="0" spc="300" dirty="0"/>
              <a:t> </a:t>
            </a:r>
            <a:r>
              <a:rPr lang="en-US" kern="0" dirty="0"/>
              <a:t>Voltage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4941" y="1415492"/>
            <a:ext cx="8674259" cy="4567508"/>
          </a:xfrm>
        </p:spPr>
      </p:pic>
      <p:sp>
        <p:nvSpPr>
          <p:cNvPr id="3" name="curtain"/>
          <p:cNvSpPr/>
          <p:nvPr/>
        </p:nvSpPr>
        <p:spPr>
          <a:xfrm>
            <a:off x="1539240" y="1974655"/>
            <a:ext cx="7299960" cy="3210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4" name="nom_volt"/>
          <p:cNvGrpSpPr/>
          <p:nvPr/>
        </p:nvGrpSpPr>
        <p:grpSpPr>
          <a:xfrm>
            <a:off x="7854635" y="4061894"/>
            <a:ext cx="984565" cy="988296"/>
            <a:chOff x="7345808" y="4937334"/>
            <a:chExt cx="984565" cy="988296"/>
          </a:xfrm>
        </p:grpSpPr>
        <p:sp>
          <p:nvSpPr>
            <p:cNvPr id="12" name="Down Arrow 11"/>
            <p:cNvSpPr/>
            <p:nvPr/>
          </p:nvSpPr>
          <p:spPr>
            <a:xfrm>
              <a:off x="7660289" y="5652768"/>
              <a:ext cx="355601" cy="272862"/>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TextBox 12"/>
            <p:cNvSpPr txBox="1"/>
            <p:nvPr/>
          </p:nvSpPr>
          <p:spPr>
            <a:xfrm>
              <a:off x="7345808" y="4937334"/>
              <a:ext cx="98456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Nominal</a:t>
              </a:r>
              <a:br>
                <a:rPr kumimoji="0" lang="en-US" sz="1800" b="0" i="0" u="none" strike="noStrike" kern="1200" cap="none" spc="0" normalizeH="0" baseline="0" noProof="0" dirty="0">
                  <a:ln>
                    <a:noFill/>
                  </a:ln>
                  <a:solidFill>
                    <a:prstClr val="black"/>
                  </a:solidFill>
                  <a:effectLst/>
                  <a:uLnTx/>
                  <a:uFillTx/>
                  <a:latin typeface="Gill Sans MT"/>
                  <a:ea typeface=""/>
                  <a:cs typeface="+mn-cs"/>
                </a:rPr>
              </a:br>
              <a:r>
                <a:rPr kumimoji="0" lang="en-US" sz="1800" b="0" i="0" u="none" strike="noStrike" kern="1200" cap="none" spc="0" normalizeH="0" baseline="0" noProof="0" dirty="0">
                  <a:ln>
                    <a:noFill/>
                  </a:ln>
                  <a:solidFill>
                    <a:prstClr val="black"/>
                  </a:solidFill>
                  <a:effectLst/>
                  <a:uLnTx/>
                  <a:uFillTx/>
                  <a:latin typeface="Gill Sans MT"/>
                  <a:ea typeface=""/>
                  <a:cs typeface="+mn-cs"/>
                </a:rPr>
                <a:t>Voltage</a:t>
              </a:r>
            </a:p>
          </p:txBody>
        </p:sp>
      </p:grpSp>
      <p:grpSp>
        <p:nvGrpSpPr>
          <p:cNvPr id="31" name="Group 30"/>
          <p:cNvGrpSpPr/>
          <p:nvPr/>
        </p:nvGrpSpPr>
        <p:grpSpPr>
          <a:xfrm>
            <a:off x="5228027" y="3837665"/>
            <a:ext cx="2296960" cy="1212525"/>
            <a:chOff x="5228027" y="3837665"/>
            <a:chExt cx="2296960" cy="1212525"/>
          </a:xfrm>
        </p:grpSpPr>
        <p:cxnSp>
          <p:nvCxnSpPr>
            <p:cNvPr id="18" name="Straight Arrow Connector 17"/>
            <p:cNvCxnSpPr/>
            <p:nvPr/>
          </p:nvCxnSpPr>
          <p:spPr>
            <a:xfrm>
              <a:off x="6495676" y="4545551"/>
              <a:ext cx="1029311" cy="504639"/>
            </a:xfrm>
            <a:prstGeom prst="straightConnector1">
              <a:avLst/>
            </a:prstGeom>
            <a:ln w="3810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228027" y="4545551"/>
              <a:ext cx="656237" cy="504639"/>
            </a:xfrm>
            <a:prstGeom prst="straightConnector1">
              <a:avLst/>
            </a:prstGeom>
            <a:ln w="3810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231731" y="3837665"/>
              <a:ext cx="229325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Min. voltage (</a:t>
              </a:r>
              <a:r>
                <a:rPr kumimoji="0" lang="en-US" sz="2000" b="1" i="0" u="none" strike="noStrike" kern="1200" cap="none" spc="0" normalizeH="0" baseline="0" noProof="0" dirty="0">
                  <a:ln>
                    <a:noFill/>
                  </a:ln>
                  <a:solidFill>
                    <a:prstClr val="black"/>
                  </a:solidFill>
                  <a:effectLst/>
                  <a:uLnTx/>
                  <a:uFillTx/>
                  <a:latin typeface="Gill Sans MT"/>
                  <a:ea typeface=""/>
                  <a:cs typeface="+mn-cs"/>
                </a:rPr>
                <a:t>V</a:t>
              </a:r>
              <a:r>
                <a:rPr kumimoji="0" lang="en-US" sz="2000" b="1" i="0" u="none" strike="noStrike" kern="1200" cap="none" spc="0" normalizeH="0" baseline="-25000" noProof="0" dirty="0">
                  <a:ln>
                    <a:noFill/>
                  </a:ln>
                  <a:solidFill>
                    <a:prstClr val="black"/>
                  </a:solidFill>
                  <a:effectLst/>
                  <a:uLnTx/>
                  <a:uFillTx/>
                  <a:latin typeface="Gill Sans MT"/>
                  <a:ea typeface=""/>
                  <a:cs typeface="+mn-cs"/>
                </a:rPr>
                <a:t>min</a:t>
              </a:r>
              <a:r>
                <a:rPr kumimoji="0" lang="en-US" sz="2000" b="0" i="0" u="none" strike="noStrike" kern="1200" cap="none" spc="0" normalizeH="0" baseline="0" noProof="0" dirty="0">
                  <a:ln>
                    <a:noFill/>
                  </a:ln>
                  <a:solidFill>
                    <a:prstClr val="black"/>
                  </a:solidFill>
                  <a:effectLst/>
                  <a:uLnTx/>
                  <a:uFillTx/>
                  <a:latin typeface="Gill Sans MT"/>
                  <a:ea typeface=""/>
                  <a:cs typeface="+mn-cs"/>
                </a:rPr>
                <a:t>) without errors</a:t>
              </a:r>
            </a:p>
          </p:txBody>
        </p:sp>
      </p:grpSp>
      <p:sp>
        <p:nvSpPr>
          <p:cNvPr id="28" name="Rectangle 27"/>
          <p:cNvSpPr/>
          <p:nvPr/>
        </p:nvSpPr>
        <p:spPr>
          <a:xfrm>
            <a:off x="0" y="5182987"/>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Reducing voltage below V</a:t>
            </a:r>
            <a:r>
              <a:rPr kumimoji="0" lang="en-US" sz="3200" b="0" i="0" u="none" strike="noStrike" kern="1200" cap="none" spc="0" normalizeH="0" baseline="-25000" noProof="0" dirty="0">
                <a:ln>
                  <a:noFill/>
                </a:ln>
                <a:solidFill>
                  <a:prstClr val="white"/>
                </a:solidFill>
                <a:effectLst/>
                <a:uLnTx/>
                <a:uFillTx/>
                <a:latin typeface="Futura Medium" charset="0"/>
                <a:ea typeface="Futura Medium" charset="0"/>
                <a:cs typeface="Futura Medium" charset="0"/>
              </a:rPr>
              <a:t>min</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 causes </a:t>
            </a:r>
            <a:b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b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an increasing number of errors</a:t>
            </a:r>
          </a:p>
        </p:txBody>
      </p:sp>
      <p:sp>
        <p:nvSpPr>
          <p:cNvPr id="5" name="TextBox 4"/>
          <p:cNvSpPr txBox="1"/>
          <p:nvPr/>
        </p:nvSpPr>
        <p:spPr>
          <a:xfrm>
            <a:off x="4702953" y="2400963"/>
            <a:ext cx="335081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Gill Sans MT"/>
                <a:ea typeface=""/>
                <a:cs typeface="+mn-cs"/>
              </a:rPr>
              <a:t>Errors induced </a:t>
            </a:r>
            <a:r>
              <a:rPr kumimoji="0" lang="en-US" sz="2000" b="1" i="1" u="none" strike="noStrike" kern="1200" cap="none" spc="0" normalizeH="0" baseline="0" noProof="0">
                <a:ln>
                  <a:noFill/>
                </a:ln>
                <a:solidFill>
                  <a:prstClr val="black"/>
                </a:solidFill>
                <a:effectLst/>
                <a:uLnTx/>
                <a:uFillTx/>
                <a:latin typeface="Gill Sans MT"/>
                <a:ea typeface=""/>
                <a:cs typeface="+mn-cs"/>
              </a:rPr>
              <a:t>by </a:t>
            </a:r>
            <a:br>
              <a:rPr kumimoji="0" lang="en-US" sz="2000" b="1" i="1" u="none" strike="noStrike" kern="1200" cap="none" spc="0" normalizeH="0" baseline="0" noProof="0">
                <a:ln>
                  <a:noFill/>
                </a:ln>
                <a:solidFill>
                  <a:prstClr val="black"/>
                </a:solidFill>
                <a:effectLst/>
                <a:uLnTx/>
                <a:uFillTx/>
                <a:latin typeface="Gill Sans MT"/>
                <a:ea typeface=""/>
                <a:cs typeface="+mn-cs"/>
              </a:rPr>
            </a:br>
            <a:r>
              <a:rPr kumimoji="0" lang="en-US" sz="2000" b="1" i="1" u="none" strike="noStrike" kern="1200" cap="none" spc="0" normalizeH="0" baseline="0" noProof="0">
                <a:ln>
                  <a:noFill/>
                </a:ln>
                <a:solidFill>
                  <a:prstClr val="black"/>
                </a:solidFill>
                <a:effectLst/>
                <a:uLnTx/>
                <a:uFillTx/>
                <a:latin typeface="Gill Sans MT"/>
                <a:ea typeface=""/>
                <a:cs typeface="+mn-cs"/>
              </a:rPr>
              <a:t>reduced-voltage </a:t>
            </a:r>
            <a:r>
              <a:rPr kumimoji="0" lang="en-US" sz="2000" b="1" i="1" u="none" strike="noStrike" kern="1200" cap="none" spc="0" normalizeH="0" baseline="0" noProof="0" dirty="0">
                <a:ln>
                  <a:noFill/>
                </a:ln>
                <a:solidFill>
                  <a:prstClr val="black"/>
                </a:solidFill>
                <a:effectLst/>
                <a:uLnTx/>
                <a:uFillTx/>
                <a:latin typeface="Gill Sans MT"/>
                <a:ea typeface=""/>
                <a:cs typeface="+mn-cs"/>
              </a:rPr>
              <a:t>operation</a:t>
            </a:r>
          </a:p>
        </p:txBody>
      </p:sp>
    </p:spTree>
    <p:extLst>
      <p:ext uri="{BB962C8B-B14F-4D97-AF65-F5344CB8AC3E}">
        <p14:creationId xmlns:p14="http://schemas.microsoft.com/office/powerpoint/2010/main" val="89045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2" fill="hold" grpId="0" nodeType="clickEffect">
                                  <p:stCondLst>
                                    <p:cond delay="0"/>
                                  </p:stCondLst>
                                  <p:childTnLst>
                                    <p:animEffect transition="out" filter="wipe(right)">
                                      <p:cBhvr>
                                        <p:cTn id="6" dur="5000"/>
                                        <p:tgtEl>
                                          <p:spTgt spid="3"/>
                                        </p:tgtEl>
                                      </p:cBhvr>
                                    </p:animEffect>
                                    <p:set>
                                      <p:cBhvr>
                                        <p:cTn id="7" dur="1" fill="hold">
                                          <p:stCondLst>
                                            <p:cond delay="49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8" grpId="0" animBg="1"/>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 of Errors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graphicFrame>
        <p:nvGraphicFramePr>
          <p:cNvPr id="8" name="Chart 7"/>
          <p:cNvGraphicFramePr>
            <a:graphicFrameLocks/>
          </p:cNvGraphicFramePr>
          <p:nvPr>
            <p:extLst/>
          </p:nvPr>
        </p:nvGraphicFramePr>
        <p:xfrm>
          <a:off x="4362399" y="2351910"/>
          <a:ext cx="4533997" cy="3267364"/>
        </p:xfrm>
        <a:graphic>
          <a:graphicData uri="http://schemas.openxmlformats.org/drawingml/2006/chart">
            <c:chart xmlns:c="http://schemas.openxmlformats.org/drawingml/2006/chart" xmlns:r="http://schemas.openxmlformats.org/officeDocument/2006/relationships" r:id="rId3"/>
          </a:graphicData>
        </a:graphic>
      </p:graphicFrame>
      <p:sp>
        <p:nvSpPr>
          <p:cNvPr id="53" name="TextBox 52"/>
          <p:cNvSpPr txBox="1"/>
          <p:nvPr/>
        </p:nvSpPr>
        <p:spPr>
          <a:xfrm>
            <a:off x="282433" y="1245696"/>
            <a:ext cx="815993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
                <a:cs typeface="+mn-cs"/>
              </a:rPr>
              <a:t>Detailed circuit simulations (SPICE) of a DRAM cell array to model the behavior of DRAM operations</a:t>
            </a:r>
          </a:p>
        </p:txBody>
      </p:sp>
      <p:pic>
        <p:nvPicPr>
          <p:cNvPr id="56" name="Picture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433" y="2711704"/>
            <a:ext cx="3293502" cy="2409792"/>
          </a:xfrm>
          <a:prstGeom prst="rect">
            <a:avLst/>
          </a:prstGeom>
        </p:spPr>
      </p:pic>
      <p:sp>
        <p:nvSpPr>
          <p:cNvPr id="62" name="TextBox 61"/>
          <p:cNvSpPr txBox="1"/>
          <p:nvPr/>
        </p:nvSpPr>
        <p:spPr>
          <a:xfrm>
            <a:off x="772457" y="3516653"/>
            <a:ext cx="231345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Gill Sans MT"/>
                <a:ea typeface=""/>
                <a:cs typeface="+mn-cs"/>
              </a:rPr>
              <a:t>Circuit model</a:t>
            </a:r>
          </a:p>
        </p:txBody>
      </p:sp>
      <p:grpSp>
        <p:nvGrpSpPr>
          <p:cNvPr id="63" name="nom_volt"/>
          <p:cNvGrpSpPr/>
          <p:nvPr/>
        </p:nvGrpSpPr>
        <p:grpSpPr>
          <a:xfrm>
            <a:off x="8122195" y="3086572"/>
            <a:ext cx="898003" cy="806998"/>
            <a:chOff x="7438941" y="5139094"/>
            <a:chExt cx="898003" cy="806998"/>
          </a:xfrm>
        </p:grpSpPr>
        <p:sp>
          <p:nvSpPr>
            <p:cNvPr id="64" name="Down Arrow 63"/>
            <p:cNvSpPr/>
            <p:nvPr/>
          </p:nvSpPr>
          <p:spPr>
            <a:xfrm>
              <a:off x="7759110" y="5673230"/>
              <a:ext cx="137808" cy="272862"/>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5" name="TextBox 64"/>
            <p:cNvSpPr txBox="1"/>
            <p:nvPr/>
          </p:nvSpPr>
          <p:spPr>
            <a:xfrm>
              <a:off x="7438941" y="5139094"/>
              <a:ext cx="898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ill Sans MT"/>
                  <a:ea typeface=""/>
                  <a:cs typeface="+mn-cs"/>
                </a:rPr>
                <a:t>Nominal</a:t>
              </a:r>
              <a:br>
                <a:rPr kumimoji="0" lang="en-US" sz="1600" b="0" i="0" u="none" strike="noStrike" kern="1200" cap="none" spc="0" normalizeH="0" baseline="0" noProof="0" dirty="0">
                  <a:ln>
                    <a:noFill/>
                  </a:ln>
                  <a:solidFill>
                    <a:prstClr val="black"/>
                  </a:solidFill>
                  <a:effectLst/>
                  <a:uLnTx/>
                  <a:uFillTx/>
                  <a:latin typeface="Gill Sans MT"/>
                  <a:ea typeface=""/>
                  <a:cs typeface="+mn-cs"/>
                </a:rPr>
              </a:br>
              <a:r>
                <a:rPr kumimoji="0" lang="en-US" sz="1600" b="0" i="0" u="none" strike="noStrike" kern="1200" cap="none" spc="0" normalizeH="0" baseline="0" noProof="0" dirty="0">
                  <a:ln>
                    <a:noFill/>
                  </a:ln>
                  <a:solidFill>
                    <a:prstClr val="black"/>
                  </a:solidFill>
                  <a:effectLst/>
                  <a:uLnTx/>
                  <a:uFillTx/>
                  <a:latin typeface="Gill Sans MT"/>
                  <a:ea typeface=""/>
                  <a:cs typeface="+mn-cs"/>
                </a:rPr>
                <a:t>Voltage</a:t>
              </a:r>
            </a:p>
          </p:txBody>
        </p:sp>
      </p:grpSp>
      <p:sp>
        <p:nvSpPr>
          <p:cNvPr id="54" name="Right Arrow 53"/>
          <p:cNvSpPr/>
          <p:nvPr/>
        </p:nvSpPr>
        <p:spPr>
          <a:xfrm>
            <a:off x="3406080" y="3576288"/>
            <a:ext cx="956319" cy="602734"/>
          </a:xfrm>
          <a:prstGeom prst="right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TextBox 12">
            <a:hlinkClick r:id="rId5"/>
          </p:cNvPr>
          <p:cNvSpPr txBox="1"/>
          <p:nvPr/>
        </p:nvSpPr>
        <p:spPr>
          <a:xfrm>
            <a:off x="304800" y="1967643"/>
            <a:ext cx="58412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rgbClr val="004DD6"/>
                </a:solidFill>
                <a:effectLst/>
                <a:uLnTx/>
                <a:uFillTx/>
                <a:latin typeface="Gill Sans MT"/>
                <a:ea typeface=""/>
                <a:cs typeface="+mn-cs"/>
              </a:rPr>
              <a:t>https://</a:t>
            </a:r>
            <a:r>
              <a:rPr kumimoji="0" lang="en-US" sz="2000" b="0" i="0" u="sng" strike="noStrike" kern="1200" cap="none" spc="0" normalizeH="0" baseline="0" noProof="0" dirty="0" err="1">
                <a:ln>
                  <a:noFill/>
                </a:ln>
                <a:solidFill>
                  <a:srgbClr val="004DD6"/>
                </a:solidFill>
                <a:effectLst/>
                <a:uLnTx/>
                <a:uFillTx/>
                <a:latin typeface="Gill Sans MT"/>
                <a:ea typeface=""/>
                <a:cs typeface="+mn-cs"/>
              </a:rPr>
              <a:t>github.com</a:t>
            </a:r>
            <a:r>
              <a:rPr kumimoji="0" lang="en-US" sz="2000" b="0" i="0" u="sng" strike="noStrike" kern="1200" cap="none" spc="0" normalizeH="0" baseline="0" noProof="0" dirty="0">
                <a:ln>
                  <a:noFill/>
                </a:ln>
                <a:solidFill>
                  <a:srgbClr val="004DD6"/>
                </a:solidFill>
                <a:effectLst/>
                <a:uLnTx/>
                <a:uFillTx/>
                <a:latin typeface="Gill Sans MT"/>
                <a:ea typeface=""/>
                <a:cs typeface="+mn-cs"/>
              </a:rPr>
              <a:t>/CMU-SAFARI/DRAM-Voltage-Study</a:t>
            </a:r>
          </a:p>
        </p:txBody>
      </p:sp>
      <p:sp>
        <p:nvSpPr>
          <p:cNvPr id="55" name="Rectangle 54"/>
          <p:cNvSpPr/>
          <p:nvPr/>
        </p:nvSpPr>
        <p:spPr>
          <a:xfrm>
            <a:off x="0" y="5381897"/>
            <a:ext cx="9144000" cy="1096417"/>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Reliable low-voltage operation requires </a:t>
            </a:r>
            <a:r>
              <a:rPr kumimoji="0" lang="en-US" sz="28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higher latency</a:t>
            </a:r>
            <a:endParaRPr kumimoji="0" lang="en-US" sz="28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endParaRPr>
          </a:p>
        </p:txBody>
      </p:sp>
    </p:spTree>
    <p:extLst>
      <p:ext uri="{BB962C8B-B14F-4D97-AF65-F5344CB8AC3E}">
        <p14:creationId xmlns:p14="http://schemas.microsoft.com/office/powerpoint/2010/main" val="316038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739470" cy="1143000"/>
          </a:xfrm>
        </p:spPr>
        <p:txBody>
          <a:bodyPr>
            <a:normAutofit fontScale="90000"/>
          </a:bodyPr>
          <a:lstStyle/>
          <a:p>
            <a:r>
              <a:rPr lang="en-US" dirty="0"/>
              <a:t>Higher Access Latency </a:t>
            </a:r>
            <a:r>
              <a:rPr lang="en-US" dirty="0">
                <a:sym typeface="Wingdings" pitchFamily="2" charset="2"/>
              </a:rPr>
              <a:t> Fewer Errors</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17" name="TextBox 16"/>
          <p:cNvSpPr txBox="1"/>
          <p:nvPr/>
        </p:nvSpPr>
        <p:spPr>
          <a:xfrm>
            <a:off x="253766" y="1219200"/>
            <a:ext cx="90259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Gill Sans MT"/>
                <a:ea typeface=""/>
                <a:cs typeface="+mn-cs"/>
              </a:rPr>
              <a:t>Measured minimum latency that </a:t>
            </a:r>
            <a:r>
              <a:rPr kumimoji="0" lang="en-US" sz="2300" b="0" i="1" u="none" strike="noStrike" kern="1200" cap="none" spc="0" normalizeH="0" baseline="0" noProof="0" dirty="0">
                <a:ln>
                  <a:noFill/>
                </a:ln>
                <a:solidFill>
                  <a:prstClr val="black"/>
                </a:solidFill>
                <a:effectLst/>
                <a:uLnTx/>
                <a:uFillTx/>
                <a:latin typeface="Gill Sans MT"/>
                <a:ea typeface=""/>
                <a:cs typeface="+mn-cs"/>
              </a:rPr>
              <a:t>does </a:t>
            </a:r>
            <a:r>
              <a:rPr kumimoji="0" lang="en-US" sz="2300" b="1" i="1" u="none" strike="noStrike" kern="1200" cap="none" spc="0" normalizeH="0" baseline="0" noProof="0" dirty="0">
                <a:ln>
                  <a:noFill/>
                </a:ln>
                <a:solidFill>
                  <a:prstClr val="black"/>
                </a:solidFill>
                <a:effectLst/>
                <a:uLnTx/>
                <a:uFillTx/>
                <a:latin typeface="Gill Sans MT"/>
                <a:ea typeface=""/>
                <a:cs typeface="+mn-cs"/>
              </a:rPr>
              <a:t>not</a:t>
            </a:r>
            <a:r>
              <a:rPr kumimoji="0" lang="en-US" sz="2300" b="0" i="1" u="none" strike="noStrike" kern="1200" cap="none" spc="0" normalizeH="0" baseline="0" noProof="0" dirty="0">
                <a:ln>
                  <a:noFill/>
                </a:ln>
                <a:solidFill>
                  <a:prstClr val="black"/>
                </a:solidFill>
                <a:effectLst/>
                <a:uLnTx/>
                <a:uFillTx/>
                <a:latin typeface="Gill Sans MT"/>
                <a:ea typeface=""/>
                <a:cs typeface="+mn-cs"/>
              </a:rPr>
              <a:t> cause errors </a:t>
            </a:r>
            <a:r>
              <a:rPr kumimoji="0" lang="en-US" sz="2300" b="0" i="0" u="none" strike="noStrike" kern="1200" cap="none" spc="0" normalizeH="0" baseline="0" noProof="0" dirty="0">
                <a:ln>
                  <a:noFill/>
                </a:ln>
                <a:solidFill>
                  <a:prstClr val="black"/>
                </a:solidFill>
                <a:effectLst/>
                <a:uLnTx/>
                <a:uFillTx/>
                <a:latin typeface="Gill Sans MT"/>
                <a:ea typeface=""/>
                <a:cs typeface="+mn-cs"/>
              </a:rPr>
              <a:t>in DRAM modules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9549" y="2045109"/>
            <a:ext cx="6574367" cy="3604786"/>
          </a:xfrm>
        </p:spPr>
      </p:pic>
      <p:sp>
        <p:nvSpPr>
          <p:cNvPr id="8" name="Rectangle 7"/>
          <p:cNvSpPr/>
          <p:nvPr/>
        </p:nvSpPr>
        <p:spPr>
          <a:xfrm>
            <a:off x="3958426" y="1867741"/>
            <a:ext cx="1957468" cy="26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42" name="lowerbound"/>
          <p:cNvGrpSpPr/>
          <p:nvPr/>
        </p:nvGrpSpPr>
        <p:grpSpPr>
          <a:xfrm>
            <a:off x="968709" y="4521200"/>
            <a:ext cx="7452553" cy="1795621"/>
            <a:chOff x="968709" y="4521200"/>
            <a:chExt cx="7452553" cy="1795621"/>
          </a:xfrm>
        </p:grpSpPr>
        <p:sp>
          <p:nvSpPr>
            <p:cNvPr id="26" name="Freeform 25"/>
            <p:cNvSpPr/>
            <p:nvPr/>
          </p:nvSpPr>
          <p:spPr>
            <a:xfrm>
              <a:off x="2217182" y="4521200"/>
              <a:ext cx="272017" cy="1453699"/>
            </a:xfrm>
            <a:custGeom>
              <a:avLst/>
              <a:gdLst>
                <a:gd name="connsiteX0" fmla="*/ 356684 w 356684"/>
                <a:gd name="connsiteY0" fmla="*/ 1253067 h 1253067"/>
                <a:gd name="connsiteX1" fmla="*/ 1084 w 356684"/>
                <a:gd name="connsiteY1" fmla="*/ 880533 h 1253067"/>
                <a:gd name="connsiteX2" fmla="*/ 238150 w 356684"/>
                <a:gd name="connsiteY2" fmla="*/ 0 h 1253067"/>
              </a:gdLst>
              <a:ahLst/>
              <a:cxnLst>
                <a:cxn ang="0">
                  <a:pos x="connsiteX0" y="connsiteY0"/>
                </a:cxn>
                <a:cxn ang="0">
                  <a:pos x="connsiteX1" y="connsiteY1"/>
                </a:cxn>
                <a:cxn ang="0">
                  <a:pos x="connsiteX2" y="connsiteY2"/>
                </a:cxn>
              </a:cxnLst>
              <a:rect l="l" t="t" r="r" b="b"/>
              <a:pathLst>
                <a:path w="356684" h="1253067">
                  <a:moveTo>
                    <a:pt x="356684" y="1253067"/>
                  </a:moveTo>
                  <a:cubicBezTo>
                    <a:pt x="188762" y="1171222"/>
                    <a:pt x="20840" y="1089377"/>
                    <a:pt x="1084" y="880533"/>
                  </a:cubicBezTo>
                  <a:cubicBezTo>
                    <a:pt x="-18672" y="671689"/>
                    <a:pt x="238150" y="0"/>
                    <a:pt x="238150" y="0"/>
                  </a:cubicBezTo>
                </a:path>
              </a:pathLst>
            </a:custGeom>
            <a:noFill/>
            <a:ln w="22225">
              <a:solidFill>
                <a:srgbClr val="0070C0"/>
              </a:solidFill>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TextBox 26"/>
            <p:cNvSpPr txBox="1"/>
            <p:nvPr/>
          </p:nvSpPr>
          <p:spPr>
            <a:xfrm>
              <a:off x="968709" y="5916711"/>
              <a:ext cx="74525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Gill Sans MT"/>
                  <a:ea typeface=""/>
                  <a:cs typeface="+mn-cs"/>
                </a:rPr>
                <a:t>Lower bound of latency as our latency adjustment granularity is 2.5ns </a:t>
              </a:r>
            </a:p>
          </p:txBody>
        </p:sp>
      </p:grpSp>
      <p:grpSp>
        <p:nvGrpSpPr>
          <p:cNvPr id="10" name="y labels"/>
          <p:cNvGrpSpPr/>
          <p:nvPr/>
        </p:nvGrpSpPr>
        <p:grpSpPr>
          <a:xfrm>
            <a:off x="553211" y="1913195"/>
            <a:ext cx="1309679" cy="3126882"/>
            <a:chOff x="553211" y="1913195"/>
            <a:chExt cx="1309679" cy="3126882"/>
          </a:xfrm>
        </p:grpSpPr>
        <p:sp>
          <p:nvSpPr>
            <p:cNvPr id="11" name="TextBox 10"/>
            <p:cNvSpPr txBox="1"/>
            <p:nvPr/>
          </p:nvSpPr>
          <p:spPr>
            <a:xfrm rot="16200000">
              <a:off x="-594731" y="3061137"/>
              <a:ext cx="3126882"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Measured Minimum</a:t>
              </a:r>
              <a:b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b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 Activate Latency (ns)</a:t>
              </a:r>
            </a:p>
          </p:txBody>
        </p:sp>
        <p:sp>
          <p:nvSpPr>
            <p:cNvPr id="28" name="TextBox 27"/>
            <p:cNvSpPr txBox="1"/>
            <p:nvPr/>
          </p:nvSpPr>
          <p:spPr>
            <a:xfrm>
              <a:off x="1498687" y="4290367"/>
              <a:ext cx="35618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8</a:t>
              </a:r>
            </a:p>
          </p:txBody>
        </p:sp>
        <p:sp>
          <p:nvSpPr>
            <p:cNvPr id="29" name="TextBox 28"/>
            <p:cNvSpPr txBox="1"/>
            <p:nvPr/>
          </p:nvSpPr>
          <p:spPr>
            <a:xfrm>
              <a:off x="1335181" y="3702446"/>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10</a:t>
              </a:r>
            </a:p>
          </p:txBody>
        </p:sp>
        <p:sp>
          <p:nvSpPr>
            <p:cNvPr id="30" name="TextBox 29"/>
            <p:cNvSpPr txBox="1"/>
            <p:nvPr/>
          </p:nvSpPr>
          <p:spPr>
            <a:xfrm>
              <a:off x="1335181" y="3110363"/>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12</a:t>
              </a:r>
            </a:p>
          </p:txBody>
        </p:sp>
        <p:sp>
          <p:nvSpPr>
            <p:cNvPr id="31" name="TextBox 30"/>
            <p:cNvSpPr txBox="1"/>
            <p:nvPr/>
          </p:nvSpPr>
          <p:spPr>
            <a:xfrm>
              <a:off x="1335181" y="2527061"/>
              <a:ext cx="5277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charset="0"/>
                  <a:ea typeface="Arial" charset="0"/>
                  <a:cs typeface="Arial" charset="0"/>
                </a:rPr>
                <a:t>14</a:t>
              </a:r>
            </a:p>
          </p:txBody>
        </p:sp>
      </p:grpSp>
      <p:grpSp>
        <p:nvGrpSpPr>
          <p:cNvPr id="41" name="population"/>
          <p:cNvGrpSpPr/>
          <p:nvPr/>
        </p:nvGrpSpPr>
        <p:grpSpPr>
          <a:xfrm>
            <a:off x="3143404" y="1697941"/>
            <a:ext cx="5900866" cy="1994748"/>
            <a:chOff x="3143404" y="1697941"/>
            <a:chExt cx="5900866" cy="1994748"/>
          </a:xfrm>
        </p:grpSpPr>
        <p:grpSp>
          <p:nvGrpSpPr>
            <p:cNvPr id="35" name="Group 34"/>
            <p:cNvGrpSpPr/>
            <p:nvPr/>
          </p:nvGrpSpPr>
          <p:grpSpPr>
            <a:xfrm>
              <a:off x="7258204" y="2602468"/>
              <a:ext cx="1786066" cy="1090221"/>
              <a:chOff x="7258204" y="2602468"/>
              <a:chExt cx="1786066" cy="1090221"/>
            </a:xfrm>
          </p:grpSpPr>
          <p:sp>
            <p:nvSpPr>
              <p:cNvPr id="33" name="Freeform 32"/>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TextBox 33"/>
              <p:cNvSpPr txBox="1"/>
              <p:nvPr/>
            </p:nvSpPr>
            <p:spPr>
              <a:xfrm>
                <a:off x="7258204" y="2602468"/>
                <a:ext cx="17860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100% of modules</a:t>
                </a:r>
              </a:p>
            </p:txBody>
          </p:sp>
        </p:grpSp>
        <p:grpSp>
          <p:nvGrpSpPr>
            <p:cNvPr id="36" name="Group 35"/>
            <p:cNvGrpSpPr/>
            <p:nvPr/>
          </p:nvGrpSpPr>
          <p:grpSpPr>
            <a:xfrm>
              <a:off x="3143404" y="1697941"/>
              <a:ext cx="1670650" cy="1089193"/>
              <a:chOff x="7551405" y="2603496"/>
              <a:chExt cx="1670650" cy="1089193"/>
            </a:xfrm>
          </p:grpSpPr>
          <p:sp>
            <p:nvSpPr>
              <p:cNvPr id="37" name="Freeform 36"/>
              <p:cNvSpPr/>
              <p:nvPr/>
            </p:nvSpPr>
            <p:spPr>
              <a:xfrm>
                <a:off x="7636043" y="2971800"/>
                <a:ext cx="256674" cy="720889"/>
              </a:xfrm>
              <a:custGeom>
                <a:avLst/>
                <a:gdLst>
                  <a:gd name="connsiteX0" fmla="*/ 433137 w 433137"/>
                  <a:gd name="connsiteY0" fmla="*/ 0 h 657726"/>
                  <a:gd name="connsiteX1" fmla="*/ 0 w 433137"/>
                  <a:gd name="connsiteY1" fmla="*/ 657726 h 657726"/>
                </a:gdLst>
                <a:ahLst/>
                <a:cxnLst>
                  <a:cxn ang="0">
                    <a:pos x="connsiteX0" y="connsiteY0"/>
                  </a:cxn>
                  <a:cxn ang="0">
                    <a:pos x="connsiteX1" y="connsiteY1"/>
                  </a:cxn>
                </a:cxnLst>
                <a:rect l="l" t="t" r="r" b="b"/>
                <a:pathLst>
                  <a:path w="433137" h="657726">
                    <a:moveTo>
                      <a:pt x="433137" y="0"/>
                    </a:moveTo>
                    <a:lnTo>
                      <a:pt x="0" y="657726"/>
                    </a:ln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TextBox 37"/>
              <p:cNvSpPr txBox="1"/>
              <p:nvPr/>
            </p:nvSpPr>
            <p:spPr>
              <a:xfrm>
                <a:off x="7551405" y="2603496"/>
                <a:ext cx="16706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
                    <a:cs typeface="+mn-cs"/>
                  </a:rPr>
                  <a:t>40% of modules</a:t>
                </a:r>
              </a:p>
            </p:txBody>
          </p:sp>
        </p:grpSp>
      </p:grpSp>
      <p:sp>
        <p:nvSpPr>
          <p:cNvPr id="40" name="punch"/>
          <p:cNvSpPr/>
          <p:nvPr/>
        </p:nvSpPr>
        <p:spPr>
          <a:xfrm>
            <a:off x="0" y="5046343"/>
            <a:ext cx="9144000" cy="128016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DRAM requires longer latency to access data </a:t>
            </a:r>
            <a:r>
              <a:rPr kumimoji="0" lang="en-US" sz="3200" b="1"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without errors</a:t>
            </a:r>
            <a:r>
              <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rPr>
              <a:t> at lower voltage</a:t>
            </a:r>
          </a:p>
        </p:txBody>
      </p:sp>
      <p:grpSp>
        <p:nvGrpSpPr>
          <p:cNvPr id="7" name="vertical selection"/>
          <p:cNvGrpSpPr/>
          <p:nvPr/>
        </p:nvGrpSpPr>
        <p:grpSpPr>
          <a:xfrm>
            <a:off x="3238407" y="2556638"/>
            <a:ext cx="2977733" cy="1733729"/>
            <a:chOff x="3238407" y="2556638"/>
            <a:chExt cx="2977733" cy="1733729"/>
          </a:xfrm>
        </p:grpSpPr>
        <p:sp>
          <p:nvSpPr>
            <p:cNvPr id="3" name="Rectangle 2"/>
            <p:cNvSpPr/>
            <p:nvPr/>
          </p:nvSpPr>
          <p:spPr>
            <a:xfrm>
              <a:off x="3238407" y="2779235"/>
              <a:ext cx="415270" cy="1511132"/>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 name="TextBox 5"/>
            <p:cNvSpPr txBox="1"/>
            <p:nvPr/>
          </p:nvSpPr>
          <p:spPr>
            <a:xfrm>
              <a:off x="3653677" y="2556638"/>
              <a:ext cx="256246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79646">
                      <a:lumMod val="75000"/>
                    </a:srgbClr>
                  </a:solidFill>
                  <a:effectLst/>
                  <a:uLnTx/>
                  <a:uFillTx/>
                  <a:latin typeface="Gill Sans MT"/>
                  <a:ea typeface=""/>
                  <a:cs typeface="+mn-cs"/>
                </a:rPr>
                <a:t>Distribution of latency in the total population</a:t>
              </a:r>
            </a:p>
          </p:txBody>
        </p:sp>
      </p:grpSp>
      <p:sp>
        <p:nvSpPr>
          <p:cNvPr id="12" name="growing arrow"/>
          <p:cNvSpPr/>
          <p:nvPr/>
        </p:nvSpPr>
        <p:spPr>
          <a:xfrm>
            <a:off x="2404170" y="2836121"/>
            <a:ext cx="4924926" cy="1267327"/>
          </a:xfrm>
          <a:custGeom>
            <a:avLst/>
            <a:gdLst>
              <a:gd name="connsiteX0" fmla="*/ 4924926 w 4924926"/>
              <a:gd name="connsiteY0" fmla="*/ 1267327 h 1267327"/>
              <a:gd name="connsiteX1" fmla="*/ 1106905 w 4924926"/>
              <a:gd name="connsiteY1" fmla="*/ 1026695 h 1267327"/>
              <a:gd name="connsiteX2" fmla="*/ 0 w 4924926"/>
              <a:gd name="connsiteY2" fmla="*/ 0 h 1267327"/>
            </a:gdLst>
            <a:ahLst/>
            <a:cxnLst>
              <a:cxn ang="0">
                <a:pos x="connsiteX0" y="connsiteY0"/>
              </a:cxn>
              <a:cxn ang="0">
                <a:pos x="connsiteX1" y="connsiteY1"/>
              </a:cxn>
              <a:cxn ang="0">
                <a:pos x="connsiteX2" y="connsiteY2"/>
              </a:cxn>
            </a:cxnLst>
            <a:rect l="l" t="t" r="r" b="b"/>
            <a:pathLst>
              <a:path w="4924926" h="1267327">
                <a:moveTo>
                  <a:pt x="4924926" y="1267327"/>
                </a:moveTo>
                <a:cubicBezTo>
                  <a:pt x="3426326" y="1252621"/>
                  <a:pt x="1927726" y="1237916"/>
                  <a:pt x="1106905" y="1026695"/>
                </a:cubicBezTo>
                <a:cubicBezTo>
                  <a:pt x="286084" y="815474"/>
                  <a:pt x="0" y="0"/>
                  <a:pt x="0" y="0"/>
                </a:cubicBezTo>
              </a:path>
            </a:pathLst>
          </a:custGeom>
          <a:noFill/>
          <a:ln w="146050">
            <a:solidFill>
              <a:srgbClr val="004DD6"/>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9" name="TextBox 8"/>
          <p:cNvSpPr txBox="1"/>
          <p:nvPr/>
        </p:nvSpPr>
        <p:spPr>
          <a:xfrm>
            <a:off x="9512968" y="575911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
              <a:cs typeface="+mn-cs"/>
            </a:endParaRPr>
          </a:p>
        </p:txBody>
      </p:sp>
    </p:spTree>
    <p:extLst>
      <p:ext uri="{BB962C8B-B14F-4D97-AF65-F5344CB8AC3E}">
        <p14:creationId xmlns:p14="http://schemas.microsoft.com/office/powerpoint/2010/main" val="411547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Spatial Locality of Errors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0863" y="1987217"/>
            <a:ext cx="7318385" cy="3274014"/>
          </a:xfrm>
        </p:spPr>
      </p:pic>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7" name="TextBox 6"/>
          <p:cNvSpPr txBox="1"/>
          <p:nvPr/>
        </p:nvSpPr>
        <p:spPr>
          <a:xfrm>
            <a:off x="1837879" y="1566704"/>
            <a:ext cx="582435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 module under 1.175V (</a:t>
            </a:r>
            <a:r>
              <a:rPr kumimoji="0" lang="en-US" sz="2000" b="1"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12% voltage reduction</a:t>
            </a:r>
            <a:r>
              <a:rPr kumimoji="0" lang="en-US" sz="2000" b="0" i="0" u="none" strike="noStrike" kern="1200" cap="none" spc="0" normalizeH="0" baseline="0" noProof="0" dirty="0">
                <a:ln>
                  <a:noFill/>
                </a:ln>
                <a:solidFill>
                  <a:prstClr val="black">
                    <a:lumMod val="75000"/>
                    <a:lumOff val="25000"/>
                  </a:prstClr>
                </a:solidFill>
                <a:effectLst/>
                <a:uLnTx/>
                <a:uFillTx/>
                <a:latin typeface="Arial" charset="0"/>
                <a:ea typeface="Arial" charset="0"/>
                <a:cs typeface="Arial" charset="0"/>
              </a:rPr>
              <a:t>)</a:t>
            </a:r>
          </a:p>
        </p:txBody>
      </p:sp>
      <p:sp>
        <p:nvSpPr>
          <p:cNvPr id="9" name="lip text"/>
          <p:cNvSpPr/>
          <p:nvPr/>
        </p:nvSpPr>
        <p:spPr>
          <a:xfrm>
            <a:off x="0" y="5372697"/>
            <a:ext cx="9144000" cy="87218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prstClr val="white"/>
                </a:solidFill>
                <a:effectLst/>
                <a:uLnTx/>
                <a:uFillTx/>
                <a:latin typeface="Futura Medium" charset="0"/>
                <a:ea typeface="Futura Medium" charset="0"/>
                <a:cs typeface="Futura Medium" charset="0"/>
              </a:rPr>
              <a:t>Errors concentrate in certain regions</a:t>
            </a:r>
            <a:endParaRPr kumimoji="0" lang="en-US" sz="3200" b="0" i="0" u="none" strike="noStrike" kern="0" cap="none" spc="0" normalizeH="0" baseline="0" noProof="0" dirty="0">
              <a:ln>
                <a:noFill/>
              </a:ln>
              <a:solidFill>
                <a:prstClr val="white"/>
              </a:solidFill>
              <a:effectLst/>
              <a:uLnTx/>
              <a:uFillTx/>
              <a:latin typeface="Futura Medium" charset="0"/>
              <a:ea typeface="Futura Medium" charset="0"/>
              <a:cs typeface="Futura Medium" charset="0"/>
            </a:endParaRPr>
          </a:p>
        </p:txBody>
      </p:sp>
    </p:spTree>
    <p:extLst>
      <p:ext uri="{BB962C8B-B14F-4D97-AF65-F5344CB8AC3E}">
        <p14:creationId xmlns:p14="http://schemas.microsoft.com/office/powerpoint/2010/main" val="416386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Voltron Overview</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6" name="TextBox 5"/>
          <p:cNvSpPr txBox="1"/>
          <p:nvPr/>
        </p:nvSpPr>
        <p:spPr>
          <a:xfrm>
            <a:off x="0" y="5033088"/>
            <a:ext cx="9144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FF4136"/>
                </a:solidFill>
                <a:effectLst/>
                <a:uLnTx/>
                <a:uFillTx/>
                <a:latin typeface="Gill Sans MT"/>
                <a:ea typeface=""/>
                <a:cs typeface="+mn-cs"/>
              </a:rPr>
              <a:t>How do we predict performance loss due to increased latency under low DRAM voltage?</a:t>
            </a:r>
          </a:p>
        </p:txBody>
      </p:sp>
      <p:pic>
        <p:nvPicPr>
          <p:cNvPr id="9" name="Picture 8"/>
          <p:cNvPicPr>
            <a:picLocks noChangeAspect="1"/>
          </p:cNvPicPr>
          <p:nvPr/>
        </p:nvPicPr>
        <p:blipFill>
          <a:blip r:embed="rId3"/>
          <a:stretch>
            <a:fillRect/>
          </a:stretch>
        </p:blipFill>
        <p:spPr>
          <a:xfrm>
            <a:off x="955202" y="2013730"/>
            <a:ext cx="1554459" cy="1554459"/>
          </a:xfrm>
          <a:prstGeom prst="rect">
            <a:avLst/>
          </a:prstGeom>
        </p:spPr>
      </p:pic>
      <p:pic>
        <p:nvPicPr>
          <p:cNvPr id="13" name="Picture 12"/>
          <p:cNvPicPr>
            <a:picLocks noChangeAspect="1"/>
          </p:cNvPicPr>
          <p:nvPr/>
        </p:nvPicPr>
        <p:blipFill>
          <a:blip r:embed="rId4"/>
          <a:stretch>
            <a:fillRect/>
          </a:stretch>
        </p:blipFill>
        <p:spPr>
          <a:xfrm>
            <a:off x="6546109" y="1679842"/>
            <a:ext cx="2003174" cy="2003174"/>
          </a:xfrm>
          <a:prstGeom prst="rect">
            <a:avLst/>
          </a:prstGeom>
        </p:spPr>
      </p:pic>
      <p:pic>
        <p:nvPicPr>
          <p:cNvPr id="12" name="Picture 11"/>
          <p:cNvPicPr>
            <a:picLocks noChangeAspect="1"/>
          </p:cNvPicPr>
          <p:nvPr/>
        </p:nvPicPr>
        <p:blipFill>
          <a:blip r:embed="rId5"/>
          <a:stretch>
            <a:fillRect/>
          </a:stretch>
        </p:blipFill>
        <p:spPr>
          <a:xfrm>
            <a:off x="3669133" y="1856506"/>
            <a:ext cx="1711683" cy="1711683"/>
          </a:xfrm>
          <a:prstGeom prst="rect">
            <a:avLst/>
          </a:prstGeom>
        </p:spPr>
      </p:pic>
      <p:sp>
        <p:nvSpPr>
          <p:cNvPr id="5" name="Rounded Rectangle 4"/>
          <p:cNvSpPr/>
          <p:nvPr/>
        </p:nvSpPr>
        <p:spPr>
          <a:xfrm>
            <a:off x="3368842" y="1856505"/>
            <a:ext cx="2318086" cy="1759377"/>
          </a:xfrm>
          <a:prstGeom prst="roundRect">
            <a:avLst>
              <a:gd name="adj" fmla="val 9111"/>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1" u="none" strike="noStrike" kern="1200" cap="none" spc="0" normalizeH="0" baseline="0" noProof="0" dirty="0">
              <a:ln>
                <a:noFill/>
              </a:ln>
              <a:solidFill>
                <a:prstClr val="black"/>
              </a:solidFill>
              <a:effectLst/>
              <a:uLnTx/>
              <a:uFillTx/>
              <a:latin typeface="Gill Sans MT"/>
              <a:ea typeface="+mn-ea"/>
              <a:cs typeface="+mn-cs"/>
            </a:endParaRPr>
          </a:p>
        </p:txBody>
      </p:sp>
      <p:sp>
        <p:nvSpPr>
          <p:cNvPr id="16" name="TextBox 15"/>
          <p:cNvSpPr txBox="1"/>
          <p:nvPr/>
        </p:nvSpPr>
        <p:spPr>
          <a:xfrm>
            <a:off x="3847196" y="1333719"/>
            <a:ext cx="143859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Gill Sans MT"/>
                <a:ea typeface=""/>
                <a:cs typeface="+mn-cs"/>
              </a:rPr>
              <a:t>Voltron</a:t>
            </a:r>
          </a:p>
        </p:txBody>
      </p:sp>
      <p:cxnSp>
        <p:nvCxnSpPr>
          <p:cNvPr id="18" name="Straight Arrow Connector 17"/>
          <p:cNvCxnSpPr/>
          <p:nvPr/>
        </p:nvCxnSpPr>
        <p:spPr>
          <a:xfrm>
            <a:off x="2294021" y="2790959"/>
            <a:ext cx="898358"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10308" y="3652573"/>
            <a:ext cx="315578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User specifies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performance loss target</a:t>
            </a:r>
          </a:p>
        </p:txBody>
      </p:sp>
      <p:cxnSp>
        <p:nvCxnSpPr>
          <p:cNvPr id="20" name="Straight Arrow Connector 19"/>
          <p:cNvCxnSpPr/>
          <p:nvPr/>
        </p:nvCxnSpPr>
        <p:spPr>
          <a:xfrm>
            <a:off x="5535456" y="2809412"/>
            <a:ext cx="1010653"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090944" y="3652573"/>
            <a:ext cx="43344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Select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minimum</a:t>
            </a:r>
            <a:r>
              <a:rPr kumimoji="0" lang="en-US" sz="2000" b="0" i="0" u="none" strike="noStrike" kern="1200" cap="none" spc="0" normalizeH="0" baseline="0" noProof="0" dirty="0">
                <a:ln>
                  <a:noFill/>
                </a:ln>
                <a:solidFill>
                  <a:prstClr val="black"/>
                </a:solidFill>
                <a:effectLst/>
                <a:uLnTx/>
                <a:uFillTx/>
                <a:latin typeface="Gill Sans MT"/>
                <a:ea typeface=""/>
                <a:cs typeface="+mn-cs"/>
              </a:rPr>
              <a:t> DRAM voltage without violating the target</a:t>
            </a:r>
          </a:p>
        </p:txBody>
      </p:sp>
    </p:spTree>
    <p:extLst>
      <p:ext uri="{BB962C8B-B14F-4D97-AF65-F5344CB8AC3E}">
        <p14:creationId xmlns:p14="http://schemas.microsoft.com/office/powerpoint/2010/main" val="3923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Linear Model to Predict Performance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pic>
        <p:nvPicPr>
          <p:cNvPr id="9" name="Picture 8"/>
          <p:cNvPicPr>
            <a:picLocks noChangeAspect="1"/>
          </p:cNvPicPr>
          <p:nvPr/>
        </p:nvPicPr>
        <p:blipFill>
          <a:blip r:embed="rId3"/>
          <a:stretch>
            <a:fillRect/>
          </a:stretch>
        </p:blipFill>
        <p:spPr>
          <a:xfrm>
            <a:off x="955202" y="2013730"/>
            <a:ext cx="1554459" cy="1554459"/>
          </a:xfrm>
          <a:prstGeom prst="rect">
            <a:avLst/>
          </a:prstGeom>
        </p:spPr>
      </p:pic>
      <p:pic>
        <p:nvPicPr>
          <p:cNvPr id="13" name="Picture 12"/>
          <p:cNvPicPr>
            <a:picLocks noChangeAspect="1"/>
          </p:cNvPicPr>
          <p:nvPr/>
        </p:nvPicPr>
        <p:blipFill>
          <a:blip r:embed="rId4"/>
          <a:stretch>
            <a:fillRect/>
          </a:stretch>
        </p:blipFill>
        <p:spPr>
          <a:xfrm>
            <a:off x="6546109" y="1679842"/>
            <a:ext cx="2003174" cy="2003174"/>
          </a:xfrm>
          <a:prstGeom prst="rect">
            <a:avLst/>
          </a:prstGeom>
        </p:spPr>
      </p:pic>
      <p:pic>
        <p:nvPicPr>
          <p:cNvPr id="12" name="Picture 11"/>
          <p:cNvPicPr>
            <a:picLocks noChangeAspect="1"/>
          </p:cNvPicPr>
          <p:nvPr/>
        </p:nvPicPr>
        <p:blipFill>
          <a:blip r:embed="rId5"/>
          <a:stretch>
            <a:fillRect/>
          </a:stretch>
        </p:blipFill>
        <p:spPr>
          <a:xfrm>
            <a:off x="3669133" y="1856506"/>
            <a:ext cx="1711683" cy="1711683"/>
          </a:xfrm>
          <a:prstGeom prst="rect">
            <a:avLst/>
          </a:prstGeom>
        </p:spPr>
      </p:pic>
      <p:sp>
        <p:nvSpPr>
          <p:cNvPr id="5" name="Rounded Rectangle 4"/>
          <p:cNvSpPr/>
          <p:nvPr/>
        </p:nvSpPr>
        <p:spPr>
          <a:xfrm>
            <a:off x="3368842" y="1856505"/>
            <a:ext cx="2318086" cy="1759377"/>
          </a:xfrm>
          <a:prstGeom prst="roundRect">
            <a:avLst>
              <a:gd name="adj" fmla="val 9111"/>
            </a:avLst>
          </a:pr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1" u="none" strike="noStrike" kern="1200" cap="none" spc="0" normalizeH="0" baseline="0" noProof="0" dirty="0">
              <a:ln>
                <a:noFill/>
              </a:ln>
              <a:solidFill>
                <a:prstClr val="black"/>
              </a:solidFill>
              <a:effectLst/>
              <a:uLnTx/>
              <a:uFillTx/>
              <a:latin typeface="Gill Sans MT"/>
              <a:ea typeface="+mn-ea"/>
              <a:cs typeface="+mn-cs"/>
            </a:endParaRPr>
          </a:p>
        </p:txBody>
      </p:sp>
      <p:sp>
        <p:nvSpPr>
          <p:cNvPr id="16" name="TextBox 15"/>
          <p:cNvSpPr txBox="1"/>
          <p:nvPr/>
        </p:nvSpPr>
        <p:spPr>
          <a:xfrm>
            <a:off x="3847196" y="1333719"/>
            <a:ext cx="143859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Gill Sans MT"/>
                <a:ea typeface=""/>
                <a:cs typeface="+mn-cs"/>
              </a:rPr>
              <a:t>Voltron</a:t>
            </a:r>
          </a:p>
        </p:txBody>
      </p:sp>
      <p:cxnSp>
        <p:nvCxnSpPr>
          <p:cNvPr id="18" name="Straight Arrow Connector 17"/>
          <p:cNvCxnSpPr/>
          <p:nvPr/>
        </p:nvCxnSpPr>
        <p:spPr>
          <a:xfrm>
            <a:off x="2294021" y="2790959"/>
            <a:ext cx="898358"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10308" y="3652573"/>
            <a:ext cx="315578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User specifies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performance loss target</a:t>
            </a:r>
          </a:p>
        </p:txBody>
      </p:sp>
      <p:cxnSp>
        <p:nvCxnSpPr>
          <p:cNvPr id="20" name="Straight Arrow Connector 19"/>
          <p:cNvCxnSpPr/>
          <p:nvPr/>
        </p:nvCxnSpPr>
        <p:spPr>
          <a:xfrm>
            <a:off x="5535456" y="2809412"/>
            <a:ext cx="1010653" cy="0"/>
          </a:xfrm>
          <a:prstGeom prst="straightConnector1">
            <a:avLst/>
          </a:prstGeom>
          <a:ln w="63500" cap="rnd">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090944" y="3652573"/>
            <a:ext cx="43344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Select the </a:t>
            </a:r>
            <a:r>
              <a:rPr kumimoji="0" lang="en-US" sz="2000" b="1" i="0" u="none" strike="noStrike" kern="1200" cap="none" spc="0" normalizeH="0" baseline="0" noProof="0" dirty="0">
                <a:ln>
                  <a:noFill/>
                </a:ln>
                <a:solidFill>
                  <a:prstClr val="black"/>
                </a:solidFill>
                <a:effectLst/>
                <a:uLnTx/>
                <a:uFillTx/>
                <a:latin typeface="Gill Sans MT"/>
                <a:ea typeface=""/>
                <a:cs typeface="+mn-cs"/>
              </a:rPr>
              <a:t>minimum</a:t>
            </a:r>
            <a:r>
              <a:rPr kumimoji="0" lang="en-US" sz="2000" b="0" i="0" u="none" strike="noStrike" kern="1200" cap="none" spc="0" normalizeH="0" baseline="0" noProof="0" dirty="0">
                <a:ln>
                  <a:noFill/>
                </a:ln>
                <a:solidFill>
                  <a:prstClr val="black"/>
                </a:solidFill>
                <a:effectLst/>
                <a:uLnTx/>
                <a:uFillTx/>
                <a:latin typeface="Gill Sans MT"/>
                <a:ea typeface=""/>
                <a:cs typeface="+mn-cs"/>
              </a:rPr>
              <a:t> DRAM voltage without violating the target</a:t>
            </a:r>
          </a:p>
        </p:txBody>
      </p:sp>
      <p:sp>
        <p:nvSpPr>
          <p:cNvPr id="8" name="Rectangle 7"/>
          <p:cNvSpPr/>
          <p:nvPr/>
        </p:nvSpPr>
        <p:spPr>
          <a:xfrm>
            <a:off x="276664" y="1477108"/>
            <a:ext cx="3058221" cy="3061906"/>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Rectangle 20"/>
          <p:cNvSpPr/>
          <p:nvPr/>
        </p:nvSpPr>
        <p:spPr>
          <a:xfrm>
            <a:off x="4338689" y="3735109"/>
            <a:ext cx="4086665" cy="785987"/>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Rectangle 22"/>
          <p:cNvSpPr/>
          <p:nvPr/>
        </p:nvSpPr>
        <p:spPr>
          <a:xfrm>
            <a:off x="6583175" y="1679843"/>
            <a:ext cx="1994580" cy="1846901"/>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43" name="lin model"/>
          <p:cNvGrpSpPr/>
          <p:nvPr/>
        </p:nvGrpSpPr>
        <p:grpSpPr>
          <a:xfrm>
            <a:off x="2231319" y="4644667"/>
            <a:ext cx="3577558" cy="1864038"/>
            <a:chOff x="2505639" y="4644667"/>
            <a:chExt cx="3577558" cy="1864038"/>
          </a:xfrm>
        </p:grpSpPr>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3815" y="4644667"/>
              <a:ext cx="1485829" cy="1348998"/>
            </a:xfrm>
            <a:prstGeom prst="rect">
              <a:avLst/>
            </a:prstGeom>
          </p:spPr>
        </p:pic>
        <p:sp>
          <p:nvSpPr>
            <p:cNvPr id="29" name="TextBox 28"/>
            <p:cNvSpPr txBox="1"/>
            <p:nvPr/>
          </p:nvSpPr>
          <p:spPr>
            <a:xfrm>
              <a:off x="2505639" y="6047040"/>
              <a:ext cx="35775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8064A2">
                      <a:lumMod val="50000"/>
                    </a:srgbClr>
                  </a:solidFill>
                  <a:effectLst/>
                  <a:uLnTx/>
                  <a:uFillTx/>
                  <a:latin typeface="Gill Sans MT"/>
                  <a:ea typeface=""/>
                  <a:cs typeface="+mn-cs"/>
                </a:rPr>
                <a:t>Linear regression model</a:t>
              </a:r>
            </a:p>
          </p:txBody>
        </p:sp>
      </p:grpSp>
      <p:grpSp>
        <p:nvGrpSpPr>
          <p:cNvPr id="42" name="inputs"/>
          <p:cNvGrpSpPr/>
          <p:nvPr/>
        </p:nvGrpSpPr>
        <p:grpSpPr>
          <a:xfrm>
            <a:off x="224359" y="4519774"/>
            <a:ext cx="2588807" cy="1901591"/>
            <a:chOff x="498679" y="4519774"/>
            <a:chExt cx="2588807" cy="1901591"/>
          </a:xfrm>
        </p:grpSpPr>
        <p:sp>
          <p:nvSpPr>
            <p:cNvPr id="24" name="TextBox 23"/>
            <p:cNvSpPr txBox="1"/>
            <p:nvPr/>
          </p:nvSpPr>
          <p:spPr>
            <a:xfrm>
              <a:off x="553665" y="4519774"/>
              <a:ext cx="219556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Application’s characteristics</a:t>
              </a:r>
            </a:p>
          </p:txBody>
        </p:sp>
        <p:sp>
          <p:nvSpPr>
            <p:cNvPr id="26" name="TextBox 25"/>
            <p:cNvSpPr txBox="1"/>
            <p:nvPr/>
          </p:nvSpPr>
          <p:spPr>
            <a:xfrm>
              <a:off x="498679" y="5615311"/>
              <a:ext cx="18523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[1.3V, 1.25V, </a:t>
              </a:r>
              <a:r>
                <a:rPr kumimoji="0" lang="mr-IN"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p>
          </p:txBody>
        </p:sp>
        <p:sp>
          <p:nvSpPr>
            <p:cNvPr id="27" name="TextBox 26"/>
            <p:cNvSpPr txBox="1"/>
            <p:nvPr/>
          </p:nvSpPr>
          <p:spPr>
            <a:xfrm>
              <a:off x="588856" y="5959700"/>
              <a:ext cx="21955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DRAM Voltage</a:t>
              </a:r>
            </a:p>
          </p:txBody>
        </p:sp>
        <p:sp>
          <p:nvSpPr>
            <p:cNvPr id="28" name="Right Arrow 27"/>
            <p:cNvSpPr/>
            <p:nvPr/>
          </p:nvSpPr>
          <p:spPr>
            <a:xfrm>
              <a:off x="2509486" y="4772698"/>
              <a:ext cx="578000" cy="344389"/>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0" name="Right Arrow 29"/>
            <p:cNvSpPr/>
            <p:nvPr/>
          </p:nvSpPr>
          <p:spPr>
            <a:xfrm>
              <a:off x="2505639" y="5615311"/>
              <a:ext cx="578000" cy="344389"/>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nvGrpSpPr>
          <p:cNvPr id="41" name="pred loss"/>
          <p:cNvGrpSpPr/>
          <p:nvPr/>
        </p:nvGrpSpPr>
        <p:grpSpPr>
          <a:xfrm>
            <a:off x="4389172" y="4906675"/>
            <a:ext cx="2312906" cy="1162717"/>
            <a:chOff x="4522814" y="4906675"/>
            <a:chExt cx="2312906" cy="1162717"/>
          </a:xfrm>
        </p:grpSpPr>
        <p:sp>
          <p:nvSpPr>
            <p:cNvPr id="31" name="TextBox 30"/>
            <p:cNvSpPr txBox="1"/>
            <p:nvPr/>
          </p:nvSpPr>
          <p:spPr>
            <a:xfrm>
              <a:off x="4793890" y="4906675"/>
              <a:ext cx="168507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[-1%, -3%, </a:t>
              </a:r>
              <a:r>
                <a:rPr kumimoji="0" lang="mr-IN"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r>
                <a:rPr kumimoji="0" lang="en-US" sz="2000" b="1" i="0" u="none" strike="noStrike" kern="1200" cap="none" spc="0" normalizeH="0" baseline="0" noProof="0" dirty="0">
                  <a:ln>
                    <a:noFill/>
                  </a:ln>
                  <a:solidFill>
                    <a:prstClr val="black"/>
                  </a:solidFill>
                  <a:effectLst/>
                  <a:uLnTx/>
                  <a:uFillTx/>
                  <a:latin typeface="Cambria Math" charset="0"/>
                  <a:ea typeface="Cambria Math" charset="0"/>
                  <a:cs typeface="Cambria Math" charset="0"/>
                </a:rPr>
                <a:t>]</a:t>
              </a:r>
            </a:p>
          </p:txBody>
        </p:sp>
        <p:sp>
          <p:nvSpPr>
            <p:cNvPr id="32" name="TextBox 31"/>
            <p:cNvSpPr txBox="1"/>
            <p:nvPr/>
          </p:nvSpPr>
          <p:spPr>
            <a:xfrm>
              <a:off x="4560522" y="5238395"/>
              <a:ext cx="22751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Predicted </a:t>
              </a:r>
              <a:r>
                <a:rPr kumimoji="0" lang="en-US" sz="2400" b="0" i="1" u="none" strike="noStrike" kern="1200" cap="none" spc="0" normalizeH="0" baseline="0" noProof="0">
                  <a:ln>
                    <a:noFill/>
                  </a:ln>
                  <a:solidFill>
                    <a:prstClr val="black"/>
                  </a:solidFill>
                  <a:effectLst/>
                  <a:uLnTx/>
                  <a:uFillTx/>
                  <a:latin typeface="Gill Sans MT"/>
                  <a:ea typeface=""/>
                  <a:cs typeface="+mn-cs"/>
                </a:rPr>
                <a:t>performance loss</a:t>
              </a:r>
              <a:endParaRPr kumimoji="0" lang="en-US" sz="2400" b="0" i="1" u="none" strike="noStrike" kern="1200" cap="none" spc="0" normalizeH="0" baseline="0" noProof="0" dirty="0">
                <a:ln>
                  <a:noFill/>
                </a:ln>
                <a:solidFill>
                  <a:prstClr val="black"/>
                </a:solidFill>
                <a:effectLst/>
                <a:uLnTx/>
                <a:uFillTx/>
                <a:latin typeface="Gill Sans MT"/>
                <a:ea typeface=""/>
                <a:cs typeface="+mn-cs"/>
              </a:endParaRPr>
            </a:p>
          </p:txBody>
        </p:sp>
        <p:sp>
          <p:nvSpPr>
            <p:cNvPr id="33" name="Right Arrow 32"/>
            <p:cNvSpPr/>
            <p:nvPr/>
          </p:nvSpPr>
          <p:spPr>
            <a:xfrm>
              <a:off x="4522814" y="4906675"/>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nvGrpSpPr>
          <p:cNvPr id="40" name="min output"/>
          <p:cNvGrpSpPr/>
          <p:nvPr/>
        </p:nvGrpSpPr>
        <p:grpSpPr>
          <a:xfrm>
            <a:off x="6273883" y="4695678"/>
            <a:ext cx="1751050" cy="1547098"/>
            <a:chOff x="6309048" y="4695678"/>
            <a:chExt cx="1751050" cy="1547098"/>
          </a:xfrm>
        </p:grpSpPr>
        <p:sp>
          <p:nvSpPr>
            <p:cNvPr id="37" name="TextBox 36"/>
            <p:cNvSpPr txBox="1"/>
            <p:nvPr/>
          </p:nvSpPr>
          <p:spPr>
            <a:xfrm>
              <a:off x="6641494" y="4695678"/>
              <a:ext cx="1077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Gill Sans MT"/>
                  <a:ea typeface=""/>
                  <a:cs typeface="+mn-cs"/>
                </a:rPr>
                <a:t>Voltage</a:t>
              </a:r>
            </a:p>
          </p:txBody>
        </p:sp>
        <p:sp>
          <p:nvSpPr>
            <p:cNvPr id="34" name="min_volt_func"/>
            <p:cNvSpPr/>
            <p:nvPr/>
          </p:nvSpPr>
          <p:spPr>
            <a:xfrm>
              <a:off x="6641495" y="4743500"/>
              <a:ext cx="955070" cy="774769"/>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5" name="Right Arrow 34"/>
            <p:cNvSpPr/>
            <p:nvPr/>
          </p:nvSpPr>
          <p:spPr>
            <a:xfrm>
              <a:off x="7719153" y="4906675"/>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6" name="Right Arrow 35"/>
            <p:cNvSpPr/>
            <p:nvPr/>
          </p:nvSpPr>
          <p:spPr>
            <a:xfrm>
              <a:off x="6309048" y="4892403"/>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TextBox 37"/>
            <p:cNvSpPr txBox="1"/>
            <p:nvPr/>
          </p:nvSpPr>
          <p:spPr>
            <a:xfrm>
              <a:off x="6649993" y="5781111"/>
              <a:ext cx="97635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Gill Sans MT"/>
                  <a:ea typeface=""/>
                  <a:cs typeface="+mn-cs"/>
                </a:rPr>
                <a:t>Target</a:t>
              </a:r>
              <a:endParaRPr kumimoji="0" lang="en-US" sz="2400" b="0" i="1" u="none" strike="noStrike" kern="1200" cap="none" spc="0" normalizeH="0" baseline="0" noProof="0" dirty="0">
                <a:ln>
                  <a:noFill/>
                </a:ln>
                <a:solidFill>
                  <a:prstClr val="black"/>
                </a:solidFill>
                <a:effectLst/>
                <a:uLnTx/>
                <a:uFillTx/>
                <a:latin typeface="Gill Sans MT"/>
                <a:ea typeface=""/>
                <a:cs typeface="+mn-cs"/>
              </a:endParaRPr>
            </a:p>
          </p:txBody>
        </p:sp>
        <p:sp>
          <p:nvSpPr>
            <p:cNvPr id="39" name="Right Arrow 38"/>
            <p:cNvSpPr/>
            <p:nvPr/>
          </p:nvSpPr>
          <p:spPr>
            <a:xfrm rot="16200000">
              <a:off x="6948558" y="5489371"/>
              <a:ext cx="340945" cy="444096"/>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cxnSp>
        <p:nvCxnSpPr>
          <p:cNvPr id="45" name="Straight Connector 44"/>
          <p:cNvCxnSpPr/>
          <p:nvPr/>
        </p:nvCxnSpPr>
        <p:spPr>
          <a:xfrm flipH="1">
            <a:off x="498679" y="3526744"/>
            <a:ext cx="2967414" cy="1012270"/>
          </a:xfrm>
          <a:prstGeom prst="line">
            <a:avLst/>
          </a:prstGeom>
          <a:ln w="34925" cap="rnd">
            <a:solidFill>
              <a:schemeClr val="bg1">
                <a:lumMod val="50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555891" y="3526744"/>
            <a:ext cx="2743362" cy="1168934"/>
          </a:xfrm>
          <a:prstGeom prst="line">
            <a:avLst/>
          </a:prstGeom>
          <a:ln w="34925" cap="rnd">
            <a:solidFill>
              <a:schemeClr val="bg1">
                <a:lumMod val="50000"/>
              </a:schemeClr>
            </a:solidFill>
            <a:prstDash val="sysDash"/>
            <a:tailEnd type="none" w="lg" len="lg"/>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973738" y="4812318"/>
            <a:ext cx="93807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l Sans MT"/>
                <a:ea typeface=""/>
                <a:cs typeface="+mn-cs"/>
              </a:rPr>
              <a:t>Final</a:t>
            </a:r>
            <a:br>
              <a:rPr kumimoji="0" lang="en-US" sz="2000" b="0" i="0" u="none" strike="noStrike" kern="1200" cap="none" spc="0" normalizeH="0" baseline="0" noProof="0">
                <a:ln>
                  <a:noFill/>
                </a:ln>
                <a:solidFill>
                  <a:prstClr val="black"/>
                </a:solidFill>
                <a:effectLst/>
                <a:uLnTx/>
                <a:uFillTx/>
                <a:latin typeface="Gill Sans MT"/>
                <a:ea typeface=""/>
                <a:cs typeface="+mn-cs"/>
              </a:rPr>
            </a:br>
            <a:r>
              <a:rPr kumimoji="0" lang="en-US" sz="2000" b="0" i="0" u="none" strike="noStrike" kern="1200" cap="none" spc="0" normalizeH="0" baseline="0" noProof="0">
                <a:ln>
                  <a:noFill/>
                </a:ln>
                <a:solidFill>
                  <a:prstClr val="black"/>
                </a:solidFill>
                <a:effectLst/>
                <a:uLnTx/>
                <a:uFillTx/>
                <a:latin typeface="Gill Sans MT"/>
                <a:ea typeface=""/>
                <a:cs typeface="+mn-cs"/>
              </a:rPr>
              <a:t>Voltage</a:t>
            </a:r>
          </a:p>
        </p:txBody>
      </p:sp>
    </p:spTree>
    <p:extLst>
      <p:ext uri="{BB962C8B-B14F-4D97-AF65-F5344CB8AC3E}">
        <p14:creationId xmlns:p14="http://schemas.microsoft.com/office/powerpoint/2010/main" val="162201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Energy Savings with Bounded Performance</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graphicFrame>
        <p:nvGraphicFramePr>
          <p:cNvPr id="7" name="Chart 6"/>
          <p:cNvGraphicFramePr>
            <a:graphicFrameLocks/>
          </p:cNvGraphicFramePr>
          <p:nvPr>
            <p:extLst/>
          </p:nvPr>
        </p:nvGraphicFramePr>
        <p:xfrm>
          <a:off x="408654" y="1219200"/>
          <a:ext cx="4610100" cy="5137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nvPr>
        </p:nvGraphicFramePr>
        <p:xfrm>
          <a:off x="5015901" y="1362105"/>
          <a:ext cx="3823299" cy="4994244"/>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5957004" y="4727787"/>
            <a:ext cx="2729796" cy="0"/>
          </a:xfrm>
          <a:prstGeom prst="line">
            <a:avLst/>
          </a:prstGeom>
          <a:ln w="6032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241588" y="4713757"/>
            <a:ext cx="219758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a:ea typeface=""/>
                <a:cs typeface="+mn-cs"/>
              </a:rPr>
              <a:t>Performance Target</a:t>
            </a:r>
          </a:p>
        </p:txBody>
      </p:sp>
      <p:sp>
        <p:nvSpPr>
          <p:cNvPr id="25" name="TextBox 24"/>
          <p:cNvSpPr txBox="1"/>
          <p:nvPr/>
        </p:nvSpPr>
        <p:spPr>
          <a:xfrm>
            <a:off x="1789028" y="1602800"/>
            <a:ext cx="172463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lumMod val="50000"/>
                  </a:prstClr>
                </a:solidFill>
                <a:effectLst/>
                <a:uLnTx/>
                <a:uFillTx/>
                <a:latin typeface="Gill Sans MT"/>
                <a:ea typeface=""/>
                <a:cs typeface="+mn-cs"/>
              </a:rPr>
              <a:t>[David+, ICAC’11]</a:t>
            </a:r>
          </a:p>
        </p:txBody>
      </p:sp>
      <p:cxnSp>
        <p:nvCxnSpPr>
          <p:cNvPr id="16" name="Straight Connector 15"/>
          <p:cNvCxnSpPr/>
          <p:nvPr/>
        </p:nvCxnSpPr>
        <p:spPr>
          <a:xfrm>
            <a:off x="6109404" y="2000353"/>
            <a:ext cx="2577396" cy="0"/>
          </a:xfrm>
          <a:prstGeom prst="line">
            <a:avLst/>
          </a:prstGeom>
          <a:ln w="1587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825848" y="2427641"/>
            <a:ext cx="2746152" cy="2686226"/>
            <a:chOff x="1825848" y="2427641"/>
            <a:chExt cx="2746152" cy="2686226"/>
          </a:xfrm>
        </p:grpSpPr>
        <p:grpSp>
          <p:nvGrpSpPr>
            <p:cNvPr id="24" name="Group 23"/>
            <p:cNvGrpSpPr/>
            <p:nvPr/>
          </p:nvGrpSpPr>
          <p:grpSpPr>
            <a:xfrm>
              <a:off x="1825848" y="2448732"/>
              <a:ext cx="2450791" cy="2665135"/>
              <a:chOff x="1825848" y="2448732"/>
              <a:chExt cx="2450791" cy="2665135"/>
            </a:xfrm>
          </p:grpSpPr>
          <p:cxnSp>
            <p:nvCxnSpPr>
              <p:cNvPr id="17" name="Straight Arrow Connector 16"/>
              <p:cNvCxnSpPr/>
              <p:nvPr/>
            </p:nvCxnSpPr>
            <p:spPr>
              <a:xfrm>
                <a:off x="3855059" y="2448732"/>
                <a:ext cx="0" cy="2665135"/>
              </a:xfrm>
              <a:prstGeom prst="straightConnector1">
                <a:avLst/>
              </a:prstGeom>
              <a:ln w="34925" cap="rnd">
                <a:solidFill>
                  <a:schemeClr val="accent3">
                    <a:lumMod val="75000"/>
                  </a:schemeClr>
                </a:solidFill>
                <a:headEnd type="arrow" w="lg" len="lg"/>
                <a:tailEnd type="non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25848" y="2453256"/>
                <a:ext cx="245079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More savings for </a:t>
                </a:r>
                <a:b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br>
                <a:r>
                  <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rPr>
                  <a:t>high bandwidth applications</a:t>
                </a:r>
              </a:p>
            </p:txBody>
          </p:sp>
        </p:grpSp>
        <p:cxnSp>
          <p:nvCxnSpPr>
            <p:cNvPr id="6" name="Straight Connector 5"/>
            <p:cNvCxnSpPr/>
            <p:nvPr/>
          </p:nvCxnSpPr>
          <p:spPr>
            <a:xfrm flipH="1">
              <a:off x="3610467" y="2427641"/>
              <a:ext cx="961533" cy="0"/>
            </a:xfrm>
            <a:prstGeom prst="line">
              <a:avLst/>
            </a:prstGeom>
            <a:ln w="34925" cap="rnd">
              <a:solidFill>
                <a:schemeClr val="accent3">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5864240" y="1475809"/>
            <a:ext cx="318383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9BBB59">
                    <a:lumMod val="75000"/>
                  </a:srgbClr>
                </a:solidFill>
                <a:effectLst/>
                <a:uLnTx/>
                <a:uFillTx/>
                <a:latin typeface="Gill Sans MT"/>
                <a:ea typeface=""/>
                <a:cs typeface="+mn-cs"/>
              </a:rPr>
              <a:t>Meets performance target</a:t>
            </a:r>
            <a:endParaRPr kumimoji="0" lang="en-US" sz="2000" b="0" i="0" u="none" strike="noStrike" kern="1200" cap="none" spc="0" normalizeH="0" baseline="0" noProof="0" dirty="0">
              <a:ln>
                <a:noFill/>
              </a:ln>
              <a:solidFill>
                <a:srgbClr val="9BBB59">
                  <a:lumMod val="75000"/>
                </a:srgbClr>
              </a:solidFill>
              <a:effectLst/>
              <a:uLnTx/>
              <a:uFillTx/>
              <a:latin typeface="Gill Sans MT"/>
              <a:ea typeface=""/>
              <a:cs typeface="+mn-cs"/>
            </a:endParaRPr>
          </a:p>
        </p:txBody>
      </p:sp>
      <p:grpSp>
        <p:nvGrpSpPr>
          <p:cNvPr id="36" name="e savings"/>
          <p:cNvGrpSpPr/>
          <p:nvPr/>
        </p:nvGrpSpPr>
        <p:grpSpPr>
          <a:xfrm>
            <a:off x="2466536" y="1997484"/>
            <a:ext cx="2497438" cy="2028508"/>
            <a:chOff x="2466536" y="1997484"/>
            <a:chExt cx="2497438" cy="2028508"/>
          </a:xfrm>
        </p:grpSpPr>
        <p:sp>
          <p:nvSpPr>
            <p:cNvPr id="30" name="TextBox 29"/>
            <p:cNvSpPr txBox="1"/>
            <p:nvPr/>
          </p:nvSpPr>
          <p:spPr>
            <a:xfrm>
              <a:off x="4016411" y="1997484"/>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7.3%</a:t>
              </a:r>
            </a:p>
          </p:txBody>
        </p:sp>
        <p:sp>
          <p:nvSpPr>
            <p:cNvPr id="31" name="TextBox 30"/>
            <p:cNvSpPr txBox="1"/>
            <p:nvPr/>
          </p:nvSpPr>
          <p:spPr>
            <a:xfrm>
              <a:off x="2466536" y="3564327"/>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3.2%</a:t>
              </a:r>
            </a:p>
          </p:txBody>
        </p:sp>
      </p:grpSp>
      <p:grpSp>
        <p:nvGrpSpPr>
          <p:cNvPr id="37" name="perf loss"/>
          <p:cNvGrpSpPr/>
          <p:nvPr/>
        </p:nvGrpSpPr>
        <p:grpSpPr>
          <a:xfrm>
            <a:off x="6675971" y="2933039"/>
            <a:ext cx="2279324" cy="526375"/>
            <a:chOff x="6848120" y="3019028"/>
            <a:chExt cx="2279324" cy="526375"/>
          </a:xfrm>
        </p:grpSpPr>
        <p:sp>
          <p:nvSpPr>
            <p:cNvPr id="32" name="TextBox 31"/>
            <p:cNvSpPr txBox="1"/>
            <p:nvPr/>
          </p:nvSpPr>
          <p:spPr>
            <a:xfrm>
              <a:off x="6848120" y="301902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-1.6%</a:t>
              </a:r>
            </a:p>
          </p:txBody>
        </p:sp>
        <p:sp>
          <p:nvSpPr>
            <p:cNvPr id="34" name="TextBox 33"/>
            <p:cNvSpPr txBox="1"/>
            <p:nvPr/>
          </p:nvSpPr>
          <p:spPr>
            <a:xfrm>
              <a:off x="8179881" y="3083738"/>
              <a:ext cx="9475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BBB59">
                      <a:lumMod val="75000"/>
                    </a:srgbClr>
                  </a:solidFill>
                  <a:effectLst/>
                  <a:uLnTx/>
                  <a:uFillTx/>
                  <a:latin typeface="Gill Sans MT"/>
                  <a:ea typeface=""/>
                  <a:cs typeface="+mn-cs"/>
                </a:rPr>
                <a:t>-1.8%</a:t>
              </a:r>
            </a:p>
          </p:txBody>
        </p:sp>
      </p:grpSp>
    </p:spTree>
    <p:extLst>
      <p:ext uri="{BB962C8B-B14F-4D97-AF65-F5344CB8AC3E}">
        <p14:creationId xmlns:p14="http://schemas.microsoft.com/office/powerpoint/2010/main" val="247261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4" grpId="0"/>
      <p:bldP spid="2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067800" cy="1066800"/>
          </a:xfrm>
        </p:spPr>
        <p:txBody>
          <a:bodyPr/>
          <a:lstStyle/>
          <a:p>
            <a:r>
              <a:rPr lang="en-US"/>
              <a:t>Voltron: </a:t>
            </a:r>
            <a:r>
              <a:rPr lang="en-US" dirty="0"/>
              <a:t>Advantages &amp; Disadvantages</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Advantages</a:t>
            </a:r>
          </a:p>
          <a:p>
            <a:pPr marL="0" indent="0">
              <a:buNone/>
            </a:pPr>
            <a:r>
              <a:rPr lang="en-US" dirty="0"/>
              <a:t>   + Can trade-off between voltage and latency to improve energy or performance</a:t>
            </a:r>
          </a:p>
          <a:p>
            <a:pPr marL="0" indent="0">
              <a:buNone/>
            </a:pPr>
            <a:r>
              <a:rPr lang="en-US" dirty="0"/>
              <a:t>   + Can exploit the high voltage margin present in DRAM</a:t>
            </a:r>
          </a:p>
          <a:p>
            <a:pPr marL="0" indent="0">
              <a:buNone/>
            </a:pPr>
            <a:endParaRPr lang="en-US" dirty="0"/>
          </a:p>
          <a:p>
            <a:r>
              <a:rPr lang="en-US" dirty="0">
                <a:solidFill>
                  <a:srgbClr val="0000FF"/>
                </a:solidFill>
              </a:rPr>
              <a:t>Disadvantages</a:t>
            </a:r>
            <a:endParaRPr lang="en-US" dirty="0"/>
          </a:p>
          <a:p>
            <a:pPr marL="0" indent="0">
              <a:buNone/>
            </a:pPr>
            <a:r>
              <a:rPr lang="en-US" dirty="0">
                <a:solidFill>
                  <a:srgbClr val="0000FF"/>
                </a:solidFill>
              </a:rPr>
              <a:t>    </a:t>
            </a:r>
            <a:r>
              <a:rPr lang="en-US" dirty="0"/>
              <a:t>- Requires finding the reliable operating voltage for each chip </a:t>
            </a:r>
            <a:r>
              <a:rPr lang="en-US" dirty="0">
                <a:sym typeface="Wingdings"/>
              </a:rPr>
              <a:t> higher testing cost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762152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a:t>
            </a:r>
            <a:r>
              <a:rPr lang="en-US" sz="2000" u="sng" dirty="0"/>
              <a:t>Onur Mutlu</a:t>
            </a:r>
            <a:r>
              <a:rPr lang="en-US" sz="2000" dirty="0"/>
              <a:t>,</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40150949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If </a:t>
            </a:r>
            <a:r>
              <a:rPr lang="is-IS" dirty="0"/>
              <a:t>…</a:t>
            </a:r>
            <a:endParaRPr lang="en-US" dirty="0"/>
          </a:p>
        </p:txBody>
      </p:sp>
      <p:sp>
        <p:nvSpPr>
          <p:cNvPr id="3" name="Content Placeholder 2"/>
          <p:cNvSpPr>
            <a:spLocks noGrp="1"/>
          </p:cNvSpPr>
          <p:nvPr>
            <p:ph idx="1"/>
          </p:nvPr>
        </p:nvSpPr>
        <p:spPr/>
        <p:txBody>
          <a:bodyPr/>
          <a:lstStyle/>
          <a:p>
            <a:r>
              <a:rPr lang="is-IS" dirty="0">
                <a:solidFill>
                  <a:srgbClr val="FF0000"/>
                </a:solidFill>
              </a:rPr>
              <a:t>… we can sacrifice reliability of some data to access it with even lower latency?</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96873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Tree>
    <p:extLst>
      <p:ext uri="{BB962C8B-B14F-4D97-AF65-F5344CB8AC3E}">
        <p14:creationId xmlns:p14="http://schemas.microsoft.com/office/powerpoint/2010/main" val="31040874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1094104"/>
            <a:ext cx="8987622" cy="5318753"/>
          </a:xfrm>
        </p:spPr>
        <p:txBody>
          <a:bodyPr/>
          <a:lstStyle/>
          <a:p>
            <a:r>
              <a:rPr lang="en-US" dirty="0"/>
              <a:t>A </a:t>
            </a:r>
            <a:r>
              <a:rPr lang="en-US" b="1" dirty="0">
                <a:solidFill>
                  <a:schemeClr val="accent5"/>
                </a:solidFill>
              </a:rPr>
              <a:t>PUF</a:t>
            </a:r>
            <a:r>
              <a:rPr lang="en-US" dirty="0">
                <a:solidFill>
                  <a:schemeClr val="accent5"/>
                </a:solidFill>
              </a:rPr>
              <a:t> </a:t>
            </a:r>
            <a:r>
              <a:rPr lang="en-US" dirty="0"/>
              <a:t>is function that generates a signature </a:t>
            </a:r>
            <a:r>
              <a:rPr lang="en-US" b="1" dirty="0">
                <a:solidFill>
                  <a:schemeClr val="accent6"/>
                </a:solidFill>
              </a:rPr>
              <a:t>unique</a:t>
            </a:r>
            <a:r>
              <a:rPr lang="en-US" dirty="0">
                <a:solidFill>
                  <a:schemeClr val="accent6"/>
                </a:solidFill>
              </a:rPr>
              <a:t> </a:t>
            </a:r>
            <a:r>
              <a:rPr lang="en-US" dirty="0"/>
              <a:t>to a given device </a:t>
            </a:r>
          </a:p>
          <a:p>
            <a:endParaRPr lang="en-US" dirty="0"/>
          </a:p>
          <a:p>
            <a:r>
              <a:rPr lang="en-US" dirty="0"/>
              <a:t>Used in a </a:t>
            </a:r>
            <a:r>
              <a:rPr lang="en-US" b="1" dirty="0">
                <a:solidFill>
                  <a:schemeClr val="accent5"/>
                </a:solidFill>
              </a:rPr>
              <a:t>Challenge-Response Protocol</a:t>
            </a:r>
            <a:r>
              <a:rPr lang="en-US" dirty="0"/>
              <a:t> </a:t>
            </a:r>
          </a:p>
          <a:p>
            <a:pPr lvl="1"/>
            <a:r>
              <a:rPr lang="en-US" sz="3200" dirty="0"/>
              <a:t>Each device generates a unique </a:t>
            </a:r>
            <a:r>
              <a:rPr lang="en-US" sz="3200" b="1" dirty="0">
                <a:solidFill>
                  <a:schemeClr val="accent5"/>
                </a:solidFill>
              </a:rPr>
              <a:t>PUF response </a:t>
            </a:r>
            <a:r>
              <a:rPr lang="en-US" sz="3200" dirty="0"/>
              <a:t>depending the inputs</a:t>
            </a:r>
          </a:p>
          <a:p>
            <a:pPr lvl="1"/>
            <a:endParaRPr lang="en-US" sz="1800" dirty="0"/>
          </a:p>
          <a:p>
            <a:pPr lvl="1"/>
            <a:r>
              <a:rPr lang="en-US" sz="3200" dirty="0"/>
              <a:t>A trusted server </a:t>
            </a:r>
            <a:r>
              <a:rPr lang="en-US" sz="3200" b="1" dirty="0">
                <a:solidFill>
                  <a:schemeClr val="accent6">
                    <a:lumMod val="75000"/>
                  </a:schemeClr>
                </a:solidFill>
              </a:rPr>
              <a:t>authenticates</a:t>
            </a:r>
            <a:r>
              <a:rPr lang="en-US" sz="3200" dirty="0">
                <a:solidFill>
                  <a:schemeClr val="accent6">
                    <a:lumMod val="75000"/>
                  </a:schemeClr>
                </a:solidFill>
              </a:rPr>
              <a:t> </a:t>
            </a:r>
            <a:r>
              <a:rPr lang="en-US" sz="3200" dirty="0"/>
              <a:t>a device if it generates the expected PUF response</a:t>
            </a:r>
          </a:p>
        </p:txBody>
      </p:sp>
    </p:spTree>
    <p:extLst>
      <p:ext uri="{BB962C8B-B14F-4D97-AF65-F5344CB8AC3E}">
        <p14:creationId xmlns:p14="http://schemas.microsoft.com/office/powerpoint/2010/main" val="181735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223 LPDDR4 DRAM Devices</a:t>
            </a:r>
          </a:p>
        </p:txBody>
      </p:sp>
      <p:sp>
        <p:nvSpPr>
          <p:cNvPr id="3" name="Content Placeholder 2"/>
          <p:cNvSpPr>
            <a:spLocks noGrp="1"/>
          </p:cNvSpPr>
          <p:nvPr>
            <p:ph idx="1"/>
          </p:nvPr>
        </p:nvSpPr>
        <p:spPr>
          <a:xfrm>
            <a:off x="75991" y="1683657"/>
            <a:ext cx="8987622" cy="4546320"/>
          </a:xfrm>
        </p:spPr>
        <p:txBody>
          <a:bodyPr/>
          <a:lstStyle/>
          <a:p>
            <a:r>
              <a:rPr lang="en-US" dirty="0"/>
              <a:t>Latency failures come from accessing DRAM with </a:t>
            </a:r>
            <a:r>
              <a:rPr lang="en-US" b="1" dirty="0">
                <a:solidFill>
                  <a:srgbClr val="C00000"/>
                </a:solidFill>
              </a:rPr>
              <a:t>reduced</a:t>
            </a:r>
            <a:r>
              <a:rPr lang="en-US" dirty="0"/>
              <a:t> timing parameters.</a:t>
            </a:r>
          </a:p>
          <a:p>
            <a:endParaRPr lang="en-US" dirty="0"/>
          </a:p>
          <a:p>
            <a:r>
              <a:rPr lang="en-US" b="1" dirty="0"/>
              <a:t>Key Observations:</a:t>
            </a:r>
          </a:p>
          <a:p>
            <a:pPr marL="971550" lvl="1" indent="-514350">
              <a:buFont typeface="+mj-lt"/>
              <a:buAutoNum type="arabicPeriod"/>
            </a:pPr>
            <a:r>
              <a:rPr lang="en-US" sz="3200" dirty="0"/>
              <a:t>A cell’s </a:t>
            </a:r>
            <a:r>
              <a:rPr lang="en-US" sz="3200" b="1" dirty="0">
                <a:solidFill>
                  <a:schemeClr val="accent6">
                    <a:lumMod val="75000"/>
                  </a:schemeClr>
                </a:solidFill>
              </a:rPr>
              <a:t>latency failure</a:t>
            </a:r>
            <a:r>
              <a:rPr lang="en-US" sz="3200" dirty="0"/>
              <a:t> probability is determined by </a:t>
            </a:r>
            <a:r>
              <a:rPr lang="en-US" sz="3200"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sz="3200" dirty="0"/>
              <a:t>Latency failure patterns are </a:t>
            </a:r>
            <a:r>
              <a:rPr lang="en-US" sz="3200" b="1" dirty="0">
                <a:solidFill>
                  <a:schemeClr val="accent5"/>
                </a:solidFill>
              </a:rPr>
              <a:t>repeatable and unique to a device</a:t>
            </a:r>
            <a:endParaRPr lang="en-US" sz="3200" dirty="0"/>
          </a:p>
          <a:p>
            <a:endParaRPr lang="en-US" dirty="0"/>
          </a:p>
        </p:txBody>
      </p:sp>
    </p:spTree>
    <p:extLst>
      <p:ext uri="{BB962C8B-B14F-4D97-AF65-F5344CB8AC3E}">
        <p14:creationId xmlns:p14="http://schemas.microsoft.com/office/powerpoint/2010/main" val="29328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938818"/>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grpSp>
        <p:nvGrpSpPr>
          <p:cNvPr id="71" name="Group 70"/>
          <p:cNvGrpSpPr/>
          <p:nvPr/>
        </p:nvGrpSpPr>
        <p:grpSpPr>
          <a:xfrm>
            <a:off x="1624693" y="2661252"/>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220766"/>
            <a:ext cx="3114951" cy="2629342"/>
            <a:chOff x="235278" y="2377403"/>
            <a:chExt cx="3114951" cy="2629342"/>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endCxn id="54" idx="1"/>
            </p:cNvCxnSpPr>
            <p:nvPr/>
          </p:nvCxnSpPr>
          <p:spPr>
            <a:xfrm>
              <a:off x="945394" y="3357931"/>
              <a:ext cx="695202" cy="1648814"/>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494809" y="1230285"/>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2"/>
            </p:cNvCxnSpPr>
            <p:nvPr/>
          </p:nvCxnSpPr>
          <p:spPr>
            <a:xfrm flipH="1">
              <a:off x="5675086" y="3217919"/>
              <a:ext cx="1037349" cy="652889"/>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5393764"/>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73396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5535668" y="3259198"/>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leads to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characteristics</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251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25"/>
                                        </p:tgtEl>
                                        <p:attrNameLst>
                                          <p:attrName>style.visibility</p:attrName>
                                        </p:attrNameLst>
                                      </p:cBhvr>
                                      <p:to>
                                        <p:strVal val="visible"/>
                                      </p:to>
                                    </p:set>
                                    <p:animEffect transition="in" filter="wipe(left)">
                                      <p:cBhvr>
                                        <p:cTn id="77" dur="2000"/>
                                        <p:tgtEl>
                                          <p:spTgt spid="125"/>
                                        </p:tgtEl>
                                      </p:cBhvr>
                                    </p:animEffect>
                                  </p:childTnLst>
                                </p:cTn>
                              </p:par>
                              <p:par>
                                <p:cTn id="78" presetID="22" presetClass="entr" presetSubtype="8" fill="hold" nodeType="withEffect">
                                  <p:stCondLst>
                                    <p:cond delay="2000"/>
                                  </p:stCondLst>
                                  <p:childTnLst>
                                    <p:set>
                                      <p:cBhvr>
                                        <p:cTn id="79" dur="1" fill="hold">
                                          <p:stCondLst>
                                            <p:cond delay="0"/>
                                          </p:stCondLst>
                                        </p:cTn>
                                        <p:tgtEl>
                                          <p:spTgt spid="124"/>
                                        </p:tgtEl>
                                        <p:attrNameLst>
                                          <p:attrName>style.visibility</p:attrName>
                                        </p:attrNameLst>
                                      </p:cBhvr>
                                      <p:to>
                                        <p:strVal val="visible"/>
                                      </p:to>
                                    </p:set>
                                    <p:animEffect transition="in" filter="wipe(left)">
                                      <p:cBhvr>
                                        <p:cTn id="80" dur="2000"/>
                                        <p:tgtEl>
                                          <p:spTgt spid="124"/>
                                        </p:tgtEl>
                                      </p:cBhvr>
                                    </p:animEffect>
                                  </p:childTnLst>
                                </p:cTn>
                              </p:par>
                              <p:par>
                                <p:cTn id="81" presetID="22" presetClass="entr" presetSubtype="8" fill="hold" nodeType="withEffect">
                                  <p:stCondLst>
                                    <p:cond delay="1000"/>
                                  </p:stCondLst>
                                  <p:childTnLst>
                                    <p:set>
                                      <p:cBhvr>
                                        <p:cTn id="82" dur="1" fill="hold">
                                          <p:stCondLst>
                                            <p:cond delay="0"/>
                                          </p:stCondLst>
                                        </p:cTn>
                                        <p:tgtEl>
                                          <p:spTgt spid="123"/>
                                        </p:tgtEl>
                                        <p:attrNameLst>
                                          <p:attrName>style.visibility</p:attrName>
                                        </p:attrNameLst>
                                      </p:cBhvr>
                                      <p:to>
                                        <p:strVal val="visible"/>
                                      </p:to>
                                    </p:set>
                                    <p:animEffect transition="in" filter="wipe(left)">
                                      <p:cBhvr>
                                        <p:cTn id="83" dur="2000"/>
                                        <p:tgtEl>
                                          <p:spTgt spid="123"/>
                                        </p:tgtEl>
                                      </p:cBhvr>
                                    </p:animEffect>
                                  </p:childTnLst>
                                </p:cTn>
                              </p:par>
                              <p:par>
                                <p:cTn id="84" presetID="22" presetClass="entr" presetSubtype="8" fill="hold" nodeType="withEffect">
                                  <p:stCondLst>
                                    <p:cond delay="500"/>
                                  </p:stCondLst>
                                  <p:childTnLst>
                                    <p:set>
                                      <p:cBhvr>
                                        <p:cTn id="85" dur="1" fill="hold">
                                          <p:stCondLst>
                                            <p:cond delay="0"/>
                                          </p:stCondLst>
                                        </p:cTn>
                                        <p:tgtEl>
                                          <p:spTgt spid="122"/>
                                        </p:tgtEl>
                                        <p:attrNameLst>
                                          <p:attrName>style.visibility</p:attrName>
                                        </p:attrNameLst>
                                      </p:cBhvr>
                                      <p:to>
                                        <p:strVal val="visible"/>
                                      </p:to>
                                    </p:set>
                                    <p:animEffect transition="in" filter="wipe(left)">
                                      <p:cBhvr>
                                        <p:cTn id="86" dur="2000"/>
                                        <p:tgtEl>
                                          <p:spTgt spid="122"/>
                                        </p:tgtEl>
                                      </p:cBhvr>
                                    </p:animEffect>
                                  </p:childTnLst>
                                </p:cTn>
                              </p:par>
                              <p:par>
                                <p:cTn id="87" presetID="1" presetClass="entr" presetSubtype="0" fill="hold" grpId="0"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8" grpId="0"/>
      <p:bldP spid="149" grpId="0"/>
      <p:bldP spid="150" grpId="0"/>
      <p:bldP spid="151" grpId="0"/>
      <p:bldP spid="15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3" name="Group 122"/>
          <p:cNvGrpSpPr/>
          <p:nvPr/>
        </p:nvGrpSpPr>
        <p:grpSpPr>
          <a:xfrm>
            <a:off x="1808155" y="2352180"/>
            <a:ext cx="6479962" cy="3041824"/>
            <a:chOff x="1808155" y="2476164"/>
            <a:chExt cx="6479962" cy="3041824"/>
          </a:xfrm>
        </p:grpSpPr>
        <p:sp>
          <p:nvSpPr>
            <p:cNvPr id="108" name="Freeform 107"/>
            <p:cNvSpPr/>
            <p:nvPr/>
          </p:nvSpPr>
          <p:spPr>
            <a:xfrm>
              <a:off x="1808155" y="5033682"/>
              <a:ext cx="2010493" cy="484306"/>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Freeform 113"/>
            <p:cNvSpPr/>
            <p:nvPr/>
          </p:nvSpPr>
          <p:spPr>
            <a:xfrm>
              <a:off x="3813717" y="2476164"/>
              <a:ext cx="4474400" cy="256418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4" name="Group 123"/>
          <p:cNvGrpSpPr/>
          <p:nvPr/>
        </p:nvGrpSpPr>
        <p:grpSpPr>
          <a:xfrm>
            <a:off x="1854349" y="2505928"/>
            <a:ext cx="6433695" cy="284949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46669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6638" y="2507027"/>
            <a:ext cx="6433695" cy="2849490"/>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1" y="2683964"/>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6" y="3259198"/>
            <a:ext cx="338463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higher</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n-US" sz="2400" b="1" i="1" u="none" strike="noStrike" kern="1200" cap="none" spc="0" normalizeH="0" baseline="0" noProof="0">
                <a:ln>
                  <a:noFill/>
                </a:ln>
                <a:solidFill>
                  <a:srgbClr val="C00000"/>
                </a:solidFill>
                <a:effectLst/>
                <a:uLnTx/>
                <a:uFillTx/>
                <a:latin typeface="Calibri" panose="020F0502020204030204"/>
                <a:ea typeface="+mn-ea"/>
                <a:cs typeface="+mn-cs"/>
              </a:rPr>
              <a:t>probability</a:t>
            </a: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 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32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8.33333E-7 2.59259E-6 L -0.28941 -0.00116 " pathEditMode="relative" rAng="0" ptsTypes="AA">
                                      <p:cBhvr>
                                        <p:cTn id="14" dur="2000" fill="hold"/>
                                        <p:tgtEl>
                                          <p:spTgt spid="39"/>
                                        </p:tgtEl>
                                        <p:attrNameLst>
                                          <p:attrName>ppt_x</p:attrName>
                                          <p:attrName>ppt_y</p:attrName>
                                        </p:attrNameLst>
                                      </p:cBhvr>
                                      <p:rCtr x="-14497" y="-116"/>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DRAM Latency PUF Evaluation</a:t>
            </a:r>
          </a:p>
        </p:txBody>
      </p:sp>
      <p:sp>
        <p:nvSpPr>
          <p:cNvPr id="3" name="Content Placeholder 2"/>
          <p:cNvSpPr>
            <a:spLocks noGrp="1"/>
          </p:cNvSpPr>
          <p:nvPr>
            <p:ph idx="1"/>
          </p:nvPr>
        </p:nvSpPr>
        <p:spPr>
          <a:xfrm>
            <a:off x="148564" y="1306621"/>
            <a:ext cx="8603552" cy="5318753"/>
          </a:xfrm>
        </p:spPr>
        <p:txBody>
          <a:bodyPr/>
          <a:lstStyle/>
          <a:p>
            <a:r>
              <a:rPr lang="en-US" dirty="0"/>
              <a:t>We generate PUF responses using </a:t>
            </a:r>
            <a:r>
              <a:rPr lang="en-US" b="1" dirty="0">
                <a:solidFill>
                  <a:srgbClr val="C00000"/>
                </a:solidFill>
              </a:rPr>
              <a:t>latency</a:t>
            </a:r>
            <a:r>
              <a:rPr lang="en-US" b="1" dirty="0"/>
              <a:t> </a:t>
            </a:r>
            <a:r>
              <a:rPr lang="en-US" b="1" dirty="0">
                <a:solidFill>
                  <a:srgbClr val="C00000"/>
                </a:solidFill>
              </a:rPr>
              <a:t>errors </a:t>
            </a:r>
            <a:r>
              <a:rPr lang="en-US" dirty="0"/>
              <a:t>in a region of DRAM</a:t>
            </a:r>
          </a:p>
          <a:p>
            <a:endParaRPr lang="en-US" dirty="0"/>
          </a:p>
          <a:p>
            <a:r>
              <a:rPr lang="en-US" dirty="0"/>
              <a:t>The latency error patterns </a:t>
            </a:r>
            <a:r>
              <a:rPr lang="en-US" b="1" dirty="0">
                <a:solidFill>
                  <a:srgbClr val="0070C0"/>
                </a:solidFill>
              </a:rPr>
              <a:t>satisfy PUF requirements</a:t>
            </a:r>
          </a:p>
          <a:p>
            <a:endParaRPr lang="en-US" b="1" dirty="0">
              <a:solidFill>
                <a:srgbClr val="0070C0"/>
              </a:solidFill>
            </a:endParaRPr>
          </a:p>
          <a:p>
            <a:r>
              <a:rPr lang="en-US" dirty="0"/>
              <a:t>The DRAM Latency PUF </a:t>
            </a:r>
            <a:r>
              <a:rPr lang="en-US" b="1" dirty="0">
                <a:solidFill>
                  <a:srgbClr val="7030A0"/>
                </a:solidFill>
              </a:rPr>
              <a:t>generates PUF responses in 88.2ms</a:t>
            </a:r>
          </a:p>
          <a:p>
            <a:endParaRPr lang="en-US" b="1" dirty="0">
              <a:solidFill>
                <a:srgbClr val="7030A0"/>
              </a:solidFill>
            </a:endParaRPr>
          </a:p>
        </p:txBody>
      </p:sp>
    </p:spTree>
    <p:extLst>
      <p:ext uri="{BB962C8B-B14F-4D97-AF65-F5344CB8AC3E}">
        <p14:creationId xmlns:p14="http://schemas.microsoft.com/office/powerpoint/2010/main" val="402360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3" name="Content Placeholder 2"/>
          <p:cNvSpPr>
            <a:spLocks noGrp="1"/>
          </p:cNvSpPr>
          <p:nvPr>
            <p:ph idx="1"/>
          </p:nvPr>
        </p:nvSpPr>
        <p:spPr>
          <a:xfrm>
            <a:off x="75991" y="5283200"/>
            <a:ext cx="8987622" cy="1324148"/>
          </a:xfrm>
        </p:spPr>
        <p:txBody>
          <a:bodyPr/>
          <a:lstStyle/>
          <a:p>
            <a:r>
              <a:rPr lang="en-US" sz="3400" dirty="0"/>
              <a:t>DL-PUF is </a:t>
            </a:r>
            <a:r>
              <a:rPr lang="en-US" sz="3400" b="1" dirty="0">
                <a:solidFill>
                  <a:schemeClr val="accent6">
                    <a:lumMod val="75000"/>
                  </a:schemeClr>
                </a:solidFill>
              </a:rPr>
              <a:t>orders of magnitude faster </a:t>
            </a:r>
            <a:r>
              <a:rPr lang="en-US" sz="3400" dirty="0"/>
              <a:t>than prior DRAM PUFs &amp; temperature independent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02" y="813916"/>
            <a:ext cx="8229600" cy="4273383"/>
          </a:xfrm>
          <a:prstGeom prst="rect">
            <a:avLst/>
          </a:prstGeom>
        </p:spPr>
      </p:pic>
    </p:spTree>
    <p:extLst>
      <p:ext uri="{BB962C8B-B14F-4D97-AF65-F5344CB8AC3E}">
        <p14:creationId xmlns:p14="http://schemas.microsoft.com/office/powerpoint/2010/main" val="4241962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Tree>
    <p:extLst>
      <p:ext uri="{BB962C8B-B14F-4D97-AF65-F5344CB8AC3E}">
        <p14:creationId xmlns:p14="http://schemas.microsoft.com/office/powerpoint/2010/main" val="28438645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53943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324193"/>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35244292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228404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024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1985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6208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616581"/>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616083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69299140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Ideas on </a:t>
            </a:r>
            <a:br>
              <a:rPr lang="en-US" dirty="0"/>
            </a:br>
            <a:r>
              <a:rPr lang="en-US" dirty="0"/>
              <a:t>	Reducing DRAM Latency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717498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172969492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94270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3238480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1371600"/>
            <a:ext cx="6984776" cy="977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0030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21295670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2556350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12412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28756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35980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2269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128155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987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6927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80337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36710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246417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rot="10800000" flipV="1">
            <a:off x="2819401"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p:cNvSpPr/>
          <p:nvPr/>
        </p:nvSpPr>
        <p:spPr>
          <a:xfrm rot="10800000" flipV="1">
            <a:off x="2971800" y="1371600"/>
            <a:ext cx="2438393"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36"/>
          <p:cNvSpPr/>
          <p:nvPr/>
        </p:nvSpPr>
        <p:spPr>
          <a:xfrm>
            <a:off x="2971802" y="1371600"/>
            <a:ext cx="2438395"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0" y="0"/>
            <a:ext cx="9144000" cy="838200"/>
          </a:xfrm>
        </p:spPr>
        <p:txBody>
          <a:bodyPr>
            <a:normAutofit fontScale="90000"/>
          </a:bodyPr>
          <a:lstStyle/>
          <a:p>
            <a:r>
              <a:rPr lang="en-US" dirty="0"/>
              <a:t>   Near Segment as Hardware-Managed Cache</a:t>
            </a:r>
          </a:p>
        </p:txBody>
      </p:sp>
      <p:sp>
        <p:nvSpPr>
          <p:cNvPr id="46" name="Rectangle 45"/>
          <p:cNvSpPr/>
          <p:nvPr/>
        </p:nvSpPr>
        <p:spPr>
          <a:xfrm>
            <a:off x="2819400" y="8382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TL-DRAM</a:t>
            </a:r>
          </a:p>
        </p:txBody>
      </p:sp>
      <p:sp>
        <p:nvSpPr>
          <p:cNvPr id="57" name="Rectangle 56"/>
          <p:cNvSpPr/>
          <p:nvPr/>
        </p:nvSpPr>
        <p:spPr>
          <a:xfrm rot="10800000" flipV="1">
            <a:off x="2971792"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59" name="Straight Connector 58"/>
          <p:cNvCxnSpPr/>
          <p:nvPr/>
        </p:nvCxnSpPr>
        <p:spPr>
          <a:xfrm flipV="1">
            <a:off x="4191001"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971801"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24" name="Rectangle 23"/>
          <p:cNvSpPr/>
          <p:nvPr/>
        </p:nvSpPr>
        <p:spPr>
          <a:xfrm>
            <a:off x="5562600" y="2209798"/>
            <a:ext cx="1447799"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cache</a:t>
            </a:r>
          </a:p>
        </p:txBody>
      </p:sp>
      <p:sp>
        <p:nvSpPr>
          <p:cNvPr id="26" name="Rectangle 25"/>
          <p:cNvSpPr/>
          <p:nvPr/>
        </p:nvSpPr>
        <p:spPr>
          <a:xfrm>
            <a:off x="5562601" y="1447800"/>
            <a:ext cx="121920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main</a:t>
            </a:r>
          </a:p>
        </p:txBody>
      </p:sp>
      <p:sp>
        <p:nvSpPr>
          <p:cNvPr id="27" name="Rectangle 26"/>
          <p:cNvSpPr/>
          <p:nvPr/>
        </p:nvSpPr>
        <p:spPr>
          <a:xfrm>
            <a:off x="5562600" y="1752600"/>
            <a:ext cx="190499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memory</a:t>
            </a:r>
          </a:p>
        </p:txBody>
      </p:sp>
      <p:sp>
        <p:nvSpPr>
          <p:cNvPr id="29" name="Content Placeholder 2"/>
          <p:cNvSpPr>
            <a:spLocks noGrp="1"/>
          </p:cNvSpPr>
          <p:nvPr>
            <p:ph idx="1"/>
          </p:nvPr>
        </p:nvSpPr>
        <p:spPr>
          <a:xfrm>
            <a:off x="228600" y="4419600"/>
            <a:ext cx="8839200" cy="1752600"/>
          </a:xfrm>
        </p:spPr>
        <p:txBody>
          <a:bodyPr/>
          <a:lstStyle/>
          <a:p>
            <a:pPr>
              <a:lnSpc>
                <a:spcPct val="85000"/>
              </a:lnSpc>
            </a:pPr>
            <a:endParaRPr lang="en-US" b="1" dirty="0"/>
          </a:p>
          <a:p>
            <a:pPr>
              <a:lnSpc>
                <a:spcPct val="85000"/>
              </a:lnSpc>
            </a:pPr>
            <a:r>
              <a:rPr lang="en-US" b="1" dirty="0"/>
              <a:t>Challenge 1: </a:t>
            </a:r>
            <a:r>
              <a:rPr lang="en-US" dirty="0"/>
              <a:t>How to efficiently migrate a row between segments?</a:t>
            </a:r>
            <a:endParaRPr lang="en-US" b="1" dirty="0">
              <a:solidFill>
                <a:srgbClr val="FF0000"/>
              </a:solidFill>
            </a:endParaRPr>
          </a:p>
          <a:p>
            <a:pPr>
              <a:lnSpc>
                <a:spcPct val="85000"/>
              </a:lnSpc>
            </a:pPr>
            <a:r>
              <a:rPr lang="en-US" b="1" dirty="0"/>
              <a:t>Challenge 2: </a:t>
            </a:r>
            <a:r>
              <a:rPr lang="en-US" dirty="0"/>
              <a:t>How to efficiently manage the cache?</a:t>
            </a:r>
          </a:p>
          <a:p>
            <a:pPr marL="0" indent="0">
              <a:lnSpc>
                <a:spcPct val="85000"/>
              </a:lnSpc>
              <a:buNone/>
            </a:pPr>
            <a:endParaRPr lang="en-US" b="1" dirty="0">
              <a:solidFill>
                <a:srgbClr val="FF0000"/>
              </a:solidFill>
            </a:endParaRPr>
          </a:p>
        </p:txBody>
      </p:sp>
      <p:grpSp>
        <p:nvGrpSpPr>
          <p:cNvPr id="3" name="Group 2"/>
          <p:cNvGrpSpPr/>
          <p:nvPr/>
        </p:nvGrpSpPr>
        <p:grpSpPr>
          <a:xfrm>
            <a:off x="2971794" y="1371599"/>
            <a:ext cx="2438412" cy="1447801"/>
            <a:chOff x="2971794" y="1371599"/>
            <a:chExt cx="2438412" cy="1447801"/>
          </a:xfrm>
        </p:grpSpPr>
        <p:sp>
          <p:nvSpPr>
            <p:cNvPr id="61" name="Rectangle 60"/>
            <p:cNvSpPr/>
            <p:nvPr/>
          </p:nvSpPr>
          <p:spPr>
            <a:xfrm rot="10800000" flipV="1">
              <a:off x="2971794" y="1371599"/>
              <a:ext cx="2438393" cy="838199"/>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63" name="Rectangle 62"/>
            <p:cNvSpPr/>
            <p:nvPr/>
          </p:nvSpPr>
          <p:spPr>
            <a:xfrm>
              <a:off x="2971801" y="1371600"/>
              <a:ext cx="2438395" cy="8381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far segment</a:t>
              </a:r>
            </a:p>
          </p:txBody>
        </p:sp>
        <p:sp>
          <p:nvSpPr>
            <p:cNvPr id="22" name="Rectangle 21"/>
            <p:cNvSpPr/>
            <p:nvPr/>
          </p:nvSpPr>
          <p:spPr>
            <a:xfrm rot="10800000" flipV="1">
              <a:off x="2971798" y="2209800"/>
              <a:ext cx="2438393" cy="304800"/>
            </a:xfrm>
            <a:prstGeom prst="rect">
              <a:avLst/>
            </a:prstGeom>
            <a:solidFill>
              <a:schemeClr val="accent3">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p:cNvSpPr/>
            <p:nvPr/>
          </p:nvSpPr>
          <p:spPr>
            <a:xfrm>
              <a:off x="2971801" y="2158999"/>
              <a:ext cx="2438405" cy="30479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near segment</a:t>
              </a:r>
            </a:p>
          </p:txBody>
        </p:sp>
        <p:sp>
          <p:nvSpPr>
            <p:cNvPr id="30" name="Rectangle 29"/>
            <p:cNvSpPr/>
            <p:nvPr/>
          </p:nvSpPr>
          <p:spPr>
            <a:xfrm rot="10800000" flipV="1">
              <a:off x="2971800" y="2514600"/>
              <a:ext cx="2438393" cy="304800"/>
            </a:xfrm>
            <a:prstGeom prst="rect">
              <a:avLst/>
            </a:prstGeom>
            <a:solidFill>
              <a:schemeClr val="tx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p:cNvSpPr/>
            <p:nvPr/>
          </p:nvSpPr>
          <p:spPr>
            <a:xfrm>
              <a:off x="2971803" y="2508250"/>
              <a:ext cx="2438385" cy="3047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sense amplifier</a:t>
              </a:r>
            </a:p>
          </p:txBody>
        </p:sp>
      </p:grpSp>
      <p:cxnSp>
        <p:nvCxnSpPr>
          <p:cNvPr id="33" name="Straight Connector 32"/>
          <p:cNvCxnSpPr/>
          <p:nvPr/>
        </p:nvCxnSpPr>
        <p:spPr>
          <a:xfrm>
            <a:off x="2819400"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191001"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590800" y="4038600"/>
            <a:ext cx="1676400"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5" name="Rounded Rectangle 24"/>
          <p:cNvSpPr/>
          <p:nvPr/>
        </p:nvSpPr>
        <p:spPr>
          <a:xfrm>
            <a:off x="228600" y="4876800"/>
            <a:ext cx="83820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62338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400319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TL-DRAM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2237184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LISA: Low-Cost Inter-Linked </a:t>
            </a:r>
            <a:r>
              <a:rPr lang="en-US" sz="4000" dirty="0" err="1"/>
              <a:t>Subarrays</a:t>
            </a:r>
            <a:br>
              <a:rPr lang="en-US" sz="4000" dirty="0"/>
            </a:br>
            <a:r>
              <a:rPr lang="en-US" sz="3000" b="1" dirty="0"/>
              <a:t>[HPCA 2016]</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89527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Inefficient Bulk Data Movement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32" name="Content Placeholder 2"/>
          <p:cNvSpPr>
            <a:spLocks noGrp="1"/>
          </p:cNvSpPr>
          <p:nvPr>
            <p:ph idx="1"/>
          </p:nvPr>
        </p:nvSpPr>
        <p:spPr>
          <a:xfrm>
            <a:off x="304800" y="1219200"/>
            <a:ext cx="8639372" cy="5334000"/>
          </a:xfrm>
        </p:spPr>
        <p:txBody>
          <a:bodyPr/>
          <a:lstStyle/>
          <a:p>
            <a:pPr marL="0" indent="0">
              <a:buNone/>
            </a:pPr>
            <a:r>
              <a:rPr lang="en-US" i="1" dirty="0"/>
              <a:t>Bulk data movement is a key operation in many applications</a:t>
            </a:r>
            <a:endParaRPr lang="en-US" dirty="0"/>
          </a:p>
          <a:p>
            <a:pPr marL="457200" lvl="1" indent="-228600"/>
            <a:r>
              <a:rPr lang="en-US" i="1" spc="-70" dirty="0" err="1">
                <a:ea typeface="Verdana" panose="020B0604030504040204" pitchFamily="34" charset="0"/>
                <a:cs typeface="Verdana" panose="020B0604030504040204" pitchFamily="34" charset="0"/>
              </a:rPr>
              <a:t>memmove</a:t>
            </a:r>
            <a:r>
              <a:rPr lang="en-US" spc="-70" dirty="0"/>
              <a:t> &amp; </a:t>
            </a:r>
            <a:r>
              <a:rPr lang="en-US" i="1" spc="-70" dirty="0" err="1">
                <a:ea typeface="Verdana" panose="020B0604030504040204" pitchFamily="34" charset="0"/>
                <a:cs typeface="Verdana" panose="020B0604030504040204" pitchFamily="34" charset="0"/>
              </a:rPr>
              <a:t>memcpy</a:t>
            </a:r>
            <a:r>
              <a:rPr lang="en-US" i="1" spc="-70" dirty="0">
                <a:ea typeface="Verdana" panose="020B0604030504040204" pitchFamily="34" charset="0"/>
                <a:cs typeface="Verdana" panose="020B0604030504040204" pitchFamily="34" charset="0"/>
              </a:rPr>
              <a:t>:</a:t>
            </a:r>
            <a:r>
              <a:rPr lang="en-US" sz="2800" spc="-70" dirty="0">
                <a:ea typeface="Verdana" panose="020B0604030504040204" pitchFamily="34" charset="0"/>
                <a:cs typeface="Verdana" panose="020B0604030504040204" pitchFamily="34" charset="0"/>
              </a:rPr>
              <a:t> </a:t>
            </a:r>
            <a:r>
              <a:rPr lang="en-US" spc="-70" dirty="0">
                <a:ea typeface="Verdana" panose="020B0604030504040204" pitchFamily="34" charset="0"/>
                <a:cs typeface="Verdana" panose="020B0604030504040204" pitchFamily="34" charset="0"/>
              </a:rPr>
              <a:t>5% cycles in Google’s datacenter </a:t>
            </a:r>
            <a:r>
              <a:rPr lang="en-US" sz="1800" spc="-70" dirty="0">
                <a:ea typeface="Verdana" panose="020B0604030504040204" pitchFamily="34" charset="0"/>
                <a:cs typeface="Verdana" panose="020B0604030504040204" pitchFamily="34" charset="0"/>
              </a:rPr>
              <a:t>[</a:t>
            </a:r>
            <a:r>
              <a:rPr lang="en-US" sz="1800" spc="-70" dirty="0" err="1">
                <a:ea typeface="Verdana" panose="020B0604030504040204" pitchFamily="34" charset="0"/>
                <a:cs typeface="Verdana" panose="020B0604030504040204" pitchFamily="34" charset="0"/>
              </a:rPr>
              <a:t>Kanev</a:t>
            </a:r>
            <a:r>
              <a:rPr lang="en-US" sz="1800" spc="-70" dirty="0">
                <a:ea typeface="Verdana" panose="020B0604030504040204" pitchFamily="34" charset="0"/>
                <a:cs typeface="Verdana" panose="020B0604030504040204" pitchFamily="34" charset="0"/>
              </a:rPr>
              <a:t>+ ISCA’15]</a:t>
            </a:r>
            <a:endParaRPr lang="en-US" spc="-70" dirty="0">
              <a:ea typeface="Verdana" panose="020B0604030504040204" pitchFamily="34" charset="0"/>
              <a:cs typeface="Verdana" panose="020B0604030504040204" pitchFamily="34" charset="0"/>
            </a:endParaRPr>
          </a:p>
          <a:p>
            <a:pPr lvl="1"/>
            <a:endParaRPr lang="en-US" dirty="0"/>
          </a:p>
        </p:txBody>
      </p:sp>
      <p:grpSp>
        <p:nvGrpSpPr>
          <p:cNvPr id="40" name="system"/>
          <p:cNvGrpSpPr/>
          <p:nvPr/>
        </p:nvGrpSpPr>
        <p:grpSpPr>
          <a:xfrm>
            <a:off x="479513" y="2624436"/>
            <a:ext cx="7795741" cy="2730899"/>
            <a:chOff x="409575" y="2286000"/>
            <a:chExt cx="7795741" cy="2730899"/>
          </a:xfrm>
        </p:grpSpPr>
        <p:grpSp>
          <p:nvGrpSpPr>
            <p:cNvPr id="5" name="Group 4"/>
            <p:cNvGrpSpPr/>
            <p:nvPr/>
          </p:nvGrpSpPr>
          <p:grpSpPr>
            <a:xfrm>
              <a:off x="409575" y="2286000"/>
              <a:ext cx="7795741" cy="2730899"/>
              <a:chOff x="2638425" y="4058951"/>
              <a:chExt cx="7795741" cy="2730899"/>
            </a:xfrm>
          </p:grpSpPr>
          <p:sp>
            <p:nvSpPr>
              <p:cNvPr id="8" name="Rounded Rectangle 7"/>
              <p:cNvSpPr/>
              <p:nvPr/>
            </p:nvSpPr>
            <p:spPr>
              <a:xfrm>
                <a:off x="7904627" y="4058951"/>
                <a:ext cx="2529539" cy="2093026"/>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9" name="R"/>
              <p:cNvSpPr/>
              <p:nvPr/>
            </p:nvSpPr>
            <p:spPr>
              <a:xfrm>
                <a:off x="2638425" y="4058951"/>
                <a:ext cx="2630586" cy="2139438"/>
              </a:xfrm>
              <a:prstGeom prst="roundRect">
                <a:avLst>
                  <a:gd name="adj" fmla="val 5494"/>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0" name="R"/>
              <p:cNvSpPr/>
              <p:nvPr/>
            </p:nvSpPr>
            <p:spPr>
              <a:xfrm>
                <a:off x="4337139" y="4347937"/>
                <a:ext cx="793573" cy="1560949"/>
              </a:xfrm>
              <a:prstGeom prst="roundRect">
                <a:avLst>
                  <a:gd name="adj" fmla="val 5494"/>
                </a:avLst>
              </a:prstGeom>
              <a:solidFill>
                <a:schemeClr val="bg1"/>
              </a:solidFill>
              <a:ln w="285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Memory Controller</a:t>
                </a:r>
              </a:p>
            </p:txBody>
          </p:sp>
          <p:sp>
            <p:nvSpPr>
              <p:cNvPr id="11" name="R"/>
              <p:cNvSpPr/>
              <p:nvPr/>
            </p:nvSpPr>
            <p:spPr>
              <a:xfrm>
                <a:off x="3492523" y="6128031"/>
                <a:ext cx="922390"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CPU</a:t>
                </a:r>
              </a:p>
            </p:txBody>
          </p:sp>
          <p:sp>
            <p:nvSpPr>
              <p:cNvPr id="13" name="R"/>
              <p:cNvSpPr/>
              <p:nvPr/>
            </p:nvSpPr>
            <p:spPr>
              <a:xfrm>
                <a:off x="8037449" y="6128031"/>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Memory</a:t>
                </a:r>
              </a:p>
            </p:txBody>
          </p:sp>
        </p:grpSp>
        <p:sp>
          <p:nvSpPr>
            <p:cNvPr id="34" name="channel"/>
            <p:cNvSpPr/>
            <p:nvPr/>
          </p:nvSpPr>
          <p:spPr>
            <a:xfrm>
              <a:off x="3081394" y="3069814"/>
              <a:ext cx="2511442" cy="571640"/>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Channel</a:t>
              </a:r>
              <a:endParaRPr kumimoji="0" lang="en-US" sz="2800" b="1" i="1"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grpSp>
      <p:grpSp>
        <p:nvGrpSpPr>
          <p:cNvPr id="16" name="src"/>
          <p:cNvGrpSpPr/>
          <p:nvPr/>
        </p:nvGrpSpPr>
        <p:grpSpPr>
          <a:xfrm>
            <a:off x="5925246" y="3183808"/>
            <a:ext cx="2170475" cy="290680"/>
            <a:chOff x="8306006" y="5221985"/>
            <a:chExt cx="2170475" cy="290680"/>
          </a:xfrm>
        </p:grpSpPr>
        <p:sp>
          <p:nvSpPr>
            <p:cNvPr id="17" name="Rectangle 16"/>
            <p:cNvSpPr/>
            <p:nvPr/>
          </p:nvSpPr>
          <p:spPr>
            <a:xfrm>
              <a:off x="10113408"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18" name="Rectangle 17"/>
            <p:cNvSpPr/>
            <p:nvPr/>
          </p:nvSpPr>
          <p:spPr>
            <a:xfrm>
              <a:off x="830600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19" name="Rectangle 18"/>
            <p:cNvSpPr/>
            <p:nvPr/>
          </p:nvSpPr>
          <p:spPr>
            <a:xfrm>
              <a:off x="875785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0" name="Rectangle 19"/>
            <p:cNvSpPr/>
            <p:nvPr/>
          </p:nvSpPr>
          <p:spPr>
            <a:xfrm>
              <a:off x="9209706"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1" name="Rectangle 20"/>
            <p:cNvSpPr/>
            <p:nvPr/>
          </p:nvSpPr>
          <p:spPr>
            <a:xfrm>
              <a:off x="9661557" y="522198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grpSp>
      <p:sp>
        <p:nvSpPr>
          <p:cNvPr id="22" name="dst  blk"/>
          <p:cNvSpPr/>
          <p:nvPr/>
        </p:nvSpPr>
        <p:spPr>
          <a:xfrm>
            <a:off x="5925246" y="3860040"/>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3" name="src blk"/>
          <p:cNvSpPr/>
          <p:nvPr/>
        </p:nvSpPr>
        <p:spPr>
          <a:xfrm>
            <a:off x="5925246" y="3184222"/>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4" name="src"/>
          <p:cNvSpPr/>
          <p:nvPr/>
        </p:nvSpPr>
        <p:spPr>
          <a:xfrm>
            <a:off x="5835787" y="3766134"/>
            <a:ext cx="2325961" cy="478493"/>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5" name="dst"/>
          <p:cNvSpPr/>
          <p:nvPr/>
        </p:nvSpPr>
        <p:spPr>
          <a:xfrm>
            <a:off x="5835787" y="3081636"/>
            <a:ext cx="2325961" cy="478493"/>
          </a:xfrm>
          <a:prstGeom prst="round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26" name="R"/>
          <p:cNvSpPr/>
          <p:nvPr/>
        </p:nvSpPr>
        <p:spPr>
          <a:xfrm>
            <a:off x="8266720" y="3766134"/>
            <a:ext cx="594661" cy="401893"/>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Gill Sans MT" panose="020B0502020104020203" pitchFamily="34" charset="0"/>
                <a:ea typeface="+mn-ea"/>
                <a:cs typeface="+mn-cs"/>
              </a:rPr>
              <a:t>dst</a:t>
            </a:r>
            <a:endParaRPr kumimoji="0" lang="en-US" sz="2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27" name="R"/>
          <p:cNvSpPr/>
          <p:nvPr/>
        </p:nvSpPr>
        <p:spPr>
          <a:xfrm>
            <a:off x="8223338" y="3119002"/>
            <a:ext cx="615862" cy="401893"/>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Gill Sans MT" panose="020B0502020104020203" pitchFamily="34" charset="0"/>
                <a:ea typeface="+mn-ea"/>
                <a:cs typeface="+mn-cs"/>
              </a:rPr>
              <a:t>src</a:t>
            </a:r>
            <a:endParaRPr kumimoji="0" lang="en-US" sz="2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46" name="punch"/>
          <p:cNvSpPr/>
          <p:nvPr/>
        </p:nvSpPr>
        <p:spPr>
          <a:xfrm>
            <a:off x="0" y="5318504"/>
            <a:ext cx="9144000" cy="1031529"/>
          </a:xfrm>
          <a:prstGeom prst="roundRect">
            <a:avLst>
              <a:gd name="adj" fmla="val 928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Gill Sans MT"/>
                <a:ea typeface="+mn-ea"/>
                <a:cs typeface="+mn-cs"/>
              </a:rPr>
              <a:t>Long latency and high energy</a:t>
            </a:r>
          </a:p>
        </p:txBody>
      </p:sp>
      <p:sp>
        <p:nvSpPr>
          <p:cNvPr id="35" name="Rounded Rectangle 34"/>
          <p:cNvSpPr/>
          <p:nvPr/>
        </p:nvSpPr>
        <p:spPr>
          <a:xfrm>
            <a:off x="1651317" y="2770617"/>
            <a:ext cx="426202" cy="1817000"/>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LLC</a:t>
            </a:r>
          </a:p>
        </p:txBody>
      </p:sp>
      <p:grpSp>
        <p:nvGrpSpPr>
          <p:cNvPr id="7" name="Group 6"/>
          <p:cNvGrpSpPr/>
          <p:nvPr/>
        </p:nvGrpSpPr>
        <p:grpSpPr>
          <a:xfrm>
            <a:off x="597740" y="2782505"/>
            <a:ext cx="941740" cy="1793225"/>
            <a:chOff x="597813" y="2793972"/>
            <a:chExt cx="941740" cy="1793225"/>
          </a:xfrm>
        </p:grpSpPr>
        <p:sp>
          <p:nvSpPr>
            <p:cNvPr id="6" name="Rounded Rectangle 5"/>
            <p:cNvSpPr/>
            <p:nvPr/>
          </p:nvSpPr>
          <p:spPr>
            <a:xfrm>
              <a:off x="607813" y="2793972"/>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sp>
          <p:nvSpPr>
            <p:cNvPr id="37" name="Rounded Rectangle 36"/>
            <p:cNvSpPr/>
            <p:nvPr/>
          </p:nvSpPr>
          <p:spPr>
            <a:xfrm>
              <a:off x="597813" y="3786380"/>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sp>
          <p:nvSpPr>
            <p:cNvPr id="42" name="Rounded Rectangle 41"/>
            <p:cNvSpPr/>
            <p:nvPr/>
          </p:nvSpPr>
          <p:spPr>
            <a:xfrm>
              <a:off x="1113303" y="2793972"/>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sp>
          <p:nvSpPr>
            <p:cNvPr id="43" name="Rounded Rectangle 42"/>
            <p:cNvSpPr/>
            <p:nvPr/>
          </p:nvSpPr>
          <p:spPr>
            <a:xfrm>
              <a:off x="1113919" y="3786380"/>
              <a:ext cx="425634" cy="800817"/>
            </a:xfrm>
            <a:prstGeom prst="roundRect">
              <a:avLst/>
            </a:pr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Core</a:t>
              </a:r>
            </a:p>
          </p:txBody>
        </p:sp>
      </p:grpSp>
      <p:sp>
        <p:nvSpPr>
          <p:cNvPr id="3" name="TextBox 2"/>
          <p:cNvSpPr txBox="1"/>
          <p:nvPr/>
        </p:nvSpPr>
        <p:spPr>
          <a:xfrm>
            <a:off x="3962358" y="3860040"/>
            <a:ext cx="101983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64 bits</a:t>
            </a:r>
          </a:p>
        </p:txBody>
      </p:sp>
      <p:sp>
        <p:nvSpPr>
          <p:cNvPr id="33" name="src blk2"/>
          <p:cNvSpPr/>
          <p:nvPr/>
        </p:nvSpPr>
        <p:spPr>
          <a:xfrm>
            <a:off x="6377778" y="3184222"/>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36" name="src blk3"/>
          <p:cNvSpPr/>
          <p:nvPr/>
        </p:nvSpPr>
        <p:spPr>
          <a:xfrm>
            <a:off x="6832816"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38" name="src blk4"/>
          <p:cNvSpPr/>
          <p:nvPr/>
        </p:nvSpPr>
        <p:spPr>
          <a:xfrm>
            <a:off x="7282091"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39" name="src blk5"/>
          <p:cNvSpPr/>
          <p:nvPr/>
        </p:nvSpPr>
        <p:spPr>
          <a:xfrm>
            <a:off x="7731292" y="3177491"/>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1" name="dst  blk2"/>
          <p:cNvSpPr/>
          <p:nvPr/>
        </p:nvSpPr>
        <p:spPr>
          <a:xfrm>
            <a:off x="6371260"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4" name="dst  blk3"/>
          <p:cNvSpPr/>
          <p:nvPr/>
        </p:nvSpPr>
        <p:spPr>
          <a:xfrm>
            <a:off x="6823792"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5" name="dst  blk4"/>
          <p:cNvSpPr/>
          <p:nvPr/>
        </p:nvSpPr>
        <p:spPr>
          <a:xfrm>
            <a:off x="7276868" y="3854637"/>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47" name="dst  blk5"/>
          <p:cNvSpPr/>
          <p:nvPr/>
        </p:nvSpPr>
        <p:spPr>
          <a:xfrm>
            <a:off x="7729944" y="3856675"/>
            <a:ext cx="363073" cy="290680"/>
          </a:xfrm>
          <a:prstGeom prst="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0"/>
              <a:ea typeface="+mn-ea"/>
              <a:cs typeface="+mn-cs"/>
            </a:endParaRPr>
          </a:p>
        </p:txBody>
      </p:sp>
    </p:spTree>
    <p:extLst>
      <p:ext uri="{BB962C8B-B14F-4D97-AF65-F5344CB8AC3E}">
        <p14:creationId xmlns:p14="http://schemas.microsoft.com/office/powerpoint/2010/main" val="25603979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1" nodeType="clickEffect">
                                  <p:stCondLst>
                                    <p:cond delay="0"/>
                                  </p:stCondLst>
                                  <p:childTnLst>
                                    <p:animMotion origin="layout" path="M 1.66667E-6 -3.33333E-6 L -0.09375 0.04722 L -0.45521 0.04722 L -0.525 0.00556 " pathEditMode="relative" ptsTypes="AAAA">
                                      <p:cBhvr>
                                        <p:cTn id="28" dur="2000" fill="hold"/>
                                        <p:tgtEl>
                                          <p:spTgt spid="23"/>
                                        </p:tgtEl>
                                        <p:attrNameLst>
                                          <p:attrName>ppt_x</p:attrName>
                                          <p:attrName>ppt_y</p:attrName>
                                        </p:attrNameLst>
                                      </p:cBhvr>
                                    </p:animMotion>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2" nodeType="clickEffect">
                                  <p:stCondLst>
                                    <p:cond delay="0"/>
                                  </p:stCondLst>
                                  <p:childTnLst>
                                    <p:animMotion origin="layout" path="M -0.525 0.00555 L -0.44983 0.03912 L -0.08976 0.03912 L -0.00104 0.09791 " pathEditMode="relative" rAng="0" ptsTypes="AAAA">
                                      <p:cBhvr>
                                        <p:cTn id="32" dur="2000" fill="hold"/>
                                        <p:tgtEl>
                                          <p:spTgt spid="23"/>
                                        </p:tgtEl>
                                        <p:attrNameLst>
                                          <p:attrName>ppt_x</p:attrName>
                                          <p:attrName>ppt_y</p:attrName>
                                        </p:attrNameLst>
                                      </p:cBhvr>
                                      <p:rCtr x="26198" y="4606"/>
                                    </p:animMotion>
                                  </p:childTnLst>
                                </p:cTn>
                              </p:par>
                              <p:par>
                                <p:cTn id="33" presetID="1" presetClass="exit" presetSubtype="0" fill="hold" grpId="3" nodeType="withEffect">
                                  <p:stCondLst>
                                    <p:cond delay="2000"/>
                                  </p:stCondLst>
                                  <p:childTnLst>
                                    <p:set>
                                      <p:cBhvr>
                                        <p:cTn id="34" dur="1" fill="hold">
                                          <p:stCondLst>
                                            <p:cond delay="0"/>
                                          </p:stCondLst>
                                        </p:cTn>
                                        <p:tgtEl>
                                          <p:spTgt spid="23"/>
                                        </p:tgtEl>
                                        <p:attrNameLst>
                                          <p:attrName>style.visibility</p:attrName>
                                        </p:attrNameLst>
                                      </p:cBhvr>
                                      <p:to>
                                        <p:strVal val="hidden"/>
                                      </p:to>
                                    </p:set>
                                  </p:childTnLst>
                                </p:cTn>
                              </p:par>
                              <p:par>
                                <p:cTn id="35" presetID="1" presetClass="entr" presetSubtype="0" fill="hold" grpId="0" nodeType="withEffect">
                                  <p:stCondLst>
                                    <p:cond delay="200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0" presetClass="path" presetSubtype="0" accel="50000" decel="50000" fill="hold" grpId="1" nodeType="withEffect">
                                  <p:stCondLst>
                                    <p:cond delay="0"/>
                                  </p:stCondLst>
                                  <p:childTnLst>
                                    <p:animMotion origin="layout" path="M 3.33333E-6 3.7037E-6 L -0.10261 0.05046 L -0.49775 0.05046 L -0.57396 0.00555 " pathEditMode="relative" rAng="0" ptsTypes="AAAA">
                                      <p:cBhvr>
                                        <p:cTn id="44" dur="1000" fill="hold"/>
                                        <p:tgtEl>
                                          <p:spTgt spid="33"/>
                                        </p:tgtEl>
                                        <p:attrNameLst>
                                          <p:attrName>ppt_x</p:attrName>
                                          <p:attrName>ppt_y</p:attrName>
                                        </p:attrNameLst>
                                      </p:cBhvr>
                                      <p:rCtr x="-28698" y="2523"/>
                                    </p:animMotion>
                                  </p:childTnLst>
                                </p:cTn>
                              </p:par>
                              <p:par>
                                <p:cTn id="45" presetID="0" presetClass="path" presetSubtype="0" accel="50000" decel="50000" fill="hold" grpId="2" nodeType="withEffect">
                                  <p:stCondLst>
                                    <p:cond delay="1000"/>
                                  </p:stCondLst>
                                  <p:childTnLst>
                                    <p:animMotion origin="layout" path="M -0.57448 0.00555 L -0.49271 0.03796 L -0.10035 0.03796 L -0.00364 0.0949 " pathEditMode="relative" rAng="0" ptsTypes="AAAA">
                                      <p:cBhvr>
                                        <p:cTn id="46" dur="1000" fill="hold"/>
                                        <p:tgtEl>
                                          <p:spTgt spid="33"/>
                                        </p:tgtEl>
                                        <p:attrNameLst>
                                          <p:attrName>ppt_x</p:attrName>
                                          <p:attrName>ppt_y</p:attrName>
                                        </p:attrNameLst>
                                      </p:cBhvr>
                                      <p:rCtr x="28542" y="4468"/>
                                    </p:animMotion>
                                  </p:childTnLst>
                                </p:cTn>
                              </p:par>
                              <p:par>
                                <p:cTn id="47" presetID="1" presetClass="exit" presetSubtype="0" fill="hold" grpId="3" nodeType="withEffect">
                                  <p:stCondLst>
                                    <p:cond delay="2000"/>
                                  </p:stCondLst>
                                  <p:childTnLst>
                                    <p:set>
                                      <p:cBhvr>
                                        <p:cTn id="48" dur="1" fill="hold">
                                          <p:stCondLst>
                                            <p:cond delay="0"/>
                                          </p:stCondLst>
                                        </p:cTn>
                                        <p:tgtEl>
                                          <p:spTgt spid="33"/>
                                        </p:tgtEl>
                                        <p:attrNameLst>
                                          <p:attrName>style.visibility</p:attrName>
                                        </p:attrNameLst>
                                      </p:cBhvr>
                                      <p:to>
                                        <p:strVal val="hidden"/>
                                      </p:to>
                                    </p:set>
                                  </p:childTnLst>
                                </p:cTn>
                              </p:par>
                              <p:par>
                                <p:cTn id="49" presetID="1" presetClass="entr" presetSubtype="0" fill="hold" grpId="0" nodeType="withEffect">
                                  <p:stCondLst>
                                    <p:cond delay="200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2000"/>
                                  </p:stCondLst>
                                  <p:childTnLst>
                                    <p:set>
                                      <p:cBhvr>
                                        <p:cTn id="52" dur="1" fill="hold">
                                          <p:stCondLst>
                                            <p:cond delay="0"/>
                                          </p:stCondLst>
                                        </p:cTn>
                                        <p:tgtEl>
                                          <p:spTgt spid="36"/>
                                        </p:tgtEl>
                                        <p:attrNameLst>
                                          <p:attrName>style.visibility</p:attrName>
                                        </p:attrNameLst>
                                      </p:cBhvr>
                                      <p:to>
                                        <p:strVal val="visible"/>
                                      </p:to>
                                    </p:set>
                                  </p:childTnLst>
                                </p:cTn>
                              </p:par>
                              <p:par>
                                <p:cTn id="53" presetID="0" presetClass="path" presetSubtype="0" accel="50000" decel="50000" fill="hold" grpId="1" nodeType="withEffect">
                                  <p:stCondLst>
                                    <p:cond delay="2000"/>
                                  </p:stCondLst>
                                  <p:childTnLst>
                                    <p:animMotion origin="layout" path="M 0.00416 0.00602 L -0.10695 0.05648 L -0.53455 0.05648 L -0.61702 0.01158 " pathEditMode="relative" rAng="0" ptsTypes="AAAA">
                                      <p:cBhvr>
                                        <p:cTn id="54" dur="1000" fill="hold"/>
                                        <p:tgtEl>
                                          <p:spTgt spid="36"/>
                                        </p:tgtEl>
                                        <p:attrNameLst>
                                          <p:attrName>ppt_x</p:attrName>
                                          <p:attrName>ppt_y</p:attrName>
                                        </p:attrNameLst>
                                      </p:cBhvr>
                                      <p:rCtr x="-31059" y="2523"/>
                                    </p:animMotion>
                                  </p:childTnLst>
                                </p:cTn>
                              </p:par>
                              <p:par>
                                <p:cTn id="55" presetID="0" presetClass="path" presetSubtype="0" accel="50000" decel="50000" fill="hold" grpId="2" nodeType="withEffect">
                                  <p:stCondLst>
                                    <p:cond delay="3000"/>
                                  </p:stCondLst>
                                  <p:childTnLst>
                                    <p:animMotion origin="layout" path="M -0.61701 0.01157 L -0.52916 0.04167 L -0.10763 0.04167 L -0.00364 0.09491 " pathEditMode="relative" rAng="0" ptsTypes="AAAA">
                                      <p:cBhvr>
                                        <p:cTn id="56" dur="1000" fill="hold"/>
                                        <p:tgtEl>
                                          <p:spTgt spid="36"/>
                                        </p:tgtEl>
                                        <p:attrNameLst>
                                          <p:attrName>ppt_x</p:attrName>
                                          <p:attrName>ppt_y</p:attrName>
                                        </p:attrNameLst>
                                      </p:cBhvr>
                                      <p:rCtr x="30660" y="4167"/>
                                    </p:animMotion>
                                  </p:childTnLst>
                                </p:cTn>
                              </p:par>
                              <p:par>
                                <p:cTn id="57" presetID="1" presetClass="exit" presetSubtype="0" fill="hold" grpId="3" nodeType="withEffect">
                                  <p:stCondLst>
                                    <p:cond delay="4000"/>
                                  </p:stCondLst>
                                  <p:childTnLst>
                                    <p:set>
                                      <p:cBhvr>
                                        <p:cTn id="58" dur="1" fill="hold">
                                          <p:stCondLst>
                                            <p:cond delay="0"/>
                                          </p:stCondLst>
                                        </p:cTn>
                                        <p:tgtEl>
                                          <p:spTgt spid="36"/>
                                        </p:tgtEl>
                                        <p:attrNameLst>
                                          <p:attrName>style.visibility</p:attrName>
                                        </p:attrNameLst>
                                      </p:cBhvr>
                                      <p:to>
                                        <p:strVal val="hidden"/>
                                      </p:to>
                                    </p:set>
                                  </p:childTnLst>
                                </p:cTn>
                              </p:par>
                              <p:par>
                                <p:cTn id="59" presetID="1" presetClass="entr" presetSubtype="0" fill="hold" grpId="0" nodeType="withEffect">
                                  <p:stCondLst>
                                    <p:cond delay="400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grpId="0" nodeType="withEffect">
                                  <p:stCondLst>
                                    <p:cond delay="4000"/>
                                  </p:stCondLst>
                                  <p:childTnLst>
                                    <p:set>
                                      <p:cBhvr>
                                        <p:cTn id="62" dur="1" fill="hold">
                                          <p:stCondLst>
                                            <p:cond delay="0"/>
                                          </p:stCondLst>
                                        </p:cTn>
                                        <p:tgtEl>
                                          <p:spTgt spid="38"/>
                                        </p:tgtEl>
                                        <p:attrNameLst>
                                          <p:attrName>style.visibility</p:attrName>
                                        </p:attrNameLst>
                                      </p:cBhvr>
                                      <p:to>
                                        <p:strVal val="visible"/>
                                      </p:to>
                                    </p:set>
                                  </p:childTnLst>
                                </p:cTn>
                              </p:par>
                              <p:par>
                                <p:cTn id="63" presetID="0" presetClass="path" presetSubtype="0" accel="50000" decel="50000" fill="hold" grpId="1" nodeType="withEffect">
                                  <p:stCondLst>
                                    <p:cond delay="4000"/>
                                  </p:stCondLst>
                                  <p:childTnLst>
                                    <p:animMotion origin="layout" path="M -2.5E-6 7.40741E-7 L -0.12066 0.05046 L -0.58507 0.05046 L -0.67448 0.00555 " pathEditMode="relative" rAng="0" ptsTypes="AAAA">
                                      <p:cBhvr>
                                        <p:cTn id="64" dur="1000" fill="hold"/>
                                        <p:tgtEl>
                                          <p:spTgt spid="38"/>
                                        </p:tgtEl>
                                        <p:attrNameLst>
                                          <p:attrName>ppt_x</p:attrName>
                                          <p:attrName>ppt_y</p:attrName>
                                        </p:attrNameLst>
                                      </p:cBhvr>
                                      <p:rCtr x="-33733" y="2523"/>
                                    </p:animMotion>
                                  </p:childTnLst>
                                </p:cTn>
                              </p:par>
                              <p:par>
                                <p:cTn id="65" presetID="0" presetClass="path" presetSubtype="0" accel="50000" decel="50000" fill="hold" grpId="2" nodeType="withEffect">
                                  <p:stCondLst>
                                    <p:cond delay="5000"/>
                                  </p:stCondLst>
                                  <p:childTnLst>
                                    <p:animMotion origin="layout" path="M -0.6698 0.00949 L -0.57448 0.04028 L -0.11667 0.04028 L -0.00365 0.09491 " pathEditMode="relative" rAng="0" ptsTypes="AAAA">
                                      <p:cBhvr>
                                        <p:cTn id="66" dur="1000" fill="hold"/>
                                        <p:tgtEl>
                                          <p:spTgt spid="38"/>
                                        </p:tgtEl>
                                        <p:attrNameLst>
                                          <p:attrName>ppt_x</p:attrName>
                                          <p:attrName>ppt_y</p:attrName>
                                        </p:attrNameLst>
                                      </p:cBhvr>
                                      <p:rCtr x="33299" y="4259"/>
                                    </p:animMotion>
                                  </p:childTnLst>
                                </p:cTn>
                              </p:par>
                              <p:par>
                                <p:cTn id="67" presetID="1" presetClass="exit" presetSubtype="0" fill="hold" grpId="3" nodeType="withEffect">
                                  <p:stCondLst>
                                    <p:cond delay="6000"/>
                                  </p:stCondLst>
                                  <p:childTnLst>
                                    <p:set>
                                      <p:cBhvr>
                                        <p:cTn id="68" dur="1" fill="hold">
                                          <p:stCondLst>
                                            <p:cond delay="0"/>
                                          </p:stCondLst>
                                        </p:cTn>
                                        <p:tgtEl>
                                          <p:spTgt spid="38"/>
                                        </p:tgtEl>
                                        <p:attrNameLst>
                                          <p:attrName>style.visibility</p:attrName>
                                        </p:attrNameLst>
                                      </p:cBhvr>
                                      <p:to>
                                        <p:strVal val="hidden"/>
                                      </p:to>
                                    </p:set>
                                  </p:childTnLst>
                                </p:cTn>
                              </p:par>
                              <p:par>
                                <p:cTn id="69" presetID="1" presetClass="entr" presetSubtype="0" fill="hold" grpId="0" nodeType="withEffect">
                                  <p:stCondLst>
                                    <p:cond delay="600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6000"/>
                                  </p:stCondLst>
                                  <p:childTnLst>
                                    <p:set>
                                      <p:cBhvr>
                                        <p:cTn id="72" dur="1" fill="hold">
                                          <p:stCondLst>
                                            <p:cond delay="0"/>
                                          </p:stCondLst>
                                        </p:cTn>
                                        <p:tgtEl>
                                          <p:spTgt spid="39"/>
                                        </p:tgtEl>
                                        <p:attrNameLst>
                                          <p:attrName>style.visibility</p:attrName>
                                        </p:attrNameLst>
                                      </p:cBhvr>
                                      <p:to>
                                        <p:strVal val="visible"/>
                                      </p:to>
                                    </p:set>
                                  </p:childTnLst>
                                </p:cTn>
                              </p:par>
                              <p:par>
                                <p:cTn id="73" presetID="0" presetClass="path" presetSubtype="0" accel="50000" decel="50000" fill="hold" grpId="1" nodeType="withEffect">
                                  <p:stCondLst>
                                    <p:cond delay="6000"/>
                                  </p:stCondLst>
                                  <p:childTnLst>
                                    <p:animMotion origin="layout" path="M 0.00034 0.00393 L -0.1283 0.05439 L -0.62361 0.05439 L -0.71893 0.00949 " pathEditMode="relative" rAng="0" ptsTypes="AAAA">
                                      <p:cBhvr>
                                        <p:cTn id="74" dur="1000" fill="hold"/>
                                        <p:tgtEl>
                                          <p:spTgt spid="39"/>
                                        </p:tgtEl>
                                        <p:attrNameLst>
                                          <p:attrName>ppt_x</p:attrName>
                                          <p:attrName>ppt_y</p:attrName>
                                        </p:attrNameLst>
                                      </p:cBhvr>
                                      <p:rCtr x="-35955" y="2523"/>
                                    </p:animMotion>
                                  </p:childTnLst>
                                </p:cTn>
                              </p:par>
                              <p:par>
                                <p:cTn id="75" presetID="0" presetClass="path" presetSubtype="0" accel="50000" decel="50000" fill="hold" grpId="2" nodeType="withEffect">
                                  <p:stCondLst>
                                    <p:cond delay="7000"/>
                                  </p:stCondLst>
                                  <p:childTnLst>
                                    <p:animMotion origin="layout" path="M -0.71893 0.00949 L -0.61667 0.04028 L -0.12518 0.04028 L -0.00365 0.09491 " pathEditMode="relative" rAng="0" ptsTypes="AAAA">
                                      <p:cBhvr>
                                        <p:cTn id="76" dur="1000" fill="hold"/>
                                        <p:tgtEl>
                                          <p:spTgt spid="39"/>
                                        </p:tgtEl>
                                        <p:attrNameLst>
                                          <p:attrName>ppt_x</p:attrName>
                                          <p:attrName>ppt_y</p:attrName>
                                        </p:attrNameLst>
                                      </p:cBhvr>
                                      <p:rCtr x="35764" y="4259"/>
                                    </p:animMotion>
                                  </p:childTnLst>
                                </p:cTn>
                              </p:par>
                              <p:par>
                                <p:cTn id="77" presetID="1" presetClass="exit" presetSubtype="0" fill="hold" grpId="3" nodeType="withEffect">
                                  <p:stCondLst>
                                    <p:cond delay="8000"/>
                                  </p:stCondLst>
                                  <p:childTnLst>
                                    <p:set>
                                      <p:cBhvr>
                                        <p:cTn id="78" dur="1" fill="hold">
                                          <p:stCondLst>
                                            <p:cond delay="0"/>
                                          </p:stCondLst>
                                        </p:cTn>
                                        <p:tgtEl>
                                          <p:spTgt spid="39"/>
                                        </p:tgtEl>
                                        <p:attrNameLst>
                                          <p:attrName>style.visibility</p:attrName>
                                        </p:attrNameLst>
                                      </p:cBhvr>
                                      <p:to>
                                        <p:strVal val="hidden"/>
                                      </p:to>
                                    </p:set>
                                  </p:childTnLst>
                                </p:cTn>
                              </p:par>
                              <p:par>
                                <p:cTn id="79" presetID="1" presetClass="entr" presetSubtype="0" fill="hold" grpId="0" nodeType="withEffect">
                                  <p:stCondLst>
                                    <p:cond delay="8000"/>
                                  </p:stCondLst>
                                  <p:childTnLst>
                                    <p:set>
                                      <p:cBhvr>
                                        <p:cTn id="8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3" grpId="1" animBg="1"/>
      <p:bldP spid="23" grpId="2" animBg="1"/>
      <p:bldP spid="23" grpId="3" animBg="1"/>
      <p:bldP spid="24" grpId="0" animBg="1"/>
      <p:bldP spid="25" grpId="0" animBg="1"/>
      <p:bldP spid="26" grpId="0"/>
      <p:bldP spid="27" grpId="0"/>
      <p:bldP spid="46" grpId="0"/>
      <p:bldP spid="35" grpId="0" animBg="1"/>
      <p:bldP spid="3" grpId="0"/>
      <p:bldP spid="33" grpId="0" animBg="1"/>
      <p:bldP spid="33" grpId="1" animBg="1"/>
      <p:bldP spid="33" grpId="2" animBg="1"/>
      <p:bldP spid="33" grpId="3" animBg="1"/>
      <p:bldP spid="36" grpId="0" animBg="1"/>
      <p:bldP spid="36" grpId="1" animBg="1"/>
      <p:bldP spid="36" grpId="2" animBg="1"/>
      <p:bldP spid="36" grpId="3" animBg="1"/>
      <p:bldP spid="38" grpId="0" animBg="1"/>
      <p:bldP spid="38" grpId="1" animBg="1"/>
      <p:bldP spid="38" grpId="2" animBg="1"/>
      <p:bldP spid="38" grpId="3" animBg="1"/>
      <p:bldP spid="39" grpId="0" animBg="1"/>
      <p:bldP spid="39" grpId="1" animBg="1"/>
      <p:bldP spid="39" grpId="2" animBg="1"/>
      <p:bldP spid="39" grpId="3" animBg="1"/>
      <p:bldP spid="41" grpId="0" animBg="1"/>
      <p:bldP spid="44" grpId="0" animBg="1"/>
      <p:bldP spid="45" grpId="0" animBg="1"/>
      <p:bldP spid="4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Moving Data Inside DRAM?</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8" name="Rounded Rectangle 7"/>
          <p:cNvSpPr/>
          <p:nvPr/>
        </p:nvSpPr>
        <p:spPr>
          <a:xfrm>
            <a:off x="3376374" y="1726216"/>
            <a:ext cx="5246880" cy="2534871"/>
          </a:xfrm>
          <a:prstGeom prst="roundRect">
            <a:avLst>
              <a:gd name="adj" fmla="val 4531"/>
            </a:avLst>
          </a:pr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grpSp>
        <p:nvGrpSpPr>
          <p:cNvPr id="13" name="cell array"/>
          <p:cNvGrpSpPr/>
          <p:nvPr/>
        </p:nvGrpSpPr>
        <p:grpSpPr>
          <a:xfrm>
            <a:off x="3479285" y="1856128"/>
            <a:ext cx="5070630" cy="2212155"/>
            <a:chOff x="2253615" y="2812764"/>
            <a:chExt cx="5070630" cy="2212155"/>
          </a:xfrm>
        </p:grpSpPr>
        <p:grpSp>
          <p:nvGrpSpPr>
            <p:cNvPr id="5" name="Group 4"/>
            <p:cNvGrpSpPr/>
            <p:nvPr/>
          </p:nvGrpSpPr>
          <p:grpSpPr>
            <a:xfrm>
              <a:off x="2253615" y="2812764"/>
              <a:ext cx="5070630" cy="365760"/>
              <a:chOff x="2137956" y="2812764"/>
              <a:chExt cx="5070630" cy="365760"/>
            </a:xfrm>
          </p:grpSpPr>
          <p:sp>
            <p:nvSpPr>
              <p:cNvPr id="172" name="Oval 171"/>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3" name="Oval 172"/>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4" name="Oval 173"/>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5" name="Oval 174"/>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6" name="Oval 175"/>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7" name="Oval 176"/>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8" name="Oval 177"/>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79" name="Oval 178"/>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0" name="Oval 179"/>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1" name="Oval 180"/>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2" name="Oval 181"/>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nvGrpSpPr>
            <p:cNvPr id="183" name="Group 182"/>
            <p:cNvGrpSpPr/>
            <p:nvPr/>
          </p:nvGrpSpPr>
          <p:grpSpPr>
            <a:xfrm>
              <a:off x="2253615" y="3274363"/>
              <a:ext cx="5070630" cy="365760"/>
              <a:chOff x="2137956" y="2812764"/>
              <a:chExt cx="5070630" cy="365760"/>
            </a:xfrm>
          </p:grpSpPr>
          <p:sp>
            <p:nvSpPr>
              <p:cNvPr id="185" name="Oval 184"/>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6" name="Oval 185"/>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7" name="Oval 186"/>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8" name="Oval 187"/>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89" name="Oval 188"/>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0" name="Oval 189"/>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1" name="Oval 190"/>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2" name="Oval 191"/>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3" name="Oval 192"/>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4" name="Oval 193"/>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5" name="Oval 194"/>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nvGrpSpPr>
            <p:cNvPr id="196" name="Group 195"/>
            <p:cNvGrpSpPr/>
            <p:nvPr/>
          </p:nvGrpSpPr>
          <p:grpSpPr>
            <a:xfrm>
              <a:off x="2253615" y="3735962"/>
              <a:ext cx="5070630" cy="365760"/>
              <a:chOff x="2137956" y="2812764"/>
              <a:chExt cx="5070630" cy="365760"/>
            </a:xfrm>
          </p:grpSpPr>
          <p:sp>
            <p:nvSpPr>
              <p:cNvPr id="198" name="Oval 19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199" name="Oval 19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0" name="Oval 19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1" name="Oval 20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2" name="Oval 20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3" name="Oval 20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4" name="Oval 20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5" name="Oval 20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6" name="Oval 20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7" name="Oval 20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08" name="Oval 20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nvGrpSpPr>
            <p:cNvPr id="236" name="Group 235"/>
            <p:cNvGrpSpPr/>
            <p:nvPr/>
          </p:nvGrpSpPr>
          <p:grpSpPr>
            <a:xfrm>
              <a:off x="2253615" y="4659159"/>
              <a:ext cx="5070630" cy="365760"/>
              <a:chOff x="2137956" y="2812764"/>
              <a:chExt cx="5070630" cy="365760"/>
            </a:xfrm>
          </p:grpSpPr>
          <p:sp>
            <p:nvSpPr>
              <p:cNvPr id="238" name="Oval 237"/>
              <p:cNvSpPr/>
              <p:nvPr/>
            </p:nvSpPr>
            <p:spPr>
              <a:xfrm>
                <a:off x="213795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39" name="Oval 238"/>
              <p:cNvSpPr/>
              <p:nvPr/>
            </p:nvSpPr>
            <p:spPr>
              <a:xfrm>
                <a:off x="2608443"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0" name="Oval 239"/>
              <p:cNvSpPr/>
              <p:nvPr/>
            </p:nvSpPr>
            <p:spPr>
              <a:xfrm>
                <a:off x="3078930"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1" name="Oval 240"/>
              <p:cNvSpPr/>
              <p:nvPr/>
            </p:nvSpPr>
            <p:spPr>
              <a:xfrm>
                <a:off x="3549417"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2" name="Oval 241"/>
              <p:cNvSpPr/>
              <p:nvPr/>
            </p:nvSpPr>
            <p:spPr>
              <a:xfrm>
                <a:off x="4019904"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3" name="Oval 242"/>
              <p:cNvSpPr/>
              <p:nvPr/>
            </p:nvSpPr>
            <p:spPr>
              <a:xfrm>
                <a:off x="4490391"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4" name="Oval 243"/>
              <p:cNvSpPr/>
              <p:nvPr/>
            </p:nvSpPr>
            <p:spPr>
              <a:xfrm>
                <a:off x="4960878"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5" name="Oval 244"/>
              <p:cNvSpPr/>
              <p:nvPr/>
            </p:nvSpPr>
            <p:spPr>
              <a:xfrm>
                <a:off x="5431365"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6" name="Oval 245"/>
              <p:cNvSpPr/>
              <p:nvPr/>
            </p:nvSpPr>
            <p:spPr>
              <a:xfrm>
                <a:off x="5901852"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7" name="Oval 246"/>
              <p:cNvSpPr/>
              <p:nvPr/>
            </p:nvSpPr>
            <p:spPr>
              <a:xfrm>
                <a:off x="6372339"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sp>
            <p:nvSpPr>
              <p:cNvPr id="248" name="Oval 247"/>
              <p:cNvSpPr/>
              <p:nvPr/>
            </p:nvSpPr>
            <p:spPr>
              <a:xfrm>
                <a:off x="6842826" y="2812764"/>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prstClr val="white"/>
                  </a:solidFill>
                  <a:effectLst/>
                  <a:uLnTx/>
                  <a:uFillTx/>
                  <a:latin typeface="Gill Sans MT"/>
                  <a:ea typeface="+mn-ea"/>
                  <a:cs typeface="+mn-cs"/>
                </a:endParaRPr>
              </a:p>
            </p:txBody>
          </p:sp>
        </p:grpSp>
      </p:grpSp>
      <p:grpSp>
        <p:nvGrpSpPr>
          <p:cNvPr id="14" name="cell label"/>
          <p:cNvGrpSpPr/>
          <p:nvPr/>
        </p:nvGrpSpPr>
        <p:grpSpPr>
          <a:xfrm>
            <a:off x="1860443" y="2369687"/>
            <a:ext cx="1801722" cy="830997"/>
            <a:chOff x="856729" y="3065531"/>
            <a:chExt cx="1801722" cy="830997"/>
          </a:xfrm>
        </p:grpSpPr>
        <p:sp>
          <p:nvSpPr>
            <p:cNvPr id="235" name="TextBox 234"/>
            <p:cNvSpPr txBox="1"/>
            <p:nvPr/>
          </p:nvSpPr>
          <p:spPr>
            <a:xfrm>
              <a:off x="856729" y="3065531"/>
              <a:ext cx="15786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Gill Sans MT"/>
                  <a:ea typeface="+mn-ea"/>
                  <a:cs typeface="+mn-cs"/>
                </a:rPr>
                <a:t>DRAM </a:t>
              </a:r>
              <a:br>
                <a:rPr kumimoji="0" lang="en-US" sz="2400" b="0" i="0" u="none" strike="noStrike" kern="0" cap="none" spc="0" normalizeH="0" baseline="0" noProof="0" dirty="0">
                  <a:ln>
                    <a:noFill/>
                  </a:ln>
                  <a:solidFill>
                    <a:prstClr val="black"/>
                  </a:solidFill>
                  <a:effectLst/>
                  <a:uLnTx/>
                  <a:uFillTx/>
                  <a:latin typeface="Gill Sans MT"/>
                  <a:ea typeface="+mn-ea"/>
                  <a:cs typeface="+mn-cs"/>
                </a:rPr>
              </a:br>
              <a:r>
                <a:rPr kumimoji="0" lang="en-US" sz="2400" b="0" i="0" u="none" strike="noStrike" kern="0" cap="none" spc="0" normalizeH="0" baseline="0" noProof="0" dirty="0">
                  <a:ln>
                    <a:noFill/>
                  </a:ln>
                  <a:solidFill>
                    <a:prstClr val="black"/>
                  </a:solidFill>
                  <a:effectLst/>
                  <a:uLnTx/>
                  <a:uFillTx/>
                  <a:latin typeface="Gill Sans MT"/>
                  <a:ea typeface="+mn-ea"/>
                  <a:cs typeface="+mn-cs"/>
                </a:rPr>
                <a:t>cell</a:t>
              </a:r>
            </a:p>
          </p:txBody>
        </p:sp>
        <p:cxnSp>
          <p:nvCxnSpPr>
            <p:cNvPr id="9" name="Straight Arrow Connector 8"/>
            <p:cNvCxnSpPr/>
            <p:nvPr/>
          </p:nvCxnSpPr>
          <p:spPr>
            <a:xfrm>
              <a:off x="2145512" y="3512390"/>
              <a:ext cx="512939" cy="107708"/>
            </a:xfrm>
            <a:prstGeom prst="straightConnector1">
              <a:avLst/>
            </a:prstGeom>
            <a:ln w="53975" cap="rnd">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subarrays"/>
          <p:cNvGrpSpPr/>
          <p:nvPr/>
        </p:nvGrpSpPr>
        <p:grpSpPr>
          <a:xfrm>
            <a:off x="3448175" y="1858371"/>
            <a:ext cx="5107923" cy="2231042"/>
            <a:chOff x="1770761" y="2804420"/>
            <a:chExt cx="5553484" cy="2231042"/>
          </a:xfrm>
        </p:grpSpPr>
        <p:sp>
          <p:nvSpPr>
            <p:cNvPr id="249" name="Rounded Rectangle 248"/>
            <p:cNvSpPr/>
            <p:nvPr/>
          </p:nvSpPr>
          <p:spPr>
            <a:xfrm>
              <a:off x="1770761" y="2804420"/>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1</a:t>
              </a:r>
            </a:p>
          </p:txBody>
        </p:sp>
        <p:sp>
          <p:nvSpPr>
            <p:cNvPr id="250" name="Rounded Rectangle 249"/>
            <p:cNvSpPr/>
            <p:nvPr/>
          </p:nvSpPr>
          <p:spPr>
            <a:xfrm>
              <a:off x="1770761" y="3262777"/>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2</a:t>
              </a:r>
            </a:p>
          </p:txBody>
        </p:sp>
        <p:sp>
          <p:nvSpPr>
            <p:cNvPr id="251" name="Rounded Rectangle 250"/>
            <p:cNvSpPr/>
            <p:nvPr/>
          </p:nvSpPr>
          <p:spPr>
            <a:xfrm>
              <a:off x="1770761" y="3730169"/>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3</a:t>
              </a:r>
            </a:p>
          </p:txBody>
        </p:sp>
        <p:sp>
          <p:nvSpPr>
            <p:cNvPr id="253" name="Rounded Rectangle 252"/>
            <p:cNvSpPr/>
            <p:nvPr/>
          </p:nvSpPr>
          <p:spPr>
            <a:xfrm>
              <a:off x="1770761" y="4653015"/>
              <a:ext cx="5553484"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dirty="0">
                  <a:ln>
                    <a:noFill/>
                  </a:ln>
                  <a:solidFill>
                    <a:prstClr val="black"/>
                  </a:solidFill>
                  <a:effectLst/>
                  <a:uLnTx/>
                  <a:uFillTx/>
                  <a:latin typeface="Gill Sans MT"/>
                  <a:ea typeface="+mn-ea"/>
                  <a:cs typeface="+mn-cs"/>
                </a:rPr>
                <a:t>Subarray N</a:t>
              </a:r>
            </a:p>
          </p:txBody>
        </p:sp>
        <p:sp>
          <p:nvSpPr>
            <p:cNvPr id="15" name="TextBox 14"/>
            <p:cNvSpPr txBox="1"/>
            <p:nvPr/>
          </p:nvSpPr>
          <p:spPr>
            <a:xfrm rot="5400000">
              <a:off x="4501161" y="4165067"/>
              <a:ext cx="49244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a:t>
              </a:r>
            </a:p>
          </p:txBody>
        </p:sp>
      </p:grpSp>
      <p:grpSp>
        <p:nvGrpSpPr>
          <p:cNvPr id="35" name="DataBus"/>
          <p:cNvGrpSpPr/>
          <p:nvPr/>
        </p:nvGrpSpPr>
        <p:grpSpPr>
          <a:xfrm>
            <a:off x="6105346" y="1726216"/>
            <a:ext cx="2391359" cy="3302984"/>
            <a:chOff x="4656522" y="1981200"/>
            <a:chExt cx="2391359" cy="3302984"/>
          </a:xfrm>
        </p:grpSpPr>
        <p:grpSp>
          <p:nvGrpSpPr>
            <p:cNvPr id="25" name="DataBus"/>
            <p:cNvGrpSpPr/>
            <p:nvPr/>
          </p:nvGrpSpPr>
          <p:grpSpPr>
            <a:xfrm>
              <a:off x="4656522" y="2194599"/>
              <a:ext cx="2391359" cy="3089585"/>
              <a:chOff x="5161595" y="2885664"/>
              <a:chExt cx="2391359" cy="3089585"/>
            </a:xfrm>
          </p:grpSpPr>
          <p:sp>
            <p:nvSpPr>
              <p:cNvPr id="87" name="TextBox 86"/>
              <p:cNvSpPr txBox="1"/>
              <p:nvPr/>
            </p:nvSpPr>
            <p:spPr>
              <a:xfrm>
                <a:off x="5161595" y="5144252"/>
                <a:ext cx="239135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504D"/>
                    </a:solidFill>
                    <a:effectLst/>
                    <a:uLnTx/>
                    <a:uFillTx/>
                    <a:latin typeface="Gill Sans MT"/>
                    <a:ea typeface="+mn-ea"/>
                    <a:cs typeface="+mn-cs"/>
                  </a:rPr>
                  <a:t>Internal </a:t>
                </a:r>
                <a:br>
                  <a:rPr kumimoji="0" lang="en-US" sz="2400" b="1" i="0" u="none" strike="noStrike" kern="1200" cap="none" spc="0" normalizeH="0" baseline="0" noProof="0" dirty="0">
                    <a:ln>
                      <a:noFill/>
                    </a:ln>
                    <a:solidFill>
                      <a:srgbClr val="C0504D"/>
                    </a:solidFill>
                    <a:effectLst/>
                    <a:uLnTx/>
                    <a:uFillTx/>
                    <a:latin typeface="Gill Sans MT"/>
                    <a:ea typeface="+mn-ea"/>
                    <a:cs typeface="+mn-cs"/>
                  </a:rPr>
                </a:br>
                <a:r>
                  <a:rPr kumimoji="0" lang="en-US" sz="2400" b="1" i="0" u="none" strike="noStrike" kern="1200" cap="none" spc="0" normalizeH="0" baseline="0" noProof="0" dirty="0">
                    <a:ln>
                      <a:noFill/>
                    </a:ln>
                    <a:solidFill>
                      <a:srgbClr val="C0504D"/>
                    </a:solidFill>
                    <a:effectLst/>
                    <a:uLnTx/>
                    <a:uFillTx/>
                    <a:latin typeface="Gill Sans MT"/>
                    <a:ea typeface="+mn-ea"/>
                    <a:cs typeface="+mn-cs"/>
                  </a:rPr>
                  <a:t>Data Bus (64b)</a:t>
                </a:r>
              </a:p>
            </p:txBody>
          </p:sp>
          <p:grpSp>
            <p:nvGrpSpPr>
              <p:cNvPr id="24" name="Group 23"/>
              <p:cNvGrpSpPr/>
              <p:nvPr/>
            </p:nvGrpSpPr>
            <p:grpSpPr>
              <a:xfrm>
                <a:off x="6172274" y="2885664"/>
                <a:ext cx="384136" cy="2086523"/>
                <a:chOff x="6172274" y="2885664"/>
                <a:chExt cx="384136" cy="2086523"/>
              </a:xfrm>
            </p:grpSpPr>
            <p:sp>
              <p:nvSpPr>
                <p:cNvPr id="23" name="Left-Right Arrow 22"/>
                <p:cNvSpPr/>
                <p:nvPr/>
              </p:nvSpPr>
              <p:spPr>
                <a:xfrm>
                  <a:off x="6172274" y="2885664"/>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54" name="Left-Right Arrow 253"/>
                <p:cNvSpPr/>
                <p:nvPr/>
              </p:nvSpPr>
              <p:spPr>
                <a:xfrm>
                  <a:off x="6186408" y="3332981"/>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55" name="Left-Right Arrow 254"/>
                <p:cNvSpPr/>
                <p:nvPr/>
              </p:nvSpPr>
              <p:spPr>
                <a:xfrm>
                  <a:off x="6181202" y="3801443"/>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56" name="Left-Right Arrow 255"/>
                <p:cNvSpPr/>
                <p:nvPr/>
              </p:nvSpPr>
              <p:spPr>
                <a:xfrm>
                  <a:off x="6179681" y="4724640"/>
                  <a:ext cx="370002" cy="247547"/>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33" name="Up-Down Arrow 32"/>
            <p:cNvSpPr/>
            <p:nvPr/>
          </p:nvSpPr>
          <p:spPr>
            <a:xfrm>
              <a:off x="5972403" y="1981200"/>
              <a:ext cx="398221" cy="2486949"/>
            </a:xfrm>
            <a:prstGeom prst="up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nvGrpSpPr>
          <p:cNvPr id="262" name="SA_Size"/>
          <p:cNvGrpSpPr/>
          <p:nvPr/>
        </p:nvGrpSpPr>
        <p:grpSpPr>
          <a:xfrm>
            <a:off x="2428832" y="1283563"/>
            <a:ext cx="6121083" cy="1169430"/>
            <a:chOff x="691905" y="1690947"/>
            <a:chExt cx="6121083" cy="1169430"/>
          </a:xfrm>
        </p:grpSpPr>
        <p:grpSp>
          <p:nvGrpSpPr>
            <p:cNvPr id="79" name="Group 78"/>
            <p:cNvGrpSpPr/>
            <p:nvPr/>
          </p:nvGrpSpPr>
          <p:grpSpPr>
            <a:xfrm>
              <a:off x="1711248" y="1690947"/>
              <a:ext cx="5101740" cy="461665"/>
              <a:chOff x="1682924" y="3712335"/>
              <a:chExt cx="5101740" cy="461665"/>
            </a:xfrm>
          </p:grpSpPr>
          <p:cxnSp>
            <p:nvCxnSpPr>
              <p:cNvPr id="44" name="Straight Arrow Connector 43"/>
              <p:cNvCxnSpPr/>
              <p:nvPr/>
            </p:nvCxnSpPr>
            <p:spPr>
              <a:xfrm>
                <a:off x="1682924" y="3943167"/>
                <a:ext cx="2192441" cy="0"/>
              </a:xfrm>
              <a:prstGeom prst="straightConnector1">
                <a:avLst/>
              </a:prstGeom>
              <a:ln w="38100" cap="rnd">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75365" y="3712335"/>
                <a:ext cx="69442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8Kb</a:t>
                </a:r>
              </a:p>
            </p:txBody>
          </p:sp>
          <p:cxnSp>
            <p:nvCxnSpPr>
              <p:cNvPr id="121" name="Straight Arrow Connector 120"/>
              <p:cNvCxnSpPr>
                <a:stCxn id="49" idx="3"/>
              </p:cNvCxnSpPr>
              <p:nvPr/>
            </p:nvCxnSpPr>
            <p:spPr>
              <a:xfrm flipV="1">
                <a:off x="4569786" y="3943167"/>
                <a:ext cx="2214878" cy="1"/>
              </a:xfrm>
              <a:prstGeom prst="straightConnector1">
                <a:avLst/>
              </a:prstGeom>
              <a:ln w="38100" cap="rnd">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cxnSp>
          <p:nvCxnSpPr>
            <p:cNvPr id="260" name="Straight Arrow Connector 259"/>
            <p:cNvCxnSpPr/>
            <p:nvPr/>
          </p:nvCxnSpPr>
          <p:spPr>
            <a:xfrm>
              <a:off x="1495302" y="2201419"/>
              <a:ext cx="0" cy="486921"/>
            </a:xfrm>
            <a:prstGeom prst="straightConnector1">
              <a:avLst/>
            </a:prstGeom>
            <a:ln w="38100" cap="rnd">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61" name="TextBox 260"/>
            <p:cNvSpPr txBox="1"/>
            <p:nvPr/>
          </p:nvSpPr>
          <p:spPr>
            <a:xfrm>
              <a:off x="691905" y="2029380"/>
              <a:ext cx="80611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512</a:t>
              </a:r>
              <a:br>
                <a:rPr kumimoji="0" lang="en-US" sz="2400" b="0" i="0" u="none" strike="noStrike" kern="1200" cap="none" spc="0" normalizeH="0" baseline="0" noProof="0" dirty="0">
                  <a:ln>
                    <a:noFill/>
                  </a:ln>
                  <a:solidFill>
                    <a:prstClr val="black"/>
                  </a:solidFill>
                  <a:effectLst/>
                  <a:uLnTx/>
                  <a:uFillTx/>
                  <a:latin typeface="Gill Sans MT"/>
                  <a:ea typeface="+mn-ea"/>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rows</a:t>
              </a:r>
            </a:p>
          </p:txBody>
        </p:sp>
      </p:grpSp>
      <p:grpSp>
        <p:nvGrpSpPr>
          <p:cNvPr id="7" name="DRAM"/>
          <p:cNvGrpSpPr/>
          <p:nvPr/>
        </p:nvGrpSpPr>
        <p:grpSpPr>
          <a:xfrm>
            <a:off x="57714" y="1491262"/>
            <a:ext cx="2396717" cy="3223357"/>
            <a:chOff x="57714" y="2029380"/>
            <a:chExt cx="2396717" cy="3223357"/>
          </a:xfrm>
        </p:grpSpPr>
        <p:sp>
          <p:nvSpPr>
            <p:cNvPr id="110" name="Rounded Rectangle 109"/>
            <p:cNvSpPr/>
            <p:nvPr/>
          </p:nvSpPr>
          <p:spPr>
            <a:xfrm>
              <a:off x="387175" y="2029380"/>
              <a:ext cx="1741977" cy="3126976"/>
            </a:xfrm>
            <a:prstGeom prst="roundRect">
              <a:avLst>
                <a:gd name="adj" fmla="val 4531"/>
              </a:avLst>
            </a:prstGeom>
            <a:solidFill>
              <a:schemeClr val="bg1">
                <a:lumMod val="85000"/>
              </a:schemeClr>
            </a:solidFill>
            <a:ln w="12700">
              <a:solidFill>
                <a:schemeClr val="bg1">
                  <a:lumMod val="6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11" name="Rounded Rectangle 110"/>
            <p:cNvSpPr/>
            <p:nvPr/>
          </p:nvSpPr>
          <p:spPr>
            <a:xfrm>
              <a:off x="707833" y="2149011"/>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4" name="Rounded Rectangle 113"/>
            <p:cNvSpPr/>
            <p:nvPr/>
          </p:nvSpPr>
          <p:spPr>
            <a:xfrm>
              <a:off x="704401" y="2799957"/>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5" name="Rounded Rectangle 114"/>
            <p:cNvSpPr/>
            <p:nvPr/>
          </p:nvSpPr>
          <p:spPr>
            <a:xfrm>
              <a:off x="700969" y="3450903"/>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6" name="Rounded Rectangle 115"/>
            <p:cNvSpPr/>
            <p:nvPr/>
          </p:nvSpPr>
          <p:spPr>
            <a:xfrm>
              <a:off x="697537" y="4101849"/>
              <a:ext cx="1103344" cy="559920"/>
            </a:xfrm>
            <a:prstGeom prst="roundRect">
              <a:avLst>
                <a:gd name="adj" fmla="val 4531"/>
              </a:avLst>
            </a:prstGeom>
            <a:solidFill>
              <a:schemeClr val="bg1"/>
            </a:solid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Bank</a:t>
              </a:r>
            </a:p>
          </p:txBody>
        </p:sp>
        <p:sp>
          <p:nvSpPr>
            <p:cNvPr id="117" name="R"/>
            <p:cNvSpPr/>
            <p:nvPr/>
          </p:nvSpPr>
          <p:spPr>
            <a:xfrm>
              <a:off x="57714" y="4590918"/>
              <a:ext cx="2396717" cy="661819"/>
            </a:xfrm>
            <a:prstGeom prst="roundRect">
              <a:avLst>
                <a:gd name="adj" fmla="val 54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DRAM</a:t>
              </a:r>
            </a:p>
          </p:txBody>
        </p:sp>
      </p:grpSp>
      <p:grpSp>
        <p:nvGrpSpPr>
          <p:cNvPr id="118" name="dash"/>
          <p:cNvGrpSpPr/>
          <p:nvPr/>
        </p:nvGrpSpPr>
        <p:grpSpPr>
          <a:xfrm rot="14910335" flipH="1">
            <a:off x="1355872" y="1954170"/>
            <a:ext cx="2454309" cy="2012126"/>
            <a:chOff x="3425991" y="2139992"/>
            <a:chExt cx="2454309" cy="2012126"/>
          </a:xfrm>
        </p:grpSpPr>
        <p:cxnSp>
          <p:nvCxnSpPr>
            <p:cNvPr id="119" name="Straight Connector 118"/>
            <p:cNvCxnSpPr/>
            <p:nvPr/>
          </p:nvCxnSpPr>
          <p:spPr>
            <a:xfrm rot="14910335" flipH="1">
              <a:off x="4379829" y="2186837"/>
              <a:ext cx="1547316" cy="1453626"/>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cxnSp>
          <p:nvCxnSpPr>
            <p:cNvPr id="120" name="Straight Connector 119"/>
            <p:cNvCxnSpPr/>
            <p:nvPr/>
          </p:nvCxnSpPr>
          <p:spPr>
            <a:xfrm rot="14910335" flipH="1" flipV="1">
              <a:off x="2985273" y="3105380"/>
              <a:ext cx="1487456" cy="606020"/>
            </a:xfrm>
            <a:prstGeom prst="line">
              <a:avLst/>
            </a:prstGeom>
            <a:noFill/>
            <a:ln w="19050" cap="flat" cmpd="sng" algn="ctr">
              <a:solidFill>
                <a:sysClr val="windowText" lastClr="000000">
                  <a:lumMod val="75000"/>
                  <a:lumOff val="25000"/>
                </a:sysClr>
              </a:solidFill>
              <a:prstDash val="dash"/>
              <a:miter lim="800000"/>
              <a:headEnd type="none" w="med" len="med"/>
              <a:tailEnd type="none" w="med" len="med"/>
            </a:ln>
            <a:effectLst/>
          </p:spPr>
        </p:cxnSp>
      </p:grpSp>
      <p:sp>
        <p:nvSpPr>
          <p:cNvPr id="122" name="..."/>
          <p:cNvSpPr txBox="1"/>
          <p:nvPr/>
        </p:nvSpPr>
        <p:spPr>
          <a:xfrm rot="5400000">
            <a:off x="5941531" y="3237538"/>
            <a:ext cx="492443" cy="4246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a:t>
            </a:r>
          </a:p>
        </p:txBody>
      </p:sp>
      <p:grpSp>
        <p:nvGrpSpPr>
          <p:cNvPr id="268" name="goal"/>
          <p:cNvGrpSpPr/>
          <p:nvPr/>
        </p:nvGrpSpPr>
        <p:grpSpPr>
          <a:xfrm>
            <a:off x="228600" y="1721836"/>
            <a:ext cx="8534399" cy="4374164"/>
            <a:chOff x="228600" y="2140360"/>
            <a:chExt cx="8534399" cy="4374164"/>
          </a:xfrm>
        </p:grpSpPr>
        <p:grpSp>
          <p:nvGrpSpPr>
            <p:cNvPr id="266" name="goal"/>
            <p:cNvGrpSpPr/>
            <p:nvPr/>
          </p:nvGrpSpPr>
          <p:grpSpPr>
            <a:xfrm>
              <a:off x="228600" y="2140360"/>
              <a:ext cx="8534399" cy="4374164"/>
              <a:chOff x="228600" y="2140360"/>
              <a:chExt cx="8534399" cy="4374164"/>
            </a:xfrm>
          </p:grpSpPr>
          <p:grpSp>
            <p:nvGrpSpPr>
              <p:cNvPr id="113" name="goal_parallel_transfer"/>
              <p:cNvGrpSpPr/>
              <p:nvPr/>
            </p:nvGrpSpPr>
            <p:grpSpPr>
              <a:xfrm>
                <a:off x="3373653" y="2140360"/>
                <a:ext cx="5205607" cy="2502527"/>
                <a:chOff x="1460256" y="1851096"/>
                <a:chExt cx="2867148" cy="3518673"/>
              </a:xfrm>
            </p:grpSpPr>
            <p:sp>
              <p:nvSpPr>
                <p:cNvPr id="112" name="blind"/>
                <p:cNvSpPr/>
                <p:nvPr/>
              </p:nvSpPr>
              <p:spPr>
                <a:xfrm>
                  <a:off x="1460256" y="1851096"/>
                  <a:ext cx="2866658" cy="3518673"/>
                </a:xfrm>
                <a:prstGeom prst="roundRect">
                  <a:avLst>
                    <a:gd name="adj" fmla="val 8700"/>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04" name="parallel transfer"/>
                <p:cNvGrpSpPr/>
                <p:nvPr/>
              </p:nvGrpSpPr>
              <p:grpSpPr>
                <a:xfrm>
                  <a:off x="1518437" y="2424960"/>
                  <a:ext cx="2808967" cy="2308991"/>
                  <a:chOff x="4589620" y="1916257"/>
                  <a:chExt cx="1910254" cy="1384129"/>
                </a:xfrm>
                <a:solidFill>
                  <a:srgbClr val="6699FF"/>
                </a:solidFill>
              </p:grpSpPr>
              <p:sp>
                <p:nvSpPr>
                  <p:cNvPr id="105" name="Up-Down Arrow 104"/>
                  <p:cNvSpPr/>
                  <p:nvPr/>
                </p:nvSpPr>
                <p:spPr>
                  <a:xfrm>
                    <a:off x="4589620" y="1916261"/>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6" name="Up-Down Arrow 105"/>
                  <p:cNvSpPr/>
                  <p:nvPr/>
                </p:nvSpPr>
                <p:spPr>
                  <a:xfrm>
                    <a:off x="5009450" y="1916260"/>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7" name="Up-Down Arrow 106"/>
                  <p:cNvSpPr/>
                  <p:nvPr/>
                </p:nvSpPr>
                <p:spPr>
                  <a:xfrm>
                    <a:off x="5407516" y="1916259"/>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8" name="Up-Down Arrow 107"/>
                  <p:cNvSpPr/>
                  <p:nvPr/>
                </p:nvSpPr>
                <p:spPr>
                  <a:xfrm>
                    <a:off x="5819613" y="1916258"/>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9" name="Up-Down Arrow 108"/>
                  <p:cNvSpPr/>
                  <p:nvPr/>
                </p:nvSpPr>
                <p:spPr>
                  <a:xfrm>
                    <a:off x="6225875" y="1916257"/>
                    <a:ext cx="273999" cy="1384125"/>
                  </a:xfrm>
                  <a:prstGeom prst="upDownArrow">
                    <a:avLst/>
                  </a:prstGeom>
                  <a:grp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265" name="TextBox 264"/>
              <p:cNvSpPr txBox="1"/>
              <p:nvPr/>
            </p:nvSpPr>
            <p:spPr>
              <a:xfrm>
                <a:off x="228600" y="5812793"/>
                <a:ext cx="8534399" cy="7017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64FBA"/>
                  </a:solidFill>
                  <a:effectLst/>
                  <a:uLnTx/>
                  <a:uFillTx/>
                  <a:latin typeface="Gill Sans MT"/>
                  <a:ea typeface="+mn-ea"/>
                  <a:cs typeface="+mn-cs"/>
                </a:endParaRPr>
              </a:p>
            </p:txBody>
          </p:sp>
        </p:grpSp>
        <p:sp>
          <p:nvSpPr>
            <p:cNvPr id="267" name="blind"/>
            <p:cNvSpPr/>
            <p:nvPr/>
          </p:nvSpPr>
          <p:spPr>
            <a:xfrm>
              <a:off x="2146427" y="4714388"/>
              <a:ext cx="6476827" cy="75071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123" name="challenge"/>
          <p:cNvSpPr/>
          <p:nvPr/>
        </p:nvSpPr>
        <p:spPr>
          <a:xfrm>
            <a:off x="0" y="5221925"/>
            <a:ext cx="9144000" cy="10316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Low connectivity in DRAM is the fundamental bottleneck for bulk data movement</a:t>
            </a:r>
          </a:p>
        </p:txBody>
      </p:sp>
      <p:sp>
        <p:nvSpPr>
          <p:cNvPr id="124" name="goal"/>
          <p:cNvSpPr/>
          <p:nvPr/>
        </p:nvSpPr>
        <p:spPr>
          <a:xfrm>
            <a:off x="0" y="5222882"/>
            <a:ext cx="9144000" cy="10297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Goal: Provide a new substrate to enable </a:t>
            </a:r>
            <a:b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br>
            <a:r>
              <a:rPr kumimoji="0" lang="en-US" sz="3200" b="1" i="0" u="none" strike="noStrike" kern="1200" cap="none" spc="0" normalizeH="0" baseline="0" noProof="0" dirty="0">
                <a:ln>
                  <a:noFill/>
                </a:ln>
                <a:solidFill>
                  <a:prstClr val="white"/>
                </a:solidFill>
                <a:effectLst/>
                <a:uLnTx/>
                <a:uFillTx/>
                <a:latin typeface="Arial Rounded MT Bold" charset="0"/>
                <a:ea typeface="Arial Rounded MT Bold" charset="0"/>
                <a:cs typeface="Arial Rounded MT Bold" charset="0"/>
              </a:rPr>
              <a:t>wide connectivity between subarrays</a:t>
            </a:r>
          </a:p>
        </p:txBody>
      </p:sp>
    </p:spTree>
    <p:extLst>
      <p:ext uri="{BB962C8B-B14F-4D97-AF65-F5344CB8AC3E}">
        <p14:creationId xmlns:p14="http://schemas.microsoft.com/office/powerpoint/2010/main" val="5034263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xit" presetSubtype="0" fill="hold" nodeType="with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2" grpId="0"/>
      <p:bldP spid="123" grpId="0" animBg="1"/>
      <p:bldP spid="124"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Idea and Applications</a:t>
            </a:r>
          </a:p>
        </p:txBody>
      </p:sp>
      <p:sp>
        <p:nvSpPr>
          <p:cNvPr id="3" name="Content Placeholder 2"/>
          <p:cNvSpPr>
            <a:spLocks noGrp="1"/>
          </p:cNvSpPr>
          <p:nvPr>
            <p:ph idx="1"/>
          </p:nvPr>
        </p:nvSpPr>
        <p:spPr>
          <a:xfrm>
            <a:off x="304800" y="1219200"/>
            <a:ext cx="8610600" cy="5334000"/>
          </a:xfrm>
        </p:spPr>
        <p:txBody>
          <a:bodyPr>
            <a:noAutofit/>
          </a:bodyPr>
          <a:lstStyle/>
          <a:p>
            <a:pPr>
              <a:lnSpc>
                <a:spcPct val="95000"/>
              </a:lnSpc>
            </a:pPr>
            <a:r>
              <a:rPr lang="en-US" b="1" dirty="0"/>
              <a:t>Low-cost Inter-linked subarrays (LISA)</a:t>
            </a:r>
          </a:p>
          <a:p>
            <a:pPr lvl="1">
              <a:lnSpc>
                <a:spcPct val="95000"/>
              </a:lnSpc>
            </a:pPr>
            <a:r>
              <a:rPr lang="en-US" dirty="0"/>
              <a:t>Fast bulk data movement between subarrays</a:t>
            </a:r>
          </a:p>
          <a:p>
            <a:pPr lvl="1">
              <a:lnSpc>
                <a:spcPct val="95000"/>
              </a:lnSpc>
            </a:pPr>
            <a:r>
              <a:rPr lang="en-US" dirty="0">
                <a:solidFill>
                  <a:srgbClr val="064FBA"/>
                </a:solidFill>
              </a:rPr>
              <a:t>Wide datapath via isolation transistors</a:t>
            </a:r>
            <a:r>
              <a:rPr lang="en-US" dirty="0"/>
              <a:t>: 0.8% DRAM chip area</a:t>
            </a:r>
          </a:p>
          <a:p>
            <a:pPr lvl="1">
              <a:lnSpc>
                <a:spcPct val="95000"/>
              </a:lnSpc>
            </a:pPr>
            <a:endParaRPr lang="en-US" dirty="0"/>
          </a:p>
          <a:p>
            <a:pPr lvl="1">
              <a:lnSpc>
                <a:spcPct val="95000"/>
              </a:lnSpc>
            </a:pPr>
            <a:endParaRPr lang="en-US" dirty="0"/>
          </a:p>
          <a:p>
            <a:pPr lvl="1">
              <a:lnSpc>
                <a:spcPct val="95000"/>
              </a:lnSpc>
            </a:pPr>
            <a:endParaRPr lang="en-US" dirty="0"/>
          </a:p>
          <a:p>
            <a:pPr>
              <a:lnSpc>
                <a:spcPct val="95000"/>
              </a:lnSpc>
            </a:pPr>
            <a:r>
              <a:rPr lang="en-US" dirty="0">
                <a:latin typeface="+mj-lt"/>
              </a:rPr>
              <a:t>LISA is a </a:t>
            </a:r>
            <a:r>
              <a:rPr lang="en-US" b="1" dirty="0">
                <a:latin typeface="+mj-lt"/>
              </a:rPr>
              <a:t>versatile substrate </a:t>
            </a:r>
            <a:r>
              <a:rPr lang="en-US" dirty="0">
                <a:latin typeface="+mj-lt"/>
                <a:ea typeface="Cambria Math" panose="02040503050406030204" pitchFamily="18" charset="0"/>
              </a:rPr>
              <a:t>→ </a:t>
            </a:r>
            <a:r>
              <a:rPr lang="en-US" dirty="0">
                <a:latin typeface="+mj-lt"/>
              </a:rPr>
              <a:t>new applications</a:t>
            </a:r>
            <a:br>
              <a:rPr lang="en-US" dirty="0">
                <a:latin typeface="+mj-lt"/>
              </a:rPr>
            </a:br>
            <a:endParaRPr lang="en-US" dirty="0"/>
          </a:p>
          <a:p>
            <a:pPr marL="749300" lvl="1" indent="-292100">
              <a:lnSpc>
                <a:spcPct val="95000"/>
              </a:lnSpc>
              <a:buFont typeface="+mj-lt"/>
              <a:buAutoNum type="arabicPeriod"/>
            </a:pPr>
            <a:endParaRPr lang="en-US" dirty="0"/>
          </a:p>
          <a:p>
            <a:pPr marL="749300" lvl="1" indent="-292100">
              <a:lnSpc>
                <a:spcPct val="95000"/>
              </a:lnSpc>
              <a:buFont typeface="+mj-lt"/>
              <a:buAutoNum type="arabicPeriod"/>
            </a:pPr>
            <a:endParaRPr lang="en-US" sz="2000" dirty="0"/>
          </a:p>
          <a:p>
            <a:pPr marL="457200" lvl="1" indent="0">
              <a:lnSpc>
                <a:spcPct val="95000"/>
              </a:lnSpc>
              <a:buNone/>
            </a:pPr>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grpSp>
        <p:nvGrpSpPr>
          <p:cNvPr id="7" name="sa"/>
          <p:cNvGrpSpPr/>
          <p:nvPr/>
        </p:nvGrpSpPr>
        <p:grpSpPr>
          <a:xfrm>
            <a:off x="2438401" y="2586041"/>
            <a:ext cx="3352800" cy="1201733"/>
            <a:chOff x="2438401" y="2586041"/>
            <a:chExt cx="3352800" cy="1201733"/>
          </a:xfrm>
        </p:grpSpPr>
        <p:sp>
          <p:nvSpPr>
            <p:cNvPr id="5" name="Rounded Rectangle 4"/>
            <p:cNvSpPr/>
            <p:nvPr/>
          </p:nvSpPr>
          <p:spPr>
            <a:xfrm>
              <a:off x="2438401" y="2586041"/>
              <a:ext cx="3352799"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prstClr val="black"/>
                  </a:solidFill>
                  <a:effectLst/>
                  <a:uLnTx/>
                  <a:uFillTx/>
                  <a:latin typeface="Gill Sans MT"/>
                  <a:ea typeface="+mn-ea"/>
                  <a:cs typeface="+mn-cs"/>
                </a:rPr>
                <a:t>Subarray 1</a:t>
              </a:r>
            </a:p>
          </p:txBody>
        </p:sp>
        <p:sp>
          <p:nvSpPr>
            <p:cNvPr id="6" name="Rounded Rectangle 5"/>
            <p:cNvSpPr/>
            <p:nvPr/>
          </p:nvSpPr>
          <p:spPr>
            <a:xfrm>
              <a:off x="2438401" y="3405327"/>
              <a:ext cx="3352800" cy="382447"/>
            </a:xfrm>
            <a:prstGeom prst="roundRect">
              <a:avLst>
                <a:gd name="adj" fmla="val 31819"/>
              </a:avLst>
            </a:prstGeom>
            <a:solidFill>
              <a:schemeClr val="accent6">
                <a:lumMod val="20000"/>
                <a:lumOff val="80000"/>
              </a:schemeClr>
            </a:solidFill>
            <a:ln w="3175" cap="flat" cmpd="sng" algn="ctr">
              <a:solidFill>
                <a:schemeClr val="tx1">
                  <a:lumMod val="50000"/>
                  <a:lumOff val="5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0" cap="none" spc="0" normalizeH="0" baseline="0" noProof="0" dirty="0">
                  <a:ln>
                    <a:noFill/>
                  </a:ln>
                  <a:solidFill>
                    <a:prstClr val="black"/>
                  </a:solidFill>
                  <a:effectLst/>
                  <a:uLnTx/>
                  <a:uFillTx/>
                  <a:latin typeface="Gill Sans MT"/>
                  <a:ea typeface="+mn-ea"/>
                  <a:cs typeface="+mn-cs"/>
                </a:rPr>
                <a:t>Subarray 2</a:t>
              </a:r>
            </a:p>
          </p:txBody>
        </p:sp>
      </p:grpSp>
      <p:grpSp>
        <p:nvGrpSpPr>
          <p:cNvPr id="8" name="iso"/>
          <p:cNvGrpSpPr/>
          <p:nvPr/>
        </p:nvGrpSpPr>
        <p:grpSpPr>
          <a:xfrm>
            <a:off x="2438400" y="2751466"/>
            <a:ext cx="3276600" cy="662351"/>
            <a:chOff x="2438400" y="2751466"/>
            <a:chExt cx="3276600" cy="662351"/>
          </a:xfrm>
        </p:grpSpPr>
        <p:pic>
          <p:nvPicPr>
            <p:cNvPr id="100" name="Picture 9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3534" y="2953663"/>
              <a:ext cx="471466" cy="460154"/>
            </a:xfrm>
            <a:prstGeom prst="rect">
              <a:avLst/>
            </a:prstGeom>
            <a:ln>
              <a:noFill/>
            </a:ln>
          </p:spPr>
        </p:pic>
        <p:pic>
          <p:nvPicPr>
            <p:cNvPr id="173" name="Picture 1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0601" y="2953663"/>
              <a:ext cx="471466" cy="460154"/>
            </a:xfrm>
            <a:prstGeom prst="rect">
              <a:avLst/>
            </a:prstGeom>
            <a:ln>
              <a:noFill/>
            </a:ln>
          </p:spPr>
        </p:pic>
        <p:pic>
          <p:nvPicPr>
            <p:cNvPr id="174" name="Picture 1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1333" y="2953663"/>
              <a:ext cx="471466" cy="460154"/>
            </a:xfrm>
            <a:prstGeom prst="rect">
              <a:avLst/>
            </a:prstGeom>
            <a:ln>
              <a:noFill/>
            </a:ln>
          </p:spPr>
        </p:pic>
        <p:pic>
          <p:nvPicPr>
            <p:cNvPr id="175" name="Picture 1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400" y="2953663"/>
              <a:ext cx="471466" cy="460154"/>
            </a:xfrm>
            <a:prstGeom prst="rect">
              <a:avLst/>
            </a:prstGeom>
            <a:ln>
              <a:noFill/>
            </a:ln>
          </p:spPr>
        </p:pic>
        <p:sp>
          <p:nvSpPr>
            <p:cNvPr id="176" name="TextBox 175"/>
            <p:cNvSpPr txBox="1"/>
            <p:nvPr/>
          </p:nvSpPr>
          <p:spPr>
            <a:xfrm>
              <a:off x="3753534" y="2751466"/>
              <a:ext cx="6463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Gill Sans MT"/>
                  <a:ea typeface="+mn-ea"/>
                  <a:cs typeface="+mn-cs"/>
                </a:rPr>
                <a:t>…</a:t>
              </a:r>
            </a:p>
          </p:txBody>
        </p:sp>
      </p:grpSp>
      <p:sp>
        <p:nvSpPr>
          <p:cNvPr id="9" name="app1"/>
          <p:cNvSpPr txBox="1"/>
          <p:nvPr/>
        </p:nvSpPr>
        <p:spPr>
          <a:xfrm>
            <a:off x="633434" y="4195867"/>
            <a:ext cx="8305800" cy="830997"/>
          </a:xfrm>
          <a:prstGeom prst="rect">
            <a:avLst/>
          </a:prstGeom>
          <a:noFill/>
        </p:spPr>
        <p:txBody>
          <a:bodyPr wrap="square" rtlCol="0">
            <a:spAutoFit/>
          </a:bodyPr>
          <a:lstStyle/>
          <a:p>
            <a:pPr marL="165100" marR="0" lvl="1" indent="-1651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F00"/>
                </a:solidFill>
                <a:effectLst/>
                <a:uLnTx/>
                <a:uFillTx/>
                <a:latin typeface="Gill Sans MT"/>
                <a:ea typeface="+mn-ea"/>
                <a:cs typeface="+mn-cs"/>
              </a:rPr>
              <a:t>Fast bulk data copy</a:t>
            </a:r>
            <a:r>
              <a:rPr kumimoji="0" lang="en-US" sz="2400" b="0" i="0" u="none" strike="noStrike" kern="1200" cap="none" spc="0" normalizeH="0" baseline="0" noProof="0" dirty="0">
                <a:ln>
                  <a:noFill/>
                </a:ln>
                <a:solidFill>
                  <a:prstClr val="black"/>
                </a:solidFill>
                <a:effectLst/>
                <a:uLnTx/>
                <a:uFillTx/>
                <a:latin typeface="Gill Sans MT"/>
                <a:ea typeface="+mn-ea"/>
                <a:cs typeface="+mn-cs"/>
              </a:rPr>
              <a:t>: Copy latency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1.363ms→0.148ms </a:t>
            </a:r>
            <a: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t>(9.2x)</a:t>
            </a:r>
            <a:b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400" b="0" i="0" u="none" strike="noStrike" kern="1200" cap="none" spc="0" normalizeH="0" baseline="0" noProof="0" dirty="0">
                <a:ln>
                  <a:noFill/>
                </a:ln>
                <a:solidFill>
                  <a:prstClr val="black"/>
                </a:solidFill>
                <a:effectLst/>
                <a:uLnTx/>
                <a:uFillTx/>
                <a:latin typeface="Gill Sans MT"/>
                <a:ea typeface="Cambria Math" panose="02040503050406030204" pitchFamily="18" charset="0"/>
                <a:cs typeface="+mn-cs"/>
              </a:rPr>
              <a:t>66</a:t>
            </a:r>
            <a:r>
              <a:rPr kumimoji="0" lang="en-US" sz="2400" b="0" i="0" u="none" strike="noStrike" kern="1200" cap="none" spc="0" normalizeH="0" baseline="0" noProof="0" dirty="0">
                <a:ln>
                  <a:noFill/>
                </a:ln>
                <a:solidFill>
                  <a:prstClr val="black"/>
                </a:solidFill>
                <a:effectLst/>
                <a:uLnTx/>
                <a:uFillTx/>
                <a:latin typeface="Gill Sans MT"/>
                <a:ea typeface="+mn-ea"/>
                <a:cs typeface="+mn-cs"/>
              </a:rPr>
              <a:t>% speedup, -55% DRAM energy</a:t>
            </a:r>
          </a:p>
        </p:txBody>
      </p:sp>
      <p:sp>
        <p:nvSpPr>
          <p:cNvPr id="11" name="app2"/>
          <p:cNvSpPr txBox="1"/>
          <p:nvPr/>
        </p:nvSpPr>
        <p:spPr>
          <a:xfrm>
            <a:off x="633434" y="4997135"/>
            <a:ext cx="8670322" cy="830997"/>
          </a:xfrm>
          <a:prstGeom prst="rect">
            <a:avLst/>
          </a:prstGeom>
          <a:noFill/>
        </p:spPr>
        <p:txBody>
          <a:bodyPr wrap="none" rtlCol="0">
            <a:spAutoFit/>
          </a:bodyPr>
          <a:lstStyle/>
          <a:p>
            <a:pPr marL="165100" marR="0" lvl="1" indent="-1651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F00"/>
                </a:solidFill>
                <a:effectLst/>
                <a:uLnTx/>
                <a:uFillTx/>
                <a:latin typeface="Gill Sans MT"/>
                <a:ea typeface="+mn-ea"/>
                <a:cs typeface="+mn-cs"/>
              </a:rPr>
              <a:t>In-DRAM caching</a:t>
            </a:r>
            <a:r>
              <a:rPr kumimoji="0" lang="en-US" sz="2400" b="0" i="0" u="none" strike="noStrike" kern="1200" cap="none" spc="0" normalizeH="0" baseline="0" noProof="0" dirty="0">
                <a:ln>
                  <a:noFill/>
                </a:ln>
                <a:solidFill>
                  <a:prstClr val="black"/>
                </a:solidFill>
                <a:effectLst/>
                <a:uLnTx/>
                <a:uFillTx/>
                <a:latin typeface="Gill Sans MT"/>
                <a:ea typeface="+mn-ea"/>
                <a:cs typeface="+mn-cs"/>
              </a:rPr>
              <a:t>: Hot data access latency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48.7ns→21.5ns </a:t>
            </a:r>
            <a: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t>(2.2x)</a:t>
            </a:r>
            <a:b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400" b="0" i="0" u="none" strike="noStrike" kern="1200" cap="none" spc="0" normalizeH="0" baseline="0" noProof="0" dirty="0">
                <a:ln>
                  <a:noFill/>
                </a:ln>
                <a:solidFill>
                  <a:prstClr val="black"/>
                </a:solidFill>
                <a:effectLst/>
                <a:uLnTx/>
                <a:uFillTx/>
                <a:latin typeface="Gill Sans MT"/>
                <a:ea typeface="+mn-ea"/>
                <a:cs typeface="+mn-cs"/>
              </a:rPr>
              <a:t>5% speedup</a:t>
            </a:r>
          </a:p>
        </p:txBody>
      </p:sp>
      <p:sp>
        <p:nvSpPr>
          <p:cNvPr id="10" name="app3"/>
          <p:cNvSpPr txBox="1"/>
          <p:nvPr/>
        </p:nvSpPr>
        <p:spPr>
          <a:xfrm>
            <a:off x="646134" y="5798403"/>
            <a:ext cx="7125861" cy="830997"/>
          </a:xfrm>
          <a:prstGeom prst="rect">
            <a:avLst/>
          </a:prstGeom>
          <a:noFill/>
        </p:spPr>
        <p:txBody>
          <a:bodyPr wrap="none" rtlCol="0">
            <a:spAutoFit/>
          </a:bodyPr>
          <a:lstStyle/>
          <a:p>
            <a:pPr marL="165100" marR="0" lvl="1" indent="-16510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F00"/>
                </a:solidFill>
                <a:effectLst/>
                <a:uLnTx/>
                <a:uFillTx/>
                <a:latin typeface="Gill Sans MT"/>
                <a:ea typeface="+mn-ea"/>
                <a:cs typeface="+mn-cs"/>
              </a:rPr>
              <a:t>Fast precharge</a:t>
            </a:r>
            <a:r>
              <a:rPr kumimoji="0" lang="en-US" sz="2400" b="0" i="0" u="none" strike="noStrike" kern="1200" cap="none" spc="0" normalizeH="0" baseline="0" noProof="0" dirty="0">
                <a:ln>
                  <a:noFill/>
                </a:ln>
                <a:solidFill>
                  <a:prstClr val="black"/>
                </a:solidFill>
                <a:effectLst/>
                <a:uLnTx/>
                <a:uFillTx/>
                <a:latin typeface="Gill Sans MT"/>
                <a:ea typeface="+mn-ea"/>
                <a:cs typeface="+mn-cs"/>
              </a:rPr>
              <a:t>:</a:t>
            </a:r>
            <a:r>
              <a:rPr kumimoji="0" lang="en-US" sz="2400" b="0" i="0" u="none" strike="noStrike" kern="1200" cap="none" spc="0" normalizeH="0" baseline="0" noProof="0" dirty="0">
                <a:ln>
                  <a:noFill/>
                </a:ln>
                <a:solidFill>
                  <a:srgbClr val="008F00"/>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Gill Sans MT"/>
                <a:ea typeface="+mn-ea"/>
                <a:cs typeface="+mn-cs"/>
              </a:rPr>
              <a:t>Precharge latency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13.1ns→5.0ns </a:t>
            </a:r>
            <a: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t>(2.6x)</a:t>
            </a:r>
            <a:br>
              <a:rPr kumimoji="0" lang="en-US" sz="2400" b="0" i="0" u="none" strike="noStrike" kern="1200" cap="none" spc="0" normalizeH="0" baseline="0" noProof="0" dirty="0">
                <a:ln>
                  <a:noFill/>
                </a:ln>
                <a:solidFill>
                  <a:srgbClr val="008F00"/>
                </a:solidFill>
                <a:effectLst/>
                <a:uLnTx/>
                <a:uFillTx/>
                <a:latin typeface="Cambria Math" panose="02040503050406030204" pitchFamily="18" charset="0"/>
                <a:ea typeface="Cambria Math" panose="02040503050406030204" pitchFamily="18" charset="0"/>
                <a:cs typeface="+mn-cs"/>
              </a:rPr>
            </a:br>
            <a:r>
              <a:rPr kumimoji="0" lang="en-US" sz="2400" b="0" i="0" u="none" strike="noStrike" kern="1200" cap="none" spc="0" normalizeH="0" baseline="0" noProof="0" dirty="0">
                <a:ln>
                  <a:noFill/>
                </a:ln>
                <a:solidFill>
                  <a:prstClr val="black"/>
                </a:solidFill>
                <a:effectLst/>
                <a:uLnTx/>
                <a:uFillTx/>
                <a:latin typeface="Gill Sans MT"/>
                <a:ea typeface="+mn-ea"/>
                <a:cs typeface="+mn-cs"/>
              </a:rPr>
              <a:t> </a:t>
            </a:r>
            <a:r>
              <a:rPr kumimoji="0" lang="en-US" sz="24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400" b="0" i="0" u="none" strike="noStrike" kern="1200" cap="none" spc="0" normalizeH="0" baseline="0" noProof="0" dirty="0">
                <a:ln>
                  <a:noFill/>
                </a:ln>
                <a:solidFill>
                  <a:prstClr val="black"/>
                </a:solidFill>
                <a:effectLst/>
                <a:uLnTx/>
                <a:uFillTx/>
                <a:latin typeface="Gill Sans MT"/>
                <a:ea typeface="+mn-ea"/>
                <a:cs typeface="+mn-cs"/>
              </a:rPr>
              <a:t>8% speedup</a:t>
            </a:r>
          </a:p>
        </p:txBody>
      </p:sp>
    </p:spTree>
    <p:extLst>
      <p:ext uri="{BB962C8B-B14F-4D97-AF65-F5344CB8AC3E}">
        <p14:creationId xmlns:p14="http://schemas.microsoft.com/office/powerpoint/2010/main" val="797202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1" grpId="0"/>
      <p:bldP spid="10"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latin typeface="Arial Black" panose="020B0A04020102020204" pitchFamily="34" charset="0"/>
              </a:rPr>
              <a:t>3</a:t>
            </a:r>
            <a:r>
              <a:rPr lang="en-US" dirty="0">
                <a:solidFill>
                  <a:prstClr val="black"/>
                </a:solidFill>
              </a:rPr>
              <a:t>. Linked Precharge (LIP)</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5" name="Content Placeholder 2"/>
          <p:cNvSpPr txBox="1">
            <a:spLocks/>
          </p:cNvSpPr>
          <p:nvPr/>
        </p:nvSpPr>
        <p:spPr>
          <a:xfrm>
            <a:off x="265923" y="1287624"/>
            <a:ext cx="8586496" cy="488933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Gill Sans MT" panose="020B0502020104020203" pitchFamily="34" charset="0"/>
                <a:ea typeface="+mn-ea"/>
                <a:cs typeface="+mn-cs"/>
              </a:rPr>
              <a:t>Problem</a:t>
            </a:r>
            <a:r>
              <a:rPr kumimoji="0" lang="en-US" sz="2800" b="0" i="0" u="none" strike="noStrike" kern="1200" cap="none" spc="0" normalizeH="0" baseline="0" noProof="0" dirty="0">
                <a:ln>
                  <a:noFill/>
                </a:ln>
                <a:solidFill>
                  <a:srgbClr val="FF0000"/>
                </a:solidFill>
                <a:effectLst/>
                <a:uLnTx/>
                <a:uFillTx/>
                <a:latin typeface="Gill Sans MT" panose="020B0502020104020203" pitchFamily="34" charset="0"/>
                <a:ea typeface="+mn-ea"/>
                <a:cs typeface="+mn-cs"/>
              </a:rPr>
              <a:t>: The precharge time is limited by the strength of one precharge unit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1" i="0" u="sng" strike="noStrike" kern="1200" cap="none" spc="0" normalizeH="0" baseline="0" noProof="0" dirty="0">
                <a:ln>
                  <a:noFill/>
                </a:ln>
                <a:solidFill>
                  <a:prstClr val="black"/>
                </a:solidFill>
                <a:effectLst/>
                <a:uLnTx/>
                <a:uFillTx/>
                <a:latin typeface="Gill Sans MT" panose="020B0502020104020203" pitchFamily="34" charset="0"/>
                <a:ea typeface="+mn-ea"/>
                <a:cs typeface="+mn-cs"/>
              </a:rPr>
              <a:t>Linked Precharge (LIP)</a:t>
            </a:r>
            <a:r>
              <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 </a:t>
            </a:r>
            <a:r>
              <a:rPr kumimoji="0" lang="en-US" sz="2800" b="0" i="0" u="none" strike="noStrike" kern="1200" cap="none" spc="0" normalizeH="0" baseline="0" noProof="0" dirty="0">
                <a:ln>
                  <a:noFill/>
                </a:ln>
                <a:solidFill>
                  <a:srgbClr val="064FBA"/>
                </a:solidFill>
                <a:effectLst/>
                <a:uLnTx/>
                <a:uFillTx/>
                <a:latin typeface="Gill Sans MT" panose="020B0502020104020203" pitchFamily="34" charset="0"/>
                <a:ea typeface="+mn-ea"/>
                <a:cs typeface="+mn-cs"/>
              </a:rPr>
              <a:t>LISA </a:t>
            </a:r>
            <a:r>
              <a:rPr kumimoji="0" lang="en-US" sz="2800" b="0" i="0" u="none" strike="noStrike" kern="1200" cap="none" spc="0" normalizeH="0" baseline="0" noProof="0" dirty="0" err="1">
                <a:ln>
                  <a:noFill/>
                </a:ln>
                <a:solidFill>
                  <a:srgbClr val="064FBA"/>
                </a:solidFill>
                <a:effectLst/>
                <a:uLnTx/>
                <a:uFillTx/>
                <a:latin typeface="Gill Sans MT" panose="020B0502020104020203" pitchFamily="34" charset="0"/>
                <a:ea typeface="+mn-ea"/>
                <a:cs typeface="+mn-cs"/>
              </a:rPr>
              <a:t>precharges</a:t>
            </a:r>
            <a:r>
              <a:rPr kumimoji="0" lang="en-US" sz="2800" b="0" i="0" u="none" strike="noStrike" kern="1200" cap="none" spc="0" normalizeH="0" baseline="0" noProof="0" dirty="0">
                <a:ln>
                  <a:noFill/>
                </a:ln>
                <a:solidFill>
                  <a:srgbClr val="064FBA"/>
                </a:solidFill>
                <a:effectLst/>
                <a:uLnTx/>
                <a:uFillTx/>
                <a:latin typeface="Gill Sans MT" panose="020B0502020104020203" pitchFamily="34" charset="0"/>
                <a:ea typeface="+mn-ea"/>
                <a:cs typeface="+mn-cs"/>
              </a:rPr>
              <a:t> a subarray using multiple precharge units</a:t>
            </a: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95" name="Rounded Rectangle 194"/>
          <p:cNvSpPr/>
          <p:nvPr/>
        </p:nvSpPr>
        <p:spPr>
          <a:xfrm>
            <a:off x="501524" y="4737825"/>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196" name="Straight Connector 195"/>
          <p:cNvCxnSpPr>
            <a:endCxn id="227" idx="6"/>
          </p:cNvCxnSpPr>
          <p:nvPr/>
        </p:nvCxnSpPr>
        <p:spPr>
          <a:xfrm flipV="1">
            <a:off x="824494" y="4874985"/>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197" name="Straight Connector 196"/>
          <p:cNvCxnSpPr>
            <a:endCxn id="228" idx="6"/>
          </p:cNvCxnSpPr>
          <p:nvPr/>
        </p:nvCxnSpPr>
        <p:spPr>
          <a:xfrm flipV="1">
            <a:off x="824494" y="5208188"/>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198" name="Group 197"/>
          <p:cNvGrpSpPr/>
          <p:nvPr/>
        </p:nvGrpSpPr>
        <p:grpSpPr>
          <a:xfrm>
            <a:off x="961653" y="5437235"/>
            <a:ext cx="274320" cy="517424"/>
            <a:chOff x="7527818" y="3399502"/>
            <a:chExt cx="365760" cy="689898"/>
          </a:xfrm>
        </p:grpSpPr>
        <p:sp>
          <p:nvSpPr>
            <p:cNvPr id="199" name="Rounded Rectangle 198"/>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00" name="Group 199"/>
            <p:cNvGrpSpPr/>
            <p:nvPr/>
          </p:nvGrpSpPr>
          <p:grpSpPr>
            <a:xfrm>
              <a:off x="7596548" y="3446841"/>
              <a:ext cx="228300" cy="595221"/>
              <a:chOff x="6229860" y="2963660"/>
              <a:chExt cx="228300" cy="595221"/>
            </a:xfrm>
          </p:grpSpPr>
          <p:sp>
            <p:nvSpPr>
              <p:cNvPr id="201" name="Rounded Rectangle 200"/>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02" name="Rounded Rectangle 201"/>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03" name="Oval 202"/>
          <p:cNvSpPr/>
          <p:nvPr/>
        </p:nvSpPr>
        <p:spPr>
          <a:xfrm>
            <a:off x="961653"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04" name="Oval 203"/>
          <p:cNvSpPr/>
          <p:nvPr/>
        </p:nvSpPr>
        <p:spPr>
          <a:xfrm>
            <a:off x="961653"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05" name="Straight Connector 204"/>
          <p:cNvCxnSpPr>
            <a:stCxn id="203" idx="0"/>
            <a:endCxn id="199" idx="0"/>
          </p:cNvCxnSpPr>
          <p:nvPr/>
        </p:nvCxnSpPr>
        <p:spPr>
          <a:xfrm>
            <a:off x="1098813"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06" name="Group 205"/>
          <p:cNvGrpSpPr/>
          <p:nvPr/>
        </p:nvGrpSpPr>
        <p:grpSpPr>
          <a:xfrm>
            <a:off x="1518182" y="5437235"/>
            <a:ext cx="274320" cy="517424"/>
            <a:chOff x="7527818" y="3399502"/>
            <a:chExt cx="365760" cy="689898"/>
          </a:xfrm>
        </p:grpSpPr>
        <p:sp>
          <p:nvSpPr>
            <p:cNvPr id="207" name="Rounded Rectangle 206"/>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08" name="Group 207"/>
            <p:cNvGrpSpPr/>
            <p:nvPr/>
          </p:nvGrpSpPr>
          <p:grpSpPr>
            <a:xfrm>
              <a:off x="7596548" y="3446841"/>
              <a:ext cx="228300" cy="595221"/>
              <a:chOff x="6229860" y="2963660"/>
              <a:chExt cx="228300" cy="595221"/>
            </a:xfrm>
          </p:grpSpPr>
          <p:sp>
            <p:nvSpPr>
              <p:cNvPr id="209" name="Rounded Rectangle 208"/>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10" name="Rounded Rectangle 209"/>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11" name="Oval 210"/>
          <p:cNvSpPr/>
          <p:nvPr/>
        </p:nvSpPr>
        <p:spPr>
          <a:xfrm>
            <a:off x="151818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12" name="Oval 211"/>
          <p:cNvSpPr/>
          <p:nvPr/>
        </p:nvSpPr>
        <p:spPr>
          <a:xfrm>
            <a:off x="151818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13" name="Straight Connector 212"/>
          <p:cNvCxnSpPr>
            <a:stCxn id="211" idx="0"/>
            <a:endCxn id="207" idx="0"/>
          </p:cNvCxnSpPr>
          <p:nvPr/>
        </p:nvCxnSpPr>
        <p:spPr>
          <a:xfrm>
            <a:off x="165534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14" name="Group 213"/>
          <p:cNvGrpSpPr/>
          <p:nvPr/>
        </p:nvGrpSpPr>
        <p:grpSpPr>
          <a:xfrm>
            <a:off x="2074712" y="5437235"/>
            <a:ext cx="274320" cy="517424"/>
            <a:chOff x="7527818" y="3399502"/>
            <a:chExt cx="365760" cy="689898"/>
          </a:xfrm>
        </p:grpSpPr>
        <p:sp>
          <p:nvSpPr>
            <p:cNvPr id="215" name="Rounded Rectangle 214"/>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16" name="Group 215"/>
            <p:cNvGrpSpPr/>
            <p:nvPr/>
          </p:nvGrpSpPr>
          <p:grpSpPr>
            <a:xfrm>
              <a:off x="7596548" y="3446841"/>
              <a:ext cx="228300" cy="595221"/>
              <a:chOff x="6229860" y="2963660"/>
              <a:chExt cx="228300" cy="595221"/>
            </a:xfrm>
          </p:grpSpPr>
          <p:sp>
            <p:nvSpPr>
              <p:cNvPr id="217" name="Rounded Rectangle 216"/>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18" name="Rounded Rectangle 217"/>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19" name="Oval 218"/>
          <p:cNvSpPr/>
          <p:nvPr/>
        </p:nvSpPr>
        <p:spPr>
          <a:xfrm>
            <a:off x="2074712"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20" name="Oval 219"/>
          <p:cNvSpPr/>
          <p:nvPr/>
        </p:nvSpPr>
        <p:spPr>
          <a:xfrm>
            <a:off x="2074712"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21" name="Straight Connector 220"/>
          <p:cNvCxnSpPr>
            <a:stCxn id="219" idx="0"/>
            <a:endCxn id="215" idx="0"/>
          </p:cNvCxnSpPr>
          <p:nvPr/>
        </p:nvCxnSpPr>
        <p:spPr>
          <a:xfrm>
            <a:off x="2211872"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22" name="Group 221"/>
          <p:cNvGrpSpPr/>
          <p:nvPr/>
        </p:nvGrpSpPr>
        <p:grpSpPr>
          <a:xfrm>
            <a:off x="2631241" y="5437235"/>
            <a:ext cx="274320" cy="517424"/>
            <a:chOff x="7527818" y="3399502"/>
            <a:chExt cx="365760" cy="689898"/>
          </a:xfrm>
        </p:grpSpPr>
        <p:sp>
          <p:nvSpPr>
            <p:cNvPr id="223" name="Rounded Rectangle 222"/>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24" name="Group 223"/>
            <p:cNvGrpSpPr/>
            <p:nvPr/>
          </p:nvGrpSpPr>
          <p:grpSpPr>
            <a:xfrm>
              <a:off x="7596548" y="3446841"/>
              <a:ext cx="228300" cy="595221"/>
              <a:chOff x="6229860" y="2963660"/>
              <a:chExt cx="228300" cy="595221"/>
            </a:xfrm>
          </p:grpSpPr>
          <p:sp>
            <p:nvSpPr>
              <p:cNvPr id="225" name="Rounded Rectangle 224"/>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26" name="Rounded Rectangle 225"/>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227" name="Oval 226"/>
          <p:cNvSpPr/>
          <p:nvPr/>
        </p:nvSpPr>
        <p:spPr>
          <a:xfrm>
            <a:off x="2631241" y="4737825"/>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28" name="Oval 227"/>
          <p:cNvSpPr/>
          <p:nvPr/>
        </p:nvSpPr>
        <p:spPr>
          <a:xfrm>
            <a:off x="2631241" y="5071028"/>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229" name="Straight Connector 228"/>
          <p:cNvCxnSpPr>
            <a:stCxn id="227" idx="0"/>
            <a:endCxn id="223" idx="0"/>
          </p:cNvCxnSpPr>
          <p:nvPr/>
        </p:nvCxnSpPr>
        <p:spPr>
          <a:xfrm>
            <a:off x="2768401" y="4737826"/>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230" name="subarray"/>
          <p:cNvGrpSpPr/>
          <p:nvPr/>
        </p:nvGrpSpPr>
        <p:grpSpPr>
          <a:xfrm>
            <a:off x="4722692" y="3317783"/>
            <a:ext cx="2404037" cy="1216834"/>
            <a:chOff x="5247599" y="2133191"/>
            <a:chExt cx="3205383" cy="1622445"/>
          </a:xfrm>
        </p:grpSpPr>
        <p:sp>
          <p:nvSpPr>
            <p:cNvPr id="231" name="Rounded Rectangle 23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232" name="Straight Connector 231"/>
            <p:cNvCxnSpPr>
              <a:endCxn id="24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33" name="Straight Connector 232"/>
            <p:cNvCxnSpPr>
              <a:endCxn id="24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34" name="Group 233"/>
            <p:cNvGrpSpPr/>
            <p:nvPr/>
          </p:nvGrpSpPr>
          <p:grpSpPr>
            <a:xfrm>
              <a:off x="5861105" y="2133191"/>
              <a:ext cx="365760" cy="1622445"/>
              <a:chOff x="5861105" y="2133191"/>
              <a:chExt cx="365760" cy="1622445"/>
            </a:xfrm>
          </p:grpSpPr>
          <p:grpSp>
            <p:nvGrpSpPr>
              <p:cNvPr id="262" name="Group 261"/>
              <p:cNvGrpSpPr/>
              <p:nvPr/>
            </p:nvGrpSpPr>
            <p:grpSpPr>
              <a:xfrm>
                <a:off x="5861105" y="3065738"/>
                <a:ext cx="365760" cy="689898"/>
                <a:chOff x="7527818" y="3399502"/>
                <a:chExt cx="365760" cy="689898"/>
              </a:xfrm>
            </p:grpSpPr>
            <p:sp>
              <p:nvSpPr>
                <p:cNvPr id="266" name="Rounded Rectangle 26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67" name="Group 266"/>
                <p:cNvGrpSpPr/>
                <p:nvPr/>
              </p:nvGrpSpPr>
              <p:grpSpPr>
                <a:xfrm>
                  <a:off x="7596548" y="3446841"/>
                  <a:ext cx="228300" cy="595221"/>
                  <a:chOff x="6229860" y="2963660"/>
                  <a:chExt cx="228300" cy="595221"/>
                </a:xfrm>
              </p:grpSpPr>
              <p:sp>
                <p:nvSpPr>
                  <p:cNvPr id="268" name="Rounded Rectangle 26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69" name="Rounded Rectangle 26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63" name="Straight Connector 262"/>
              <p:cNvCxnSpPr>
                <a:stCxn id="264" idx="0"/>
                <a:endCxn id="26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64" name="Oval 26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65" name="Oval 26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35" name="Group 234"/>
            <p:cNvGrpSpPr/>
            <p:nvPr/>
          </p:nvGrpSpPr>
          <p:grpSpPr>
            <a:xfrm>
              <a:off x="6603144" y="2133191"/>
              <a:ext cx="365760" cy="1622445"/>
              <a:chOff x="5861105" y="2133191"/>
              <a:chExt cx="365760" cy="1622445"/>
            </a:xfrm>
          </p:grpSpPr>
          <p:grpSp>
            <p:nvGrpSpPr>
              <p:cNvPr id="254" name="Group 253"/>
              <p:cNvGrpSpPr/>
              <p:nvPr/>
            </p:nvGrpSpPr>
            <p:grpSpPr>
              <a:xfrm>
                <a:off x="5861105" y="3065738"/>
                <a:ext cx="365760" cy="689898"/>
                <a:chOff x="7527818" y="3399502"/>
                <a:chExt cx="365760" cy="689898"/>
              </a:xfrm>
            </p:grpSpPr>
            <p:sp>
              <p:nvSpPr>
                <p:cNvPr id="258" name="Rounded Rectangle 25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59" name="Group 258"/>
                <p:cNvGrpSpPr/>
                <p:nvPr/>
              </p:nvGrpSpPr>
              <p:grpSpPr>
                <a:xfrm>
                  <a:off x="7596548" y="3446841"/>
                  <a:ext cx="228300" cy="595221"/>
                  <a:chOff x="6229860" y="2963660"/>
                  <a:chExt cx="228300" cy="595221"/>
                </a:xfrm>
              </p:grpSpPr>
              <p:sp>
                <p:nvSpPr>
                  <p:cNvPr id="260" name="Rounded Rectangle 25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61" name="Rounded Rectangle 26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55" name="Straight Connector 254"/>
              <p:cNvCxnSpPr>
                <a:stCxn id="256" idx="0"/>
                <a:endCxn id="25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56" name="Oval 25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57" name="Oval 25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36" name="Group 235"/>
            <p:cNvGrpSpPr/>
            <p:nvPr/>
          </p:nvGrpSpPr>
          <p:grpSpPr>
            <a:xfrm>
              <a:off x="7345183" y="2133191"/>
              <a:ext cx="365760" cy="1622445"/>
              <a:chOff x="5861105" y="2133191"/>
              <a:chExt cx="365760" cy="1622445"/>
            </a:xfrm>
          </p:grpSpPr>
          <p:grpSp>
            <p:nvGrpSpPr>
              <p:cNvPr id="246" name="Group 245"/>
              <p:cNvGrpSpPr/>
              <p:nvPr/>
            </p:nvGrpSpPr>
            <p:grpSpPr>
              <a:xfrm>
                <a:off x="5861105" y="3065738"/>
                <a:ext cx="365760" cy="689898"/>
                <a:chOff x="7527818" y="3399502"/>
                <a:chExt cx="365760" cy="689898"/>
              </a:xfrm>
            </p:grpSpPr>
            <p:sp>
              <p:nvSpPr>
                <p:cNvPr id="250" name="Rounded Rectangle 24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51" name="Group 250"/>
                <p:cNvGrpSpPr/>
                <p:nvPr/>
              </p:nvGrpSpPr>
              <p:grpSpPr>
                <a:xfrm>
                  <a:off x="7596548" y="3446841"/>
                  <a:ext cx="228300" cy="595221"/>
                  <a:chOff x="6229860" y="2963660"/>
                  <a:chExt cx="228300" cy="595221"/>
                </a:xfrm>
              </p:grpSpPr>
              <p:sp>
                <p:nvSpPr>
                  <p:cNvPr id="252" name="Rounded Rectangle 25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53" name="Rounded Rectangle 25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47" name="Straight Connector 246"/>
              <p:cNvCxnSpPr>
                <a:stCxn id="248" idx="0"/>
                <a:endCxn id="25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8" name="Oval 24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49" name="Oval 24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37" name="Group 236"/>
            <p:cNvGrpSpPr/>
            <p:nvPr/>
          </p:nvGrpSpPr>
          <p:grpSpPr>
            <a:xfrm>
              <a:off x="8087222" y="2133191"/>
              <a:ext cx="365760" cy="1622445"/>
              <a:chOff x="5861105" y="2133191"/>
              <a:chExt cx="365760" cy="1622445"/>
            </a:xfrm>
          </p:grpSpPr>
          <p:grpSp>
            <p:nvGrpSpPr>
              <p:cNvPr id="238" name="Group 237"/>
              <p:cNvGrpSpPr/>
              <p:nvPr/>
            </p:nvGrpSpPr>
            <p:grpSpPr>
              <a:xfrm>
                <a:off x="5861105" y="3065738"/>
                <a:ext cx="365760" cy="689898"/>
                <a:chOff x="7527818" y="3399502"/>
                <a:chExt cx="365760" cy="689898"/>
              </a:xfrm>
            </p:grpSpPr>
            <p:sp>
              <p:nvSpPr>
                <p:cNvPr id="242" name="Rounded Rectangle 24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43" name="Group 242"/>
                <p:cNvGrpSpPr/>
                <p:nvPr/>
              </p:nvGrpSpPr>
              <p:grpSpPr>
                <a:xfrm>
                  <a:off x="7596548" y="3446841"/>
                  <a:ext cx="228300" cy="595221"/>
                  <a:chOff x="6229860" y="2963660"/>
                  <a:chExt cx="228300" cy="595221"/>
                </a:xfrm>
              </p:grpSpPr>
              <p:sp>
                <p:nvSpPr>
                  <p:cNvPr id="244" name="Rounded Rectangle 24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45" name="Rounded Rectangle 24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39" name="Straight Connector 238"/>
              <p:cNvCxnSpPr>
                <a:stCxn id="240" idx="0"/>
                <a:endCxn id="24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40" name="Oval 23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41" name="Oval 24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grpSp>
        <p:nvGrpSpPr>
          <p:cNvPr id="270" name="subarray"/>
          <p:cNvGrpSpPr/>
          <p:nvPr/>
        </p:nvGrpSpPr>
        <p:grpSpPr>
          <a:xfrm>
            <a:off x="501524" y="3322525"/>
            <a:ext cx="2404037" cy="1216834"/>
            <a:chOff x="5247599" y="2133191"/>
            <a:chExt cx="3205383" cy="1622445"/>
          </a:xfrm>
        </p:grpSpPr>
        <p:sp>
          <p:nvSpPr>
            <p:cNvPr id="271" name="Rounded Rectangle 270"/>
            <p:cNvSpPr/>
            <p:nvPr/>
          </p:nvSpPr>
          <p:spPr>
            <a:xfrm>
              <a:off x="5247599" y="2133191"/>
              <a:ext cx="430627" cy="810030"/>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272" name="Straight Connector 271"/>
            <p:cNvCxnSpPr>
              <a:endCxn id="280" idx="6"/>
            </p:cNvCxnSpPr>
            <p:nvPr/>
          </p:nvCxnSpPr>
          <p:spPr>
            <a:xfrm flipV="1">
              <a:off x="5678226" y="231607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273" name="Straight Connector 272"/>
            <p:cNvCxnSpPr>
              <a:endCxn id="281" idx="6"/>
            </p:cNvCxnSpPr>
            <p:nvPr/>
          </p:nvCxnSpPr>
          <p:spPr>
            <a:xfrm flipV="1">
              <a:off x="5678226" y="2760341"/>
              <a:ext cx="2774756" cy="7628"/>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274" name="Group 273"/>
            <p:cNvGrpSpPr/>
            <p:nvPr/>
          </p:nvGrpSpPr>
          <p:grpSpPr>
            <a:xfrm>
              <a:off x="5861105" y="2133191"/>
              <a:ext cx="365760" cy="1622445"/>
              <a:chOff x="5861105" y="2133191"/>
              <a:chExt cx="365760" cy="1622445"/>
            </a:xfrm>
          </p:grpSpPr>
          <p:grpSp>
            <p:nvGrpSpPr>
              <p:cNvPr id="302" name="Group 301"/>
              <p:cNvGrpSpPr/>
              <p:nvPr/>
            </p:nvGrpSpPr>
            <p:grpSpPr>
              <a:xfrm>
                <a:off x="5861105" y="3065738"/>
                <a:ext cx="365760" cy="689898"/>
                <a:chOff x="7527818" y="3399502"/>
                <a:chExt cx="365760" cy="689898"/>
              </a:xfrm>
            </p:grpSpPr>
            <p:sp>
              <p:nvSpPr>
                <p:cNvPr id="306" name="Rounded Rectangle 30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07" name="Group 306"/>
                <p:cNvGrpSpPr/>
                <p:nvPr/>
              </p:nvGrpSpPr>
              <p:grpSpPr>
                <a:xfrm>
                  <a:off x="7596548" y="3446841"/>
                  <a:ext cx="228300" cy="595221"/>
                  <a:chOff x="6229860" y="2963660"/>
                  <a:chExt cx="228300" cy="595221"/>
                </a:xfrm>
              </p:grpSpPr>
              <p:sp>
                <p:nvSpPr>
                  <p:cNvPr id="308" name="Rounded Rectangle 30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09" name="Rounded Rectangle 30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303" name="Straight Connector 302"/>
              <p:cNvCxnSpPr>
                <a:stCxn id="304" idx="0"/>
                <a:endCxn id="306"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304" name="Oval 303"/>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05" name="Oval 304"/>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75" name="Group 274"/>
            <p:cNvGrpSpPr/>
            <p:nvPr/>
          </p:nvGrpSpPr>
          <p:grpSpPr>
            <a:xfrm>
              <a:off x="6603144" y="2133191"/>
              <a:ext cx="365760" cy="1622445"/>
              <a:chOff x="5861105" y="2133191"/>
              <a:chExt cx="365760" cy="1622445"/>
            </a:xfrm>
          </p:grpSpPr>
          <p:grpSp>
            <p:nvGrpSpPr>
              <p:cNvPr id="294" name="Group 293"/>
              <p:cNvGrpSpPr/>
              <p:nvPr/>
            </p:nvGrpSpPr>
            <p:grpSpPr>
              <a:xfrm>
                <a:off x="5861105" y="3065738"/>
                <a:ext cx="365760" cy="689898"/>
                <a:chOff x="7527818" y="3399502"/>
                <a:chExt cx="365760" cy="689898"/>
              </a:xfrm>
            </p:grpSpPr>
            <p:sp>
              <p:nvSpPr>
                <p:cNvPr id="298" name="Rounded Rectangle 29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99" name="Group 298"/>
                <p:cNvGrpSpPr/>
                <p:nvPr/>
              </p:nvGrpSpPr>
              <p:grpSpPr>
                <a:xfrm>
                  <a:off x="7596548" y="3446841"/>
                  <a:ext cx="228300" cy="595221"/>
                  <a:chOff x="6229860" y="2963660"/>
                  <a:chExt cx="228300" cy="595221"/>
                </a:xfrm>
              </p:grpSpPr>
              <p:sp>
                <p:nvSpPr>
                  <p:cNvPr id="300" name="Rounded Rectangle 29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01" name="Rounded Rectangle 30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95" name="Straight Connector 294"/>
              <p:cNvCxnSpPr>
                <a:stCxn id="296" idx="0"/>
                <a:endCxn id="298"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96" name="Oval 295"/>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97" name="Oval 296"/>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76" name="Group 275"/>
            <p:cNvGrpSpPr/>
            <p:nvPr/>
          </p:nvGrpSpPr>
          <p:grpSpPr>
            <a:xfrm>
              <a:off x="7345183" y="2133191"/>
              <a:ext cx="365760" cy="1622445"/>
              <a:chOff x="5861105" y="2133191"/>
              <a:chExt cx="365760" cy="1622445"/>
            </a:xfrm>
          </p:grpSpPr>
          <p:grpSp>
            <p:nvGrpSpPr>
              <p:cNvPr id="286" name="Group 285"/>
              <p:cNvGrpSpPr/>
              <p:nvPr/>
            </p:nvGrpSpPr>
            <p:grpSpPr>
              <a:xfrm>
                <a:off x="5861105" y="3065738"/>
                <a:ext cx="365760" cy="689898"/>
                <a:chOff x="7527818" y="3399502"/>
                <a:chExt cx="365760" cy="689898"/>
              </a:xfrm>
            </p:grpSpPr>
            <p:sp>
              <p:nvSpPr>
                <p:cNvPr id="290" name="Rounded Rectangle 28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91" name="Group 290"/>
                <p:cNvGrpSpPr/>
                <p:nvPr/>
              </p:nvGrpSpPr>
              <p:grpSpPr>
                <a:xfrm>
                  <a:off x="7596548" y="3446841"/>
                  <a:ext cx="228300" cy="595221"/>
                  <a:chOff x="6229860" y="2963660"/>
                  <a:chExt cx="228300" cy="595221"/>
                </a:xfrm>
              </p:grpSpPr>
              <p:sp>
                <p:nvSpPr>
                  <p:cNvPr id="292" name="Rounded Rectangle 29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93" name="Rounded Rectangle 29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87" name="Straight Connector 286"/>
              <p:cNvCxnSpPr>
                <a:stCxn id="288" idx="0"/>
                <a:endCxn id="290"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8" name="Oval 287"/>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89" name="Oval 288"/>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77" name="Group 276"/>
            <p:cNvGrpSpPr/>
            <p:nvPr/>
          </p:nvGrpSpPr>
          <p:grpSpPr>
            <a:xfrm>
              <a:off x="8087222" y="2133191"/>
              <a:ext cx="365760" cy="1622445"/>
              <a:chOff x="5861105" y="2133191"/>
              <a:chExt cx="365760" cy="1622445"/>
            </a:xfrm>
          </p:grpSpPr>
          <p:grpSp>
            <p:nvGrpSpPr>
              <p:cNvPr id="278" name="Group 277"/>
              <p:cNvGrpSpPr/>
              <p:nvPr/>
            </p:nvGrpSpPr>
            <p:grpSpPr>
              <a:xfrm>
                <a:off x="5861105" y="3065738"/>
                <a:ext cx="365760" cy="689898"/>
                <a:chOff x="7527818" y="3399502"/>
                <a:chExt cx="365760" cy="689898"/>
              </a:xfrm>
            </p:grpSpPr>
            <p:sp>
              <p:nvSpPr>
                <p:cNvPr id="282" name="Rounded Rectangle 28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283" name="Group 282"/>
                <p:cNvGrpSpPr/>
                <p:nvPr/>
              </p:nvGrpSpPr>
              <p:grpSpPr>
                <a:xfrm>
                  <a:off x="7596548" y="3446841"/>
                  <a:ext cx="228300" cy="595221"/>
                  <a:chOff x="6229860" y="2963660"/>
                  <a:chExt cx="228300" cy="595221"/>
                </a:xfrm>
              </p:grpSpPr>
              <p:sp>
                <p:nvSpPr>
                  <p:cNvPr id="284" name="Rounded Rectangle 28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285" name="Rounded Rectangle 28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cxnSp>
            <p:nvCxnSpPr>
              <p:cNvPr id="279" name="Straight Connector 278"/>
              <p:cNvCxnSpPr>
                <a:stCxn id="280" idx="0"/>
                <a:endCxn id="282" idx="0"/>
              </p:cNvCxnSpPr>
              <p:nvPr/>
            </p:nvCxnSpPr>
            <p:spPr>
              <a:xfrm>
                <a:off x="6043985" y="2133191"/>
                <a:ext cx="0" cy="932547"/>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sp>
            <p:nvSpPr>
              <p:cNvPr id="280" name="Oval 279"/>
              <p:cNvSpPr/>
              <p:nvPr/>
            </p:nvSpPr>
            <p:spPr>
              <a:xfrm>
                <a:off x="5861105" y="213319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281" name="Oval 280"/>
              <p:cNvSpPr/>
              <p:nvPr/>
            </p:nvSpPr>
            <p:spPr>
              <a:xfrm>
                <a:off x="5861105" y="2577461"/>
                <a:ext cx="365760" cy="36576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grpSp>
      <p:grpSp>
        <p:nvGrpSpPr>
          <p:cNvPr id="311" name="Group 310"/>
          <p:cNvGrpSpPr/>
          <p:nvPr/>
        </p:nvGrpSpPr>
        <p:grpSpPr>
          <a:xfrm>
            <a:off x="1134177" y="5147915"/>
            <a:ext cx="3441781" cy="670049"/>
            <a:chOff x="1512236" y="5544955"/>
            <a:chExt cx="4589041" cy="893398"/>
          </a:xfrm>
        </p:grpSpPr>
        <p:grpSp>
          <p:nvGrpSpPr>
            <p:cNvPr id="312" name="Group 311"/>
            <p:cNvGrpSpPr/>
            <p:nvPr/>
          </p:nvGrpSpPr>
          <p:grpSpPr>
            <a:xfrm>
              <a:off x="1512236" y="5626100"/>
              <a:ext cx="2570125" cy="812253"/>
              <a:chOff x="1512236" y="5626100"/>
              <a:chExt cx="2570125" cy="812253"/>
            </a:xfrm>
          </p:grpSpPr>
          <p:sp>
            <p:nvSpPr>
              <p:cNvPr id="314" name="Freeform 31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5" name="Freeform 31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6" name="Freeform 31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7" name="Freeform 31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cap="flat" cmpd="sng" algn="ctr">
                <a:solidFill>
                  <a:sysClr val="windowText" lastClr="000000"/>
                </a:solidFill>
                <a:prstDash val="solid"/>
                <a:miter lim="800000"/>
                <a:headEnd type="none" w="med" len="med"/>
                <a:tail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313" name="ref1"/>
            <p:cNvSpPr/>
            <p:nvPr/>
          </p:nvSpPr>
          <p:spPr>
            <a:xfrm>
              <a:off x="3877536" y="5544955"/>
              <a:ext cx="2223741" cy="374766"/>
            </a:xfrm>
            <a:prstGeom prst="roundRect">
              <a:avLst/>
            </a:prstGeom>
            <a:noFill/>
            <a:ln w="571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a:ea typeface="+mn-ea"/>
                  <a:cs typeface="Tw Cen MT"/>
                </a:rPr>
                <a:t>Precharging</a:t>
              </a:r>
            </a:p>
          </p:txBody>
        </p:sp>
      </p:grpSp>
      <p:sp>
        <p:nvSpPr>
          <p:cNvPr id="318" name="Rounded Rectangle 317"/>
          <p:cNvSpPr/>
          <p:nvPr/>
        </p:nvSpPr>
        <p:spPr>
          <a:xfrm>
            <a:off x="4722692" y="4776208"/>
            <a:ext cx="322970" cy="607523"/>
          </a:xfrm>
          <a:prstGeom prst="roundRect">
            <a:avLst/>
          </a:prstGeom>
          <a:solidFill>
            <a:srgbClr val="FFC000"/>
          </a:solidFill>
          <a:ln w="12700" cap="flat" cmpd="sng" algn="ctr">
            <a:noFill/>
            <a:prstDash val="solid"/>
            <a:miter lim="800000"/>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0" cap="none" spc="0" normalizeH="0" baseline="0" noProof="0" dirty="0">
              <a:ln>
                <a:noFill/>
              </a:ln>
              <a:solidFill>
                <a:prstClr val="black"/>
              </a:solidFill>
              <a:effectLst/>
              <a:uLnTx/>
              <a:uFillTx/>
              <a:latin typeface="Calibri"/>
              <a:ea typeface="+mn-ea"/>
              <a:cs typeface="+mn-cs"/>
            </a:endParaRPr>
          </a:p>
        </p:txBody>
      </p:sp>
      <p:cxnSp>
        <p:nvCxnSpPr>
          <p:cNvPr id="319" name="Straight Connector 318"/>
          <p:cNvCxnSpPr>
            <a:endCxn id="350" idx="6"/>
          </p:cNvCxnSpPr>
          <p:nvPr/>
        </p:nvCxnSpPr>
        <p:spPr>
          <a:xfrm flipV="1">
            <a:off x="5045662" y="4913369"/>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cxnSp>
        <p:nvCxnSpPr>
          <p:cNvPr id="320" name="Straight Connector 319"/>
          <p:cNvCxnSpPr>
            <a:endCxn id="351" idx="6"/>
          </p:cNvCxnSpPr>
          <p:nvPr/>
        </p:nvCxnSpPr>
        <p:spPr>
          <a:xfrm flipV="1">
            <a:off x="5045662" y="5246571"/>
            <a:ext cx="2081067" cy="5721"/>
          </a:xfrm>
          <a:prstGeom prst="line">
            <a:avLst/>
          </a:prstGeom>
          <a:solidFill>
            <a:sysClr val="window" lastClr="FFFFFF">
              <a:lumMod val="85000"/>
            </a:sysClr>
          </a:solidFill>
          <a:ln w="28575" cap="flat" cmpd="sng" algn="ctr">
            <a:solidFill>
              <a:sysClr val="windowText" lastClr="000000">
                <a:lumMod val="85000"/>
                <a:lumOff val="15000"/>
              </a:sysClr>
            </a:solidFill>
            <a:prstDash val="solid"/>
            <a:miter lim="800000"/>
            <a:headEnd type="none" w="med" len="med"/>
            <a:tailEnd type="none" w="med" len="med"/>
          </a:ln>
          <a:effectLst/>
        </p:spPr>
      </p:cxnSp>
      <p:grpSp>
        <p:nvGrpSpPr>
          <p:cNvPr id="321" name="Group 320"/>
          <p:cNvGrpSpPr/>
          <p:nvPr/>
        </p:nvGrpSpPr>
        <p:grpSpPr>
          <a:xfrm>
            <a:off x="5182821" y="5475619"/>
            <a:ext cx="274320" cy="517424"/>
            <a:chOff x="7527818" y="3399502"/>
            <a:chExt cx="365760" cy="689898"/>
          </a:xfrm>
        </p:grpSpPr>
        <p:sp>
          <p:nvSpPr>
            <p:cNvPr id="322" name="Rounded Rectangle 321"/>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23" name="Group 322"/>
            <p:cNvGrpSpPr/>
            <p:nvPr/>
          </p:nvGrpSpPr>
          <p:grpSpPr>
            <a:xfrm>
              <a:off x="7596548" y="3446841"/>
              <a:ext cx="228300" cy="595221"/>
              <a:chOff x="6229860" y="2963660"/>
              <a:chExt cx="228300" cy="595221"/>
            </a:xfrm>
          </p:grpSpPr>
          <p:sp>
            <p:nvSpPr>
              <p:cNvPr id="324" name="Rounded Rectangle 323"/>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25" name="Rounded Rectangle 324"/>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26" name="Oval 325"/>
          <p:cNvSpPr/>
          <p:nvPr/>
        </p:nvSpPr>
        <p:spPr>
          <a:xfrm>
            <a:off x="5182821"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27" name="Oval 326"/>
          <p:cNvSpPr/>
          <p:nvPr/>
        </p:nvSpPr>
        <p:spPr>
          <a:xfrm>
            <a:off x="5182821"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28" name="Straight Connector 327"/>
          <p:cNvCxnSpPr>
            <a:stCxn id="326" idx="0"/>
            <a:endCxn id="322" idx="0"/>
          </p:cNvCxnSpPr>
          <p:nvPr/>
        </p:nvCxnSpPr>
        <p:spPr>
          <a:xfrm>
            <a:off x="5319981"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29" name="Group 328"/>
          <p:cNvGrpSpPr/>
          <p:nvPr/>
        </p:nvGrpSpPr>
        <p:grpSpPr>
          <a:xfrm>
            <a:off x="5739350" y="5475619"/>
            <a:ext cx="274320" cy="517424"/>
            <a:chOff x="7527818" y="3399502"/>
            <a:chExt cx="365760" cy="689898"/>
          </a:xfrm>
        </p:grpSpPr>
        <p:sp>
          <p:nvSpPr>
            <p:cNvPr id="330" name="Rounded Rectangle 329"/>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31" name="Group 330"/>
            <p:cNvGrpSpPr/>
            <p:nvPr/>
          </p:nvGrpSpPr>
          <p:grpSpPr>
            <a:xfrm>
              <a:off x="7596548" y="3446841"/>
              <a:ext cx="228300" cy="595221"/>
              <a:chOff x="6229860" y="2963660"/>
              <a:chExt cx="228300" cy="595221"/>
            </a:xfrm>
          </p:grpSpPr>
          <p:sp>
            <p:nvSpPr>
              <p:cNvPr id="332" name="Rounded Rectangle 331"/>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33" name="Rounded Rectangle 332"/>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34" name="Oval 333"/>
          <p:cNvSpPr/>
          <p:nvPr/>
        </p:nvSpPr>
        <p:spPr>
          <a:xfrm>
            <a:off x="573935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35" name="Oval 334"/>
          <p:cNvSpPr/>
          <p:nvPr/>
        </p:nvSpPr>
        <p:spPr>
          <a:xfrm>
            <a:off x="573935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36" name="Straight Connector 335"/>
          <p:cNvCxnSpPr>
            <a:stCxn id="334" idx="0"/>
            <a:endCxn id="330" idx="0"/>
          </p:cNvCxnSpPr>
          <p:nvPr/>
        </p:nvCxnSpPr>
        <p:spPr>
          <a:xfrm>
            <a:off x="587651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37" name="Group 336"/>
          <p:cNvGrpSpPr/>
          <p:nvPr/>
        </p:nvGrpSpPr>
        <p:grpSpPr>
          <a:xfrm>
            <a:off x="6295880" y="5475619"/>
            <a:ext cx="274320" cy="517424"/>
            <a:chOff x="7527818" y="3399502"/>
            <a:chExt cx="365760" cy="689898"/>
          </a:xfrm>
        </p:grpSpPr>
        <p:sp>
          <p:nvSpPr>
            <p:cNvPr id="338" name="Rounded Rectangle 337"/>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39" name="Group 338"/>
            <p:cNvGrpSpPr/>
            <p:nvPr/>
          </p:nvGrpSpPr>
          <p:grpSpPr>
            <a:xfrm>
              <a:off x="7596548" y="3446841"/>
              <a:ext cx="228300" cy="595221"/>
              <a:chOff x="6229860" y="2963660"/>
              <a:chExt cx="228300" cy="595221"/>
            </a:xfrm>
          </p:grpSpPr>
          <p:sp>
            <p:nvSpPr>
              <p:cNvPr id="340" name="Rounded Rectangle 339"/>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41" name="Rounded Rectangle 340"/>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42" name="Oval 341"/>
          <p:cNvSpPr/>
          <p:nvPr/>
        </p:nvSpPr>
        <p:spPr>
          <a:xfrm>
            <a:off x="6295880"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43" name="Oval 342"/>
          <p:cNvSpPr/>
          <p:nvPr/>
        </p:nvSpPr>
        <p:spPr>
          <a:xfrm>
            <a:off x="6295880"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44" name="Straight Connector 343"/>
          <p:cNvCxnSpPr>
            <a:stCxn id="342" idx="0"/>
            <a:endCxn id="338" idx="0"/>
          </p:cNvCxnSpPr>
          <p:nvPr/>
        </p:nvCxnSpPr>
        <p:spPr>
          <a:xfrm>
            <a:off x="6433040"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grpSp>
        <p:nvGrpSpPr>
          <p:cNvPr id="345" name="Group 344"/>
          <p:cNvGrpSpPr/>
          <p:nvPr/>
        </p:nvGrpSpPr>
        <p:grpSpPr>
          <a:xfrm>
            <a:off x="6852409" y="5475619"/>
            <a:ext cx="274320" cy="517424"/>
            <a:chOff x="7527818" y="3399502"/>
            <a:chExt cx="365760" cy="689898"/>
          </a:xfrm>
        </p:grpSpPr>
        <p:sp>
          <p:nvSpPr>
            <p:cNvPr id="346" name="Rounded Rectangle 345"/>
            <p:cNvSpPr/>
            <p:nvPr/>
          </p:nvSpPr>
          <p:spPr>
            <a:xfrm>
              <a:off x="7527818" y="3399502"/>
              <a:ext cx="365760" cy="689898"/>
            </a:xfrm>
            <a:prstGeom prst="round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347" name="Group 346"/>
            <p:cNvGrpSpPr/>
            <p:nvPr/>
          </p:nvGrpSpPr>
          <p:grpSpPr>
            <a:xfrm>
              <a:off x="7596548" y="3446841"/>
              <a:ext cx="228300" cy="595221"/>
              <a:chOff x="6229860" y="2963660"/>
              <a:chExt cx="228300" cy="595221"/>
            </a:xfrm>
          </p:grpSpPr>
          <p:sp>
            <p:nvSpPr>
              <p:cNvPr id="348" name="Rounded Rectangle 347"/>
              <p:cNvSpPr/>
              <p:nvPr/>
            </p:nvSpPr>
            <p:spPr>
              <a:xfrm>
                <a:off x="6229860" y="2963660"/>
                <a:ext cx="228299" cy="297683"/>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S</a:t>
                </a:r>
              </a:p>
            </p:txBody>
          </p:sp>
          <p:sp>
            <p:nvSpPr>
              <p:cNvPr id="349" name="Rounded Rectangle 348"/>
              <p:cNvSpPr/>
              <p:nvPr/>
            </p:nvSpPr>
            <p:spPr>
              <a:xfrm>
                <a:off x="6229861" y="3261198"/>
                <a:ext cx="228299" cy="297683"/>
              </a:xfrm>
              <a:prstGeom prst="roundRect">
                <a:avLst/>
              </a:prstGeom>
              <a:solidFill>
                <a:srgbClr val="ED7D31">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white"/>
                    </a:solidFill>
                    <a:effectLst/>
                    <a:uLnTx/>
                    <a:uFillTx/>
                    <a:latin typeface="Calibri"/>
                    <a:ea typeface="+mn-ea"/>
                    <a:cs typeface="+mn-cs"/>
                  </a:rPr>
                  <a:t>P</a:t>
                </a:r>
              </a:p>
            </p:txBody>
          </p:sp>
        </p:grpSp>
      </p:grpSp>
      <p:sp>
        <p:nvSpPr>
          <p:cNvPr id="350" name="Oval 349"/>
          <p:cNvSpPr/>
          <p:nvPr/>
        </p:nvSpPr>
        <p:spPr>
          <a:xfrm>
            <a:off x="6852409" y="4776209"/>
            <a:ext cx="274320" cy="274320"/>
          </a:xfrm>
          <a:prstGeom prst="ellipse">
            <a:avLst/>
          </a:prstGeom>
          <a:solidFill>
            <a:srgbClr val="00B0F0"/>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sp>
        <p:nvSpPr>
          <p:cNvPr id="351" name="Oval 350"/>
          <p:cNvSpPr/>
          <p:nvPr/>
        </p:nvSpPr>
        <p:spPr>
          <a:xfrm>
            <a:off x="6852409" y="5109411"/>
            <a:ext cx="274320" cy="27432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352" name="Straight Connector 351"/>
          <p:cNvCxnSpPr>
            <a:stCxn id="350" idx="0"/>
            <a:endCxn id="346" idx="0"/>
          </p:cNvCxnSpPr>
          <p:nvPr/>
        </p:nvCxnSpPr>
        <p:spPr>
          <a:xfrm>
            <a:off x="6989569" y="4776209"/>
            <a:ext cx="0" cy="699410"/>
          </a:xfrm>
          <a:prstGeom prst="line">
            <a:avLst/>
          </a:prstGeom>
          <a:solidFill>
            <a:sysClr val="window" lastClr="FFFFFF">
              <a:lumMod val="85000"/>
            </a:sysClr>
          </a:solidFill>
          <a:ln w="57150" cap="flat" cmpd="sng" algn="ctr">
            <a:solidFill>
              <a:srgbClr val="00B0F0"/>
            </a:solidFill>
            <a:prstDash val="solid"/>
            <a:miter lim="800000"/>
            <a:headEnd type="none" w="med" len="med"/>
            <a:tailEnd type="none" w="med" len="med"/>
          </a:ln>
          <a:effectLst/>
        </p:spPr>
      </p:cxnSp>
      <p:sp>
        <p:nvSpPr>
          <p:cNvPr id="353" name="ref1"/>
          <p:cNvSpPr/>
          <p:nvPr/>
        </p:nvSpPr>
        <p:spPr>
          <a:xfrm>
            <a:off x="7086454" y="4817683"/>
            <a:ext cx="1729997" cy="281075"/>
          </a:xfrm>
          <a:prstGeom prst="roundRect">
            <a:avLst/>
          </a:prstGeom>
          <a:noFill/>
          <a:ln w="571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B0F0"/>
                </a:solidFill>
                <a:effectLst/>
                <a:uLnTx/>
                <a:uFillTx/>
                <a:latin typeface="Calibri"/>
                <a:ea typeface="+mn-ea"/>
                <a:cs typeface="Tw Cen MT"/>
              </a:rPr>
              <a:t>Activated row</a:t>
            </a:r>
          </a:p>
        </p:txBody>
      </p:sp>
      <p:grpSp>
        <p:nvGrpSpPr>
          <p:cNvPr id="194" name="closed iso"/>
          <p:cNvGrpSpPr/>
          <p:nvPr/>
        </p:nvGrpSpPr>
        <p:grpSpPr>
          <a:xfrm>
            <a:off x="4964479" y="4481110"/>
            <a:ext cx="2243432" cy="310138"/>
            <a:chOff x="6235520" y="3801189"/>
            <a:chExt cx="1648889" cy="467501"/>
          </a:xfrm>
        </p:grpSpPr>
        <p:sp>
          <p:nvSpPr>
            <p:cNvPr id="383" name="iso highlight"/>
            <p:cNvSpPr/>
            <p:nvPr/>
          </p:nvSpPr>
          <p:spPr>
            <a:xfrm>
              <a:off x="6235520" y="3820259"/>
              <a:ext cx="1648889" cy="44843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384" name="Group 383"/>
            <p:cNvGrpSpPr/>
            <p:nvPr/>
          </p:nvGrpSpPr>
          <p:grpSpPr>
            <a:xfrm>
              <a:off x="6495645" y="3805186"/>
              <a:ext cx="2327" cy="462341"/>
              <a:chOff x="2211208" y="3911669"/>
              <a:chExt cx="2327" cy="462341"/>
            </a:xfrm>
          </p:grpSpPr>
          <p:cxnSp>
            <p:nvCxnSpPr>
              <p:cNvPr id="399" name="Straight Connector 398"/>
              <p:cNvCxnSpPr/>
              <p:nvPr/>
            </p:nvCxnSpPr>
            <p:spPr>
              <a:xfrm>
                <a:off x="2212371"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flipV="1">
                <a:off x="2211208"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6" name="Group 385"/>
            <p:cNvGrpSpPr/>
            <p:nvPr/>
          </p:nvGrpSpPr>
          <p:grpSpPr>
            <a:xfrm>
              <a:off x="6905534" y="3806349"/>
              <a:ext cx="2327" cy="462341"/>
              <a:chOff x="2204374" y="3911669"/>
              <a:chExt cx="2327" cy="462341"/>
            </a:xfrm>
          </p:grpSpPr>
          <p:cxnSp>
            <p:nvCxnSpPr>
              <p:cNvPr id="397" name="Straight Connector 396"/>
              <p:cNvCxnSpPr/>
              <p:nvPr/>
            </p:nvCxnSpPr>
            <p:spPr>
              <a:xfrm>
                <a:off x="220553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8" name="Straight Connector 397"/>
              <p:cNvCxnSpPr/>
              <p:nvPr/>
            </p:nvCxnSpPr>
            <p:spPr>
              <a:xfrm flipV="1">
                <a:off x="2204374"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7" name="Group 386"/>
            <p:cNvGrpSpPr/>
            <p:nvPr/>
          </p:nvGrpSpPr>
          <p:grpSpPr>
            <a:xfrm>
              <a:off x="7312195" y="3806349"/>
              <a:ext cx="2115" cy="462341"/>
              <a:chOff x="2193959" y="3911669"/>
              <a:chExt cx="2115" cy="462341"/>
            </a:xfrm>
          </p:grpSpPr>
          <p:cxnSp>
            <p:nvCxnSpPr>
              <p:cNvPr id="395" name="Straight Connector 394"/>
              <p:cNvCxnSpPr/>
              <p:nvPr/>
            </p:nvCxnSpPr>
            <p:spPr>
              <a:xfrm>
                <a:off x="2195019"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2193959" y="4318103"/>
                <a:ext cx="2115"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388" name="Group 387"/>
            <p:cNvGrpSpPr/>
            <p:nvPr/>
          </p:nvGrpSpPr>
          <p:grpSpPr>
            <a:xfrm>
              <a:off x="7722766" y="3801189"/>
              <a:ext cx="2327" cy="462341"/>
              <a:chOff x="2190615" y="3911669"/>
              <a:chExt cx="2327" cy="462341"/>
            </a:xfrm>
          </p:grpSpPr>
          <p:cxnSp>
            <p:nvCxnSpPr>
              <p:cNvPr id="393" name="Straight Connector 392"/>
              <p:cNvCxnSpPr/>
              <p:nvPr/>
            </p:nvCxnSpPr>
            <p:spPr>
              <a:xfrm>
                <a:off x="2191777" y="3911669"/>
                <a:ext cx="0" cy="106781"/>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2190615" y="4318103"/>
                <a:ext cx="2327" cy="55907"/>
              </a:xfrm>
              <a:prstGeom prst="line">
                <a:avLst/>
              </a:prstGeom>
              <a:ln w="28575">
                <a:solidFill>
                  <a:schemeClr val="tx2"/>
                </a:solidFill>
                <a:tailEnd type="oval" w="med" len="med"/>
              </a:ln>
            </p:spPr>
            <p:style>
              <a:lnRef idx="1">
                <a:schemeClr val="accent1"/>
              </a:lnRef>
              <a:fillRef idx="0">
                <a:schemeClr val="accent1"/>
              </a:fillRef>
              <a:effectRef idx="0">
                <a:schemeClr val="accent1"/>
              </a:effectRef>
              <a:fontRef idx="minor">
                <a:schemeClr val="tx1"/>
              </a:fontRef>
            </p:style>
          </p:cxnSp>
        </p:grpSp>
        <p:cxnSp>
          <p:nvCxnSpPr>
            <p:cNvPr id="389" name="Straight Connector 388"/>
            <p:cNvCxnSpPr/>
            <p:nvPr/>
          </p:nvCxnSpPr>
          <p:spPr>
            <a:xfrm>
              <a:off x="6496809" y="3905674"/>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a:off x="6906697" y="3899642"/>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7313252" y="3893610"/>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a:off x="7723929" y="3887578"/>
              <a:ext cx="0" cy="277600"/>
            </a:xfrm>
            <a:prstGeom prst="line">
              <a:avLst/>
            </a:prstGeom>
            <a:ln w="38100" cap="rnd">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grpSp>
      <p:grpSp>
        <p:nvGrpSpPr>
          <p:cNvPr id="8" name="iso_highlight"/>
          <p:cNvGrpSpPr/>
          <p:nvPr/>
        </p:nvGrpSpPr>
        <p:grpSpPr>
          <a:xfrm>
            <a:off x="824495" y="5551204"/>
            <a:ext cx="2785433" cy="461665"/>
            <a:chOff x="824495" y="5551204"/>
            <a:chExt cx="2785433" cy="461665"/>
          </a:xfrm>
        </p:grpSpPr>
        <p:sp>
          <p:nvSpPr>
            <p:cNvPr id="355"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3101455" y="5551204"/>
              <a:ext cx="5084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75000"/>
                    </a:srgbClr>
                  </a:solidFill>
                  <a:effectLst/>
                  <a:uLnTx/>
                  <a:uFillTx/>
                  <a:latin typeface="Gill Sans MT"/>
                  <a:ea typeface="+mn-ea"/>
                  <a:cs typeface="+mn-cs"/>
                </a:rPr>
                <a:t>on</a:t>
              </a:r>
            </a:p>
          </p:txBody>
        </p:sp>
      </p:grpSp>
      <p:grpSp>
        <p:nvGrpSpPr>
          <p:cNvPr id="356" name="iso_highlight"/>
          <p:cNvGrpSpPr/>
          <p:nvPr/>
        </p:nvGrpSpPr>
        <p:grpSpPr>
          <a:xfrm>
            <a:off x="5024730" y="5597740"/>
            <a:ext cx="2785433" cy="461665"/>
            <a:chOff x="824495" y="5551204"/>
            <a:chExt cx="2785433" cy="461665"/>
          </a:xfrm>
        </p:grpSpPr>
        <p:sp>
          <p:nvSpPr>
            <p:cNvPr id="357"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8" name="TextBox 357"/>
            <p:cNvSpPr txBox="1"/>
            <p:nvPr/>
          </p:nvSpPr>
          <p:spPr>
            <a:xfrm>
              <a:off x="3101455" y="5551204"/>
              <a:ext cx="5084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75000"/>
                    </a:srgbClr>
                  </a:solidFill>
                  <a:effectLst/>
                  <a:uLnTx/>
                  <a:uFillTx/>
                  <a:latin typeface="Gill Sans MT"/>
                  <a:ea typeface="+mn-ea"/>
                  <a:cs typeface="+mn-cs"/>
                </a:rPr>
                <a:t>on</a:t>
              </a:r>
            </a:p>
          </p:txBody>
        </p:sp>
      </p:grpSp>
      <p:grpSp>
        <p:nvGrpSpPr>
          <p:cNvPr id="359" name="iso_highlight"/>
          <p:cNvGrpSpPr/>
          <p:nvPr/>
        </p:nvGrpSpPr>
        <p:grpSpPr>
          <a:xfrm>
            <a:off x="5024730" y="4143048"/>
            <a:ext cx="2785433" cy="461665"/>
            <a:chOff x="824495" y="5551204"/>
            <a:chExt cx="2785433" cy="461665"/>
          </a:xfrm>
        </p:grpSpPr>
        <p:sp>
          <p:nvSpPr>
            <p:cNvPr id="360" name="left_iso_highlight"/>
            <p:cNvSpPr/>
            <p:nvPr/>
          </p:nvSpPr>
          <p:spPr>
            <a:xfrm>
              <a:off x="824495" y="5652316"/>
              <a:ext cx="2299706" cy="310588"/>
            </a:xfrm>
            <a:prstGeom prst="roundRect">
              <a:avLst/>
            </a:prstGeom>
            <a:solidFill>
              <a:schemeClr val="accent3">
                <a:lumMod val="75000"/>
                <a:alpha val="30000"/>
              </a:schemeClr>
            </a:solidFill>
            <a:ln w="28575" cap="flat" cmpd="sng" algn="ctr">
              <a:solidFill>
                <a:schemeClr val="accent3">
                  <a:lumMod val="75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61" name="TextBox 360"/>
            <p:cNvSpPr txBox="1"/>
            <p:nvPr/>
          </p:nvSpPr>
          <p:spPr>
            <a:xfrm>
              <a:off x="3101455" y="5551204"/>
              <a:ext cx="5084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9BBB59">
                      <a:lumMod val="75000"/>
                    </a:srgbClr>
                  </a:solidFill>
                  <a:effectLst/>
                  <a:uLnTx/>
                  <a:uFillTx/>
                  <a:latin typeface="Gill Sans MT"/>
                  <a:ea typeface="+mn-ea"/>
                  <a:cs typeface="+mn-cs"/>
                </a:rPr>
                <a:t>on</a:t>
              </a:r>
            </a:p>
          </p:txBody>
        </p:sp>
      </p:grpSp>
      <p:grpSp>
        <p:nvGrpSpPr>
          <p:cNvPr id="401" name="linked_pre"/>
          <p:cNvGrpSpPr/>
          <p:nvPr/>
        </p:nvGrpSpPr>
        <p:grpSpPr>
          <a:xfrm>
            <a:off x="5335650" y="4453997"/>
            <a:ext cx="3541459" cy="1533523"/>
            <a:chOff x="6983729" y="4507306"/>
            <a:chExt cx="4645193" cy="1982225"/>
          </a:xfrm>
        </p:grpSpPr>
        <p:grpSp>
          <p:nvGrpSpPr>
            <p:cNvPr id="402" name="Group 401"/>
            <p:cNvGrpSpPr/>
            <p:nvPr/>
          </p:nvGrpSpPr>
          <p:grpSpPr>
            <a:xfrm>
              <a:off x="6988060" y="5620188"/>
              <a:ext cx="4640862" cy="869343"/>
              <a:chOff x="1512236" y="5569010"/>
              <a:chExt cx="4640862" cy="869343"/>
            </a:xfrm>
          </p:grpSpPr>
          <p:grpSp>
            <p:nvGrpSpPr>
              <p:cNvPr id="408" name="Group 407"/>
              <p:cNvGrpSpPr/>
              <p:nvPr/>
            </p:nvGrpSpPr>
            <p:grpSpPr>
              <a:xfrm>
                <a:off x="1512236" y="5626100"/>
                <a:ext cx="2570125" cy="812253"/>
                <a:chOff x="1512236" y="5626100"/>
                <a:chExt cx="2570125" cy="812253"/>
              </a:xfrm>
            </p:grpSpPr>
            <p:sp>
              <p:nvSpPr>
                <p:cNvPr id="410" name="Freeform 409"/>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11" name="Freeform 410"/>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12" name="Freeform 411"/>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13" name="Freeform 412"/>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409" name="ref1"/>
              <p:cNvSpPr/>
              <p:nvPr/>
            </p:nvSpPr>
            <p:spPr>
              <a:xfrm>
                <a:off x="3929356" y="5569010"/>
                <a:ext cx="2223742" cy="374767"/>
              </a:xfrm>
              <a:prstGeom prst="roundRect">
                <a:avLst/>
              </a:prstGeom>
              <a:noFill/>
              <a:ln w="571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Tw Cen MT"/>
                  </a:rPr>
                  <a:t>Linked</a:t>
                </a:r>
                <a:br>
                  <a:rPr kumimoji="0" lang="en-US" sz="2000" b="1" i="0" u="none" strike="noStrike" kern="1200" cap="none" spc="0" normalizeH="0" baseline="0" noProof="0" dirty="0">
                    <a:ln>
                      <a:noFill/>
                    </a:ln>
                    <a:solidFill>
                      <a:prstClr val="black"/>
                    </a:solidFill>
                    <a:effectLst/>
                    <a:uLnTx/>
                    <a:uFillTx/>
                    <a:latin typeface="Gill Sans MT"/>
                    <a:ea typeface="+mn-ea"/>
                    <a:cs typeface="Tw Cen MT"/>
                  </a:rPr>
                </a:br>
                <a:r>
                  <a:rPr kumimoji="0" lang="en-US" sz="2000" b="1" i="0" u="none" strike="noStrike" kern="1200" cap="none" spc="0" normalizeH="0" baseline="0" noProof="0" dirty="0">
                    <a:ln>
                      <a:noFill/>
                    </a:ln>
                    <a:solidFill>
                      <a:prstClr val="black"/>
                    </a:solidFill>
                    <a:effectLst/>
                    <a:uLnTx/>
                    <a:uFillTx/>
                    <a:latin typeface="Gill Sans MT"/>
                    <a:ea typeface="+mn-ea"/>
                    <a:cs typeface="Tw Cen MT"/>
                  </a:rPr>
                  <a:t>Precharging</a:t>
                </a:r>
              </a:p>
            </p:txBody>
          </p:sp>
        </p:grpSp>
        <p:grpSp>
          <p:nvGrpSpPr>
            <p:cNvPr id="403" name="Group 402"/>
            <p:cNvGrpSpPr/>
            <p:nvPr/>
          </p:nvGrpSpPr>
          <p:grpSpPr>
            <a:xfrm flipV="1">
              <a:off x="6983729" y="4507306"/>
              <a:ext cx="2570125" cy="812253"/>
              <a:chOff x="1512236" y="5626100"/>
              <a:chExt cx="2570125" cy="812253"/>
            </a:xfrm>
          </p:grpSpPr>
          <p:sp>
            <p:nvSpPr>
              <p:cNvPr id="404" name="Freeform 403"/>
              <p:cNvSpPr/>
              <p:nvPr/>
            </p:nvSpPr>
            <p:spPr>
              <a:xfrm>
                <a:off x="375920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05" name="Freeform 404"/>
              <p:cNvSpPr/>
              <p:nvPr/>
            </p:nvSpPr>
            <p:spPr>
              <a:xfrm>
                <a:off x="3009241" y="5626100"/>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06" name="Freeform 405"/>
              <p:cNvSpPr/>
              <p:nvPr/>
            </p:nvSpPr>
            <p:spPr>
              <a:xfrm>
                <a:off x="2262488"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07" name="Freeform 406"/>
              <p:cNvSpPr/>
              <p:nvPr/>
            </p:nvSpPr>
            <p:spPr>
              <a:xfrm>
                <a:off x="1512236" y="5638253"/>
                <a:ext cx="323160" cy="800100"/>
              </a:xfrm>
              <a:custGeom>
                <a:avLst/>
                <a:gdLst>
                  <a:gd name="connsiteX0" fmla="*/ 0 w 421029"/>
                  <a:gd name="connsiteY0" fmla="*/ 0 h 800100"/>
                  <a:gd name="connsiteX1" fmla="*/ 419100 w 421029"/>
                  <a:gd name="connsiteY1" fmla="*/ 177800 h 800100"/>
                  <a:gd name="connsiteX2" fmla="*/ 127000 w 421029"/>
                  <a:gd name="connsiteY2" fmla="*/ 800100 h 800100"/>
                </a:gdLst>
                <a:ahLst/>
                <a:cxnLst>
                  <a:cxn ang="0">
                    <a:pos x="connsiteX0" y="connsiteY0"/>
                  </a:cxn>
                  <a:cxn ang="0">
                    <a:pos x="connsiteX1" y="connsiteY1"/>
                  </a:cxn>
                  <a:cxn ang="0">
                    <a:pos x="connsiteX2" y="connsiteY2"/>
                  </a:cxn>
                </a:cxnLst>
                <a:rect l="l" t="t" r="r" b="b"/>
                <a:pathLst>
                  <a:path w="421029" h="800100">
                    <a:moveTo>
                      <a:pt x="0" y="0"/>
                    </a:moveTo>
                    <a:cubicBezTo>
                      <a:pt x="198966" y="22225"/>
                      <a:pt x="397933" y="44450"/>
                      <a:pt x="419100" y="177800"/>
                    </a:cubicBezTo>
                    <a:cubicBezTo>
                      <a:pt x="440267" y="311150"/>
                      <a:pt x="283633" y="555625"/>
                      <a:pt x="127000" y="800100"/>
                    </a:cubicBezTo>
                  </a:path>
                </a:pathLst>
              </a:custGeom>
              <a:noFill/>
              <a:ln w="19050">
                <a:solidFill>
                  <a:schemeClr val="tx1"/>
                </a:solidFill>
                <a:headEnd type="none" w="med" len="med"/>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382" name="blind" hidden="1"/>
          <p:cNvSpPr/>
          <p:nvPr/>
        </p:nvSpPr>
        <p:spPr>
          <a:xfrm>
            <a:off x="276621" y="3200400"/>
            <a:ext cx="3750538" cy="1433957"/>
          </a:xfrm>
          <a:prstGeom prst="roundRect">
            <a:avLst>
              <a:gd name="adj" fmla="val 0"/>
            </a:avLst>
          </a:prstGeom>
          <a:solidFill>
            <a:srgbClr val="FFFFFF">
              <a:alpha val="74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469228" y="6090001"/>
            <a:ext cx="314611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Conventional DRAM</a:t>
            </a:r>
          </a:p>
        </p:txBody>
      </p:sp>
      <p:sp>
        <p:nvSpPr>
          <p:cNvPr id="354" name="TextBox 353"/>
          <p:cNvSpPr txBox="1"/>
          <p:nvPr/>
        </p:nvSpPr>
        <p:spPr>
          <a:xfrm>
            <a:off x="5314857" y="6091535"/>
            <a:ext cx="195598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Gill Sans MT"/>
                <a:ea typeface="+mn-ea"/>
                <a:cs typeface="+mn-cs"/>
              </a:rPr>
              <a:t>LISA DRAM</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7" name="Straight Connector 6"/>
          <p:cNvCxnSpPr/>
          <p:nvPr/>
        </p:nvCxnSpPr>
        <p:spPr>
          <a:xfrm>
            <a:off x="4343400" y="3200400"/>
            <a:ext cx="0" cy="3204865"/>
          </a:xfrm>
          <a:prstGeom prst="line">
            <a:avLst/>
          </a:prstGeom>
          <a:ln w="34925" cap="rnd">
            <a:solidFill>
              <a:schemeClr val="bg1">
                <a:lumMod val="7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5" name="Rectangle 384"/>
          <p:cNvSpPr/>
          <p:nvPr/>
        </p:nvSpPr>
        <p:spPr>
          <a:xfrm>
            <a:off x="0" y="4943696"/>
            <a:ext cx="9144000" cy="1533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Arial Rounded MT Bold" panose="020F0704030504030204" pitchFamily="34" charset="0"/>
                <a:ea typeface="+mn-ea"/>
                <a:cs typeface="+mn-cs"/>
              </a:rPr>
              <a:t>Reduces precharge latency by 2.6x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Arial Rounded MT Bold" panose="020F0704030504030204" pitchFamily="34" charset="0"/>
                <a:ea typeface="+mn-ea"/>
                <a:cs typeface="+mn-cs"/>
              </a:rPr>
              <a:t>(43% </a:t>
            </a:r>
            <a:r>
              <a:rPr kumimoji="0" lang="en-US" sz="3200" b="0" i="0" u="none" strike="noStrike" kern="0" cap="none" spc="0" normalizeH="0" baseline="0" noProof="0" dirty="0" err="1">
                <a:ln>
                  <a:noFill/>
                </a:ln>
                <a:solidFill>
                  <a:prstClr val="white"/>
                </a:solidFill>
                <a:effectLst/>
                <a:uLnTx/>
                <a:uFillTx/>
                <a:latin typeface="Arial Rounded MT Bold" panose="020F0704030504030204" pitchFamily="34" charset="0"/>
                <a:ea typeface="+mn-ea"/>
                <a:cs typeface="+mn-cs"/>
              </a:rPr>
              <a:t>guardband</a:t>
            </a:r>
            <a:r>
              <a:rPr kumimoji="0" lang="en-US" sz="3200" b="0" i="0" u="none" strike="noStrike" kern="0" cap="none" spc="0" normalizeH="0" baseline="0" noProof="0" dirty="0">
                <a:ln>
                  <a:noFill/>
                </a:ln>
                <a:solidFill>
                  <a:prstClr val="white"/>
                </a:solidFill>
                <a:effectLst/>
                <a:uLnTx/>
                <a:uFillTx/>
                <a:latin typeface="Arial Rounded MT Bold" panose="020F0704030504030204" pitchFamily="34" charset="0"/>
                <a:ea typeface="+mn-ea"/>
                <a:cs typeface="+mn-cs"/>
              </a:rPr>
              <a:t>)</a:t>
            </a:r>
          </a:p>
        </p:txBody>
      </p:sp>
    </p:spTree>
    <p:extLst>
      <p:ext uri="{BB962C8B-B14F-4D97-AF65-F5344CB8AC3E}">
        <p14:creationId xmlns:p14="http://schemas.microsoft.com/office/powerpoint/2010/main" val="381730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2"/>
                                        </p:tgtEl>
                                        <p:attrNameLst>
                                          <p:attrName>style.visibility</p:attrName>
                                        </p:attrNameLst>
                                      </p:cBhvr>
                                      <p:to>
                                        <p:strVal val="visible"/>
                                      </p:to>
                                    </p:set>
                                  </p:childTnLst>
                                </p:cTn>
                              </p:par>
                              <p:par>
                                <p:cTn id="7" presetID="7" presetClass="emph" presetSubtype="2" fill="hold" nodeType="withEffect">
                                  <p:stCondLst>
                                    <p:cond delay="0"/>
                                  </p:stCondLst>
                                  <p:childTnLst>
                                    <p:animClr clrSpc="rgb" dir="cw">
                                      <p:cBhvr>
                                        <p:cTn id="8" dur="2000" fill="hold"/>
                                        <p:tgtEl>
                                          <p:spTgt spid="221"/>
                                        </p:tgtEl>
                                        <p:attrNameLst>
                                          <p:attrName>stroke.color</p:attrName>
                                        </p:attrNameLst>
                                      </p:cBhvr>
                                      <p:to>
                                        <a:schemeClr val="tx1"/>
                                      </p:to>
                                    </p:animClr>
                                    <p:set>
                                      <p:cBhvr>
                                        <p:cTn id="9" dur="2000" fill="hold"/>
                                        <p:tgtEl>
                                          <p:spTgt spid="221"/>
                                        </p:tgtEl>
                                        <p:attrNameLst>
                                          <p:attrName>stroke.on</p:attrName>
                                        </p:attrNameLst>
                                      </p:cBhvr>
                                      <p:to>
                                        <p:strVal val="true"/>
                                      </p:to>
                                    </p:set>
                                  </p:childTnLst>
                                </p:cTn>
                              </p:par>
                              <p:par>
                                <p:cTn id="10" presetID="7" presetClass="emph" presetSubtype="2" fill="hold" nodeType="withEffect">
                                  <p:stCondLst>
                                    <p:cond delay="0"/>
                                  </p:stCondLst>
                                  <p:childTnLst>
                                    <p:animClr clrSpc="rgb" dir="cw">
                                      <p:cBhvr>
                                        <p:cTn id="11" dur="2000" fill="hold"/>
                                        <p:tgtEl>
                                          <p:spTgt spid="229"/>
                                        </p:tgtEl>
                                        <p:attrNameLst>
                                          <p:attrName>stroke.color</p:attrName>
                                        </p:attrNameLst>
                                      </p:cBhvr>
                                      <p:to>
                                        <a:schemeClr val="tx1"/>
                                      </p:to>
                                    </p:animClr>
                                    <p:set>
                                      <p:cBhvr>
                                        <p:cTn id="12" dur="2000" fill="hold"/>
                                        <p:tgtEl>
                                          <p:spTgt spid="229"/>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2000" fill="hold"/>
                                        <p:tgtEl>
                                          <p:spTgt spid="213"/>
                                        </p:tgtEl>
                                        <p:attrNameLst>
                                          <p:attrName>stroke.color</p:attrName>
                                        </p:attrNameLst>
                                      </p:cBhvr>
                                      <p:to>
                                        <a:schemeClr val="tx1"/>
                                      </p:to>
                                    </p:animClr>
                                    <p:set>
                                      <p:cBhvr>
                                        <p:cTn id="15" dur="2000" fill="hold"/>
                                        <p:tgtEl>
                                          <p:spTgt spid="213"/>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2000" fill="hold"/>
                                        <p:tgtEl>
                                          <p:spTgt spid="205"/>
                                        </p:tgtEl>
                                        <p:attrNameLst>
                                          <p:attrName>stroke.color</p:attrName>
                                        </p:attrNameLst>
                                      </p:cBhvr>
                                      <p:to>
                                        <a:schemeClr val="tx1"/>
                                      </p:to>
                                    </p:animClr>
                                    <p:set>
                                      <p:cBhvr>
                                        <p:cTn id="18" dur="2000" fill="hold"/>
                                        <p:tgtEl>
                                          <p:spTgt spid="205"/>
                                        </p:tgtEl>
                                        <p:attrNameLst>
                                          <p:attrName>stroke.on</p:attrName>
                                        </p:attrNameLst>
                                      </p:cBhvr>
                                      <p:to>
                                        <p:strVal val="true"/>
                                      </p:to>
                                    </p:set>
                                  </p:childTnLst>
                                </p:cTn>
                              </p:par>
                              <p:par>
                                <p:cTn id="19" presetID="1" presetClass="emph" presetSubtype="2" fill="hold" nodeType="withEffect">
                                  <p:stCondLst>
                                    <p:cond delay="0"/>
                                  </p:stCondLst>
                                  <p:childTnLst>
                                    <p:animClr clrSpc="rgb" dir="cw">
                                      <p:cBhvr>
                                        <p:cTn id="20" dur="2000" fill="hold"/>
                                        <p:tgtEl>
                                          <p:spTgt spid="227"/>
                                        </p:tgtEl>
                                        <p:attrNameLst>
                                          <p:attrName>fillcolor</p:attrName>
                                        </p:attrNameLst>
                                      </p:cBhvr>
                                      <p:to>
                                        <a:srgbClr val="D9D9D9"/>
                                      </p:to>
                                    </p:animClr>
                                    <p:set>
                                      <p:cBhvr>
                                        <p:cTn id="21" dur="2000" fill="hold"/>
                                        <p:tgtEl>
                                          <p:spTgt spid="227"/>
                                        </p:tgtEl>
                                        <p:attrNameLst>
                                          <p:attrName>fill.type</p:attrName>
                                        </p:attrNameLst>
                                      </p:cBhvr>
                                      <p:to>
                                        <p:strVal val="solid"/>
                                      </p:to>
                                    </p:set>
                                    <p:set>
                                      <p:cBhvr>
                                        <p:cTn id="22" dur="2000" fill="hold"/>
                                        <p:tgtEl>
                                          <p:spTgt spid="227"/>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2000" fill="hold"/>
                                        <p:tgtEl>
                                          <p:spTgt spid="219"/>
                                        </p:tgtEl>
                                        <p:attrNameLst>
                                          <p:attrName>fillcolor</p:attrName>
                                        </p:attrNameLst>
                                      </p:cBhvr>
                                      <p:to>
                                        <a:srgbClr val="D9D9D9"/>
                                      </p:to>
                                    </p:animClr>
                                    <p:set>
                                      <p:cBhvr>
                                        <p:cTn id="25" dur="2000" fill="hold"/>
                                        <p:tgtEl>
                                          <p:spTgt spid="219"/>
                                        </p:tgtEl>
                                        <p:attrNameLst>
                                          <p:attrName>fill.type</p:attrName>
                                        </p:attrNameLst>
                                      </p:cBhvr>
                                      <p:to>
                                        <p:strVal val="solid"/>
                                      </p:to>
                                    </p:set>
                                    <p:set>
                                      <p:cBhvr>
                                        <p:cTn id="26" dur="2000" fill="hold"/>
                                        <p:tgtEl>
                                          <p:spTgt spid="219"/>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2000" fill="hold"/>
                                        <p:tgtEl>
                                          <p:spTgt spid="211"/>
                                        </p:tgtEl>
                                        <p:attrNameLst>
                                          <p:attrName>fillcolor</p:attrName>
                                        </p:attrNameLst>
                                      </p:cBhvr>
                                      <p:to>
                                        <a:srgbClr val="D9D9D9"/>
                                      </p:to>
                                    </p:animClr>
                                    <p:set>
                                      <p:cBhvr>
                                        <p:cTn id="29" dur="2000" fill="hold"/>
                                        <p:tgtEl>
                                          <p:spTgt spid="211"/>
                                        </p:tgtEl>
                                        <p:attrNameLst>
                                          <p:attrName>fill.type</p:attrName>
                                        </p:attrNameLst>
                                      </p:cBhvr>
                                      <p:to>
                                        <p:strVal val="solid"/>
                                      </p:to>
                                    </p:set>
                                    <p:set>
                                      <p:cBhvr>
                                        <p:cTn id="30" dur="2000" fill="hold"/>
                                        <p:tgtEl>
                                          <p:spTgt spid="211"/>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2000" fill="hold"/>
                                        <p:tgtEl>
                                          <p:spTgt spid="203"/>
                                        </p:tgtEl>
                                        <p:attrNameLst>
                                          <p:attrName>fillcolor</p:attrName>
                                        </p:attrNameLst>
                                      </p:cBhvr>
                                      <p:to>
                                        <a:srgbClr val="D9D9D9"/>
                                      </p:to>
                                    </p:animClr>
                                    <p:set>
                                      <p:cBhvr>
                                        <p:cTn id="33" dur="2000" fill="hold"/>
                                        <p:tgtEl>
                                          <p:spTgt spid="203"/>
                                        </p:tgtEl>
                                        <p:attrNameLst>
                                          <p:attrName>fill.type</p:attrName>
                                        </p:attrNameLst>
                                      </p:cBhvr>
                                      <p:to>
                                        <p:strVal val="solid"/>
                                      </p:to>
                                    </p:set>
                                    <p:set>
                                      <p:cBhvr>
                                        <p:cTn id="34" dur="2000" fill="hold"/>
                                        <p:tgtEl>
                                          <p:spTgt spid="203"/>
                                        </p:tgtEl>
                                        <p:attrNameLst>
                                          <p:attrName>fill.on</p:attrName>
                                        </p:attrNameLst>
                                      </p:cBhvr>
                                      <p:to>
                                        <p:strVal val="true"/>
                                      </p:to>
                                    </p:set>
                                  </p:childTnLst>
                                </p:cTn>
                              </p:par>
                              <p:par>
                                <p:cTn id="35" presetID="1"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5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3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4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2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2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5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18"/>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2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19"/>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35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5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35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5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7" presetClass="emph" presetSubtype="2" fill="hold" nodeType="clickEffect">
                                  <p:stCondLst>
                                    <p:cond delay="0"/>
                                  </p:stCondLst>
                                  <p:childTnLst>
                                    <p:animClr clrSpc="rgb" dir="cw">
                                      <p:cBhvr>
                                        <p:cTn id="102" dur="2000" fill="hold"/>
                                        <p:tgtEl>
                                          <p:spTgt spid="344"/>
                                        </p:tgtEl>
                                        <p:attrNameLst>
                                          <p:attrName>stroke.color</p:attrName>
                                        </p:attrNameLst>
                                      </p:cBhvr>
                                      <p:to>
                                        <a:schemeClr val="tx1"/>
                                      </p:to>
                                    </p:animClr>
                                    <p:set>
                                      <p:cBhvr>
                                        <p:cTn id="103" dur="2000" fill="hold"/>
                                        <p:tgtEl>
                                          <p:spTgt spid="344"/>
                                        </p:tgtEl>
                                        <p:attrNameLst>
                                          <p:attrName>stroke.on</p:attrName>
                                        </p:attrNameLst>
                                      </p:cBhvr>
                                      <p:to>
                                        <p:strVal val="true"/>
                                      </p:to>
                                    </p:set>
                                  </p:childTnLst>
                                </p:cTn>
                              </p:par>
                              <p:par>
                                <p:cTn id="104" presetID="7" presetClass="emph" presetSubtype="2" fill="hold" nodeType="withEffect">
                                  <p:stCondLst>
                                    <p:cond delay="0"/>
                                  </p:stCondLst>
                                  <p:childTnLst>
                                    <p:animClr clrSpc="rgb" dir="cw">
                                      <p:cBhvr>
                                        <p:cTn id="105" dur="2000" fill="hold"/>
                                        <p:tgtEl>
                                          <p:spTgt spid="352"/>
                                        </p:tgtEl>
                                        <p:attrNameLst>
                                          <p:attrName>stroke.color</p:attrName>
                                        </p:attrNameLst>
                                      </p:cBhvr>
                                      <p:to>
                                        <a:schemeClr val="tx1"/>
                                      </p:to>
                                    </p:animClr>
                                    <p:set>
                                      <p:cBhvr>
                                        <p:cTn id="106" dur="2000" fill="hold"/>
                                        <p:tgtEl>
                                          <p:spTgt spid="352"/>
                                        </p:tgtEl>
                                        <p:attrNameLst>
                                          <p:attrName>stroke.on</p:attrName>
                                        </p:attrNameLst>
                                      </p:cBhvr>
                                      <p:to>
                                        <p:strVal val="true"/>
                                      </p:to>
                                    </p:set>
                                  </p:childTnLst>
                                </p:cTn>
                              </p:par>
                              <p:par>
                                <p:cTn id="107" presetID="7" presetClass="emph" presetSubtype="2" fill="hold" nodeType="withEffect">
                                  <p:stCondLst>
                                    <p:cond delay="0"/>
                                  </p:stCondLst>
                                  <p:childTnLst>
                                    <p:animClr clrSpc="rgb" dir="cw">
                                      <p:cBhvr>
                                        <p:cTn id="108" dur="2000" fill="hold"/>
                                        <p:tgtEl>
                                          <p:spTgt spid="336"/>
                                        </p:tgtEl>
                                        <p:attrNameLst>
                                          <p:attrName>stroke.color</p:attrName>
                                        </p:attrNameLst>
                                      </p:cBhvr>
                                      <p:to>
                                        <a:schemeClr val="tx1"/>
                                      </p:to>
                                    </p:animClr>
                                    <p:set>
                                      <p:cBhvr>
                                        <p:cTn id="109" dur="2000" fill="hold"/>
                                        <p:tgtEl>
                                          <p:spTgt spid="336"/>
                                        </p:tgtEl>
                                        <p:attrNameLst>
                                          <p:attrName>stroke.on</p:attrName>
                                        </p:attrNameLst>
                                      </p:cBhvr>
                                      <p:to>
                                        <p:strVal val="true"/>
                                      </p:to>
                                    </p:set>
                                  </p:childTnLst>
                                </p:cTn>
                              </p:par>
                              <p:par>
                                <p:cTn id="110" presetID="7" presetClass="emph" presetSubtype="2" fill="hold" nodeType="withEffect">
                                  <p:stCondLst>
                                    <p:cond delay="0"/>
                                  </p:stCondLst>
                                  <p:childTnLst>
                                    <p:animClr clrSpc="rgb" dir="cw">
                                      <p:cBhvr>
                                        <p:cTn id="111" dur="2000" fill="hold"/>
                                        <p:tgtEl>
                                          <p:spTgt spid="328"/>
                                        </p:tgtEl>
                                        <p:attrNameLst>
                                          <p:attrName>stroke.color</p:attrName>
                                        </p:attrNameLst>
                                      </p:cBhvr>
                                      <p:to>
                                        <a:schemeClr val="tx1"/>
                                      </p:to>
                                    </p:animClr>
                                    <p:set>
                                      <p:cBhvr>
                                        <p:cTn id="112" dur="2000" fill="hold"/>
                                        <p:tgtEl>
                                          <p:spTgt spid="328"/>
                                        </p:tgtEl>
                                        <p:attrNameLst>
                                          <p:attrName>stroke.on</p:attrName>
                                        </p:attrNameLst>
                                      </p:cBhvr>
                                      <p:to>
                                        <p:strVal val="true"/>
                                      </p:to>
                                    </p:set>
                                  </p:childTnLst>
                                </p:cTn>
                              </p:par>
                              <p:par>
                                <p:cTn id="113" presetID="1" presetClass="emph" presetSubtype="2" fill="hold" nodeType="withEffect">
                                  <p:stCondLst>
                                    <p:cond delay="0"/>
                                  </p:stCondLst>
                                  <p:childTnLst>
                                    <p:animClr clrSpc="rgb" dir="cw">
                                      <p:cBhvr>
                                        <p:cTn id="114" dur="2000" fill="hold"/>
                                        <p:tgtEl>
                                          <p:spTgt spid="350"/>
                                        </p:tgtEl>
                                        <p:attrNameLst>
                                          <p:attrName>fillcolor</p:attrName>
                                        </p:attrNameLst>
                                      </p:cBhvr>
                                      <p:to>
                                        <a:srgbClr val="D9D9D9"/>
                                      </p:to>
                                    </p:animClr>
                                    <p:set>
                                      <p:cBhvr>
                                        <p:cTn id="115" dur="2000" fill="hold"/>
                                        <p:tgtEl>
                                          <p:spTgt spid="350"/>
                                        </p:tgtEl>
                                        <p:attrNameLst>
                                          <p:attrName>fill.type</p:attrName>
                                        </p:attrNameLst>
                                      </p:cBhvr>
                                      <p:to>
                                        <p:strVal val="solid"/>
                                      </p:to>
                                    </p:set>
                                    <p:set>
                                      <p:cBhvr>
                                        <p:cTn id="116" dur="2000" fill="hold"/>
                                        <p:tgtEl>
                                          <p:spTgt spid="350"/>
                                        </p:tgtEl>
                                        <p:attrNameLst>
                                          <p:attrName>fill.on</p:attrName>
                                        </p:attrNameLst>
                                      </p:cBhvr>
                                      <p:to>
                                        <p:strVal val="true"/>
                                      </p:to>
                                    </p:set>
                                  </p:childTnLst>
                                </p:cTn>
                              </p:par>
                              <p:par>
                                <p:cTn id="117" presetID="1" presetClass="emph" presetSubtype="2" fill="hold" nodeType="withEffect">
                                  <p:stCondLst>
                                    <p:cond delay="0"/>
                                  </p:stCondLst>
                                  <p:childTnLst>
                                    <p:animClr clrSpc="rgb" dir="cw">
                                      <p:cBhvr>
                                        <p:cTn id="118" dur="2000" fill="hold"/>
                                        <p:tgtEl>
                                          <p:spTgt spid="342"/>
                                        </p:tgtEl>
                                        <p:attrNameLst>
                                          <p:attrName>fillcolor</p:attrName>
                                        </p:attrNameLst>
                                      </p:cBhvr>
                                      <p:to>
                                        <a:srgbClr val="D9D9D9"/>
                                      </p:to>
                                    </p:animClr>
                                    <p:set>
                                      <p:cBhvr>
                                        <p:cTn id="119" dur="2000" fill="hold"/>
                                        <p:tgtEl>
                                          <p:spTgt spid="342"/>
                                        </p:tgtEl>
                                        <p:attrNameLst>
                                          <p:attrName>fill.type</p:attrName>
                                        </p:attrNameLst>
                                      </p:cBhvr>
                                      <p:to>
                                        <p:strVal val="solid"/>
                                      </p:to>
                                    </p:set>
                                    <p:set>
                                      <p:cBhvr>
                                        <p:cTn id="120" dur="2000" fill="hold"/>
                                        <p:tgtEl>
                                          <p:spTgt spid="342"/>
                                        </p:tgtEl>
                                        <p:attrNameLst>
                                          <p:attrName>fill.on</p:attrName>
                                        </p:attrNameLst>
                                      </p:cBhvr>
                                      <p:to>
                                        <p:strVal val="true"/>
                                      </p:to>
                                    </p:set>
                                  </p:childTnLst>
                                </p:cTn>
                              </p:par>
                              <p:par>
                                <p:cTn id="121" presetID="1" presetClass="emph" presetSubtype="2" fill="hold" nodeType="withEffect">
                                  <p:stCondLst>
                                    <p:cond delay="0"/>
                                  </p:stCondLst>
                                  <p:childTnLst>
                                    <p:animClr clrSpc="rgb" dir="cw">
                                      <p:cBhvr>
                                        <p:cTn id="122" dur="2000" fill="hold"/>
                                        <p:tgtEl>
                                          <p:spTgt spid="334"/>
                                        </p:tgtEl>
                                        <p:attrNameLst>
                                          <p:attrName>fillcolor</p:attrName>
                                        </p:attrNameLst>
                                      </p:cBhvr>
                                      <p:to>
                                        <a:srgbClr val="D9D9D9"/>
                                      </p:to>
                                    </p:animClr>
                                    <p:set>
                                      <p:cBhvr>
                                        <p:cTn id="123" dur="2000" fill="hold"/>
                                        <p:tgtEl>
                                          <p:spTgt spid="334"/>
                                        </p:tgtEl>
                                        <p:attrNameLst>
                                          <p:attrName>fill.type</p:attrName>
                                        </p:attrNameLst>
                                      </p:cBhvr>
                                      <p:to>
                                        <p:strVal val="solid"/>
                                      </p:to>
                                    </p:set>
                                    <p:set>
                                      <p:cBhvr>
                                        <p:cTn id="124" dur="2000" fill="hold"/>
                                        <p:tgtEl>
                                          <p:spTgt spid="334"/>
                                        </p:tgtEl>
                                        <p:attrNameLst>
                                          <p:attrName>fill.on</p:attrName>
                                        </p:attrNameLst>
                                      </p:cBhvr>
                                      <p:to>
                                        <p:strVal val="true"/>
                                      </p:to>
                                    </p:set>
                                  </p:childTnLst>
                                </p:cTn>
                              </p:par>
                              <p:par>
                                <p:cTn id="125" presetID="1" presetClass="emph" presetSubtype="2" fill="hold" nodeType="withEffect">
                                  <p:stCondLst>
                                    <p:cond delay="0"/>
                                  </p:stCondLst>
                                  <p:childTnLst>
                                    <p:animClr clrSpc="rgb" dir="cw">
                                      <p:cBhvr>
                                        <p:cTn id="126" dur="2000" fill="hold"/>
                                        <p:tgtEl>
                                          <p:spTgt spid="326"/>
                                        </p:tgtEl>
                                        <p:attrNameLst>
                                          <p:attrName>fillcolor</p:attrName>
                                        </p:attrNameLst>
                                      </p:cBhvr>
                                      <p:to>
                                        <a:srgbClr val="D9D9D9"/>
                                      </p:to>
                                    </p:animClr>
                                    <p:set>
                                      <p:cBhvr>
                                        <p:cTn id="127" dur="2000" fill="hold"/>
                                        <p:tgtEl>
                                          <p:spTgt spid="326"/>
                                        </p:tgtEl>
                                        <p:attrNameLst>
                                          <p:attrName>fill.type</p:attrName>
                                        </p:attrNameLst>
                                      </p:cBhvr>
                                      <p:to>
                                        <p:strVal val="solid"/>
                                      </p:to>
                                    </p:set>
                                    <p:set>
                                      <p:cBhvr>
                                        <p:cTn id="128" dur="2000" fill="hold"/>
                                        <p:tgtEl>
                                          <p:spTgt spid="326"/>
                                        </p:tgtEl>
                                        <p:attrNameLst>
                                          <p:attrName>fill.on</p:attrName>
                                        </p:attrNameLst>
                                      </p:cBhvr>
                                      <p:to>
                                        <p:strVal val="true"/>
                                      </p:to>
                                    </p:set>
                                  </p:childTnLst>
                                </p:cTn>
                              </p:par>
                              <p:par>
                                <p:cTn id="129" presetID="1" presetClass="exit" presetSubtype="0" fill="hold" grpId="0" nodeType="withEffect">
                                  <p:stCondLst>
                                    <p:cond delay="0"/>
                                  </p:stCondLst>
                                  <p:childTnLst>
                                    <p:set>
                                      <p:cBhvr>
                                        <p:cTn id="130" dur="1" fill="hold">
                                          <p:stCondLst>
                                            <p:cond delay="0"/>
                                          </p:stCondLst>
                                        </p:cTn>
                                        <p:tgtEl>
                                          <p:spTgt spid="353"/>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401"/>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318" grpId="0" animBg="1"/>
      <p:bldP spid="326" grpId="0" animBg="1"/>
      <p:bldP spid="327" grpId="0" animBg="1"/>
      <p:bldP spid="334" grpId="0" animBg="1"/>
      <p:bldP spid="335" grpId="0" animBg="1"/>
      <p:bldP spid="342" grpId="0" animBg="1"/>
      <p:bldP spid="343" grpId="0" animBg="1"/>
      <p:bldP spid="350" grpId="0" animBg="1"/>
      <p:bldP spid="351" grpId="0" animBg="1"/>
      <p:bldP spid="353" grpId="0"/>
      <p:bldP spid="353" grpId="1"/>
      <p:bldP spid="382" grpId="0" animBg="1"/>
      <p:bldP spid="354" grpId="0"/>
      <p:bldP spid="38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LISA</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3795707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0416"/>
            <a:ext cx="7924800" cy="1752600"/>
          </a:xfrm>
        </p:spPr>
        <p:txBody>
          <a:bodyPr/>
          <a:lstStyle/>
          <a:p>
            <a:r>
              <a:rPr lang="en-US" sz="4400" dirty="0"/>
              <a:t>Summary: Low-Latency Memory</a:t>
            </a:r>
            <a:endParaRPr lang="en-US" sz="44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00330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Summary: Tackling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00D56314-0221-1A40-83DF-75D07E7E86A2}"/>
              </a:ext>
            </a:extLst>
          </p:cNvPr>
          <p:cNvSpPr/>
          <p:nvPr/>
        </p:nvSpPr>
        <p:spPr>
          <a:xfrm>
            <a:off x="539552" y="1371600"/>
            <a:ext cx="8371086" cy="43616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521796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87105971"/>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17994773"/>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0416"/>
            <a:ext cx="7924800" cy="1752600"/>
          </a:xfrm>
        </p:spPr>
        <p:txBody>
          <a:bodyPr/>
          <a:lstStyle/>
          <a:p>
            <a:r>
              <a:rPr lang="en-US" sz="4000" dirty="0"/>
              <a:t>On DRAM Power Consumption</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6340849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22729702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February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3: Low-Latency Memory</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8824691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February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3: Principles and Conclusion</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13785781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solidFill>
                  <a:srgbClr val="0000FF"/>
                </a:solidFill>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a:p>
            <a:pPr eaLnBrk="1" hangingPunct="1"/>
            <a:endParaRPr lang="en-US"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425205587"/>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66203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(More Compact)</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C68249E-8D84-8443-B195-EEDA9DF36293}"/>
              </a:ext>
            </a:extLst>
          </p:cNvPr>
          <p:cNvSpPr txBox="1"/>
          <p:nvPr/>
        </p:nvSpPr>
        <p:spPr>
          <a:xfrm>
            <a:off x="5724128" y="5179948"/>
            <a:ext cx="3244799" cy="707886"/>
          </a:xfrm>
          <a:prstGeom prst="rect">
            <a:avLst/>
          </a:prstGeom>
          <a:noFill/>
        </p:spPr>
        <p:txBody>
          <a:bodyPr wrap="none" rtlCol="0">
            <a:spAutoFit/>
          </a:bodyPr>
          <a:lstStyle/>
          <a:p>
            <a:r>
              <a:rPr lang="en-US" sz="4000" b="1" dirty="0">
                <a:solidFill>
                  <a:srgbClr val="FF0000"/>
                </a:solidFill>
              </a:rPr>
              <a:t>Open minds</a:t>
            </a:r>
          </a:p>
        </p:txBody>
      </p:sp>
    </p:spTree>
    <p:extLst>
      <p:ext uri="{BB962C8B-B14F-4D97-AF65-F5344CB8AC3E}">
        <p14:creationId xmlns:p14="http://schemas.microsoft.com/office/powerpoint/2010/main" val="3074281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solidFill>
                  <a:srgbClr val="0000FF"/>
                </a:solidFill>
                <a:latin typeface="Tahoma" charset="0"/>
                <a:ea typeface="ＭＳ Ｐゴシック" charset="0"/>
                <a:cs typeface="ＭＳ Ｐゴシック" charset="0"/>
              </a:rPr>
              <a:t>Concluding Remarks</a:t>
            </a:r>
          </a:p>
          <a:p>
            <a:pPr eaLnBrk="1" hangingPunct="1"/>
            <a:endParaRPr lang="en-US"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3968253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251022511"/>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42242484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352805665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50367707"/>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60492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970"/>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2669438275"/>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2979965729"/>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115503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263914892"/>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195827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780066"/>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823834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t>problem</a:t>
            </a:r>
            <a:endParaRPr lang="en-US" dirty="0">
              <a:solidFill>
                <a:srgbClr val="0000FF"/>
              </a:solidFill>
            </a:endParaRP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low latency </a:t>
            </a:r>
            <a:r>
              <a:rPr lang="en-US" dirty="0"/>
              <a:t>and</a:t>
            </a:r>
            <a:r>
              <a:rPr lang="en-US" dirty="0">
                <a:solidFill>
                  <a:srgbClr val="0000FF"/>
                </a:solidFill>
              </a:rPr>
              <a:t> data-centric (or memory-centric) </a:t>
            </a:r>
          </a:p>
          <a:p>
            <a:endParaRPr lang="en-US" sz="1400" dirty="0">
              <a:solidFill>
                <a:srgbClr val="0000FF"/>
              </a:solidFill>
            </a:endParaRPr>
          </a:p>
          <a:p>
            <a:r>
              <a:rPr lang="en-US" dirty="0">
                <a:solidFill>
                  <a:srgbClr val="FF0000"/>
                </a:solidFill>
              </a:rPr>
              <a:t>Enable new and emerging memory architectures </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128</a:t>
            </a:fld>
            <a:endParaRPr lang="en-US" dirty="0"/>
          </a:p>
        </p:txBody>
      </p:sp>
    </p:spTree>
    <p:extLst>
      <p:ext uri="{BB962C8B-B14F-4D97-AF65-F5344CB8AC3E}">
        <p14:creationId xmlns:p14="http://schemas.microsoft.com/office/powerpoint/2010/main" val="282173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Think Across the Stack</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129</a:t>
            </a:fld>
            <a:endParaRPr lang="en-US"/>
          </a:p>
        </p:txBody>
      </p:sp>
      <p:sp>
        <p:nvSpPr>
          <p:cNvPr id="5" name="Text Box 17"/>
          <p:cNvSpPr txBox="1">
            <a:spLocks noChangeArrowheads="1"/>
          </p:cNvSpPr>
          <p:nvPr/>
        </p:nvSpPr>
        <p:spPr bwMode="auto">
          <a:xfrm>
            <a:off x="3501600" y="36903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3188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6545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2830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19163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063404"/>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11" name="Text Box 23"/>
          <p:cNvSpPr txBox="1">
            <a:spLocks noChangeAspect="1" noChangeArrowheads="1"/>
          </p:cNvSpPr>
          <p:nvPr/>
        </p:nvSpPr>
        <p:spPr bwMode="auto">
          <a:xfrm>
            <a:off x="3501600" y="44348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29964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47904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3935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17780993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226264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99279725"/>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February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3: Principles and Conclusion</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186617632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133</a:t>
            </a:fld>
            <a:endParaRPr lang="en-US">
              <a:solidFill>
                <a:srgbClr val="000000"/>
              </a:solidFill>
            </a:endParaRPr>
          </a:p>
        </p:txBody>
      </p:sp>
    </p:spTree>
    <p:extLst>
      <p:ext uri="{BB962C8B-B14F-4D97-AF65-F5344CB8AC3E}">
        <p14:creationId xmlns:p14="http://schemas.microsoft.com/office/powerpoint/2010/main" val="1033300965"/>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NSF</a:t>
            </a:r>
          </a:p>
          <a:p>
            <a:r>
              <a:rPr lang="en-US" dirty="0"/>
              <a:t>GSRC</a:t>
            </a:r>
          </a:p>
          <a:p>
            <a:r>
              <a:rPr lang="en-US" dirty="0"/>
              <a:t>SRC</a:t>
            </a:r>
          </a:p>
          <a:p>
            <a:r>
              <a:rPr lang="en-US" dirty="0" err="1"/>
              <a:t>CyLab</a:t>
            </a:r>
            <a:endParaRPr lang="en-US" dirty="0"/>
          </a:p>
          <a:p>
            <a:r>
              <a:rPr lang="en-US" dirty="0"/>
              <a:t>Alibaba, AMD, Google, Facebook, HP Labs, Huawei, IBM, Intel, Microsoft, Nvidia, Oracle, Qualcomm, Rambus, Samsung, Seagate, VMware</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134</a:t>
            </a:fld>
            <a:endParaRPr lang="en-US">
              <a:solidFill>
                <a:srgbClr val="000000"/>
              </a:solidFill>
            </a:endParaRPr>
          </a:p>
        </p:txBody>
      </p:sp>
    </p:spTree>
    <p:extLst>
      <p:ext uri="{BB962C8B-B14F-4D97-AF65-F5344CB8AC3E}">
        <p14:creationId xmlns:p14="http://schemas.microsoft.com/office/powerpoint/2010/main" val="2136549113"/>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spTree>
    <p:extLst>
      <p:ext uri="{BB962C8B-B14F-4D97-AF65-F5344CB8AC3E}">
        <p14:creationId xmlns:p14="http://schemas.microsoft.com/office/powerpoint/2010/main" val="254612198"/>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5618841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3239499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734258531"/>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822856019"/>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275435569"/>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3893266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21162147"/>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0985239"/>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18629323"/>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003506676"/>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4172683639"/>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7878311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5416977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84547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936351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917497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3217048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154</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29079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4.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1.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5.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2"/>
          </a:solidFill>
          <a:tailEnd type="arrow"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6.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194264</TotalTime>
  <Words>8598</Words>
  <Application>Microsoft Macintosh PowerPoint</Application>
  <PresentationFormat>On-screen Show (4:3)</PresentationFormat>
  <Paragraphs>1540</Paragraphs>
  <Slides>155</Slides>
  <Notes>59</Notes>
  <HiddenSlides>0</HiddenSlides>
  <MMClips>0</MMClips>
  <ScaleCrop>false</ScaleCrop>
  <HeadingPairs>
    <vt:vector size="6" baseType="variant">
      <vt:variant>
        <vt:lpstr>Fonts Used</vt:lpstr>
      </vt:variant>
      <vt:variant>
        <vt:i4>20</vt:i4>
      </vt:variant>
      <vt:variant>
        <vt:lpstr>Theme</vt:lpstr>
      </vt:variant>
      <vt:variant>
        <vt:i4>68</vt:i4>
      </vt:variant>
      <vt:variant>
        <vt:lpstr>Slide Titles</vt:lpstr>
      </vt:variant>
      <vt:variant>
        <vt:i4>155</vt:i4>
      </vt:variant>
    </vt:vector>
  </HeadingPairs>
  <TitlesOfParts>
    <vt:vector size="243" baseType="lpstr">
      <vt:lpstr>ＭＳ Ｐゴシック</vt:lpstr>
      <vt:lpstr>Adobe Garamond Pro</vt:lpstr>
      <vt:lpstr>Arial</vt:lpstr>
      <vt:lpstr>Arial Black</vt:lpstr>
      <vt:lpstr>Arial Rounded MT Bold</vt:lpstr>
      <vt:lpstr>Calibri</vt:lpstr>
      <vt:lpstr>Calibri Light</vt:lpstr>
      <vt:lpstr>Cambria</vt:lpstr>
      <vt:lpstr>Cambria Math</vt:lpstr>
      <vt:lpstr>Futura Medium</vt:lpstr>
      <vt:lpstr>Garamond</vt:lpstr>
      <vt:lpstr>Gill Sans</vt:lpstr>
      <vt:lpstr>Gill Sans MT</vt:lpstr>
      <vt:lpstr>나눔고딕</vt:lpstr>
      <vt:lpstr>Perpetua</vt:lpstr>
      <vt:lpstr>Tahoma</vt:lpstr>
      <vt:lpstr>Times New Roman</vt:lpstr>
      <vt:lpstr>Tw Cen MT</vt:lpstr>
      <vt:lpstr>Verdana</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143_Edge</vt:lpstr>
      <vt:lpstr>144_Edge</vt:lpstr>
      <vt:lpstr>147_Edge</vt:lpstr>
      <vt:lpstr>148_Edge</vt:lpstr>
      <vt:lpstr>3_Metropolitan_bullet</vt:lpstr>
      <vt:lpstr>151_Edge</vt:lpstr>
      <vt:lpstr>152_Edge</vt:lpstr>
      <vt:lpstr>154_Edge</vt:lpstr>
      <vt:lpstr>156_Edge</vt:lpstr>
      <vt:lpstr>159_Edge</vt:lpstr>
      <vt:lpstr>170_Edge</vt:lpstr>
      <vt:lpstr>safari</vt:lpstr>
      <vt:lpstr>2_Edge</vt:lpstr>
      <vt:lpstr>5_Edge</vt:lpstr>
      <vt:lpstr>78_Edge</vt:lpstr>
      <vt:lpstr>7_Edge</vt:lpstr>
      <vt:lpstr>11_Edge</vt:lpstr>
      <vt:lpstr>12_Edge</vt:lpstr>
      <vt:lpstr>40_Edge</vt:lpstr>
      <vt:lpstr>41_Edge</vt:lpstr>
      <vt:lpstr>14_Edge</vt:lpstr>
      <vt:lpstr>25_Edge</vt:lpstr>
      <vt:lpstr>10_Edge</vt:lpstr>
      <vt:lpstr>18_Edge</vt:lpstr>
      <vt:lpstr>19_Edge</vt:lpstr>
      <vt:lpstr>21_Office Theme</vt:lpstr>
      <vt:lpstr>5_Office Theme</vt:lpstr>
      <vt:lpstr>Office Theme</vt:lpstr>
      <vt:lpstr>7_Office Theme</vt:lpstr>
      <vt:lpstr>6_Office Theme</vt:lpstr>
      <vt:lpstr>1_Office Theme</vt:lpstr>
      <vt:lpstr>102_Edge</vt:lpstr>
      <vt:lpstr>21_Edge</vt:lpstr>
      <vt:lpstr>50_Edge</vt:lpstr>
      <vt:lpstr>20_Office Theme</vt:lpstr>
      <vt:lpstr>13_Office Theme</vt:lpstr>
      <vt:lpstr>14_Office Theme</vt:lpstr>
      <vt:lpstr>137_Edge</vt:lpstr>
      <vt:lpstr>20_Edge</vt:lpstr>
      <vt:lpstr>22_Edge</vt:lpstr>
      <vt:lpstr>Memory Systems  and Memory-Centric Computing Systems Lecture 3: Low-Latency Memory</vt:lpstr>
      <vt:lpstr>Agenda</vt:lpstr>
      <vt:lpstr>Four Key Issues in Future Platforms</vt:lpstr>
      <vt:lpstr>Solving the Hardest Problems</vt:lpstr>
      <vt:lpstr>Maslow’s Hierarchy of Needs, A Third Time</vt:lpstr>
      <vt:lpstr>Challenge and Opportunity for Future</vt:lpstr>
      <vt:lpstr>Main Memory Latency Lags Behind</vt:lpstr>
      <vt:lpstr>A Closer Look …</vt:lpstr>
      <vt:lpstr>DRAM Latency Is Critical for Performance</vt:lpstr>
      <vt:lpstr>DRAM Latency Is Critical for Performance</vt:lpstr>
      <vt:lpstr>The Memory Latency Problem</vt:lpstr>
      <vt:lpstr>Retrospective: Conventional Latency Tolerance Techniques</vt:lpstr>
      <vt:lpstr>Truly Reducing Memory Latency</vt:lpstr>
      <vt:lpstr>Two Major Sources of Latency Inefficiency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DRAM Characterization Infrastructure</vt:lpstr>
      <vt:lpstr>SoftMC: Open Source DRAM Infrastructure</vt:lpstr>
      <vt:lpstr>Adaptive-Latency DRAM</vt:lpstr>
      <vt:lpstr>PowerPoint Presentation</vt:lpstr>
      <vt:lpstr>PowerPoint Presentation</vt:lpstr>
      <vt:lpstr>PowerPoint Presentation</vt:lpstr>
      <vt:lpstr>PowerPoint Presentation</vt:lpstr>
      <vt:lpstr>Reducing Latency Also Reduces Energy</vt:lpstr>
      <vt:lpstr>AL-DRAM: Advantages &amp; Disadvantages</vt:lpstr>
      <vt:lpstr>More on Adaptive-Latency DRAM</vt:lpstr>
      <vt:lpstr>Different Types of Latency Variation</vt:lpstr>
      <vt:lpstr>Spatial Locality of Activation Errors</vt:lpstr>
      <vt:lpstr>Heterogeneous Latency within A Chip</vt:lpstr>
      <vt:lpstr>FLY-DRAM Configurations</vt:lpstr>
      <vt:lpstr>Heterogeneous Latency within A Chip</vt:lpstr>
      <vt:lpstr>FLY-DRAM: Advantages &amp; Disadvantages</vt:lpstr>
      <vt:lpstr>Analysis of Latency Variation in DRAM Chips</vt:lpstr>
      <vt:lpstr>Why Is There   Spatial Latency Variation      Within a Chip?</vt:lpstr>
      <vt:lpstr>PowerPoint Presentation</vt:lpstr>
      <vt:lpstr>PowerPoint Presentation</vt:lpstr>
      <vt:lpstr>PowerPoint Presentation</vt:lpstr>
      <vt:lpstr>PowerPoint Presentation</vt:lpstr>
      <vt:lpstr>DIVA-DRAM: Advantages &amp; Disadvantages</vt:lpstr>
      <vt:lpstr>Design-Induced Latency Variation in DRAM</vt:lpstr>
      <vt:lpstr>Understanding &amp; Exploiting the   Voltage-Latency-Reliability      Relationship</vt:lpstr>
      <vt:lpstr>High DRAM Power Consumption</vt:lpstr>
      <vt:lpstr>Executive Summary</vt:lpstr>
      <vt:lpstr>Custom Testing Platform</vt:lpstr>
      <vt:lpstr>Reliability Worsens with Lower Voltage</vt:lpstr>
      <vt:lpstr>Source of Errors</vt:lpstr>
      <vt:lpstr>Higher Access Latency  Fewer Errors</vt:lpstr>
      <vt:lpstr>Spatial Locality of Errors</vt:lpstr>
      <vt:lpstr>Voltron Overview</vt:lpstr>
      <vt:lpstr>Linear Model to Predict Performance</vt:lpstr>
      <vt:lpstr>Energy Savings with Bounded Performance</vt:lpstr>
      <vt:lpstr>Voltron: Advantages &amp; Disadvantages</vt:lpstr>
      <vt:lpstr>Analysis of Latency-Voltage in DRAM Chips</vt:lpstr>
      <vt:lpstr>And, What If …</vt:lpstr>
      <vt:lpstr>The DRAM Latency PUF:   Quickly Evaluating Physical Unclonable Functions  by Exploiting the Latency-Reliability Tradeoff  in Modern Commodity DRAM Devices</vt:lpstr>
      <vt:lpstr>Motivation</vt:lpstr>
      <vt:lpstr>DRAM Latency Characterization of 223 LPDDR4 DRAM Devices</vt:lpstr>
      <vt:lpstr>DRAM Latency PUF Key Idea</vt:lpstr>
      <vt:lpstr>DRAM Accesses and Failures</vt:lpstr>
      <vt:lpstr>DRAM Accesses and Failures</vt:lpstr>
      <vt:lpstr>The DRAM Latency PUF Evaluation</vt:lpstr>
      <vt:lpstr>Results</vt:lpstr>
      <vt:lpstr>The DRAM Latency PUF:   Quickly Evaluating Physical Unclonable Functions  by Exploiting the Latency-Reliability Tradeoff  in Modern Commodity DRAM Devices</vt:lpstr>
      <vt:lpstr>DRAM Latency PUFs</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D-RaNGe: Using Commodity DRAM Devices  to Generate True Random Numbers  with Low Latency and High Throughput</vt:lpstr>
      <vt:lpstr>DRAM Latency True Random Number Generator</vt:lpstr>
      <vt:lpstr>Other Ideas on   Reducing DRAM Latency</vt:lpstr>
      <vt:lpstr>Solar-DRAM: Exploiting Spatial Variation</vt:lpstr>
      <vt:lpstr>ChargeCache: Exploiting Access Patterns</vt:lpstr>
      <vt:lpstr>Reducing Refresh Latency</vt:lpstr>
      <vt:lpstr>Why the Long Memory Latency?</vt:lpstr>
      <vt:lpstr>Tiered-Latency DRAM</vt:lpstr>
      <vt:lpstr>LISA: Low-cost Inter-linked Subarrays</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Near Segment as Hardware-Managed Cache</vt:lpstr>
      <vt:lpstr>   Performance &amp; Power Consumption  </vt:lpstr>
      <vt:lpstr>More on TL-DRAM</vt:lpstr>
      <vt:lpstr>LISA: Low-Cost Inter-Linked Subarrays [HPCA 2016]</vt:lpstr>
      <vt:lpstr>Problem: Inefficient Bulk Data Movement</vt:lpstr>
      <vt:lpstr>Moving Data Inside DRAM?</vt:lpstr>
      <vt:lpstr>Key Idea and Applications</vt:lpstr>
      <vt:lpstr>3. Linked Precharge (LIP)</vt:lpstr>
      <vt:lpstr>More on LISA</vt:lpstr>
      <vt:lpstr>Summary: Low-Latency Memory</vt:lpstr>
      <vt:lpstr>Summary: Tackling Long Memory Latency</vt:lpstr>
      <vt:lpstr>Challenge and Opportunity for Future</vt:lpstr>
      <vt:lpstr>One Important Takeaway</vt:lpstr>
      <vt:lpstr>On DRAM Power Consumption</vt:lpstr>
      <vt:lpstr>VAMPIRE DRAM Power Model</vt:lpstr>
      <vt:lpstr>Memory Systems  and Memory-Centric Computing Systems Lecture 3: Low-Latency Memory</vt:lpstr>
      <vt:lpstr>Memory Systems  and Memory-Centric Computing Systems Lecture 3: Principles and Conclusion</vt:lpstr>
      <vt:lpstr>Agenda</vt:lpstr>
      <vt:lpstr>Some Solution Principles (So Far)</vt:lpstr>
      <vt:lpstr>Some Solution Principles (More Compact)</vt:lpstr>
      <vt:lpstr>Agenda</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We Need to Think Across the Stack</vt:lpstr>
      <vt:lpstr>If In Doubt, See Other Doubtful Technologies</vt:lpstr>
      <vt:lpstr>Accelerated Memory Course (~6.5 hours)</vt:lpstr>
      <vt:lpstr>Memory Systems  and Memory-Centric Computing Systems Lecture 3: Principles and Conclusion</vt:lpstr>
      <vt:lpstr>Acknowledgments</vt:lpstr>
      <vt:lpstr>Funding Acknowledgments</vt:lpstr>
      <vt:lpstr>Slides Not Covered     But Could Be Useful</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End of Backup Slides</vt:lpstr>
      <vt:lpstr>Brief Self Introduction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2787</cp:revision>
  <cp:lastPrinted>2017-09-14T13:39:03Z</cp:lastPrinted>
  <dcterms:created xsi:type="dcterms:W3CDTF">2010-10-08T20:41:54Z</dcterms:created>
  <dcterms:modified xsi:type="dcterms:W3CDTF">2019-02-02T08:40:13Z</dcterms:modified>
</cp:coreProperties>
</file>