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9.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10.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1.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1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4.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5.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theme/theme16.xml" ContentType="application/vnd.openxmlformats-officedocument.theme+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theme/theme17.xml" ContentType="application/vnd.openxmlformats-officedocument.theme+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theme/theme18.xml" ContentType="application/vnd.openxmlformats-officedocument.theme+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theme/theme19.xml" ContentType="application/vnd.openxmlformats-officedocument.theme+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theme/theme20.xml" ContentType="application/vnd.openxmlformats-officedocument.theme+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theme/theme21.xml" ContentType="application/vnd.openxmlformats-officedocument.theme+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theme/theme22.xml" ContentType="application/vnd.openxmlformats-officedocument.theme+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23.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theme/theme24.xml" ContentType="application/vnd.openxmlformats-officedocument.theme+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25.xml" ContentType="application/vnd.openxmlformats-officedocument.theme+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theme/theme26.xml" ContentType="application/vnd.openxmlformats-officedocument.theme+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theme/theme27.xml" ContentType="application/vnd.openxmlformats-officedocument.theme+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28.xml" ContentType="application/vnd.openxmlformats-officedocument.theme+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29.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theme/theme30.xml" ContentType="application/vnd.openxmlformats-officedocument.theme+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theme/theme31.xml" ContentType="application/vnd.openxmlformats-officedocument.theme+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2.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33.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34.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theme/theme35.xml" ContentType="application/vnd.openxmlformats-officedocument.theme+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theme/theme36.xml" ContentType="application/vnd.openxmlformats-officedocument.theme+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theme/theme37.xml" ContentType="application/vnd.openxmlformats-officedocument.theme+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theme/theme38.xml" ContentType="application/vnd.openxmlformats-officedocument.theme+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9.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40.xml" ContentType="application/vnd.openxmlformats-officedocument.theme+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41.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theme/theme42.xml" ContentType="application/vnd.openxmlformats-officedocument.theme+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theme/theme43.xml" ContentType="application/vnd.openxmlformats-officedocument.theme+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theme/theme62.xml" ContentType="application/vnd.openxmlformats-officedocument.theme+xml"/>
  <Override PartName="/ppt/theme/theme6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media/image126.jpg" ContentType="image/png"/>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847" r:id="rId30"/>
    <p:sldMasterId id="2147486871" r:id="rId31"/>
    <p:sldMasterId id="2147486966" r:id="rId32"/>
    <p:sldMasterId id="2147487084" r:id="rId33"/>
    <p:sldMasterId id="2147487120" r:id="rId34"/>
    <p:sldMasterId id="2147487144" r:id="rId35"/>
    <p:sldMasterId id="2147487194" r:id="rId36"/>
    <p:sldMasterId id="2147487206" r:id="rId37"/>
    <p:sldMasterId id="2147487258" r:id="rId38"/>
    <p:sldMasterId id="2147487574" r:id="rId39"/>
    <p:sldMasterId id="2147487623" r:id="rId40"/>
    <p:sldMasterId id="2147487743" r:id="rId41"/>
    <p:sldMasterId id="2147487755" r:id="rId42"/>
    <p:sldMasterId id="2147487767" r:id="rId43"/>
    <p:sldMasterId id="2147487791" r:id="rId44"/>
    <p:sldMasterId id="2147488076" r:id="rId45"/>
    <p:sldMasterId id="2147488152" r:id="rId46"/>
    <p:sldMasterId id="2147488164" r:id="rId47"/>
    <p:sldMasterId id="2147488189" r:id="rId48"/>
    <p:sldMasterId id="2147488241" r:id="rId49"/>
    <p:sldMasterId id="2147488253" r:id="rId50"/>
    <p:sldMasterId id="2147488265" r:id="rId51"/>
    <p:sldMasterId id="2147488277" r:id="rId52"/>
    <p:sldMasterId id="2147488289" r:id="rId53"/>
    <p:sldMasterId id="2147488329" r:id="rId54"/>
    <p:sldMasterId id="2147488499" r:id="rId55"/>
    <p:sldMasterId id="2147488512" r:id="rId56"/>
    <p:sldMasterId id="2147488524" r:id="rId57"/>
    <p:sldMasterId id="2147488624" r:id="rId58"/>
    <p:sldMasterId id="2147488718" r:id="rId59"/>
    <p:sldMasterId id="2147488743" r:id="rId60"/>
    <p:sldMasterId id="2147488756" r:id="rId61"/>
  </p:sldMasterIdLst>
  <p:notesMasterIdLst>
    <p:notesMasterId r:id="rId225"/>
  </p:notesMasterIdLst>
  <p:handoutMasterIdLst>
    <p:handoutMasterId r:id="rId226"/>
  </p:handoutMasterIdLst>
  <p:sldIdLst>
    <p:sldId id="3122" r:id="rId62"/>
    <p:sldId id="4917" r:id="rId63"/>
    <p:sldId id="5156" r:id="rId64"/>
    <p:sldId id="5162" r:id="rId65"/>
    <p:sldId id="4918" r:id="rId66"/>
    <p:sldId id="4915" r:id="rId67"/>
    <p:sldId id="4441" r:id="rId68"/>
    <p:sldId id="4438" r:id="rId69"/>
    <p:sldId id="4443" r:id="rId70"/>
    <p:sldId id="4839" r:id="rId71"/>
    <p:sldId id="4840" r:id="rId72"/>
    <p:sldId id="4436" r:id="rId73"/>
    <p:sldId id="2616" r:id="rId74"/>
    <p:sldId id="4919" r:id="rId75"/>
    <p:sldId id="4843" r:id="rId76"/>
    <p:sldId id="4844" r:id="rId77"/>
    <p:sldId id="4692" r:id="rId78"/>
    <p:sldId id="4845" r:id="rId79"/>
    <p:sldId id="5108" r:id="rId80"/>
    <p:sldId id="4847" r:id="rId81"/>
    <p:sldId id="4848" r:id="rId82"/>
    <p:sldId id="4607" r:id="rId83"/>
    <p:sldId id="4619" r:id="rId84"/>
    <p:sldId id="2687" r:id="rId85"/>
    <p:sldId id="4696" r:id="rId86"/>
    <p:sldId id="4850" r:id="rId87"/>
    <p:sldId id="4851" r:id="rId88"/>
    <p:sldId id="4920" r:id="rId89"/>
    <p:sldId id="4697" r:id="rId90"/>
    <p:sldId id="4142" r:id="rId91"/>
    <p:sldId id="3295" r:id="rId92"/>
    <p:sldId id="3296" r:id="rId93"/>
    <p:sldId id="3297" r:id="rId94"/>
    <p:sldId id="2886" r:id="rId95"/>
    <p:sldId id="2887" r:id="rId96"/>
    <p:sldId id="5053" r:id="rId97"/>
    <p:sldId id="2889" r:id="rId98"/>
    <p:sldId id="2890" r:id="rId99"/>
    <p:sldId id="2891" r:id="rId100"/>
    <p:sldId id="3845" r:id="rId101"/>
    <p:sldId id="5110" r:id="rId102"/>
    <p:sldId id="5123" r:id="rId103"/>
    <p:sldId id="5125" r:id="rId104"/>
    <p:sldId id="5126" r:id="rId105"/>
    <p:sldId id="3264" r:id="rId106"/>
    <p:sldId id="5138" r:id="rId107"/>
    <p:sldId id="2893" r:id="rId108"/>
    <p:sldId id="3660" r:id="rId109"/>
    <p:sldId id="3707" r:id="rId110"/>
    <p:sldId id="3853" r:id="rId111"/>
    <p:sldId id="3856" r:id="rId112"/>
    <p:sldId id="4143" r:id="rId113"/>
    <p:sldId id="4144" r:id="rId114"/>
    <p:sldId id="4852" r:id="rId115"/>
    <p:sldId id="4681" r:id="rId116"/>
    <p:sldId id="4932" r:id="rId117"/>
    <p:sldId id="4698" r:id="rId118"/>
    <p:sldId id="3929" r:id="rId119"/>
    <p:sldId id="4854" r:id="rId120"/>
    <p:sldId id="3581" r:id="rId121"/>
    <p:sldId id="3582" r:id="rId122"/>
    <p:sldId id="3609" r:id="rId123"/>
    <p:sldId id="4145" r:id="rId124"/>
    <p:sldId id="3583" r:id="rId125"/>
    <p:sldId id="3614" r:id="rId126"/>
    <p:sldId id="3615" r:id="rId127"/>
    <p:sldId id="4146" r:id="rId128"/>
    <p:sldId id="5136" r:id="rId129"/>
    <p:sldId id="3584" r:id="rId130"/>
    <p:sldId id="3585" r:id="rId131"/>
    <p:sldId id="3586" r:id="rId132"/>
    <p:sldId id="3848" r:id="rId133"/>
    <p:sldId id="3710" r:id="rId134"/>
    <p:sldId id="3711" r:id="rId135"/>
    <p:sldId id="3712" r:id="rId136"/>
    <p:sldId id="4855" r:id="rId137"/>
    <p:sldId id="4856" r:id="rId138"/>
    <p:sldId id="4857" r:id="rId139"/>
    <p:sldId id="4858" r:id="rId140"/>
    <p:sldId id="4859" r:id="rId141"/>
    <p:sldId id="4860" r:id="rId142"/>
    <p:sldId id="3719" r:id="rId143"/>
    <p:sldId id="4861" r:id="rId144"/>
    <p:sldId id="3720" r:id="rId145"/>
    <p:sldId id="4862" r:id="rId146"/>
    <p:sldId id="2489" r:id="rId147"/>
    <p:sldId id="2490" r:id="rId148"/>
    <p:sldId id="2644" r:id="rId149"/>
    <p:sldId id="2491" r:id="rId150"/>
    <p:sldId id="4863" r:id="rId151"/>
    <p:sldId id="4893" r:id="rId152"/>
    <p:sldId id="3721" r:id="rId153"/>
    <p:sldId id="3722" r:id="rId154"/>
    <p:sldId id="1513" r:id="rId155"/>
    <p:sldId id="1512" r:id="rId156"/>
    <p:sldId id="4699" r:id="rId157"/>
    <p:sldId id="3723" r:id="rId158"/>
    <p:sldId id="2356" r:id="rId159"/>
    <p:sldId id="3958" r:id="rId160"/>
    <p:sldId id="3978" r:id="rId161"/>
    <p:sldId id="2054" r:id="rId162"/>
    <p:sldId id="2379" r:id="rId163"/>
    <p:sldId id="5029" r:id="rId164"/>
    <p:sldId id="5028" r:id="rId165"/>
    <p:sldId id="3981" r:id="rId166"/>
    <p:sldId id="3982" r:id="rId167"/>
    <p:sldId id="2465" r:id="rId168"/>
    <p:sldId id="3984" r:id="rId169"/>
    <p:sldId id="3726" r:id="rId170"/>
    <p:sldId id="3728" r:id="rId171"/>
    <p:sldId id="3855" r:id="rId172"/>
    <p:sldId id="5139" r:id="rId173"/>
    <p:sldId id="4879" r:id="rId174"/>
    <p:sldId id="2350" r:id="rId175"/>
    <p:sldId id="2369" r:id="rId176"/>
    <p:sldId id="2370" r:id="rId177"/>
    <p:sldId id="4869" r:id="rId178"/>
    <p:sldId id="2371" r:id="rId179"/>
    <p:sldId id="2366" r:id="rId180"/>
    <p:sldId id="2476" r:id="rId181"/>
    <p:sldId id="2362" r:id="rId182"/>
    <p:sldId id="2493" r:id="rId183"/>
    <p:sldId id="2494" r:id="rId184"/>
    <p:sldId id="2495" r:id="rId185"/>
    <p:sldId id="2496" r:id="rId186"/>
    <p:sldId id="2372" r:id="rId187"/>
    <p:sldId id="2497" r:id="rId188"/>
    <p:sldId id="2498" r:id="rId189"/>
    <p:sldId id="4882" r:id="rId190"/>
    <p:sldId id="4959" r:id="rId191"/>
    <p:sldId id="4960" r:id="rId192"/>
    <p:sldId id="4961" r:id="rId193"/>
    <p:sldId id="4962" r:id="rId194"/>
    <p:sldId id="4963" r:id="rId195"/>
    <p:sldId id="4964" r:id="rId196"/>
    <p:sldId id="4965" r:id="rId197"/>
    <p:sldId id="4966" r:id="rId198"/>
    <p:sldId id="4967" r:id="rId199"/>
    <p:sldId id="4982" r:id="rId200"/>
    <p:sldId id="5141" r:id="rId201"/>
    <p:sldId id="4983" r:id="rId202"/>
    <p:sldId id="3959" r:id="rId203"/>
    <p:sldId id="5026" r:id="rId204"/>
    <p:sldId id="5030" r:id="rId205"/>
    <p:sldId id="5055" r:id="rId206"/>
    <p:sldId id="5031" r:id="rId207"/>
    <p:sldId id="3294" r:id="rId208"/>
    <p:sldId id="3961" r:id="rId209"/>
    <p:sldId id="3985" r:id="rId210"/>
    <p:sldId id="4826" r:id="rId211"/>
    <p:sldId id="4835" r:id="rId212"/>
    <p:sldId id="2473" r:id="rId213"/>
    <p:sldId id="4868" r:id="rId214"/>
    <p:sldId id="4874" r:id="rId215"/>
    <p:sldId id="4871" r:id="rId216"/>
    <p:sldId id="4989" r:id="rId217"/>
    <p:sldId id="4875" r:id="rId218"/>
    <p:sldId id="4876" r:id="rId219"/>
    <p:sldId id="5027" r:id="rId220"/>
    <p:sldId id="4870" r:id="rId221"/>
    <p:sldId id="3972" r:id="rId222"/>
    <p:sldId id="3989" r:id="rId223"/>
    <p:sldId id="5109" r:id="rId2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118" autoAdjust="0"/>
    <p:restoredTop sz="99433" autoAdjust="0"/>
  </p:normalViewPr>
  <p:slideViewPr>
    <p:cSldViewPr>
      <p:cViewPr varScale="1">
        <p:scale>
          <a:sx n="108" d="100"/>
          <a:sy n="108" d="100"/>
        </p:scale>
        <p:origin x="68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2.xml"/><Relationship Id="rId84" Type="http://schemas.openxmlformats.org/officeDocument/2006/relationships/slide" Target="slides/slide23.xml"/><Relationship Id="rId138" Type="http://schemas.openxmlformats.org/officeDocument/2006/relationships/slide" Target="slides/slide77.xml"/><Relationship Id="rId159" Type="http://schemas.openxmlformats.org/officeDocument/2006/relationships/slide" Target="slides/slide98.xml"/><Relationship Id="rId170" Type="http://schemas.openxmlformats.org/officeDocument/2006/relationships/slide" Target="slides/slide109.xml"/><Relationship Id="rId191" Type="http://schemas.openxmlformats.org/officeDocument/2006/relationships/slide" Target="slides/slide130.xml"/><Relationship Id="rId205" Type="http://schemas.openxmlformats.org/officeDocument/2006/relationships/slide" Target="slides/slide144.xml"/><Relationship Id="rId226" Type="http://schemas.openxmlformats.org/officeDocument/2006/relationships/handoutMaster" Target="handoutMasters/handoutMaster1.xml"/><Relationship Id="rId107" Type="http://schemas.openxmlformats.org/officeDocument/2006/relationships/slide" Target="slides/slide4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3.xml"/><Relationship Id="rId128" Type="http://schemas.openxmlformats.org/officeDocument/2006/relationships/slide" Target="slides/slide67.xml"/><Relationship Id="rId149" Type="http://schemas.openxmlformats.org/officeDocument/2006/relationships/slide" Target="slides/slide88.xml"/><Relationship Id="rId5" Type="http://schemas.openxmlformats.org/officeDocument/2006/relationships/slideMaster" Target="slideMasters/slideMaster5.xml"/><Relationship Id="rId95" Type="http://schemas.openxmlformats.org/officeDocument/2006/relationships/slide" Target="slides/slide34.xml"/><Relationship Id="rId160" Type="http://schemas.openxmlformats.org/officeDocument/2006/relationships/slide" Target="slides/slide99.xml"/><Relationship Id="rId181" Type="http://schemas.openxmlformats.org/officeDocument/2006/relationships/slide" Target="slides/slide120.xml"/><Relationship Id="rId216" Type="http://schemas.openxmlformats.org/officeDocument/2006/relationships/slide" Target="slides/slide155.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3.xml"/><Relationship Id="rId118" Type="http://schemas.openxmlformats.org/officeDocument/2006/relationships/slide" Target="slides/slide57.xml"/><Relationship Id="rId139" Type="http://schemas.openxmlformats.org/officeDocument/2006/relationships/slide" Target="slides/slide78.xml"/><Relationship Id="rId85" Type="http://schemas.openxmlformats.org/officeDocument/2006/relationships/slide" Target="slides/slide24.xml"/><Relationship Id="rId150" Type="http://schemas.openxmlformats.org/officeDocument/2006/relationships/slide" Target="slides/slide89.xml"/><Relationship Id="rId171" Type="http://schemas.openxmlformats.org/officeDocument/2006/relationships/slide" Target="slides/slide110.xml"/><Relationship Id="rId192" Type="http://schemas.openxmlformats.org/officeDocument/2006/relationships/slide" Target="slides/slide131.xml"/><Relationship Id="rId206" Type="http://schemas.openxmlformats.org/officeDocument/2006/relationships/slide" Target="slides/slide145.xml"/><Relationship Id="rId227" Type="http://schemas.openxmlformats.org/officeDocument/2006/relationships/presProps" Target="presProps.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47.xml"/><Relationship Id="rId129" Type="http://schemas.openxmlformats.org/officeDocument/2006/relationships/slide" Target="slides/slide68.xml"/><Relationship Id="rId54" Type="http://schemas.openxmlformats.org/officeDocument/2006/relationships/slideMaster" Target="slideMasters/slideMaster54.xml"/><Relationship Id="rId75" Type="http://schemas.openxmlformats.org/officeDocument/2006/relationships/slide" Target="slides/slide14.xml"/><Relationship Id="rId96" Type="http://schemas.openxmlformats.org/officeDocument/2006/relationships/slide" Target="slides/slide35.xml"/><Relationship Id="rId140" Type="http://schemas.openxmlformats.org/officeDocument/2006/relationships/slide" Target="slides/slide79.xml"/><Relationship Id="rId161" Type="http://schemas.openxmlformats.org/officeDocument/2006/relationships/slide" Target="slides/slide100.xml"/><Relationship Id="rId182" Type="http://schemas.openxmlformats.org/officeDocument/2006/relationships/slide" Target="slides/slide121.xml"/><Relationship Id="rId217" Type="http://schemas.openxmlformats.org/officeDocument/2006/relationships/slide" Target="slides/slide156.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58.xml"/><Relationship Id="rId44" Type="http://schemas.openxmlformats.org/officeDocument/2006/relationships/slideMaster" Target="slideMasters/slideMaster44.xml"/><Relationship Id="rId65" Type="http://schemas.openxmlformats.org/officeDocument/2006/relationships/slide" Target="slides/slide4.xml"/><Relationship Id="rId86" Type="http://schemas.openxmlformats.org/officeDocument/2006/relationships/slide" Target="slides/slide25.xml"/><Relationship Id="rId130" Type="http://schemas.openxmlformats.org/officeDocument/2006/relationships/slide" Target="slides/slide69.xml"/><Relationship Id="rId151" Type="http://schemas.openxmlformats.org/officeDocument/2006/relationships/slide" Target="slides/slide90.xml"/><Relationship Id="rId172" Type="http://schemas.openxmlformats.org/officeDocument/2006/relationships/slide" Target="slides/slide111.xml"/><Relationship Id="rId193" Type="http://schemas.openxmlformats.org/officeDocument/2006/relationships/slide" Target="slides/slide132.xml"/><Relationship Id="rId207" Type="http://schemas.openxmlformats.org/officeDocument/2006/relationships/slide" Target="slides/slide146.xml"/><Relationship Id="rId228" Type="http://schemas.openxmlformats.org/officeDocument/2006/relationships/viewProps" Target="viewProps.xml"/><Relationship Id="rId13" Type="http://schemas.openxmlformats.org/officeDocument/2006/relationships/slideMaster" Target="slideMasters/slideMaster13.xml"/><Relationship Id="rId109" Type="http://schemas.openxmlformats.org/officeDocument/2006/relationships/slide" Target="slides/slide48.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5.xml"/><Relationship Id="rId97" Type="http://schemas.openxmlformats.org/officeDocument/2006/relationships/slide" Target="slides/slide36.xml"/><Relationship Id="rId120" Type="http://schemas.openxmlformats.org/officeDocument/2006/relationships/slide" Target="slides/slide59.xml"/><Relationship Id="rId141" Type="http://schemas.openxmlformats.org/officeDocument/2006/relationships/slide" Target="slides/slide80.xml"/><Relationship Id="rId7" Type="http://schemas.openxmlformats.org/officeDocument/2006/relationships/slideMaster" Target="slideMasters/slideMaster7.xml"/><Relationship Id="rId162" Type="http://schemas.openxmlformats.org/officeDocument/2006/relationships/slide" Target="slides/slide101.xml"/><Relationship Id="rId183" Type="http://schemas.openxmlformats.org/officeDocument/2006/relationships/slide" Target="slides/slide122.xml"/><Relationship Id="rId218" Type="http://schemas.openxmlformats.org/officeDocument/2006/relationships/slide" Target="slides/slide157.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5.xml"/><Relationship Id="rId87" Type="http://schemas.openxmlformats.org/officeDocument/2006/relationships/slide" Target="slides/slide26.xml"/><Relationship Id="rId110" Type="http://schemas.openxmlformats.org/officeDocument/2006/relationships/slide" Target="slides/slide49.xml"/><Relationship Id="rId131" Type="http://schemas.openxmlformats.org/officeDocument/2006/relationships/slide" Target="slides/slide70.xml"/><Relationship Id="rId152" Type="http://schemas.openxmlformats.org/officeDocument/2006/relationships/slide" Target="slides/slide91.xml"/><Relationship Id="rId173" Type="http://schemas.openxmlformats.org/officeDocument/2006/relationships/slide" Target="slides/slide112.xml"/><Relationship Id="rId194" Type="http://schemas.openxmlformats.org/officeDocument/2006/relationships/slide" Target="slides/slide133.xml"/><Relationship Id="rId208" Type="http://schemas.openxmlformats.org/officeDocument/2006/relationships/slide" Target="slides/slide147.xml"/><Relationship Id="rId229" Type="http://schemas.openxmlformats.org/officeDocument/2006/relationships/theme" Target="theme/theme1.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6.xml"/><Relationship Id="rId100" Type="http://schemas.openxmlformats.org/officeDocument/2006/relationships/slide" Target="slides/slide39.xml"/><Relationship Id="rId8" Type="http://schemas.openxmlformats.org/officeDocument/2006/relationships/slideMaster" Target="slideMasters/slideMaster8.xml"/><Relationship Id="rId98" Type="http://schemas.openxmlformats.org/officeDocument/2006/relationships/slide" Target="slides/slide37.xml"/><Relationship Id="rId121" Type="http://schemas.openxmlformats.org/officeDocument/2006/relationships/slide" Target="slides/slide60.xml"/><Relationship Id="rId142" Type="http://schemas.openxmlformats.org/officeDocument/2006/relationships/slide" Target="slides/slide81.xml"/><Relationship Id="rId163" Type="http://schemas.openxmlformats.org/officeDocument/2006/relationships/slide" Target="slides/slide102.xml"/><Relationship Id="rId184" Type="http://schemas.openxmlformats.org/officeDocument/2006/relationships/slide" Target="slides/slide123.xml"/><Relationship Id="rId219" Type="http://schemas.openxmlformats.org/officeDocument/2006/relationships/slide" Target="slides/slide158.xml"/><Relationship Id="rId230" Type="http://schemas.openxmlformats.org/officeDocument/2006/relationships/tableStyles" Target="tableStyles.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6.xml"/><Relationship Id="rId116" Type="http://schemas.openxmlformats.org/officeDocument/2006/relationships/slide" Target="slides/slide55.xml"/><Relationship Id="rId137" Type="http://schemas.openxmlformats.org/officeDocument/2006/relationships/slide" Target="slides/slide76.xml"/><Relationship Id="rId158" Type="http://schemas.openxmlformats.org/officeDocument/2006/relationships/slide" Target="slides/slide9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1.xml"/><Relationship Id="rId83" Type="http://schemas.openxmlformats.org/officeDocument/2006/relationships/slide" Target="slides/slide22.xml"/><Relationship Id="rId88" Type="http://schemas.openxmlformats.org/officeDocument/2006/relationships/slide" Target="slides/slide27.xml"/><Relationship Id="rId111" Type="http://schemas.openxmlformats.org/officeDocument/2006/relationships/slide" Target="slides/slide50.xml"/><Relationship Id="rId132" Type="http://schemas.openxmlformats.org/officeDocument/2006/relationships/slide" Target="slides/slide71.xml"/><Relationship Id="rId153" Type="http://schemas.openxmlformats.org/officeDocument/2006/relationships/slide" Target="slides/slide92.xml"/><Relationship Id="rId174" Type="http://schemas.openxmlformats.org/officeDocument/2006/relationships/slide" Target="slides/slide113.xml"/><Relationship Id="rId179" Type="http://schemas.openxmlformats.org/officeDocument/2006/relationships/slide" Target="slides/slide118.xml"/><Relationship Id="rId195" Type="http://schemas.openxmlformats.org/officeDocument/2006/relationships/slide" Target="slides/slide134.xml"/><Relationship Id="rId209" Type="http://schemas.openxmlformats.org/officeDocument/2006/relationships/slide" Target="slides/slide148.xml"/><Relationship Id="rId190" Type="http://schemas.openxmlformats.org/officeDocument/2006/relationships/slide" Target="slides/slide129.xml"/><Relationship Id="rId204" Type="http://schemas.openxmlformats.org/officeDocument/2006/relationships/slide" Target="slides/slide143.xml"/><Relationship Id="rId220" Type="http://schemas.openxmlformats.org/officeDocument/2006/relationships/slide" Target="slides/slide159.xml"/><Relationship Id="rId225" Type="http://schemas.openxmlformats.org/officeDocument/2006/relationships/notesMaster" Target="notesMasters/notesMaster1.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5.xml"/><Relationship Id="rId127" Type="http://schemas.openxmlformats.org/officeDocument/2006/relationships/slide" Target="slides/slide6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2.xml"/><Relationship Id="rId78" Type="http://schemas.openxmlformats.org/officeDocument/2006/relationships/slide" Target="slides/slide17.xml"/><Relationship Id="rId94" Type="http://schemas.openxmlformats.org/officeDocument/2006/relationships/slide" Target="slides/slide33.xml"/><Relationship Id="rId99" Type="http://schemas.openxmlformats.org/officeDocument/2006/relationships/slide" Target="slides/slide38.xml"/><Relationship Id="rId101" Type="http://schemas.openxmlformats.org/officeDocument/2006/relationships/slide" Target="slides/slide40.xml"/><Relationship Id="rId122" Type="http://schemas.openxmlformats.org/officeDocument/2006/relationships/slide" Target="slides/slide61.xml"/><Relationship Id="rId143" Type="http://schemas.openxmlformats.org/officeDocument/2006/relationships/slide" Target="slides/slide82.xml"/><Relationship Id="rId148" Type="http://schemas.openxmlformats.org/officeDocument/2006/relationships/slide" Target="slides/slide87.xml"/><Relationship Id="rId164" Type="http://schemas.openxmlformats.org/officeDocument/2006/relationships/slide" Target="slides/slide103.xml"/><Relationship Id="rId169" Type="http://schemas.openxmlformats.org/officeDocument/2006/relationships/slide" Target="slides/slide108.xml"/><Relationship Id="rId185" Type="http://schemas.openxmlformats.org/officeDocument/2006/relationships/slide" Target="slides/slide124.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19.xml"/><Relationship Id="rId210" Type="http://schemas.openxmlformats.org/officeDocument/2006/relationships/slide" Target="slides/slide149.xml"/><Relationship Id="rId215" Type="http://schemas.openxmlformats.org/officeDocument/2006/relationships/slide" Target="slides/slide154.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7.xml"/><Relationship Id="rId89" Type="http://schemas.openxmlformats.org/officeDocument/2006/relationships/slide" Target="slides/slide28.xml"/><Relationship Id="rId112" Type="http://schemas.openxmlformats.org/officeDocument/2006/relationships/slide" Target="slides/slide51.xml"/><Relationship Id="rId133" Type="http://schemas.openxmlformats.org/officeDocument/2006/relationships/slide" Target="slides/slide72.xml"/><Relationship Id="rId154" Type="http://schemas.openxmlformats.org/officeDocument/2006/relationships/slide" Target="slides/slide93.xml"/><Relationship Id="rId175" Type="http://schemas.openxmlformats.org/officeDocument/2006/relationships/slide" Target="slides/slide114.xml"/><Relationship Id="rId196" Type="http://schemas.openxmlformats.org/officeDocument/2006/relationships/slide" Target="slides/slide135.xml"/><Relationship Id="rId200" Type="http://schemas.openxmlformats.org/officeDocument/2006/relationships/slide" Target="slides/slide139.xml"/><Relationship Id="rId16" Type="http://schemas.openxmlformats.org/officeDocument/2006/relationships/slideMaster" Target="slideMasters/slideMaster16.xml"/><Relationship Id="rId221" Type="http://schemas.openxmlformats.org/officeDocument/2006/relationships/slide" Target="slides/slide160.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8.xml"/><Relationship Id="rId102" Type="http://schemas.openxmlformats.org/officeDocument/2006/relationships/slide" Target="slides/slide41.xml"/><Relationship Id="rId123" Type="http://schemas.openxmlformats.org/officeDocument/2006/relationships/slide" Target="slides/slide62.xml"/><Relationship Id="rId144" Type="http://schemas.openxmlformats.org/officeDocument/2006/relationships/slide" Target="slides/slide83.xml"/><Relationship Id="rId90" Type="http://schemas.openxmlformats.org/officeDocument/2006/relationships/slide" Target="slides/slide29.xml"/><Relationship Id="rId165" Type="http://schemas.openxmlformats.org/officeDocument/2006/relationships/slide" Target="slides/slide104.xml"/><Relationship Id="rId186" Type="http://schemas.openxmlformats.org/officeDocument/2006/relationships/slide" Target="slides/slide125.xml"/><Relationship Id="rId211" Type="http://schemas.openxmlformats.org/officeDocument/2006/relationships/slide" Target="slides/slide150.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8.xml"/><Relationship Id="rId113" Type="http://schemas.openxmlformats.org/officeDocument/2006/relationships/slide" Target="slides/slide52.xml"/><Relationship Id="rId134" Type="http://schemas.openxmlformats.org/officeDocument/2006/relationships/slide" Target="slides/slide73.xml"/><Relationship Id="rId80" Type="http://schemas.openxmlformats.org/officeDocument/2006/relationships/slide" Target="slides/slide19.xml"/><Relationship Id="rId155" Type="http://schemas.openxmlformats.org/officeDocument/2006/relationships/slide" Target="slides/slide94.xml"/><Relationship Id="rId176" Type="http://schemas.openxmlformats.org/officeDocument/2006/relationships/slide" Target="slides/slide115.xml"/><Relationship Id="rId197" Type="http://schemas.openxmlformats.org/officeDocument/2006/relationships/slide" Target="slides/slide136.xml"/><Relationship Id="rId201" Type="http://schemas.openxmlformats.org/officeDocument/2006/relationships/slide" Target="slides/slide140.xml"/><Relationship Id="rId222" Type="http://schemas.openxmlformats.org/officeDocument/2006/relationships/slide" Target="slides/slide161.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42.xml"/><Relationship Id="rId124" Type="http://schemas.openxmlformats.org/officeDocument/2006/relationships/slide" Target="slides/slide63.xml"/><Relationship Id="rId70" Type="http://schemas.openxmlformats.org/officeDocument/2006/relationships/slide" Target="slides/slide9.xml"/><Relationship Id="rId91" Type="http://schemas.openxmlformats.org/officeDocument/2006/relationships/slide" Target="slides/slide30.xml"/><Relationship Id="rId145" Type="http://schemas.openxmlformats.org/officeDocument/2006/relationships/slide" Target="slides/slide84.xml"/><Relationship Id="rId166" Type="http://schemas.openxmlformats.org/officeDocument/2006/relationships/slide" Target="slides/slide105.xml"/><Relationship Id="rId187" Type="http://schemas.openxmlformats.org/officeDocument/2006/relationships/slide" Target="slides/slide126.xml"/><Relationship Id="rId1" Type="http://schemas.openxmlformats.org/officeDocument/2006/relationships/slideMaster" Target="slideMasters/slideMaster1.xml"/><Relationship Id="rId212" Type="http://schemas.openxmlformats.org/officeDocument/2006/relationships/slide" Target="slides/slide151.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3.xml"/><Relationship Id="rId60" Type="http://schemas.openxmlformats.org/officeDocument/2006/relationships/slideMaster" Target="slideMasters/slideMaster60.xml"/><Relationship Id="rId81" Type="http://schemas.openxmlformats.org/officeDocument/2006/relationships/slide" Target="slides/slide20.xml"/><Relationship Id="rId135" Type="http://schemas.openxmlformats.org/officeDocument/2006/relationships/slide" Target="slides/slide74.xml"/><Relationship Id="rId156" Type="http://schemas.openxmlformats.org/officeDocument/2006/relationships/slide" Target="slides/slide95.xml"/><Relationship Id="rId177" Type="http://schemas.openxmlformats.org/officeDocument/2006/relationships/slide" Target="slides/slide116.xml"/><Relationship Id="rId198" Type="http://schemas.openxmlformats.org/officeDocument/2006/relationships/slide" Target="slides/slide137.xml"/><Relationship Id="rId202" Type="http://schemas.openxmlformats.org/officeDocument/2006/relationships/slide" Target="slides/slide141.xml"/><Relationship Id="rId223" Type="http://schemas.openxmlformats.org/officeDocument/2006/relationships/slide" Target="slides/slide16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3.xml"/><Relationship Id="rId125" Type="http://schemas.openxmlformats.org/officeDocument/2006/relationships/slide" Target="slides/slide64.xml"/><Relationship Id="rId146" Type="http://schemas.openxmlformats.org/officeDocument/2006/relationships/slide" Target="slides/slide85.xml"/><Relationship Id="rId167" Type="http://schemas.openxmlformats.org/officeDocument/2006/relationships/slide" Target="slides/slide106.xml"/><Relationship Id="rId188" Type="http://schemas.openxmlformats.org/officeDocument/2006/relationships/slide" Target="slides/slide127.xml"/><Relationship Id="rId71" Type="http://schemas.openxmlformats.org/officeDocument/2006/relationships/slide" Target="slides/slide10.xml"/><Relationship Id="rId92" Type="http://schemas.openxmlformats.org/officeDocument/2006/relationships/slide" Target="slides/slide31.xml"/><Relationship Id="rId213" Type="http://schemas.openxmlformats.org/officeDocument/2006/relationships/slide" Target="slides/slide15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54.xml"/><Relationship Id="rId136" Type="http://schemas.openxmlformats.org/officeDocument/2006/relationships/slide" Target="slides/slide75.xml"/><Relationship Id="rId157" Type="http://schemas.openxmlformats.org/officeDocument/2006/relationships/slide" Target="slides/slide96.xml"/><Relationship Id="rId178" Type="http://schemas.openxmlformats.org/officeDocument/2006/relationships/slide" Target="slides/slide117.xml"/><Relationship Id="rId61" Type="http://schemas.openxmlformats.org/officeDocument/2006/relationships/slideMaster" Target="slideMasters/slideMaster61.xml"/><Relationship Id="rId82" Type="http://schemas.openxmlformats.org/officeDocument/2006/relationships/slide" Target="slides/slide21.xml"/><Relationship Id="rId199" Type="http://schemas.openxmlformats.org/officeDocument/2006/relationships/slide" Target="slides/slide138.xml"/><Relationship Id="rId203" Type="http://schemas.openxmlformats.org/officeDocument/2006/relationships/slide" Target="slides/slide142.xml"/><Relationship Id="rId19" Type="http://schemas.openxmlformats.org/officeDocument/2006/relationships/slideMaster" Target="slideMasters/slideMaster19.xml"/><Relationship Id="rId224" Type="http://schemas.openxmlformats.org/officeDocument/2006/relationships/slide" Target="slides/slide163.xml"/><Relationship Id="rId30" Type="http://schemas.openxmlformats.org/officeDocument/2006/relationships/slideMaster" Target="slideMasters/slideMaster30.xml"/><Relationship Id="rId105" Type="http://schemas.openxmlformats.org/officeDocument/2006/relationships/slide" Target="slides/slide44.xml"/><Relationship Id="rId126" Type="http://schemas.openxmlformats.org/officeDocument/2006/relationships/slide" Target="slides/slide65.xml"/><Relationship Id="rId147" Type="http://schemas.openxmlformats.org/officeDocument/2006/relationships/slide" Target="slides/slide86.xml"/><Relationship Id="rId168" Type="http://schemas.openxmlformats.org/officeDocument/2006/relationships/slide" Target="slides/slide107.xml"/><Relationship Id="rId51" Type="http://schemas.openxmlformats.org/officeDocument/2006/relationships/slideMaster" Target="slideMasters/slideMaster51.xml"/><Relationship Id="rId72" Type="http://schemas.openxmlformats.org/officeDocument/2006/relationships/slide" Target="slides/slide11.xml"/><Relationship Id="rId93" Type="http://schemas.openxmlformats.org/officeDocument/2006/relationships/slide" Target="slides/slide32.xml"/><Relationship Id="rId189" Type="http://schemas.openxmlformats.org/officeDocument/2006/relationships/slide" Target="slides/slide128.xml"/><Relationship Id="rId3" Type="http://schemas.openxmlformats.org/officeDocument/2006/relationships/slideMaster" Target="slideMasters/slideMaster3.xml"/><Relationship Id="rId214" Type="http://schemas.openxmlformats.org/officeDocument/2006/relationships/slide" Target="slides/slide15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4AC-9443-ACA1-C35F37B6282E}"/>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4AC-9443-ACA1-C35F37B6282E}"/>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4AC-9443-ACA1-C35F37B6282E}"/>
            </c:ext>
          </c:extLst>
        </c:ser>
        <c:dLbls>
          <c:showLegendKey val="0"/>
          <c:showVal val="0"/>
          <c:showCatName val="0"/>
          <c:showSerName val="0"/>
          <c:showPercent val="0"/>
          <c:showBubbleSize val="0"/>
        </c:dLbls>
        <c:marker val="1"/>
        <c:smooth val="0"/>
        <c:axId val="-1736773904"/>
        <c:axId val="-173676969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4AC-9443-ACA1-C35F37B6282E}"/>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4AC-9443-ACA1-C35F37B6282E}"/>
                  </c:ext>
                </c:extLst>
              </c15:ser>
            </c15:filteredLineSeries>
          </c:ext>
        </c:extLst>
      </c:lineChart>
      <c:catAx>
        <c:axId val="-173677390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69696"/>
        <c:crosses val="autoZero"/>
        <c:auto val="1"/>
        <c:lblAlgn val="ctr"/>
        <c:lblOffset val="100"/>
        <c:noMultiLvlLbl val="0"/>
      </c:catAx>
      <c:valAx>
        <c:axId val="-173676969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73904"/>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1/28/19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1/28/19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5652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2621842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90890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97786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1756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4126069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9239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73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4137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14325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99308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1281539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0623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13782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6774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7784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349838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1648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11272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71279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9141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09649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1155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2986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69391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71234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53922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140096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12944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a:t>
            </a:r>
            <a:r>
              <a:rPr lang="en-US" baseline="0" dirty="0"/>
              <a:t> a list of four potential solutions to disturbance errors: making better DRAM chips, refreshing more frequently, employing sophisticated ECC schemes, and using hardware counters to track the number of accesses to different rows.</a:t>
            </a:r>
          </a:p>
          <a:p>
            <a:endParaRPr lang="en-US" baseline="0" dirty="0"/>
          </a:p>
          <a:p>
            <a:r>
              <a:rPr lang="en-US" baseline="0" dirty="0"/>
              <a:t>However, all of these solutions incur a large overhead in terms cost, power, performance, and/or complexity.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91575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100</a:t>
            </a:fld>
            <a:endParaRPr lang="en-US">
              <a:solidFill>
                <a:prstClr val="black"/>
              </a:solidFill>
            </a:endParaRPr>
          </a:p>
        </p:txBody>
      </p:sp>
    </p:spTree>
    <p:extLst>
      <p:ext uri="{BB962C8B-B14F-4D97-AF65-F5344CB8AC3E}">
        <p14:creationId xmlns:p14="http://schemas.microsoft.com/office/powerpoint/2010/main" val="9940386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518966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965370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34648598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3" name="Slide Image Placeholder 1"/>
          <p:cNvSpPr>
            <a:spLocks noGrp="1" noRot="1" noChangeAspect="1"/>
          </p:cNvSpPr>
          <p:nvPr>
            <p:ph type="sldImg"/>
          </p:nvPr>
        </p:nvSpPr>
        <p:spPr>
          <a:ln/>
        </p:spPr>
      </p:sp>
      <p:sp>
        <p:nvSpPr>
          <p:cNvPr id="3102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atin typeface="Arial" charset="0"/>
                <a:ea typeface="ＭＳ Ｐゴシック" charset="0"/>
                <a:cs typeface="ＭＳ Ｐゴシック" charset="0"/>
              </a:rPr>
              <a:t>If a cell has lost enough charge, this noise can be large enough to cause a failure on a read</a:t>
            </a:r>
          </a:p>
          <a:p>
            <a:r>
              <a:rPr lang="en-US">
                <a:latin typeface="Arial" charset="0"/>
                <a:ea typeface="ＭＳ Ｐゴシック" charset="0"/>
                <a:cs typeface="ＭＳ Ｐゴシック" charset="0"/>
              </a:rPr>
              <a:t>(normally, there is enough noise margin to tolerate the coupling noise)</a:t>
            </a:r>
          </a:p>
        </p:txBody>
      </p:sp>
      <p:sp>
        <p:nvSpPr>
          <p:cNvPr id="3102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B371F93-1368-364E-BACD-3968E0AEB83F}"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8368540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7" name="Slide Image Placeholder 1"/>
          <p:cNvSpPr>
            <a:spLocks noGrp="1" noRot="1" noChangeAspect="1"/>
          </p:cNvSpPr>
          <p:nvPr>
            <p:ph type="sldImg"/>
          </p:nvPr>
        </p:nvSpPr>
        <p:spPr>
          <a:ln/>
        </p:spPr>
      </p:sp>
      <p:sp>
        <p:nvSpPr>
          <p:cNvPr id="31129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Arial" charset="0"/>
              <a:ea typeface="ＭＳ Ｐゴシック" charset="0"/>
              <a:cs typeface="ＭＳ Ｐゴシック" charset="0"/>
            </a:endParaRPr>
          </a:p>
        </p:txBody>
      </p:sp>
      <p:sp>
        <p:nvSpPr>
          <p:cNvPr id="311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F8212E5-32B0-1B40-8DB6-AB5373768840}"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endParaRPr>
          </a:p>
        </p:txBody>
      </p:sp>
    </p:spTree>
    <p:extLst>
      <p:ext uri="{BB962C8B-B14F-4D97-AF65-F5344CB8AC3E}">
        <p14:creationId xmlns:p14="http://schemas.microsoft.com/office/powerpoint/2010/main" val="15170209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high-level</a:t>
            </a:r>
            <a:r>
              <a:rPr lang="en-US" baseline="0" dirty="0"/>
              <a:t> design for online profiling system is based to thee key observations: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92042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a:t>
            </a:r>
            <a:r>
              <a:rPr lang="en-US" baseline="0" dirty="0"/>
              <a:t> these observations, we propose that in an online profiling system,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F43FFD-D063-514F-A548-7BE8989890C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596143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come to my talk at HPCA 2018, if you would like to learn more or have any questions. Thank you very much.</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74741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9241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002571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3261702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63708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Bullet">
    <p:bg>
      <p:bgPr>
        <a:solidFill>
          <a:srgbClr val="FFFFFF"/>
        </a:solidFill>
        <a:effectLst/>
      </p:bgPr>
    </p:bg>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spc="0"/>
            </a:pPr>
            <a:r>
              <a:rPr sz="3500" spc="-34"/>
              <a:t>Title Text</a:t>
            </a:r>
          </a:p>
        </p:txBody>
      </p:sp>
      <p:sp>
        <p:nvSpPr>
          <p:cNvPr id="19" name="Shape 19"/>
          <p:cNvSpPr>
            <a:spLocks noGrp="1"/>
          </p:cNvSpPr>
          <p:nvPr>
            <p:ph type="body" idx="1"/>
          </p:nvPr>
        </p:nvSpPr>
        <p:spPr>
          <a:xfrm>
            <a:off x="553641" y="1360884"/>
            <a:ext cx="8027789" cy="5025628"/>
          </a:xfrm>
          <a:prstGeom prst="rect">
            <a:avLst/>
          </a:prstGeom>
        </p:spPr>
        <p:txBody>
          <a:bodyPr/>
          <a:lstStyle>
            <a:lvl1pPr marL="162579" indent="-162579">
              <a:lnSpc>
                <a:spcPct val="110000"/>
              </a:lnSpc>
              <a:spcBef>
                <a:spcPts val="1287"/>
              </a:spcBef>
              <a:buClr>
                <a:srgbClr val="3B5998"/>
              </a:buClr>
              <a:buSzPct val="65000"/>
              <a:buFont typeface="Lucida Grande"/>
              <a:buChar char="▪"/>
              <a:defRPr sz="2100" spc="-64">
                <a:solidFill>
                  <a:srgbClr val="000000"/>
                </a:solidFill>
                <a:latin typeface="+mn-lt"/>
                <a:ea typeface="+mn-ea"/>
                <a:cs typeface="+mn-cs"/>
                <a:sym typeface="Vista Sans OT Reg"/>
              </a:defRPr>
            </a:lvl1pPr>
            <a:lvl2pPr marL="363792" indent="-181080">
              <a:lnSpc>
                <a:spcPct val="110000"/>
              </a:lnSpc>
              <a:spcBef>
                <a:spcPts val="1060"/>
              </a:spcBef>
              <a:buClr>
                <a:srgbClr val="9A9A9A"/>
              </a:buClr>
              <a:buFont typeface="Lucida Grande"/>
              <a:buChar char="▪"/>
              <a:defRPr sz="2100" spc="-64">
                <a:solidFill>
                  <a:srgbClr val="000000"/>
                </a:solidFill>
                <a:latin typeface="+mn-lt"/>
                <a:ea typeface="+mn-ea"/>
                <a:cs typeface="+mn-cs"/>
                <a:sym typeface="Vista Sans OT Reg"/>
              </a:defRPr>
            </a:lvl2pPr>
            <a:lvl3pPr marL="527279" indent="-133005">
              <a:lnSpc>
                <a:spcPct val="110000"/>
              </a:lnSpc>
              <a:spcBef>
                <a:spcPts val="1060"/>
              </a:spcBef>
              <a:buClr>
                <a:srgbClr val="9A9A9A"/>
              </a:buClr>
              <a:buSzPct val="54999"/>
              <a:buFont typeface="Lucida Grande"/>
              <a:buChar char="▪"/>
              <a:defRPr sz="2000" spc="-59">
                <a:solidFill>
                  <a:srgbClr val="000000"/>
                </a:solidFill>
                <a:latin typeface="+mn-lt"/>
                <a:ea typeface="+mn-ea"/>
                <a:cs typeface="+mn-cs"/>
                <a:sym typeface="Vista Sans OT Reg"/>
              </a:defRPr>
            </a:lvl3pPr>
            <a:lvl4pPr marL="704382" indent="-137012">
              <a:lnSpc>
                <a:spcPct val="110000"/>
              </a:lnSpc>
              <a:spcBef>
                <a:spcPts val="1060"/>
              </a:spcBef>
              <a:buClr>
                <a:srgbClr val="9A9A9A"/>
              </a:buClr>
              <a:buSzPct val="45000"/>
              <a:buFont typeface="Lucida Grande"/>
              <a:buChar char="▪"/>
              <a:defRPr sz="2000" spc="-59">
                <a:solidFill>
                  <a:srgbClr val="000000"/>
                </a:solidFill>
                <a:latin typeface="+mn-lt"/>
                <a:ea typeface="+mn-ea"/>
                <a:cs typeface="+mn-cs"/>
                <a:sym typeface="Vista Sans OT Reg"/>
              </a:defRPr>
            </a:lvl4pPr>
            <a:lvl5pPr marL="878158" indent="-120987">
              <a:lnSpc>
                <a:spcPct val="110000"/>
              </a:lnSpc>
              <a:spcBef>
                <a:spcPts val="1060"/>
              </a:spcBef>
              <a:buClr>
                <a:srgbClr val="9A9A9A"/>
              </a:buClr>
              <a:buFont typeface="Lucida Grande"/>
              <a:buChar char="▪"/>
              <a:defRPr sz="1800" spc="-55">
                <a:solidFill>
                  <a:srgbClr val="000000"/>
                </a:solidFill>
                <a:latin typeface="+mn-lt"/>
                <a:ea typeface="+mn-ea"/>
                <a:cs typeface="+mn-cs"/>
                <a:sym typeface="Vista Sans OT Reg"/>
              </a:defRPr>
            </a:lvl5pPr>
          </a:lstStyle>
          <a:p>
            <a:pPr lvl="0">
              <a:defRPr sz="1800" spc="0"/>
            </a:pPr>
            <a:r>
              <a:rPr sz="2100" spc="-64"/>
              <a:t>Body Level One</a:t>
            </a:r>
          </a:p>
          <a:p>
            <a:pPr lvl="1">
              <a:defRPr sz="1800" spc="0"/>
            </a:pPr>
            <a:r>
              <a:rPr sz="2100" spc="-64"/>
              <a:t>Body Level Two</a:t>
            </a:r>
          </a:p>
          <a:p>
            <a:pPr lvl="2">
              <a:defRPr sz="1800" spc="0"/>
            </a:pPr>
            <a:r>
              <a:rPr sz="2000" spc="-59"/>
              <a:t>Body Level Three</a:t>
            </a:r>
          </a:p>
          <a:p>
            <a:pPr lvl="3">
              <a:defRPr sz="1800" spc="0"/>
            </a:pPr>
            <a:r>
              <a:rPr sz="2000" spc="-59"/>
              <a:t>Body Level Four</a:t>
            </a:r>
          </a:p>
          <a:p>
            <a:pPr lvl="4">
              <a:defRPr sz="1800" spc="0"/>
            </a:pPr>
            <a:r>
              <a:rPr sz="1800" spc="-55"/>
              <a:t>Body Level Five</a:t>
            </a:r>
          </a:p>
        </p:txBody>
      </p:sp>
    </p:spTree>
    <p:extLst>
      <p:ext uri="{BB962C8B-B14F-4D97-AF65-F5344CB8AC3E}">
        <p14:creationId xmlns:p14="http://schemas.microsoft.com/office/powerpoint/2010/main" val="2267421897"/>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1/28/19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2019. 1. 28.</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2019. 1. 28.</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2019. 1. 28.</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2019. 1. 28.</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1/28/19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4584196"/>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/8</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688782651"/>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85163671"/>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3058023"/>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161579"/>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1/28/19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02603125"/>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1/28/19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092323168"/>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1/28/19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79074933"/>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1/28/19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95160116"/>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1/28/19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77681869"/>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1/28/19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24409545"/>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7301495"/>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1/28/19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99547708"/>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6787C98-EF19-2D41-8AE2-C78C29A91753}"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94468017"/>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ED0917-0EB3-7141-A444-A387010585BF}"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29739834"/>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846C5F-3BD8-3C4D-84D7-D37C2B096AF8}"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20537785"/>
      </p:ext>
    </p:extLst>
  </p:cSld>
  <p:clrMapOvr>
    <a:masterClrMapping/>
  </p:clrMapOvr>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22019D-5D10-3149-8CD8-BD03F92784D8}"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17179906"/>
      </p:ext>
    </p:extLst>
  </p:cSld>
  <p:clrMapOvr>
    <a:masterClrMapping/>
  </p:clrMapOvr>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7725DA2-1889-3049-ACC5-92373F9B15B1}"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956923678"/>
      </p:ext>
    </p:extLst>
  </p:cSld>
  <p:clrMapOvr>
    <a:masterClrMapping/>
  </p:clrMapOvr>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7436F41-2D70-8B40-B592-BF9582E6D96F}"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40264608"/>
      </p:ext>
    </p:extLst>
  </p:cSld>
  <p:clrMapOvr>
    <a:masterClrMapping/>
  </p:clrMapOvr>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533FDD-DD0B-7249-B401-953A314C5C72}"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1014652"/>
      </p:ext>
    </p:extLst>
  </p:cSld>
  <p:clrMapOvr>
    <a:masterClrMapping/>
  </p:clrMapOvr>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54BD72-E4F6-E246-95E4-7BB340D440F2}"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569102888"/>
      </p:ext>
    </p:extLst>
  </p:cSld>
  <p:clrMapOvr>
    <a:masterClrMapping/>
  </p:clrMapOvr>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4AA39B0-2979-5C4C-9B59-8BF91C9B1EC0}"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63208224"/>
      </p:ext>
    </p:extLst>
  </p:cSld>
  <p:clrMapOvr>
    <a:masterClrMapping/>
  </p:clrMapOvr>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0F440D-942A-F045-A3A7-7FA60C3CA708}"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45000276"/>
      </p:ext>
    </p:extLst>
  </p:cSld>
  <p:clrMapOvr>
    <a:masterClrMapping/>
  </p:clrMapOvr>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F25B134-63CD-C54C-A1E9-052D295C62EA}" type="datetime1">
              <a:rPr lang="en-US" smtClean="0">
                <a:solidFill>
                  <a:prstClr val="black">
                    <a:tint val="75000"/>
                  </a:prstClr>
                </a:solidFill>
                <a:latin typeface="Calibri"/>
              </a:rPr>
              <a:pPr/>
              <a:t>1/28/19</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02C8897-7E0F-D74E-BB6D-222FC9BDF5EC}"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38979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5.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5.emf"/><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image" Target="../media/image4.png"/><Relationship Id="rId2" Type="http://schemas.openxmlformats.org/officeDocument/2006/relationships/slideLayout" Target="../slideLayouts/slideLayout58.xml"/><Relationship Id="rId16" Type="http://schemas.openxmlformats.org/officeDocument/2006/relationships/image" Target="../media/image3.png"/><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image" Target="../media/image2.png"/><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pn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theme" Target="../theme/theme9.xml"/><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image" Target="../media/image1.png"/><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theme" Target="../theme/theme10.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1.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1.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image" Target="../media/image1.png"/><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12.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3.xml"/><Relationship Id="rId13" Type="http://schemas.openxmlformats.org/officeDocument/2006/relationships/image" Target="../media/image1.png"/><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theme" Target="../theme/theme13.xml"/><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slideLayout" Target="../slideLayouts/slideLayout136.xml"/><Relationship Id="rId5" Type="http://schemas.openxmlformats.org/officeDocument/2006/relationships/slideLayout" Target="../slideLayouts/slideLayout130.xml"/><Relationship Id="rId10" Type="http://schemas.openxmlformats.org/officeDocument/2006/relationships/slideLayout" Target="../slideLayouts/slideLayout135.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4.xml"/><Relationship Id="rId13" Type="http://schemas.openxmlformats.org/officeDocument/2006/relationships/theme" Target="../theme/theme14.xml"/><Relationship Id="rId3" Type="http://schemas.openxmlformats.org/officeDocument/2006/relationships/slideLayout" Target="../slideLayouts/slideLayout139.xml"/><Relationship Id="rId7" Type="http://schemas.openxmlformats.org/officeDocument/2006/relationships/slideLayout" Target="../slideLayouts/slideLayout143.xml"/><Relationship Id="rId12" Type="http://schemas.openxmlformats.org/officeDocument/2006/relationships/slideLayout" Target="../slideLayouts/slideLayout148.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6" Type="http://schemas.openxmlformats.org/officeDocument/2006/relationships/slideLayout" Target="../slideLayouts/slideLayout142.xml"/><Relationship Id="rId11" Type="http://schemas.openxmlformats.org/officeDocument/2006/relationships/slideLayout" Target="../slideLayouts/slideLayout147.xml"/><Relationship Id="rId5" Type="http://schemas.openxmlformats.org/officeDocument/2006/relationships/slideLayout" Target="../slideLayouts/slideLayout141.xml"/><Relationship Id="rId10" Type="http://schemas.openxmlformats.org/officeDocument/2006/relationships/slideLayout" Target="../slideLayouts/slideLayout146.xml"/><Relationship Id="rId4" Type="http://schemas.openxmlformats.org/officeDocument/2006/relationships/slideLayout" Target="../slideLayouts/slideLayout140.xml"/><Relationship Id="rId9"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image" Target="../media/image1.png"/><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theme" Target="../theme/theme15.xml"/><Relationship Id="rId2" Type="http://schemas.openxmlformats.org/officeDocument/2006/relationships/slideLayout" Target="../slideLayouts/slideLayout15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7.xml"/><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theme" Target="../theme/theme16.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8.xml"/><Relationship Id="rId13" Type="http://schemas.openxmlformats.org/officeDocument/2006/relationships/image" Target="../media/image1.png"/><Relationship Id="rId3" Type="http://schemas.openxmlformats.org/officeDocument/2006/relationships/slideLayout" Target="../slideLayouts/slideLayout173.xml"/><Relationship Id="rId7" Type="http://schemas.openxmlformats.org/officeDocument/2006/relationships/slideLayout" Target="../slideLayouts/slideLayout177.xml"/><Relationship Id="rId12" Type="http://schemas.openxmlformats.org/officeDocument/2006/relationships/theme" Target="../theme/theme17.xml"/><Relationship Id="rId2" Type="http://schemas.openxmlformats.org/officeDocument/2006/relationships/slideLayout" Target="../slideLayouts/slideLayout172.xml"/><Relationship Id="rId1" Type="http://schemas.openxmlformats.org/officeDocument/2006/relationships/slideLayout" Target="../slideLayouts/slideLayout171.xml"/><Relationship Id="rId6" Type="http://schemas.openxmlformats.org/officeDocument/2006/relationships/slideLayout" Target="../slideLayouts/slideLayout176.xml"/><Relationship Id="rId11" Type="http://schemas.openxmlformats.org/officeDocument/2006/relationships/slideLayout" Target="../slideLayouts/slideLayout181.xml"/><Relationship Id="rId5" Type="http://schemas.openxmlformats.org/officeDocument/2006/relationships/slideLayout" Target="../slideLayouts/slideLayout175.xml"/><Relationship Id="rId10" Type="http://schemas.openxmlformats.org/officeDocument/2006/relationships/slideLayout" Target="../slideLayouts/slideLayout180.xml"/><Relationship Id="rId4" Type="http://schemas.openxmlformats.org/officeDocument/2006/relationships/slideLayout" Target="../slideLayouts/slideLayout174.xml"/><Relationship Id="rId9" Type="http://schemas.openxmlformats.org/officeDocument/2006/relationships/slideLayout" Target="../slideLayouts/slideLayout179.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9.xml"/><Relationship Id="rId3" Type="http://schemas.openxmlformats.org/officeDocument/2006/relationships/slideLayout" Target="../slideLayouts/slideLayout184.xml"/><Relationship Id="rId7" Type="http://schemas.openxmlformats.org/officeDocument/2006/relationships/slideLayout" Target="../slideLayouts/slideLayout188.xml"/><Relationship Id="rId12" Type="http://schemas.openxmlformats.org/officeDocument/2006/relationships/theme" Target="../theme/theme18.xml"/><Relationship Id="rId2" Type="http://schemas.openxmlformats.org/officeDocument/2006/relationships/slideLayout" Target="../slideLayouts/slideLayout183.xml"/><Relationship Id="rId1" Type="http://schemas.openxmlformats.org/officeDocument/2006/relationships/slideLayout" Target="../slideLayouts/slideLayout182.xml"/><Relationship Id="rId6" Type="http://schemas.openxmlformats.org/officeDocument/2006/relationships/slideLayout" Target="../slideLayouts/slideLayout187.xml"/><Relationship Id="rId11" Type="http://schemas.openxmlformats.org/officeDocument/2006/relationships/slideLayout" Target="../slideLayouts/slideLayout192.xml"/><Relationship Id="rId5" Type="http://schemas.openxmlformats.org/officeDocument/2006/relationships/slideLayout" Target="../slideLayouts/slideLayout186.xml"/><Relationship Id="rId10" Type="http://schemas.openxmlformats.org/officeDocument/2006/relationships/slideLayout" Target="../slideLayouts/slideLayout191.xml"/><Relationship Id="rId4" Type="http://schemas.openxmlformats.org/officeDocument/2006/relationships/slideLayout" Target="../slideLayouts/slideLayout185.xml"/><Relationship Id="rId9" Type="http://schemas.openxmlformats.org/officeDocument/2006/relationships/slideLayout" Target="../slideLayouts/slideLayout190.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00.xml"/><Relationship Id="rId13" Type="http://schemas.openxmlformats.org/officeDocument/2006/relationships/image" Target="../media/image1.png"/><Relationship Id="rId3" Type="http://schemas.openxmlformats.org/officeDocument/2006/relationships/slideLayout" Target="../slideLayouts/slideLayout195.xml"/><Relationship Id="rId7" Type="http://schemas.openxmlformats.org/officeDocument/2006/relationships/slideLayout" Target="../slideLayouts/slideLayout199.xml"/><Relationship Id="rId12" Type="http://schemas.openxmlformats.org/officeDocument/2006/relationships/theme" Target="../theme/theme19.xml"/><Relationship Id="rId2" Type="http://schemas.openxmlformats.org/officeDocument/2006/relationships/slideLayout" Target="../slideLayouts/slideLayout194.xml"/><Relationship Id="rId1" Type="http://schemas.openxmlformats.org/officeDocument/2006/relationships/slideLayout" Target="../slideLayouts/slideLayout193.xml"/><Relationship Id="rId6" Type="http://schemas.openxmlformats.org/officeDocument/2006/relationships/slideLayout" Target="../slideLayouts/slideLayout198.xml"/><Relationship Id="rId11" Type="http://schemas.openxmlformats.org/officeDocument/2006/relationships/slideLayout" Target="../slideLayouts/slideLayout203.xml"/><Relationship Id="rId5" Type="http://schemas.openxmlformats.org/officeDocument/2006/relationships/slideLayout" Target="../slideLayouts/slideLayout197.xml"/><Relationship Id="rId10" Type="http://schemas.openxmlformats.org/officeDocument/2006/relationships/slideLayout" Target="../slideLayouts/slideLayout202.xml"/><Relationship Id="rId4" Type="http://schemas.openxmlformats.org/officeDocument/2006/relationships/slideLayout" Target="../slideLayouts/slideLayout196.xml"/><Relationship Id="rId9" Type="http://schemas.openxmlformats.org/officeDocument/2006/relationships/slideLayout" Target="../slideLayouts/slideLayout201.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1.xml"/><Relationship Id="rId3" Type="http://schemas.openxmlformats.org/officeDocument/2006/relationships/slideLayout" Target="../slideLayouts/slideLayout206.xml"/><Relationship Id="rId7" Type="http://schemas.openxmlformats.org/officeDocument/2006/relationships/slideLayout" Target="../slideLayouts/slideLayout210.xml"/><Relationship Id="rId12" Type="http://schemas.openxmlformats.org/officeDocument/2006/relationships/theme" Target="../theme/theme20.xml"/><Relationship Id="rId2" Type="http://schemas.openxmlformats.org/officeDocument/2006/relationships/slideLayout" Target="../slideLayouts/slideLayout205.xml"/><Relationship Id="rId1" Type="http://schemas.openxmlformats.org/officeDocument/2006/relationships/slideLayout" Target="../slideLayouts/slideLayout204.xml"/><Relationship Id="rId6" Type="http://schemas.openxmlformats.org/officeDocument/2006/relationships/slideLayout" Target="../slideLayouts/slideLayout209.xml"/><Relationship Id="rId11" Type="http://schemas.openxmlformats.org/officeDocument/2006/relationships/slideLayout" Target="../slideLayouts/slideLayout214.xml"/><Relationship Id="rId5" Type="http://schemas.openxmlformats.org/officeDocument/2006/relationships/slideLayout" Target="../slideLayouts/slideLayout208.xml"/><Relationship Id="rId10" Type="http://schemas.openxmlformats.org/officeDocument/2006/relationships/slideLayout" Target="../slideLayouts/slideLayout213.xml"/><Relationship Id="rId4" Type="http://schemas.openxmlformats.org/officeDocument/2006/relationships/slideLayout" Target="../slideLayouts/slideLayout207.xml"/><Relationship Id="rId9" Type="http://schemas.openxmlformats.org/officeDocument/2006/relationships/slideLayout" Target="../slideLayouts/slideLayout212.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2.xml"/><Relationship Id="rId13" Type="http://schemas.openxmlformats.org/officeDocument/2006/relationships/theme" Target="../theme/theme21.xml"/><Relationship Id="rId3" Type="http://schemas.openxmlformats.org/officeDocument/2006/relationships/slideLayout" Target="../slideLayouts/slideLayout217.xml"/><Relationship Id="rId7" Type="http://schemas.openxmlformats.org/officeDocument/2006/relationships/slideLayout" Target="../slideLayouts/slideLayout221.xml"/><Relationship Id="rId12" Type="http://schemas.openxmlformats.org/officeDocument/2006/relationships/slideLayout" Target="../slideLayouts/slideLayout226.xml"/><Relationship Id="rId2" Type="http://schemas.openxmlformats.org/officeDocument/2006/relationships/slideLayout" Target="../slideLayouts/slideLayout216.xml"/><Relationship Id="rId1" Type="http://schemas.openxmlformats.org/officeDocument/2006/relationships/slideLayout" Target="../slideLayouts/slideLayout215.xml"/><Relationship Id="rId6" Type="http://schemas.openxmlformats.org/officeDocument/2006/relationships/slideLayout" Target="../slideLayouts/slideLayout220.xml"/><Relationship Id="rId11" Type="http://schemas.openxmlformats.org/officeDocument/2006/relationships/slideLayout" Target="../slideLayouts/slideLayout225.xml"/><Relationship Id="rId5" Type="http://schemas.openxmlformats.org/officeDocument/2006/relationships/slideLayout" Target="../slideLayouts/slideLayout219.xml"/><Relationship Id="rId10" Type="http://schemas.openxmlformats.org/officeDocument/2006/relationships/slideLayout" Target="../slideLayouts/slideLayout224.xml"/><Relationship Id="rId4" Type="http://schemas.openxmlformats.org/officeDocument/2006/relationships/slideLayout" Target="../slideLayouts/slideLayout218.xml"/><Relationship Id="rId9" Type="http://schemas.openxmlformats.org/officeDocument/2006/relationships/slideLayout" Target="../slideLayouts/slideLayout223.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4.xml"/><Relationship Id="rId3" Type="http://schemas.openxmlformats.org/officeDocument/2006/relationships/slideLayout" Target="../slideLayouts/slideLayout229.xml"/><Relationship Id="rId7" Type="http://schemas.openxmlformats.org/officeDocument/2006/relationships/slideLayout" Target="../slideLayouts/slideLayout233.xml"/><Relationship Id="rId12" Type="http://schemas.openxmlformats.org/officeDocument/2006/relationships/theme" Target="../theme/theme22.xml"/><Relationship Id="rId2" Type="http://schemas.openxmlformats.org/officeDocument/2006/relationships/slideLayout" Target="../slideLayouts/slideLayout228.xml"/><Relationship Id="rId1" Type="http://schemas.openxmlformats.org/officeDocument/2006/relationships/slideLayout" Target="../slideLayouts/slideLayout227.xml"/><Relationship Id="rId6" Type="http://schemas.openxmlformats.org/officeDocument/2006/relationships/slideLayout" Target="../slideLayouts/slideLayout232.xml"/><Relationship Id="rId11" Type="http://schemas.openxmlformats.org/officeDocument/2006/relationships/slideLayout" Target="../slideLayouts/slideLayout237.xml"/><Relationship Id="rId5" Type="http://schemas.openxmlformats.org/officeDocument/2006/relationships/slideLayout" Target="../slideLayouts/slideLayout231.xml"/><Relationship Id="rId10" Type="http://schemas.openxmlformats.org/officeDocument/2006/relationships/slideLayout" Target="../slideLayouts/slideLayout236.xml"/><Relationship Id="rId4" Type="http://schemas.openxmlformats.org/officeDocument/2006/relationships/slideLayout" Target="../slideLayouts/slideLayout230.xml"/><Relationship Id="rId9" Type="http://schemas.openxmlformats.org/officeDocument/2006/relationships/slideLayout" Target="../slideLayouts/slideLayout235.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5.xml"/><Relationship Id="rId13" Type="http://schemas.openxmlformats.org/officeDocument/2006/relationships/image" Target="../media/image1.png"/><Relationship Id="rId3" Type="http://schemas.openxmlformats.org/officeDocument/2006/relationships/slideLayout" Target="../slideLayouts/slideLayout240.xml"/><Relationship Id="rId7" Type="http://schemas.openxmlformats.org/officeDocument/2006/relationships/slideLayout" Target="../slideLayouts/slideLayout244.xml"/><Relationship Id="rId12" Type="http://schemas.openxmlformats.org/officeDocument/2006/relationships/theme" Target="../theme/theme23.xml"/><Relationship Id="rId2" Type="http://schemas.openxmlformats.org/officeDocument/2006/relationships/slideLayout" Target="../slideLayouts/slideLayout239.xml"/><Relationship Id="rId1" Type="http://schemas.openxmlformats.org/officeDocument/2006/relationships/slideLayout" Target="../slideLayouts/slideLayout238.xml"/><Relationship Id="rId6" Type="http://schemas.openxmlformats.org/officeDocument/2006/relationships/slideLayout" Target="../slideLayouts/slideLayout243.xml"/><Relationship Id="rId11" Type="http://schemas.openxmlformats.org/officeDocument/2006/relationships/slideLayout" Target="../slideLayouts/slideLayout248.xml"/><Relationship Id="rId5" Type="http://schemas.openxmlformats.org/officeDocument/2006/relationships/slideLayout" Target="../slideLayouts/slideLayout242.xml"/><Relationship Id="rId10" Type="http://schemas.openxmlformats.org/officeDocument/2006/relationships/slideLayout" Target="../slideLayouts/slideLayout247.xml"/><Relationship Id="rId4" Type="http://schemas.openxmlformats.org/officeDocument/2006/relationships/slideLayout" Target="../slideLayouts/slideLayout241.xml"/><Relationship Id="rId9" Type="http://schemas.openxmlformats.org/officeDocument/2006/relationships/slideLayout" Target="../slideLayouts/slideLayout246.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6.xml"/><Relationship Id="rId3" Type="http://schemas.openxmlformats.org/officeDocument/2006/relationships/slideLayout" Target="../slideLayouts/slideLayout251.xml"/><Relationship Id="rId7" Type="http://schemas.openxmlformats.org/officeDocument/2006/relationships/slideLayout" Target="../slideLayouts/slideLayout255.xml"/><Relationship Id="rId12" Type="http://schemas.openxmlformats.org/officeDocument/2006/relationships/theme" Target="../theme/theme24.xml"/><Relationship Id="rId2" Type="http://schemas.openxmlformats.org/officeDocument/2006/relationships/slideLayout" Target="../slideLayouts/slideLayout250.xml"/><Relationship Id="rId1" Type="http://schemas.openxmlformats.org/officeDocument/2006/relationships/slideLayout" Target="../slideLayouts/slideLayout249.xml"/><Relationship Id="rId6" Type="http://schemas.openxmlformats.org/officeDocument/2006/relationships/slideLayout" Target="../slideLayouts/slideLayout254.xml"/><Relationship Id="rId11" Type="http://schemas.openxmlformats.org/officeDocument/2006/relationships/slideLayout" Target="../slideLayouts/slideLayout259.xml"/><Relationship Id="rId5" Type="http://schemas.openxmlformats.org/officeDocument/2006/relationships/slideLayout" Target="../slideLayouts/slideLayout253.xml"/><Relationship Id="rId10" Type="http://schemas.openxmlformats.org/officeDocument/2006/relationships/slideLayout" Target="../slideLayouts/slideLayout258.xml"/><Relationship Id="rId4" Type="http://schemas.openxmlformats.org/officeDocument/2006/relationships/slideLayout" Target="../slideLayouts/slideLayout252.xml"/><Relationship Id="rId9" Type="http://schemas.openxmlformats.org/officeDocument/2006/relationships/slideLayout" Target="../slideLayouts/slideLayout257.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7.xml"/><Relationship Id="rId13" Type="http://schemas.openxmlformats.org/officeDocument/2006/relationships/theme" Target="../theme/theme25.xml"/><Relationship Id="rId3" Type="http://schemas.openxmlformats.org/officeDocument/2006/relationships/slideLayout" Target="../slideLayouts/slideLayout262.xml"/><Relationship Id="rId7" Type="http://schemas.openxmlformats.org/officeDocument/2006/relationships/slideLayout" Target="../slideLayouts/slideLayout266.xml"/><Relationship Id="rId12" Type="http://schemas.openxmlformats.org/officeDocument/2006/relationships/slideLayout" Target="../slideLayouts/slideLayout271.xml"/><Relationship Id="rId2" Type="http://schemas.openxmlformats.org/officeDocument/2006/relationships/slideLayout" Target="../slideLayouts/slideLayout261.xml"/><Relationship Id="rId1" Type="http://schemas.openxmlformats.org/officeDocument/2006/relationships/slideLayout" Target="../slideLayouts/slideLayout260.xml"/><Relationship Id="rId6" Type="http://schemas.openxmlformats.org/officeDocument/2006/relationships/slideLayout" Target="../slideLayouts/slideLayout265.xml"/><Relationship Id="rId11" Type="http://schemas.openxmlformats.org/officeDocument/2006/relationships/slideLayout" Target="../slideLayouts/slideLayout270.xml"/><Relationship Id="rId5" Type="http://schemas.openxmlformats.org/officeDocument/2006/relationships/slideLayout" Target="../slideLayouts/slideLayout264.xml"/><Relationship Id="rId10" Type="http://schemas.openxmlformats.org/officeDocument/2006/relationships/slideLayout" Target="../slideLayouts/slideLayout269.xml"/><Relationship Id="rId4" Type="http://schemas.openxmlformats.org/officeDocument/2006/relationships/slideLayout" Target="../slideLayouts/slideLayout263.xml"/><Relationship Id="rId9" Type="http://schemas.openxmlformats.org/officeDocument/2006/relationships/slideLayout" Target="../slideLayouts/slideLayout268.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9.xml"/><Relationship Id="rId13" Type="http://schemas.openxmlformats.org/officeDocument/2006/relationships/theme" Target="../theme/theme26.xml"/><Relationship Id="rId3" Type="http://schemas.openxmlformats.org/officeDocument/2006/relationships/slideLayout" Target="../slideLayouts/slideLayout274.xml"/><Relationship Id="rId7" Type="http://schemas.openxmlformats.org/officeDocument/2006/relationships/slideLayout" Target="../slideLayouts/slideLayout278.xml"/><Relationship Id="rId12" Type="http://schemas.openxmlformats.org/officeDocument/2006/relationships/slideLayout" Target="../slideLayouts/slideLayout283.xml"/><Relationship Id="rId2" Type="http://schemas.openxmlformats.org/officeDocument/2006/relationships/slideLayout" Target="../slideLayouts/slideLayout273.xml"/><Relationship Id="rId1" Type="http://schemas.openxmlformats.org/officeDocument/2006/relationships/slideLayout" Target="../slideLayouts/slideLayout272.xml"/><Relationship Id="rId6" Type="http://schemas.openxmlformats.org/officeDocument/2006/relationships/slideLayout" Target="../slideLayouts/slideLayout277.xml"/><Relationship Id="rId11" Type="http://schemas.openxmlformats.org/officeDocument/2006/relationships/slideLayout" Target="../slideLayouts/slideLayout282.xml"/><Relationship Id="rId5" Type="http://schemas.openxmlformats.org/officeDocument/2006/relationships/slideLayout" Target="../slideLayouts/slideLayout276.xml"/><Relationship Id="rId10" Type="http://schemas.openxmlformats.org/officeDocument/2006/relationships/slideLayout" Target="../slideLayouts/slideLayout281.xml"/><Relationship Id="rId4" Type="http://schemas.openxmlformats.org/officeDocument/2006/relationships/slideLayout" Target="../slideLayouts/slideLayout275.xml"/><Relationship Id="rId9" Type="http://schemas.openxmlformats.org/officeDocument/2006/relationships/slideLayout" Target="../slideLayouts/slideLayout280.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1.xml"/><Relationship Id="rId13" Type="http://schemas.openxmlformats.org/officeDocument/2006/relationships/theme" Target="../theme/theme27.xml"/><Relationship Id="rId3" Type="http://schemas.openxmlformats.org/officeDocument/2006/relationships/slideLayout" Target="../slideLayouts/slideLayout286.xml"/><Relationship Id="rId7" Type="http://schemas.openxmlformats.org/officeDocument/2006/relationships/slideLayout" Target="../slideLayouts/slideLayout290.xml"/><Relationship Id="rId12" Type="http://schemas.openxmlformats.org/officeDocument/2006/relationships/slideLayout" Target="../slideLayouts/slideLayout295.xml"/><Relationship Id="rId2" Type="http://schemas.openxmlformats.org/officeDocument/2006/relationships/slideLayout" Target="../slideLayouts/slideLayout285.xml"/><Relationship Id="rId1" Type="http://schemas.openxmlformats.org/officeDocument/2006/relationships/slideLayout" Target="../slideLayouts/slideLayout284.xml"/><Relationship Id="rId6" Type="http://schemas.openxmlformats.org/officeDocument/2006/relationships/slideLayout" Target="../slideLayouts/slideLayout289.xml"/><Relationship Id="rId11" Type="http://schemas.openxmlformats.org/officeDocument/2006/relationships/slideLayout" Target="../slideLayouts/slideLayout294.xml"/><Relationship Id="rId5" Type="http://schemas.openxmlformats.org/officeDocument/2006/relationships/slideLayout" Target="../slideLayouts/slideLayout288.xml"/><Relationship Id="rId10" Type="http://schemas.openxmlformats.org/officeDocument/2006/relationships/slideLayout" Target="../slideLayouts/slideLayout293.xml"/><Relationship Id="rId4" Type="http://schemas.openxmlformats.org/officeDocument/2006/relationships/slideLayout" Target="../slideLayouts/slideLayout287.xml"/><Relationship Id="rId9" Type="http://schemas.openxmlformats.org/officeDocument/2006/relationships/slideLayout" Target="../slideLayouts/slideLayout292.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8.xml"/><Relationship Id="rId7" Type="http://schemas.openxmlformats.org/officeDocument/2006/relationships/slideLayout" Target="../slideLayouts/slideLayout302.xml"/><Relationship Id="rId2" Type="http://schemas.openxmlformats.org/officeDocument/2006/relationships/slideLayout" Target="../slideLayouts/slideLayout297.xml"/><Relationship Id="rId1" Type="http://schemas.openxmlformats.org/officeDocument/2006/relationships/slideLayout" Target="../slideLayouts/slideLayout296.xml"/><Relationship Id="rId6" Type="http://schemas.openxmlformats.org/officeDocument/2006/relationships/slideLayout" Target="../slideLayouts/slideLayout301.xml"/><Relationship Id="rId5" Type="http://schemas.openxmlformats.org/officeDocument/2006/relationships/slideLayout" Target="../slideLayouts/slideLayout300.xml"/><Relationship Id="rId4" Type="http://schemas.openxmlformats.org/officeDocument/2006/relationships/slideLayout" Target="../slideLayouts/slideLayout299.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10.xml"/><Relationship Id="rId13" Type="http://schemas.openxmlformats.org/officeDocument/2006/relationships/image" Target="../media/image1.png"/><Relationship Id="rId3" Type="http://schemas.openxmlformats.org/officeDocument/2006/relationships/slideLayout" Target="../slideLayouts/slideLayout305.xml"/><Relationship Id="rId7" Type="http://schemas.openxmlformats.org/officeDocument/2006/relationships/slideLayout" Target="../slideLayouts/slideLayout309.xml"/><Relationship Id="rId12" Type="http://schemas.openxmlformats.org/officeDocument/2006/relationships/theme" Target="../theme/theme29.xml"/><Relationship Id="rId2" Type="http://schemas.openxmlformats.org/officeDocument/2006/relationships/slideLayout" Target="../slideLayouts/slideLayout304.xml"/><Relationship Id="rId1" Type="http://schemas.openxmlformats.org/officeDocument/2006/relationships/slideLayout" Target="../slideLayouts/slideLayout303.xml"/><Relationship Id="rId6" Type="http://schemas.openxmlformats.org/officeDocument/2006/relationships/slideLayout" Target="../slideLayouts/slideLayout308.xml"/><Relationship Id="rId11" Type="http://schemas.openxmlformats.org/officeDocument/2006/relationships/slideLayout" Target="../slideLayouts/slideLayout313.xml"/><Relationship Id="rId5" Type="http://schemas.openxmlformats.org/officeDocument/2006/relationships/slideLayout" Target="../slideLayouts/slideLayout307.xml"/><Relationship Id="rId10" Type="http://schemas.openxmlformats.org/officeDocument/2006/relationships/slideLayout" Target="../slideLayouts/slideLayout312.xml"/><Relationship Id="rId4" Type="http://schemas.openxmlformats.org/officeDocument/2006/relationships/slideLayout" Target="../slideLayouts/slideLayout306.xml"/><Relationship Id="rId9" Type="http://schemas.openxmlformats.org/officeDocument/2006/relationships/slideLayout" Target="../slideLayouts/slideLayout311.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1.xml"/><Relationship Id="rId13" Type="http://schemas.openxmlformats.org/officeDocument/2006/relationships/image" Target="../media/image1.png"/><Relationship Id="rId3" Type="http://schemas.openxmlformats.org/officeDocument/2006/relationships/slideLayout" Target="../slideLayouts/slideLayout316.xml"/><Relationship Id="rId7" Type="http://schemas.openxmlformats.org/officeDocument/2006/relationships/slideLayout" Target="../slideLayouts/slideLayout320.xml"/><Relationship Id="rId12" Type="http://schemas.openxmlformats.org/officeDocument/2006/relationships/theme" Target="../theme/theme30.xml"/><Relationship Id="rId2" Type="http://schemas.openxmlformats.org/officeDocument/2006/relationships/slideLayout" Target="../slideLayouts/slideLayout315.xml"/><Relationship Id="rId1" Type="http://schemas.openxmlformats.org/officeDocument/2006/relationships/slideLayout" Target="../slideLayouts/slideLayout314.xml"/><Relationship Id="rId6" Type="http://schemas.openxmlformats.org/officeDocument/2006/relationships/slideLayout" Target="../slideLayouts/slideLayout319.xml"/><Relationship Id="rId11" Type="http://schemas.openxmlformats.org/officeDocument/2006/relationships/slideLayout" Target="../slideLayouts/slideLayout324.xml"/><Relationship Id="rId5" Type="http://schemas.openxmlformats.org/officeDocument/2006/relationships/slideLayout" Target="../slideLayouts/slideLayout318.xml"/><Relationship Id="rId10" Type="http://schemas.openxmlformats.org/officeDocument/2006/relationships/slideLayout" Target="../slideLayouts/slideLayout323.xml"/><Relationship Id="rId4" Type="http://schemas.openxmlformats.org/officeDocument/2006/relationships/slideLayout" Target="../slideLayouts/slideLayout317.xml"/><Relationship Id="rId9" Type="http://schemas.openxmlformats.org/officeDocument/2006/relationships/slideLayout" Target="../slideLayouts/slideLayout322.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2.xml"/><Relationship Id="rId13" Type="http://schemas.openxmlformats.org/officeDocument/2006/relationships/image" Target="../media/image1.png"/><Relationship Id="rId3" Type="http://schemas.openxmlformats.org/officeDocument/2006/relationships/slideLayout" Target="../slideLayouts/slideLayout327.xml"/><Relationship Id="rId7" Type="http://schemas.openxmlformats.org/officeDocument/2006/relationships/slideLayout" Target="../slideLayouts/slideLayout331.xml"/><Relationship Id="rId12" Type="http://schemas.openxmlformats.org/officeDocument/2006/relationships/theme" Target="../theme/theme31.xml"/><Relationship Id="rId2" Type="http://schemas.openxmlformats.org/officeDocument/2006/relationships/slideLayout" Target="../slideLayouts/slideLayout326.xml"/><Relationship Id="rId1" Type="http://schemas.openxmlformats.org/officeDocument/2006/relationships/slideLayout" Target="../slideLayouts/slideLayout325.xml"/><Relationship Id="rId6" Type="http://schemas.openxmlformats.org/officeDocument/2006/relationships/slideLayout" Target="../slideLayouts/slideLayout330.xml"/><Relationship Id="rId11" Type="http://schemas.openxmlformats.org/officeDocument/2006/relationships/slideLayout" Target="../slideLayouts/slideLayout335.xml"/><Relationship Id="rId5" Type="http://schemas.openxmlformats.org/officeDocument/2006/relationships/slideLayout" Target="../slideLayouts/slideLayout329.xml"/><Relationship Id="rId10" Type="http://schemas.openxmlformats.org/officeDocument/2006/relationships/slideLayout" Target="../slideLayouts/slideLayout334.xml"/><Relationship Id="rId4" Type="http://schemas.openxmlformats.org/officeDocument/2006/relationships/slideLayout" Target="../slideLayouts/slideLayout328.xml"/><Relationship Id="rId9" Type="http://schemas.openxmlformats.org/officeDocument/2006/relationships/slideLayout" Target="../slideLayouts/slideLayout333.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3.xml"/><Relationship Id="rId13" Type="http://schemas.openxmlformats.org/officeDocument/2006/relationships/image" Target="../media/image1.png"/><Relationship Id="rId3" Type="http://schemas.openxmlformats.org/officeDocument/2006/relationships/slideLayout" Target="../slideLayouts/slideLayout338.xml"/><Relationship Id="rId7" Type="http://schemas.openxmlformats.org/officeDocument/2006/relationships/slideLayout" Target="../slideLayouts/slideLayout342.xml"/><Relationship Id="rId12" Type="http://schemas.openxmlformats.org/officeDocument/2006/relationships/theme" Target="../theme/theme32.xml"/><Relationship Id="rId2" Type="http://schemas.openxmlformats.org/officeDocument/2006/relationships/slideLayout" Target="../slideLayouts/slideLayout337.xml"/><Relationship Id="rId1" Type="http://schemas.openxmlformats.org/officeDocument/2006/relationships/slideLayout" Target="../slideLayouts/slideLayout336.xml"/><Relationship Id="rId6" Type="http://schemas.openxmlformats.org/officeDocument/2006/relationships/slideLayout" Target="../slideLayouts/slideLayout341.xml"/><Relationship Id="rId11" Type="http://schemas.openxmlformats.org/officeDocument/2006/relationships/slideLayout" Target="../slideLayouts/slideLayout346.xml"/><Relationship Id="rId5" Type="http://schemas.openxmlformats.org/officeDocument/2006/relationships/slideLayout" Target="../slideLayouts/slideLayout340.xml"/><Relationship Id="rId10" Type="http://schemas.openxmlformats.org/officeDocument/2006/relationships/slideLayout" Target="../slideLayouts/slideLayout345.xml"/><Relationship Id="rId4" Type="http://schemas.openxmlformats.org/officeDocument/2006/relationships/slideLayout" Target="../slideLayouts/slideLayout339.xml"/><Relationship Id="rId9" Type="http://schemas.openxmlformats.org/officeDocument/2006/relationships/slideLayout" Target="../slideLayouts/slideLayout344.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4.xml"/><Relationship Id="rId13" Type="http://schemas.openxmlformats.org/officeDocument/2006/relationships/image" Target="../media/image1.png"/><Relationship Id="rId3" Type="http://schemas.openxmlformats.org/officeDocument/2006/relationships/slideLayout" Target="../slideLayouts/slideLayout349.xml"/><Relationship Id="rId7" Type="http://schemas.openxmlformats.org/officeDocument/2006/relationships/slideLayout" Target="../slideLayouts/slideLayout353.xml"/><Relationship Id="rId12" Type="http://schemas.openxmlformats.org/officeDocument/2006/relationships/theme" Target="../theme/theme33.xml"/><Relationship Id="rId2" Type="http://schemas.openxmlformats.org/officeDocument/2006/relationships/slideLayout" Target="../slideLayouts/slideLayout348.xml"/><Relationship Id="rId1" Type="http://schemas.openxmlformats.org/officeDocument/2006/relationships/slideLayout" Target="../slideLayouts/slideLayout347.xml"/><Relationship Id="rId6" Type="http://schemas.openxmlformats.org/officeDocument/2006/relationships/slideLayout" Target="../slideLayouts/slideLayout352.xml"/><Relationship Id="rId11" Type="http://schemas.openxmlformats.org/officeDocument/2006/relationships/slideLayout" Target="../slideLayouts/slideLayout357.xml"/><Relationship Id="rId5" Type="http://schemas.openxmlformats.org/officeDocument/2006/relationships/slideLayout" Target="../slideLayouts/slideLayout351.xml"/><Relationship Id="rId10" Type="http://schemas.openxmlformats.org/officeDocument/2006/relationships/slideLayout" Target="../slideLayouts/slideLayout356.xml"/><Relationship Id="rId4" Type="http://schemas.openxmlformats.org/officeDocument/2006/relationships/slideLayout" Target="../slideLayouts/slideLayout350.xml"/><Relationship Id="rId9" Type="http://schemas.openxmlformats.org/officeDocument/2006/relationships/slideLayout" Target="../slideLayouts/slideLayout355.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5.xml"/><Relationship Id="rId13" Type="http://schemas.openxmlformats.org/officeDocument/2006/relationships/image" Target="../media/image1.png"/><Relationship Id="rId3" Type="http://schemas.openxmlformats.org/officeDocument/2006/relationships/slideLayout" Target="../slideLayouts/slideLayout360.xml"/><Relationship Id="rId7" Type="http://schemas.openxmlformats.org/officeDocument/2006/relationships/slideLayout" Target="../slideLayouts/slideLayout364.xml"/><Relationship Id="rId12" Type="http://schemas.openxmlformats.org/officeDocument/2006/relationships/theme" Target="../theme/theme34.xml"/><Relationship Id="rId2" Type="http://schemas.openxmlformats.org/officeDocument/2006/relationships/slideLayout" Target="../slideLayouts/slideLayout359.xml"/><Relationship Id="rId1" Type="http://schemas.openxmlformats.org/officeDocument/2006/relationships/slideLayout" Target="../slideLayouts/slideLayout358.xml"/><Relationship Id="rId6" Type="http://schemas.openxmlformats.org/officeDocument/2006/relationships/slideLayout" Target="../slideLayouts/slideLayout363.xml"/><Relationship Id="rId11" Type="http://schemas.openxmlformats.org/officeDocument/2006/relationships/slideLayout" Target="../slideLayouts/slideLayout368.xml"/><Relationship Id="rId5" Type="http://schemas.openxmlformats.org/officeDocument/2006/relationships/slideLayout" Target="../slideLayouts/slideLayout362.xml"/><Relationship Id="rId10" Type="http://schemas.openxmlformats.org/officeDocument/2006/relationships/slideLayout" Target="../slideLayouts/slideLayout367.xml"/><Relationship Id="rId4" Type="http://schemas.openxmlformats.org/officeDocument/2006/relationships/slideLayout" Target="../slideLayouts/slideLayout361.xml"/><Relationship Id="rId9" Type="http://schemas.openxmlformats.org/officeDocument/2006/relationships/slideLayout" Target="../slideLayouts/slideLayout366.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6.xml"/><Relationship Id="rId13" Type="http://schemas.openxmlformats.org/officeDocument/2006/relationships/theme" Target="../theme/theme35.xml"/><Relationship Id="rId3" Type="http://schemas.openxmlformats.org/officeDocument/2006/relationships/slideLayout" Target="../slideLayouts/slideLayout371.xml"/><Relationship Id="rId7" Type="http://schemas.openxmlformats.org/officeDocument/2006/relationships/slideLayout" Target="../slideLayouts/slideLayout375.xml"/><Relationship Id="rId12" Type="http://schemas.openxmlformats.org/officeDocument/2006/relationships/slideLayout" Target="../slideLayouts/slideLayout380.xml"/><Relationship Id="rId2" Type="http://schemas.openxmlformats.org/officeDocument/2006/relationships/slideLayout" Target="../slideLayouts/slideLayout370.xml"/><Relationship Id="rId1" Type="http://schemas.openxmlformats.org/officeDocument/2006/relationships/slideLayout" Target="../slideLayouts/slideLayout369.xml"/><Relationship Id="rId6" Type="http://schemas.openxmlformats.org/officeDocument/2006/relationships/slideLayout" Target="../slideLayouts/slideLayout374.xml"/><Relationship Id="rId11" Type="http://schemas.openxmlformats.org/officeDocument/2006/relationships/slideLayout" Target="../slideLayouts/slideLayout379.xml"/><Relationship Id="rId5" Type="http://schemas.openxmlformats.org/officeDocument/2006/relationships/slideLayout" Target="../slideLayouts/slideLayout373.xml"/><Relationship Id="rId10" Type="http://schemas.openxmlformats.org/officeDocument/2006/relationships/slideLayout" Target="../slideLayouts/slideLayout378.xml"/><Relationship Id="rId4" Type="http://schemas.openxmlformats.org/officeDocument/2006/relationships/slideLayout" Target="../slideLayouts/slideLayout372.xml"/><Relationship Id="rId9" Type="http://schemas.openxmlformats.org/officeDocument/2006/relationships/slideLayout" Target="../slideLayouts/slideLayout377.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8.xml"/><Relationship Id="rId13" Type="http://schemas.openxmlformats.org/officeDocument/2006/relationships/image" Target="../media/image1.png"/><Relationship Id="rId3" Type="http://schemas.openxmlformats.org/officeDocument/2006/relationships/slideLayout" Target="../slideLayouts/slideLayout383.xml"/><Relationship Id="rId7" Type="http://schemas.openxmlformats.org/officeDocument/2006/relationships/slideLayout" Target="../slideLayouts/slideLayout387.xml"/><Relationship Id="rId12" Type="http://schemas.openxmlformats.org/officeDocument/2006/relationships/theme" Target="../theme/theme36.xml"/><Relationship Id="rId2" Type="http://schemas.openxmlformats.org/officeDocument/2006/relationships/slideLayout" Target="../slideLayouts/slideLayout382.xml"/><Relationship Id="rId1" Type="http://schemas.openxmlformats.org/officeDocument/2006/relationships/slideLayout" Target="../slideLayouts/slideLayout381.xml"/><Relationship Id="rId6" Type="http://schemas.openxmlformats.org/officeDocument/2006/relationships/slideLayout" Target="../slideLayouts/slideLayout386.xml"/><Relationship Id="rId11" Type="http://schemas.openxmlformats.org/officeDocument/2006/relationships/slideLayout" Target="../slideLayouts/slideLayout391.xml"/><Relationship Id="rId5" Type="http://schemas.openxmlformats.org/officeDocument/2006/relationships/slideLayout" Target="../slideLayouts/slideLayout385.xml"/><Relationship Id="rId10" Type="http://schemas.openxmlformats.org/officeDocument/2006/relationships/slideLayout" Target="../slideLayouts/slideLayout390.xml"/><Relationship Id="rId4" Type="http://schemas.openxmlformats.org/officeDocument/2006/relationships/slideLayout" Target="../slideLayouts/slideLayout384.xml"/><Relationship Id="rId9" Type="http://schemas.openxmlformats.org/officeDocument/2006/relationships/slideLayout" Target="../slideLayouts/slideLayout389.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9.xml"/><Relationship Id="rId3" Type="http://schemas.openxmlformats.org/officeDocument/2006/relationships/slideLayout" Target="../slideLayouts/slideLayout394.xml"/><Relationship Id="rId7" Type="http://schemas.openxmlformats.org/officeDocument/2006/relationships/slideLayout" Target="../slideLayouts/slideLayout398.xml"/><Relationship Id="rId12" Type="http://schemas.openxmlformats.org/officeDocument/2006/relationships/theme" Target="../theme/theme37.xml"/><Relationship Id="rId2" Type="http://schemas.openxmlformats.org/officeDocument/2006/relationships/slideLayout" Target="../slideLayouts/slideLayout393.xml"/><Relationship Id="rId1" Type="http://schemas.openxmlformats.org/officeDocument/2006/relationships/slideLayout" Target="../slideLayouts/slideLayout392.xml"/><Relationship Id="rId6" Type="http://schemas.openxmlformats.org/officeDocument/2006/relationships/slideLayout" Target="../slideLayouts/slideLayout397.xml"/><Relationship Id="rId11" Type="http://schemas.openxmlformats.org/officeDocument/2006/relationships/slideLayout" Target="../slideLayouts/slideLayout402.xml"/><Relationship Id="rId5" Type="http://schemas.openxmlformats.org/officeDocument/2006/relationships/slideLayout" Target="../slideLayouts/slideLayout396.xml"/><Relationship Id="rId10" Type="http://schemas.openxmlformats.org/officeDocument/2006/relationships/slideLayout" Target="../slideLayouts/slideLayout401.xml"/><Relationship Id="rId4" Type="http://schemas.openxmlformats.org/officeDocument/2006/relationships/slideLayout" Target="../slideLayouts/slideLayout395.xml"/><Relationship Id="rId9" Type="http://schemas.openxmlformats.org/officeDocument/2006/relationships/slideLayout" Target="../slideLayouts/slideLayout400.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10.xml"/><Relationship Id="rId13" Type="http://schemas.openxmlformats.org/officeDocument/2006/relationships/image" Target="../media/image1.png"/><Relationship Id="rId3" Type="http://schemas.openxmlformats.org/officeDocument/2006/relationships/slideLayout" Target="../slideLayouts/slideLayout405.xml"/><Relationship Id="rId7" Type="http://schemas.openxmlformats.org/officeDocument/2006/relationships/slideLayout" Target="../slideLayouts/slideLayout409.xml"/><Relationship Id="rId12" Type="http://schemas.openxmlformats.org/officeDocument/2006/relationships/theme" Target="../theme/theme38.xml"/><Relationship Id="rId2" Type="http://schemas.openxmlformats.org/officeDocument/2006/relationships/slideLayout" Target="../slideLayouts/slideLayout404.xml"/><Relationship Id="rId1" Type="http://schemas.openxmlformats.org/officeDocument/2006/relationships/slideLayout" Target="../slideLayouts/slideLayout403.xml"/><Relationship Id="rId6" Type="http://schemas.openxmlformats.org/officeDocument/2006/relationships/slideLayout" Target="../slideLayouts/slideLayout408.xml"/><Relationship Id="rId11" Type="http://schemas.openxmlformats.org/officeDocument/2006/relationships/slideLayout" Target="../slideLayouts/slideLayout413.xml"/><Relationship Id="rId5" Type="http://schemas.openxmlformats.org/officeDocument/2006/relationships/slideLayout" Target="../slideLayouts/slideLayout407.xml"/><Relationship Id="rId10" Type="http://schemas.openxmlformats.org/officeDocument/2006/relationships/slideLayout" Target="../slideLayouts/slideLayout412.xml"/><Relationship Id="rId4" Type="http://schemas.openxmlformats.org/officeDocument/2006/relationships/slideLayout" Target="../slideLayouts/slideLayout406.xml"/><Relationship Id="rId9" Type="http://schemas.openxmlformats.org/officeDocument/2006/relationships/slideLayout" Target="../slideLayouts/slideLayout411.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1.xml"/><Relationship Id="rId13" Type="http://schemas.openxmlformats.org/officeDocument/2006/relationships/image" Target="../media/image1.png"/><Relationship Id="rId3" Type="http://schemas.openxmlformats.org/officeDocument/2006/relationships/slideLayout" Target="../slideLayouts/slideLayout416.xml"/><Relationship Id="rId7" Type="http://schemas.openxmlformats.org/officeDocument/2006/relationships/slideLayout" Target="../slideLayouts/slideLayout420.xml"/><Relationship Id="rId12" Type="http://schemas.openxmlformats.org/officeDocument/2006/relationships/theme" Target="../theme/theme39.xml"/><Relationship Id="rId2" Type="http://schemas.openxmlformats.org/officeDocument/2006/relationships/slideLayout" Target="../slideLayouts/slideLayout415.xml"/><Relationship Id="rId1" Type="http://schemas.openxmlformats.org/officeDocument/2006/relationships/slideLayout" Target="../slideLayouts/slideLayout414.xml"/><Relationship Id="rId6" Type="http://schemas.openxmlformats.org/officeDocument/2006/relationships/slideLayout" Target="../slideLayouts/slideLayout419.xml"/><Relationship Id="rId11" Type="http://schemas.openxmlformats.org/officeDocument/2006/relationships/slideLayout" Target="../slideLayouts/slideLayout424.xml"/><Relationship Id="rId5" Type="http://schemas.openxmlformats.org/officeDocument/2006/relationships/slideLayout" Target="../slideLayouts/slideLayout418.xml"/><Relationship Id="rId10" Type="http://schemas.openxmlformats.org/officeDocument/2006/relationships/slideLayout" Target="../slideLayouts/slideLayout423.xml"/><Relationship Id="rId4" Type="http://schemas.openxmlformats.org/officeDocument/2006/relationships/slideLayout" Target="../slideLayouts/slideLayout417.xml"/><Relationship Id="rId9" Type="http://schemas.openxmlformats.org/officeDocument/2006/relationships/slideLayout" Target="../slideLayouts/slideLayout422.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2.xml"/><Relationship Id="rId13" Type="http://schemas.openxmlformats.org/officeDocument/2006/relationships/image" Target="../media/image1.png"/><Relationship Id="rId3" Type="http://schemas.openxmlformats.org/officeDocument/2006/relationships/slideLayout" Target="../slideLayouts/slideLayout427.xml"/><Relationship Id="rId7" Type="http://schemas.openxmlformats.org/officeDocument/2006/relationships/slideLayout" Target="../slideLayouts/slideLayout431.xml"/><Relationship Id="rId12" Type="http://schemas.openxmlformats.org/officeDocument/2006/relationships/theme" Target="../theme/theme40.xml"/><Relationship Id="rId2" Type="http://schemas.openxmlformats.org/officeDocument/2006/relationships/slideLayout" Target="../slideLayouts/slideLayout426.xml"/><Relationship Id="rId1" Type="http://schemas.openxmlformats.org/officeDocument/2006/relationships/slideLayout" Target="../slideLayouts/slideLayout425.xml"/><Relationship Id="rId6" Type="http://schemas.openxmlformats.org/officeDocument/2006/relationships/slideLayout" Target="../slideLayouts/slideLayout430.xml"/><Relationship Id="rId11" Type="http://schemas.openxmlformats.org/officeDocument/2006/relationships/slideLayout" Target="../slideLayouts/slideLayout435.xml"/><Relationship Id="rId5" Type="http://schemas.openxmlformats.org/officeDocument/2006/relationships/slideLayout" Target="../slideLayouts/slideLayout429.xml"/><Relationship Id="rId10" Type="http://schemas.openxmlformats.org/officeDocument/2006/relationships/slideLayout" Target="../slideLayouts/slideLayout434.xml"/><Relationship Id="rId4" Type="http://schemas.openxmlformats.org/officeDocument/2006/relationships/slideLayout" Target="../slideLayouts/slideLayout428.xml"/><Relationship Id="rId9" Type="http://schemas.openxmlformats.org/officeDocument/2006/relationships/slideLayout" Target="../slideLayouts/slideLayout433.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3.xml"/><Relationship Id="rId3" Type="http://schemas.openxmlformats.org/officeDocument/2006/relationships/slideLayout" Target="../slideLayouts/slideLayout438.xml"/><Relationship Id="rId7" Type="http://schemas.openxmlformats.org/officeDocument/2006/relationships/slideLayout" Target="../slideLayouts/slideLayout442.xml"/><Relationship Id="rId12" Type="http://schemas.openxmlformats.org/officeDocument/2006/relationships/theme" Target="../theme/theme41.xml"/><Relationship Id="rId2" Type="http://schemas.openxmlformats.org/officeDocument/2006/relationships/slideLayout" Target="../slideLayouts/slideLayout437.xml"/><Relationship Id="rId1" Type="http://schemas.openxmlformats.org/officeDocument/2006/relationships/slideLayout" Target="../slideLayouts/slideLayout436.xml"/><Relationship Id="rId6" Type="http://schemas.openxmlformats.org/officeDocument/2006/relationships/slideLayout" Target="../slideLayouts/slideLayout441.xml"/><Relationship Id="rId11" Type="http://schemas.openxmlformats.org/officeDocument/2006/relationships/slideLayout" Target="../slideLayouts/slideLayout446.xml"/><Relationship Id="rId5" Type="http://schemas.openxmlformats.org/officeDocument/2006/relationships/slideLayout" Target="../slideLayouts/slideLayout440.xml"/><Relationship Id="rId10" Type="http://schemas.openxmlformats.org/officeDocument/2006/relationships/slideLayout" Target="../slideLayouts/slideLayout445.xml"/><Relationship Id="rId4" Type="http://schemas.openxmlformats.org/officeDocument/2006/relationships/slideLayout" Target="../slideLayouts/slideLayout439.xml"/><Relationship Id="rId9" Type="http://schemas.openxmlformats.org/officeDocument/2006/relationships/slideLayout" Target="../slideLayouts/slideLayout444.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4.xml"/><Relationship Id="rId3" Type="http://schemas.openxmlformats.org/officeDocument/2006/relationships/slideLayout" Target="../slideLayouts/slideLayout449.xml"/><Relationship Id="rId7" Type="http://schemas.openxmlformats.org/officeDocument/2006/relationships/slideLayout" Target="../slideLayouts/slideLayout453.xml"/><Relationship Id="rId12" Type="http://schemas.openxmlformats.org/officeDocument/2006/relationships/theme" Target="../theme/theme42.xml"/><Relationship Id="rId2" Type="http://schemas.openxmlformats.org/officeDocument/2006/relationships/slideLayout" Target="../slideLayouts/slideLayout448.xml"/><Relationship Id="rId1" Type="http://schemas.openxmlformats.org/officeDocument/2006/relationships/slideLayout" Target="../slideLayouts/slideLayout447.xml"/><Relationship Id="rId6" Type="http://schemas.openxmlformats.org/officeDocument/2006/relationships/slideLayout" Target="../slideLayouts/slideLayout452.xml"/><Relationship Id="rId11" Type="http://schemas.openxmlformats.org/officeDocument/2006/relationships/slideLayout" Target="../slideLayouts/slideLayout457.xml"/><Relationship Id="rId5" Type="http://schemas.openxmlformats.org/officeDocument/2006/relationships/slideLayout" Target="../slideLayouts/slideLayout451.xml"/><Relationship Id="rId10" Type="http://schemas.openxmlformats.org/officeDocument/2006/relationships/slideLayout" Target="../slideLayouts/slideLayout456.xml"/><Relationship Id="rId4" Type="http://schemas.openxmlformats.org/officeDocument/2006/relationships/slideLayout" Target="../slideLayouts/slideLayout450.xml"/><Relationship Id="rId9" Type="http://schemas.openxmlformats.org/officeDocument/2006/relationships/slideLayout" Target="../slideLayouts/slideLayout455.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5.xml"/><Relationship Id="rId3" Type="http://schemas.openxmlformats.org/officeDocument/2006/relationships/slideLayout" Target="../slideLayouts/slideLayout460.xml"/><Relationship Id="rId7" Type="http://schemas.openxmlformats.org/officeDocument/2006/relationships/slideLayout" Target="../slideLayouts/slideLayout464.xml"/><Relationship Id="rId12" Type="http://schemas.openxmlformats.org/officeDocument/2006/relationships/theme" Target="../theme/theme43.xml"/><Relationship Id="rId2" Type="http://schemas.openxmlformats.org/officeDocument/2006/relationships/slideLayout" Target="../slideLayouts/slideLayout459.xml"/><Relationship Id="rId1" Type="http://schemas.openxmlformats.org/officeDocument/2006/relationships/slideLayout" Target="../slideLayouts/slideLayout458.xml"/><Relationship Id="rId6" Type="http://schemas.openxmlformats.org/officeDocument/2006/relationships/slideLayout" Target="../slideLayouts/slideLayout463.xml"/><Relationship Id="rId11" Type="http://schemas.openxmlformats.org/officeDocument/2006/relationships/slideLayout" Target="../slideLayouts/slideLayout468.xml"/><Relationship Id="rId5" Type="http://schemas.openxmlformats.org/officeDocument/2006/relationships/slideLayout" Target="../slideLayouts/slideLayout462.xml"/><Relationship Id="rId10" Type="http://schemas.openxmlformats.org/officeDocument/2006/relationships/slideLayout" Target="../slideLayouts/slideLayout467.xml"/><Relationship Id="rId4" Type="http://schemas.openxmlformats.org/officeDocument/2006/relationships/slideLayout" Target="../slideLayouts/slideLayout461.xml"/><Relationship Id="rId9" Type="http://schemas.openxmlformats.org/officeDocument/2006/relationships/slideLayout" Target="../slideLayouts/slideLayout466.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6.xml"/><Relationship Id="rId3" Type="http://schemas.openxmlformats.org/officeDocument/2006/relationships/slideLayout" Target="../slideLayouts/slideLayout471.xml"/><Relationship Id="rId7" Type="http://schemas.openxmlformats.org/officeDocument/2006/relationships/slideLayout" Target="../slideLayouts/slideLayout475.xml"/><Relationship Id="rId12" Type="http://schemas.openxmlformats.org/officeDocument/2006/relationships/theme" Target="../theme/theme44.xml"/><Relationship Id="rId2" Type="http://schemas.openxmlformats.org/officeDocument/2006/relationships/slideLayout" Target="../slideLayouts/slideLayout470.xml"/><Relationship Id="rId1" Type="http://schemas.openxmlformats.org/officeDocument/2006/relationships/slideLayout" Target="../slideLayouts/slideLayout469.xml"/><Relationship Id="rId6" Type="http://schemas.openxmlformats.org/officeDocument/2006/relationships/slideLayout" Target="../slideLayouts/slideLayout474.xml"/><Relationship Id="rId11" Type="http://schemas.openxmlformats.org/officeDocument/2006/relationships/slideLayout" Target="../slideLayouts/slideLayout479.xml"/><Relationship Id="rId5" Type="http://schemas.openxmlformats.org/officeDocument/2006/relationships/slideLayout" Target="../slideLayouts/slideLayout473.xml"/><Relationship Id="rId10" Type="http://schemas.openxmlformats.org/officeDocument/2006/relationships/slideLayout" Target="../slideLayouts/slideLayout478.xml"/><Relationship Id="rId4" Type="http://schemas.openxmlformats.org/officeDocument/2006/relationships/slideLayout" Target="../slideLayouts/slideLayout472.xml"/><Relationship Id="rId9" Type="http://schemas.openxmlformats.org/officeDocument/2006/relationships/slideLayout" Target="../slideLayouts/slideLayout477.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13" Type="http://schemas.openxmlformats.org/officeDocument/2006/relationships/image" Target="../media/image1.png"/><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theme" Target="../theme/theme55.xml"/><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slideLayout" Target="../slideLayouts/slideLayout601.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3"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87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2019. 1. 28.</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1/28/19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4332147"/>
      </p:ext>
    </p:extLst>
  </p:cSld>
  <p:clrMap bg1="lt1" tx1="dk1" bg2="lt2" tx2="dk2" accent1="accent1" accent2="accent2" accent3="accent3" accent4="accent4" accent5="accent5" accent6="accent6" hlink="hlink" folHlink="folHlink"/>
  <p:sldLayoutIdLst>
    <p:sldLayoutId id="2147487768" r:id="rId1"/>
    <p:sldLayoutId id="2147487769" r:id="rId2"/>
    <p:sldLayoutId id="2147487770" r:id="rId3"/>
    <p:sldLayoutId id="2147487771" r:id="rId4"/>
    <p:sldLayoutId id="2147487772" r:id="rId5"/>
    <p:sldLayoutId id="2147487773" r:id="rId6"/>
    <p:sldLayoutId id="2147487774" r:id="rId7"/>
    <p:sldLayoutId id="2147487775" r:id="rId8"/>
    <p:sldLayoutId id="2147487776" r:id="rId9"/>
    <p:sldLayoutId id="2147487777" r:id="rId10"/>
    <p:sldLayoutId id="214748777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190129"/>
      </p:ext>
    </p:extLst>
  </p:cSld>
  <p:clrMap bg1="lt1" tx1="dk1" bg2="lt2" tx2="dk2" accent1="accent1" accent2="accent2" accent3="accent3" accent4="accent4" accent5="accent5" accent6="accent6" hlink="hlink" folHlink="folHlink"/>
  <p:sldLayoutIdLst>
    <p:sldLayoutId id="2147487792" r:id="rId1"/>
    <p:sldLayoutId id="2147487793" r:id="rId2"/>
    <p:sldLayoutId id="2147487794" r:id="rId3"/>
    <p:sldLayoutId id="2147487795" r:id="rId4"/>
    <p:sldLayoutId id="2147487796" r:id="rId5"/>
    <p:sldLayoutId id="2147487797" r:id="rId6"/>
    <p:sldLayoutId id="2147487798" r:id="rId7"/>
    <p:sldLayoutId id="2147487799" r:id="rId8"/>
    <p:sldLayoutId id="2147487800" r:id="rId9"/>
    <p:sldLayoutId id="2147487801" r:id="rId10"/>
    <p:sldLayoutId id="214748780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5217381"/>
      </p:ext>
    </p:extLst>
  </p:cSld>
  <p:clrMap bg1="lt1" tx1="dk1" bg2="lt2" tx2="dk2" accent1="accent1" accent2="accent2" accent3="accent3" accent4="accent4" accent5="accent5" accent6="accent6" hlink="hlink" folHlink="folHlink"/>
  <p:sldLayoutIdLst>
    <p:sldLayoutId id="2147488625" r:id="rId1"/>
    <p:sldLayoutId id="214748862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4554631"/>
      </p:ext>
    </p:extLst>
  </p:cSld>
  <p:clrMap bg1="lt1" tx1="dk1" bg2="lt2" tx2="dk2" accent1="accent1" accent2="accent2" accent3="accent3" accent4="accent4" accent5="accent5" accent6="accent6" hlink="hlink" folHlink="folHlink"/>
  <p:sldLayoutIdLst>
    <p:sldLayoutId id="2147488744" r:id="rId1"/>
    <p:sldLayoutId id="2147488745" r:id="rId2"/>
    <p:sldLayoutId id="2147488746" r:id="rId3"/>
    <p:sldLayoutId id="2147488747" r:id="rId4"/>
    <p:sldLayoutId id="2147488748" r:id="rId5"/>
    <p:sldLayoutId id="2147488749" r:id="rId6"/>
    <p:sldLayoutId id="2147488750" r:id="rId7"/>
    <p:sldLayoutId id="2147488751" r:id="rId8"/>
    <p:sldLayoutId id="2147488752" r:id="rId9"/>
    <p:sldLayoutId id="2147488753" r:id="rId10"/>
    <p:sldLayoutId id="2147488754"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9958798-9B1B-6641-9F35-7F47B962806E}" type="datetime1">
              <a:rPr lang="en-US" smtClean="0">
                <a:solidFill>
                  <a:prstClr val="black">
                    <a:tint val="75000"/>
                  </a:prstClr>
                </a:solidFill>
                <a:latin typeface="Calibri"/>
              </a:rPr>
              <a:pPr defTabSz="457200"/>
              <a:t>1/28/19</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2400">
                <a:solidFill>
                  <a:schemeClr val="tx1">
                    <a:tint val="75000"/>
                  </a:schemeClr>
                </a:solidFill>
              </a:defRPr>
            </a:lvl1pPr>
          </a:lstStyle>
          <a:p>
            <a:pPr defTabSz="457200"/>
            <a:fld id="{002C8897-7E0F-D74E-BB6D-222FC9BDF5EC}" type="slidenum">
              <a:rPr lang="en-US" smtClean="0">
                <a:solidFill>
                  <a:prstClr val="black">
                    <a:tint val="75000"/>
                  </a:prstClr>
                </a:solidFill>
                <a:latin typeface="Calibri"/>
              </a:rPr>
              <a:pPr defTabSz="457200"/>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907021251"/>
      </p:ext>
    </p:extLst>
  </p:cSld>
  <p:clrMap bg1="lt1" tx1="dk1" bg2="lt2" tx2="dk2" accent1="accent1" accent2="accent2" accent3="accent3" accent4="accent4" accent5="accent5" accent6="accent6" hlink="hlink" folHlink="folHlink"/>
  <p:sldLayoutIdLst>
    <p:sldLayoutId id="2147488757" r:id="rId1"/>
    <p:sldLayoutId id="2147488758" r:id="rId2"/>
    <p:sldLayoutId id="2147488759" r:id="rId3"/>
    <p:sldLayoutId id="2147488760" r:id="rId4"/>
    <p:sldLayoutId id="2147488761" r:id="rId5"/>
    <p:sldLayoutId id="2147488762" r:id="rId6"/>
    <p:sldLayoutId id="2147488763" r:id="rId7"/>
    <p:sldLayoutId id="2147488764" r:id="rId8"/>
    <p:sldLayoutId id="2147488765" r:id="rId9"/>
    <p:sldLayoutId id="2147488766" r:id="rId10"/>
    <p:sldLayoutId id="214748876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tiff"/><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4.jpe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32.emf"/><Relationship Id="rId2" Type="http://schemas.openxmlformats.org/officeDocument/2006/relationships/slideLayout" Target="../slideLayouts/slideLayout497.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3.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36.png"/><Relationship Id="rId1" Type="http://schemas.openxmlformats.org/officeDocument/2006/relationships/slideLayout" Target="../slideLayouts/slideLayout261.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2.emf"/><Relationship Id="rId2" Type="http://schemas.openxmlformats.org/officeDocument/2006/relationships/slideLayout" Target="../slideLayouts/slideLayout497.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35.jpeg"/><Relationship Id="rId10" Type="http://schemas.openxmlformats.org/officeDocument/2006/relationships/image" Target="../media/image37.jpeg"/><Relationship Id="rId4" Type="http://schemas.openxmlformats.org/officeDocument/2006/relationships/image" Target="../media/image34.png"/><Relationship Id="rId9" Type="http://schemas.openxmlformats.org/officeDocument/2006/relationships/image" Target="../media/image33.emf"/></Relationships>
</file>

<file path=ppt/slides/_rels/slide15.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9.xml"/><Relationship Id="rId1" Type="http://schemas.openxmlformats.org/officeDocument/2006/relationships/slideLayout" Target="../slideLayouts/slideLayout514.xml"/><Relationship Id="rId5" Type="http://schemas.openxmlformats.org/officeDocument/2006/relationships/hyperlink" Target="http://mrfast.sourceforge.net/" TargetMode="External"/><Relationship Id="rId4" Type="http://schemas.openxmlformats.org/officeDocument/2006/relationships/image" Target="../media/image39.tiff"/></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hyperlink" Target="http://mrfast.sourceforge.net/" TargetMode="External"/><Relationship Id="rId1" Type="http://schemas.openxmlformats.org/officeDocument/2006/relationships/slideLayout" Target="../slideLayouts/slideLayout514.xml"/></Relationships>
</file>

<file path=ppt/slides/_rels/slide19.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41.tiff"/><Relationship Id="rId1" Type="http://schemas.openxmlformats.org/officeDocument/2006/relationships/slideLayout" Target="../slideLayouts/slideLayout51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97.xml"/><Relationship Id="rId1" Type="http://schemas.openxmlformats.org/officeDocument/2006/relationships/vmlDrawing" Target="../drawings/vmlDrawing3.vml"/><Relationship Id="rId6" Type="http://schemas.openxmlformats.org/officeDocument/2006/relationships/image" Target="../media/image43.jpeg"/><Relationship Id="rId5" Type="http://schemas.openxmlformats.org/officeDocument/2006/relationships/image" Target="../media/image42.e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44.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hyperlink" Target="https://arxiv.org/pdf/1711.01177.pdf"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2" Type="http://schemas.openxmlformats.org/officeDocument/2006/relationships/image" Target="../media/image47.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0.jpeg"/><Relationship Id="rId1" Type="http://schemas.openxmlformats.org/officeDocument/2006/relationships/slideLayout" Target="../slideLayouts/slideLayout82.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82.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82.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1.png"/><Relationship Id="rId1" Type="http://schemas.openxmlformats.org/officeDocument/2006/relationships/slideLayout" Target="../slideLayouts/slideLayout8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3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38.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337.xml"/></Relationships>
</file>

<file path=ppt/slides/_rels/slide4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4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png"/><Relationship Id="rId7" Type="http://schemas.openxmlformats.org/officeDocument/2006/relationships/image" Target="../media/image60.png"/><Relationship Id="rId2" Type="http://schemas.openxmlformats.org/officeDocument/2006/relationships/notesSlide" Target="../notesSlides/notesSlide15.xml"/><Relationship Id="rId1" Type="http://schemas.openxmlformats.org/officeDocument/2006/relationships/slideLayout" Target="../slideLayouts/slideLayout63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4.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png"/><Relationship Id="rId7" Type="http://schemas.openxmlformats.org/officeDocument/2006/relationships/image" Target="../media/image60.png"/><Relationship Id="rId2" Type="http://schemas.openxmlformats.org/officeDocument/2006/relationships/notesSlide" Target="../notesSlides/notesSlide16.xml"/><Relationship Id="rId1" Type="http://schemas.openxmlformats.org/officeDocument/2006/relationships/slideLayout" Target="../slideLayouts/slideLayout63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4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2.tif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5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85.xml"/></Relationships>
</file>

<file path=ppt/slides/_rels/slide5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8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150.xml"/></Relationships>
</file>

<file path=ppt/slides/_rels/slide5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50.xml"/></Relationships>
</file>

<file path=ppt/slides/_rels/slide58.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50.xml"/></Relationships>
</file>

<file path=ppt/slides/_rels/slide59.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50.xml"/></Relationships>
</file>

<file path=ppt/slides/_rels/slide6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72.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5.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74.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73.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6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5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7.xml"/><Relationship Id="rId1" Type="http://schemas.openxmlformats.org/officeDocument/2006/relationships/slideLayout" Target="../slideLayouts/slideLayout437.xml"/></Relationships>
</file>

<file path=ppt/slides/_rels/slide7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8.xml"/><Relationship Id="rId1" Type="http://schemas.openxmlformats.org/officeDocument/2006/relationships/slideLayout" Target="../slideLayouts/slideLayout448.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7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19.xml"/><Relationship Id="rId1" Type="http://schemas.openxmlformats.org/officeDocument/2006/relationships/slideLayout" Target="../slideLayouts/slideLayout448.xml"/><Relationship Id="rId4" Type="http://schemas.openxmlformats.org/officeDocument/2006/relationships/image" Target="../media/image83.jpg"/></Relationships>
</file>

<file path=ppt/slides/_rels/slide7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20.xml"/><Relationship Id="rId1" Type="http://schemas.openxmlformats.org/officeDocument/2006/relationships/slideLayout" Target="../slideLayouts/slideLayout448.xml"/><Relationship Id="rId4" Type="http://schemas.openxmlformats.org/officeDocument/2006/relationships/image" Target="../media/image83.jpg"/></Relationships>
</file>

<file path=ppt/slides/_rels/slide75.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21.xml"/><Relationship Id="rId1" Type="http://schemas.openxmlformats.org/officeDocument/2006/relationships/slideLayout" Target="../slideLayouts/slideLayout448.xml"/><Relationship Id="rId4" Type="http://schemas.openxmlformats.org/officeDocument/2006/relationships/image" Target="../media/image83.jpg"/></Relationships>
</file>

<file path=ppt/slides/_rels/slide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459.xml"/><Relationship Id="rId6" Type="http://schemas.openxmlformats.org/officeDocument/2006/relationships/hyperlink" Target="https://github.com/CMU-SAFARI/rowhammer" TargetMode="External"/><Relationship Id="rId5" Type="http://schemas.openxmlformats.org/officeDocument/2006/relationships/image" Target="../media/image84.jpeg"/><Relationship Id="rId4" Type="http://schemas.microsoft.com/office/2007/relationships/hdphoto" Target="../media/hdphoto1.wdp"/></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459.xml"/><Relationship Id="rId6" Type="http://schemas.openxmlformats.org/officeDocument/2006/relationships/hyperlink" Target="https://github.com/CMU-SAFARI/rowhammer" TargetMode="External"/><Relationship Id="rId5" Type="http://schemas.openxmlformats.org/officeDocument/2006/relationships/image" Target="../media/image84.jpeg"/><Relationship Id="rId4" Type="http://schemas.microsoft.com/office/2007/relationships/hdphoto" Target="../media/hdphoto1.wdp"/></Relationships>
</file>

<file path=ppt/slides/_rels/slide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459.xml"/><Relationship Id="rId6" Type="http://schemas.openxmlformats.org/officeDocument/2006/relationships/hyperlink" Target="https://github.com/CMU-SAFARI/rowhammer" TargetMode="External"/><Relationship Id="rId5" Type="http://schemas.openxmlformats.org/officeDocument/2006/relationships/image" Target="../media/image84.jpeg"/><Relationship Id="rId4" Type="http://schemas.microsoft.com/office/2007/relationships/hdphoto" Target="../media/hdphoto1.wdp"/></Relationships>
</file>

<file path=ppt/slides/_rels/slide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459.xml"/><Relationship Id="rId6" Type="http://schemas.openxmlformats.org/officeDocument/2006/relationships/hyperlink" Target="https://github.com/CMU-SAFARI/rowhammer" TargetMode="External"/><Relationship Id="rId5" Type="http://schemas.openxmlformats.org/officeDocument/2006/relationships/image" Target="../media/image84.jpeg"/><Relationship Id="rId4" Type="http://schemas.microsoft.com/office/2007/relationships/hdphoto" Target="../media/hdphoto1.wdp"/></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459.xml"/><Relationship Id="rId6" Type="http://schemas.openxmlformats.org/officeDocument/2006/relationships/hyperlink" Target="https://github.com/CMU-SAFARI/rowhammer" TargetMode="External"/><Relationship Id="rId5" Type="http://schemas.openxmlformats.org/officeDocument/2006/relationships/image" Target="../media/image84.jpeg"/><Relationship Id="rId4" Type="http://schemas.microsoft.com/office/2007/relationships/hdphoto" Target="../media/hdphoto1.wdp"/></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48.xml"/></Relationships>
</file>

<file path=ppt/slides/_rels/slide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61.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87.png"/></Relationships>
</file>

<file path=ppt/slides/_rels/slide8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1.xml"/></Relationships>
</file>

<file path=ppt/slides/_rels/slide8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8.xml"/><Relationship Id="rId1" Type="http://schemas.openxmlformats.org/officeDocument/2006/relationships/slideLayout" Target="../slideLayouts/slideLayout261.xml"/><Relationship Id="rId4" Type="http://schemas.openxmlformats.org/officeDocument/2006/relationships/image" Target="../media/image89.png"/></Relationships>
</file>

<file path=ppt/slides/_rels/slide8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9.xml"/><Relationship Id="rId1" Type="http://schemas.openxmlformats.org/officeDocument/2006/relationships/slideLayout" Target="../slideLayouts/slideLayout261.xml"/><Relationship Id="rId5" Type="http://schemas.openxmlformats.org/officeDocument/2006/relationships/image" Target="../media/image90.png"/><Relationship Id="rId4" Type="http://schemas.openxmlformats.org/officeDocument/2006/relationships/image" Target="../media/image89.png"/></Relationships>
</file>

<file path=ppt/slides/_rels/slide86.xml.rels><?xml version="1.0" encoding="UTF-8" standalone="yes"?>
<Relationships xmlns="http://schemas.openxmlformats.org/package/2006/relationships"><Relationship Id="rId8" Type="http://schemas.openxmlformats.org/officeDocument/2006/relationships/hyperlink" Target="https://github.com/CMU-SAFARI/rowhammer" TargetMode="External"/><Relationship Id="rId3" Type="http://schemas.openxmlformats.org/officeDocument/2006/relationships/hyperlink" Target="http://cag.engr.uconn.edu/isca2014/" TargetMode="External"/><Relationship Id="rId7" Type="http://schemas.openxmlformats.org/officeDocument/2006/relationships/hyperlink" Target="http://users.ece.cmu.edu/~omutlu/pub/dram-row-hammer_kim_lightning-talk_isca14.pdf"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1.xml"/><Relationship Id="rId6" Type="http://schemas.openxmlformats.org/officeDocument/2006/relationships/hyperlink" Target="http://users.ece.cmu.edu/~omutlu/pub/dram-row-hammer_kim_lightning-talk_isca14.pptx" TargetMode="External"/><Relationship Id="rId5" Type="http://schemas.openxmlformats.org/officeDocument/2006/relationships/hyperlink" Target="http://users.ece.cmu.edu/~omutlu/pub/dram-row-hammer_kim_talk_isca14.pdf" TargetMode="External"/><Relationship Id="rId10" Type="http://schemas.openxmlformats.org/officeDocument/2006/relationships/hyperlink" Target="https://github.com/google/rowhammer-test" TargetMode="External"/><Relationship Id="rId4" Type="http://schemas.openxmlformats.org/officeDocument/2006/relationships/hyperlink" Target="http://users.ece.cmu.edu/~omutlu/pub/dram-row-hammer_kim_talk_isca14.pptx" TargetMode="External"/><Relationship Id="rId9" Type="http://schemas.openxmlformats.org/officeDocument/2006/relationships/hyperlink" Target="http://googleprojectzero.blogspot.com/2015/03/exploiting-dram-rowhammer-bug-to-gain.html"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github.com/IAIK/rowhammerjs" TargetMode="External"/><Relationship Id="rId2" Type="http://schemas.openxmlformats.org/officeDocument/2006/relationships/hyperlink" Target="http://arxiv.org/abs/1507.06955" TargetMode="External"/><Relationship Id="rId1" Type="http://schemas.openxmlformats.org/officeDocument/2006/relationships/slideLayout" Target="../slideLayouts/slideLayout261.xml"/><Relationship Id="rId4" Type="http://schemas.openxmlformats.org/officeDocument/2006/relationships/hyperlink" Target="http://dl.acm.org/citation.cfm?doid=2872362.2872390" TargetMode="External"/></Relationships>
</file>

<file path=ppt/slides/_rels/slide88.xml.rels><?xml version="1.0" encoding="UTF-8" standalone="yes"?>
<Relationships xmlns="http://schemas.openxmlformats.org/package/2006/relationships"><Relationship Id="rId2" Type="http://schemas.openxmlformats.org/officeDocument/2006/relationships/hyperlink" Target="https://www.ieee-security.org/TC/SP2016/papers/0824a987.pdf" TargetMode="External"/><Relationship Id="rId1" Type="http://schemas.openxmlformats.org/officeDocument/2006/relationships/slideLayout" Target="../slideLayouts/slideLayout261.xml"/></Relationships>
</file>

<file path=ppt/slides/_rels/slide89.xml.rels><?xml version="1.0" encoding="UTF-8" standalone="yes"?>
<Relationships xmlns="http://schemas.openxmlformats.org/package/2006/relationships"><Relationship Id="rId3" Type="http://schemas.openxmlformats.org/officeDocument/2006/relationships/hyperlink" Target="http://dl.acm.org/citation.cfm?id=2976749.2978406" TargetMode="External"/><Relationship Id="rId2" Type="http://schemas.openxmlformats.org/officeDocument/2006/relationships/hyperlink" Target="https://www.usenix.org/system/files/conference/usenixsecurity16/sec16_paper_razavi.pdf" TargetMode="External"/><Relationship Id="rId1" Type="http://schemas.openxmlformats.org/officeDocument/2006/relationships/slideLayout" Target="../slideLayouts/slideLayout261.xml"/></Relationships>
</file>

<file path=ppt/slides/_rels/slide90.xml.rels><?xml version="1.0" encoding="UTF-8" standalone="yes"?>
<Relationships xmlns="http://schemas.openxmlformats.org/package/2006/relationships"><Relationship Id="rId3" Type="http://schemas.openxmlformats.org/officeDocument/2006/relationships/hyperlink" Target="https://www.cs.vu.nl/~herbertb/download/papers/throwhammer_atc18.pdf" TargetMode="External"/><Relationship Id="rId2" Type="http://schemas.openxmlformats.org/officeDocument/2006/relationships/hyperlink" Target="https://www.vusec.net/wp-content/uploads/2018/05/glitch.pdf" TargetMode="External"/><Relationship Id="rId1" Type="http://schemas.openxmlformats.org/officeDocument/2006/relationships/slideLayout" Target="../slideLayouts/slideLayout261.xml"/></Relationships>
</file>

<file path=ppt/slides/_rels/slide91.xml.rels><?xml version="1.0" encoding="UTF-8" standalone="yes"?>
<Relationships xmlns="http://schemas.openxmlformats.org/package/2006/relationships"><Relationship Id="rId2" Type="http://schemas.openxmlformats.org/officeDocument/2006/relationships/hyperlink" Target="https://arxiv.org/pdf/1805.04956.pdf" TargetMode="External"/><Relationship Id="rId1" Type="http://schemas.openxmlformats.org/officeDocument/2006/relationships/slideLayout" Target="../slideLayouts/slideLayout261.xml"/></Relationships>
</file>

<file path=ppt/slides/_rels/slide9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1.xml"/></Relationships>
</file>

<file path=ppt/slides/_rels/slide9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61.xml"/></Relationships>
</file>

<file path=ppt/slides/_rels/slide9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591.xml"/></Relationships>
</file>

<file path=ppt/slides/_rels/slide9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591.xml"/></Relationships>
</file>

<file path=ppt/slides/_rels/slide9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591.xml"/><Relationship Id="rId4" Type="http://schemas.openxmlformats.org/officeDocument/2006/relationships/image" Target="../media/image99.png"/></Relationships>
</file>

<file path=ppt/slides/_rels/slide9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6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1.xml"/></Relationships>
</file>

<file path=ppt/slides/_rels/slide99.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support.apple.com/en-gb/HT204934" TargetMode="External"/><Relationship Id="rId1" Type="http://schemas.openxmlformats.org/officeDocument/2006/relationships/slideLayout" Target="../slideLayouts/slideLayout26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7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0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103.xml.rels><?xml version="1.0" encoding="UTF-8" standalone="yes"?>
<Relationships xmlns="http://schemas.openxmlformats.org/package/2006/relationships"><Relationship Id="rId3" Type="http://schemas.openxmlformats.org/officeDocument/2006/relationships/image" Target="../media/image102.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5.xml"/></Relationships>
</file>

<file path=ppt/slides/_rels/slide104.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03.jpg"/><Relationship Id="rId1" Type="http://schemas.openxmlformats.org/officeDocument/2006/relationships/slideLayout" Target="../slideLayouts/slideLayout285.xml"/></Relationships>
</file>

<file path=ppt/slides/_rels/slide10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04.png"/><Relationship Id="rId1" Type="http://schemas.openxmlformats.org/officeDocument/2006/relationships/slideLayout" Target="../slideLayouts/slideLayout285.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0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5.png"/><Relationship Id="rId1" Type="http://schemas.openxmlformats.org/officeDocument/2006/relationships/slideLayout" Target="../slideLayouts/slideLayout285.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0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85.xml"/></Relationships>
</file>

<file path=ppt/slides/_rels/slide10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85.xml"/></Relationships>
</file>

<file path=ppt/slides/_rels/slide10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61.xml"/></Relationships>
</file>

<file path=ppt/slides/_rels/slide110.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107.jpeg"/><Relationship Id="rId1" Type="http://schemas.openxmlformats.org/officeDocument/2006/relationships/slideLayout" Target="../slideLayouts/slideLayout261.xml"/><Relationship Id="rId4" Type="http://schemas.openxmlformats.org/officeDocument/2006/relationships/image" Target="../media/image108.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0.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72.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1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11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3.xml"/></Relationships>
</file>

<file path=ppt/slides/_rels/slide117.xml.rels><?xml version="1.0" encoding="UTF-8" standalone="yes"?>
<Relationships xmlns="http://schemas.openxmlformats.org/package/2006/relationships"><Relationship Id="rId3" Type="http://schemas.openxmlformats.org/officeDocument/2006/relationships/hyperlink" Target="http://www.sigmetrics.org/sigmetrics2015/" TargetMode="External"/><Relationship Id="rId7" Type="http://schemas.openxmlformats.org/officeDocument/2006/relationships/image" Target="../media/image109.png"/><Relationship Id="rId2" Type="http://schemas.openxmlformats.org/officeDocument/2006/relationships/hyperlink" Target="http://users.ece.cmu.edu/~omutlu/pub/flash-memory-failures-in-the-field-at-facebook_sigmetrics15.pdf" TargetMode="External"/><Relationship Id="rId1" Type="http://schemas.openxmlformats.org/officeDocument/2006/relationships/slideLayout" Target="../slideLayouts/slideLayout2.xml"/><Relationship Id="rId6" Type="http://schemas.openxmlformats.org/officeDocument/2006/relationships/hyperlink" Target="http://www.zdnet.com/article/facebooks-ssd-experience/" TargetMode="External"/><Relationship Id="rId5" Type="http://schemas.openxmlformats.org/officeDocument/2006/relationships/hyperlink" Target="http://users.ece.cmu.edu/~omutlu/pub/flash-memory-failures-in-the-field-at-facebook_sigmetrics15-talk.pdf" TargetMode="External"/><Relationship Id="rId4" Type="http://schemas.openxmlformats.org/officeDocument/2006/relationships/hyperlink" Target="http://users.ece.cmu.edu/~omutlu/pub/flash-memory-failures-in-the-field-at-facebook_sigmetrics15-talk.pptx"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85.xml"/><Relationship Id="rId6" Type="http://schemas.openxmlformats.org/officeDocument/2006/relationships/image" Target="../media/image110.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85.xml"/></Relationships>
</file>

<file path=ppt/slides/_rels/slide12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85.xml"/></Relationships>
</file>

<file path=ppt/slides/_rels/slide123.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4.xml"/><Relationship Id="rId1" Type="http://schemas.openxmlformats.org/officeDocument/2006/relationships/slideLayout" Target="../slideLayouts/slideLayout285.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85.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85.xml"/></Relationships>
</file>

<file path=ppt/slides/_rels/slide126.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285.xml"/></Relationships>
</file>

<file path=ppt/slides/_rels/slide127.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notesSlide" Target="../notesSlides/notesSlide36.xml"/><Relationship Id="rId1" Type="http://schemas.openxmlformats.org/officeDocument/2006/relationships/slideLayout" Target="../slideLayouts/slideLayout285.xml"/></Relationships>
</file>

<file path=ppt/slides/_rels/slide128.xml.rels><?xml version="1.0" encoding="UTF-8" standalone="yes"?>
<Relationships xmlns="http://schemas.openxmlformats.org/package/2006/relationships"><Relationship Id="rId2" Type="http://schemas.openxmlformats.org/officeDocument/2006/relationships/image" Target="../media/image114.emf"/><Relationship Id="rId1" Type="http://schemas.openxmlformats.org/officeDocument/2006/relationships/slideLayout" Target="../slideLayouts/slideLayout285.xml"/></Relationships>
</file>

<file path=ppt/slides/_rels/slide129.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85.xml"/><Relationship Id="rId6" Type="http://schemas.openxmlformats.org/officeDocument/2006/relationships/image" Target="../media/image110.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13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85.xml"/></Relationships>
</file>

<file path=ppt/slides/_rels/slide1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85.xml"/></Relationships>
</file>

<file path=ppt/slides/_rels/slide132.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285.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115.png"/></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49.xml"/></Relationships>
</file>

<file path=ppt/slides/_rels/slide13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8.xml"/><Relationship Id="rId1" Type="http://schemas.openxmlformats.org/officeDocument/2006/relationships/slideLayout" Target="../slideLayouts/slideLayout649.xml"/><Relationship Id="rId4" Type="http://schemas.openxmlformats.org/officeDocument/2006/relationships/image" Target="../media/image117.png"/></Relationships>
</file>

<file path=ppt/slides/_rels/slide135.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avatar-dram-refresh_dsn15.pdf" TargetMode="External"/><Relationship Id="rId1" Type="http://schemas.openxmlformats.org/officeDocument/2006/relationships/slideLayout" Target="../slideLayouts/slideLayout285.xml"/><Relationship Id="rId6" Type="http://schemas.openxmlformats.org/officeDocument/2006/relationships/image" Target="../media/image118.png"/><Relationship Id="rId5" Type="http://schemas.openxmlformats.org/officeDocument/2006/relationships/hyperlink" Target="https://people.inf.ethz.ch/omutlu/pub/avatar-dram-refresh_dsn15-talk.pdf" TargetMode="External"/><Relationship Id="rId4" Type="http://schemas.openxmlformats.org/officeDocument/2006/relationships/hyperlink" Target="https://people.inf.ethz.ch/omutlu/pub/avatar-dram-refresh_dsn15-talk.pptx" TargetMode="External"/></Relationships>
</file>

<file path=ppt/slides/_rels/slide136.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285.xml"/><Relationship Id="rId6" Type="http://schemas.openxmlformats.org/officeDocument/2006/relationships/image" Target="../media/image119.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137.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285.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120.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138.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121.png"/><Relationship Id="rId1" Type="http://schemas.openxmlformats.org/officeDocument/2006/relationships/slideLayout" Target="../slideLayouts/slideLayout285.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139.xml.rels><?xml version="1.0" encoding="UTF-8" standalone="yes"?>
<Relationships xmlns="http://schemas.openxmlformats.org/package/2006/relationships"><Relationship Id="rId3" Type="http://schemas.openxmlformats.org/officeDocument/2006/relationships/image" Target="../media/image122.jpeg"/><Relationship Id="rId7" Type="http://schemas.openxmlformats.org/officeDocument/2006/relationships/image" Target="../media/image126.jpg"/><Relationship Id="rId2" Type="http://schemas.openxmlformats.org/officeDocument/2006/relationships/notesSlide" Target="../notesSlides/notesSlide39.xml"/><Relationship Id="rId1" Type="http://schemas.openxmlformats.org/officeDocument/2006/relationships/slideLayout" Target="../slideLayouts/slideLayout624.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jpe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60.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4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50.xml"/></Relationships>
</file>

<file path=ppt/slides/_rels/slide144.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150.xml"/></Relationships>
</file>

<file path=ppt/slides/_rels/slide145.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150.xml"/></Relationships>
</file>

<file path=ppt/slides/_rels/slide146.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150.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48.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61.xml"/></Relationships>
</file>

<file path=ppt/slides/_rels/slide150.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8" Type="http://schemas.openxmlformats.org/officeDocument/2006/relationships/hyperlink" Target="http://www.techspot.com/news/61090-researchers-publish-first-large-scale-field-ssd-reliability.html" TargetMode="External"/><Relationship Id="rId3" Type="http://schemas.openxmlformats.org/officeDocument/2006/relationships/hyperlink" Target="http://www.sigmetrics.org/sigmetrics2015/" TargetMode="External"/><Relationship Id="rId7" Type="http://schemas.openxmlformats.org/officeDocument/2006/relationships/hyperlink" Target="http://www.theregister.co.uk/2015/06/22/facebook_reveals_ssd_failure_rate_trough/" TargetMode="External"/><Relationship Id="rId2" Type="http://schemas.openxmlformats.org/officeDocument/2006/relationships/hyperlink" Target="https://people.inf.ethz.ch/omutlu/pub/flash-memory-failures-in-the-field-at-facebook_sigmetrics15.pdf" TargetMode="External"/><Relationship Id="rId1" Type="http://schemas.openxmlformats.org/officeDocument/2006/relationships/slideLayout" Target="../slideLayouts/slideLayout13.xml"/><Relationship Id="rId6" Type="http://schemas.openxmlformats.org/officeDocument/2006/relationships/hyperlink" Target="http://www.zdnet.com/article/facebooks-ssd-experience/" TargetMode="External"/><Relationship Id="rId5" Type="http://schemas.openxmlformats.org/officeDocument/2006/relationships/hyperlink" Target="https://people.inf.ethz.ch/omutlu/pub/flash-memory-failures-in-the-field-at-facebook_sigmetrics15-talk.pdf" TargetMode="External"/><Relationship Id="rId10" Type="http://schemas.openxmlformats.org/officeDocument/2006/relationships/image" Target="../media/image130.png"/><Relationship Id="rId4" Type="http://schemas.openxmlformats.org/officeDocument/2006/relationships/hyperlink" Target="https://people.inf.ethz.ch/omutlu/pub/flash-memory-failures-in-the-field-at-facebook_sigmetrics15-talk.pptx" TargetMode="External"/><Relationship Id="rId9" Type="http://schemas.openxmlformats.org/officeDocument/2006/relationships/hyperlink" Target="http://techreport.com/news/28519/facebook-ssd-reliability-study-shows-early-burnouts"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s://people.inf.ethz.ch/omutlu/pub/flash-memory-programming-vulnerabilities_hpca17.pdf" TargetMode="External"/><Relationship Id="rId2" Type="http://schemas.openxmlformats.org/officeDocument/2006/relationships/image" Target="../media/image131.emf"/><Relationship Id="rId1" Type="http://schemas.openxmlformats.org/officeDocument/2006/relationships/slideLayout" Target="../slideLayouts/slideLayout261.xml"/></Relationships>
</file>

<file path=ppt/slides/_rels/slide153.xml.rels><?xml version="1.0" encoding="UTF-8" standalone="yes"?>
<Relationships xmlns="http://schemas.openxmlformats.org/package/2006/relationships"><Relationship Id="rId8" Type="http://schemas.openxmlformats.org/officeDocument/2006/relationships/hyperlink" Target="https://people.inf.ethz.ch/omutlu/pub/heatwatch-3D-nand-errors-and-self-recovery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heatwatch-3D-nand-errors-and-self-recovery_hpca18_lightning-talk.pptx" TargetMode="External"/><Relationship Id="rId2" Type="http://schemas.openxmlformats.org/officeDocument/2006/relationships/hyperlink" Target="https://people.inf.ethz.ch/omutlu/pub/heatwatch-3D-nand-errors-and-self-recovery_hpca18.pdf" TargetMode="External"/><Relationship Id="rId1" Type="http://schemas.openxmlformats.org/officeDocument/2006/relationships/slideLayout" Target="../slideLayouts/slideLayout261.xml"/><Relationship Id="rId6" Type="http://schemas.openxmlformats.org/officeDocument/2006/relationships/hyperlink" Target="https://people.inf.ethz.ch/omutlu/pub/heatwatch-3D-nand-errors-and-self-recovery_hpca18_talk.pdf" TargetMode="External"/><Relationship Id="rId5" Type="http://schemas.openxmlformats.org/officeDocument/2006/relationships/hyperlink" Target="https://people.inf.ethz.ch/omutlu/pub/heatwatch-3D-nand-errors-and-self-recovery_hpca18_talk.pptx" TargetMode="External"/><Relationship Id="rId4" Type="http://schemas.openxmlformats.org/officeDocument/2006/relationships/hyperlink" Target="https://www.youtube.com/watch?v=7ZpGozzEVpY&amp;feature=youtu.be" TargetMode="External"/><Relationship Id="rId9" Type="http://schemas.openxmlformats.org/officeDocument/2006/relationships/image" Target="../media/image132.png"/></Relationships>
</file>

<file path=ppt/slides/_rels/slide154.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3D-NAND-flash-lifetime-early-retention-loss-and-process-variation_sigmetrics18-talk.pdf" TargetMode="External"/><Relationship Id="rId2" Type="http://schemas.openxmlformats.org/officeDocument/2006/relationships/hyperlink" Target="https://people.inf.ethz.ch/omutlu/pub/3D-NAND-flash-lifetime-early-retention-loss-and-process-variation_sigmetrics18_pomacs18-twocolumn.pdf" TargetMode="External"/><Relationship Id="rId1" Type="http://schemas.openxmlformats.org/officeDocument/2006/relationships/slideLayout" Target="../slideLayouts/slideLayout261.xml"/><Relationship Id="rId6" Type="http://schemas.openxmlformats.org/officeDocument/2006/relationships/hyperlink" Target="https://people.inf.ethz.ch/omutlu/pub/3D-NAND-flash-lifetime-early-retention-loss-and-process-variation_sigmetrics18-talk.pptx" TargetMode="External"/><Relationship Id="rId5" Type="http://schemas.openxmlformats.org/officeDocument/2006/relationships/hyperlink" Target="https://people.inf.ethz.ch/omutlu/pub/3D-NAND-flash-lifetime-early-retention-loss-and-process-variation_sigmetrics18_pomacs18.pdf" TargetMode="External"/><Relationship Id="rId4" Type="http://schemas.openxmlformats.org/officeDocument/2006/relationships/hyperlink" Target="https://people.inf.ethz.ch/omutlu/pub/3D-NAND-flash-lifetime-early-retention-loss-and-process-variation_sigmetrics18-abstract.pdf" TargetMode="External"/></Relationships>
</file>

<file path=ppt/slides/_rels/slide155.xml.rels><?xml version="1.0" encoding="UTF-8" standalone="yes"?>
<Relationships xmlns="http://schemas.openxmlformats.org/package/2006/relationships"><Relationship Id="rId2" Type="http://schemas.openxmlformats.org/officeDocument/2006/relationships/hyperlink" Target="http://proceedingsoftheieee.ieee.org/" TargetMode="External"/><Relationship Id="rId1" Type="http://schemas.openxmlformats.org/officeDocument/2006/relationships/slideLayout" Target="../slideLayouts/slideLayout261.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61.xml"/></Relationships>
</file>

<file path=ppt/slides/_rels/slide15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1.xml"/><Relationship Id="rId1" Type="http://schemas.openxmlformats.org/officeDocument/2006/relationships/slideLayout" Target="../slideLayouts/slideLayout278.xml"/><Relationship Id="rId4" Type="http://schemas.openxmlformats.org/officeDocument/2006/relationships/image" Target="../media/image134.jpeg"/></Relationships>
</file>

<file path=ppt/slides/_rels/slide158.xml.rels><?xml version="1.0" encoding="UTF-8" standalone="yes"?>
<Relationships xmlns="http://schemas.openxmlformats.org/package/2006/relationships"><Relationship Id="rId8" Type="http://schemas.openxmlformats.org/officeDocument/2006/relationships/image" Target="../media/image13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8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8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85.xml"/></Relationships>
</file>

<file path=ppt/slides/_rels/slide163.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8.jpeg"/><Relationship Id="rId2" Type="http://schemas.openxmlformats.org/officeDocument/2006/relationships/notesSlide" Target="../notesSlides/notesSlide4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29 January 2019</a:t>
            </a:r>
          </a:p>
          <a:p>
            <a:r>
              <a:rPr lang="en-US" sz="2200" dirty="0"/>
              <a:t>UT Austin ECE Endowed Lecture Series</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sp>
        <p:nvSpPr>
          <p:cNvPr id="13" name="Title 1"/>
          <p:cNvSpPr>
            <a:spLocks noGrp="1"/>
          </p:cNvSpPr>
          <p:nvPr>
            <p:ph type="ctrTitle"/>
          </p:nvPr>
        </p:nvSpPr>
        <p:spPr>
          <a:xfrm>
            <a:off x="216024" y="1371600"/>
            <a:ext cx="8820472" cy="2201416"/>
          </a:xfrm>
        </p:spPr>
        <p:txBody>
          <a:bodyPr>
            <a:normAutofit/>
          </a:bodyPr>
          <a:lstStyle/>
          <a:p>
            <a:pPr algn="ctr"/>
            <a:r>
              <a:rPr lang="en-US" sz="3600" b="1" dirty="0"/>
              <a:t>Memory Systems </a:t>
            </a:r>
            <a:br>
              <a:rPr lang="en-US" sz="3600" b="1" dirty="0"/>
            </a:br>
            <a:r>
              <a:rPr lang="en-US" sz="3600" b="1" dirty="0"/>
              <a:t>and Memory-Centric Computing Systems</a:t>
            </a:r>
            <a:br>
              <a:rPr lang="en-US" sz="3600" b="1" dirty="0"/>
            </a:br>
            <a:r>
              <a:rPr lang="en-US" sz="3600" b="1" dirty="0">
                <a:solidFill>
                  <a:srgbClr val="FF0000"/>
                </a:solidFill>
              </a:rPr>
              <a:t>Lecture 1: Trends &amp; Reliability/Security</a:t>
            </a:r>
          </a:p>
        </p:txBody>
      </p:sp>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3553587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bioinformatics, security</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Hardware security, energy 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3" name="Rectangle 22">
            <a:extLst>
              <a:ext uri="{FF2B5EF4-FFF2-40B4-BE49-F238E27FC236}">
                <a16:creationId xmlns:a16="http://schemas.microsoft.com/office/drawing/2014/main" id="{0F54DCD8-4CF3-1345-A6B8-D3F95408A4A3}"/>
              </a:ext>
            </a:extLst>
          </p:cNvPr>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a:extLst>
              <a:ext uri="{FF2B5EF4-FFF2-40B4-BE49-F238E27FC236}">
                <a16:creationId xmlns:a16="http://schemas.microsoft.com/office/drawing/2014/main" id="{A34789E2-CA72-8549-8648-8CBC7F81FA73}"/>
              </a:ext>
            </a:extLst>
          </p:cNvPr>
          <p:cNvSpPr/>
          <p:nvPr/>
        </p:nvSpPr>
        <p:spPr>
          <a:xfrm>
            <a:off x="179512" y="1988101"/>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65A38495-FAE2-DB49-BDEB-5ABD036AF701}"/>
              </a:ext>
            </a:extLst>
          </p:cNvPr>
          <p:cNvSpPr/>
          <p:nvPr/>
        </p:nvSpPr>
        <p:spPr>
          <a:xfrm>
            <a:off x="179512" y="2350984"/>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DC0B4D58-5030-DB49-AE7F-5581D71B7D2F}"/>
              </a:ext>
            </a:extLst>
          </p:cNvPr>
          <p:cNvSpPr/>
          <p:nvPr/>
        </p:nvSpPr>
        <p:spPr>
          <a:xfrm>
            <a:off x="179512" y="2708920"/>
            <a:ext cx="8354888" cy="36004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Rectangle 33">
            <a:extLst>
              <a:ext uri="{FF2B5EF4-FFF2-40B4-BE49-F238E27FC236}">
                <a16:creationId xmlns:a16="http://schemas.microsoft.com/office/drawing/2014/main" id="{9E2C56E4-536A-F74C-95BA-7763F9814A49}"/>
              </a:ext>
            </a:extLst>
          </p:cNvPr>
          <p:cNvSpPr/>
          <p:nvPr/>
        </p:nvSpPr>
        <p:spPr>
          <a:xfrm>
            <a:off x="175160" y="1628800"/>
            <a:ext cx="853947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9054398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2" grpId="0" animBg="1"/>
      <p:bldP spid="3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1219200"/>
            <a:ext cx="6865906" cy="49263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18053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5589240"/>
            <a:ext cx="6865906" cy="5563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8371088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Motivating Detour:</a:t>
            </a:r>
            <a:br>
              <a:rPr lang="en-US" dirty="0"/>
            </a:br>
            <a:r>
              <a:rPr lang="en-US" dirty="0"/>
              <a:t>	Genome Sequence Analysis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1382654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2058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276281911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297064352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305489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561383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42421305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1745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1745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147173578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82737506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1847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1848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1981945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59989883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715849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464663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6875353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7415595"/>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19480"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err="1">
                <a:solidFill>
                  <a:srgbClr val="006633"/>
                </a:solidFill>
              </a:rPr>
              <a:t>GateKeeper</a:t>
            </a:r>
            <a:r>
              <a:rPr lang="en-US" sz="3600" kern="0" dirty="0">
                <a:solidFill>
                  <a:srgbClr val="006633"/>
                </a:solidFill>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276331115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351739571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143638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5352764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217" y="5580528"/>
            <a:ext cx="872546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1600" b="0" i="0" u="none" strike="noStrike" kern="1200" cap="none" spc="0" normalizeH="0" baseline="0" noProof="0" dirty="0">
                <a:ln>
                  <a:noFill/>
                </a:ln>
                <a:solidFill>
                  <a:srgbClr val="0000FF"/>
                </a:solidFill>
                <a:effectLst/>
                <a:uLnTx/>
                <a:uFillTx/>
                <a:latin typeface="Tahoma"/>
                <a:ea typeface="+mn-ea"/>
                <a:cs typeface="+mn-cs"/>
              </a:rPr>
              <a:t>: A New Hardware Architecture for Accelerating Pre-Alignment in DNA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Short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Kim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Genome Read In-Memory (GRIM) Filter</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2018.</a:t>
            </a:r>
          </a:p>
        </p:txBody>
      </p:sp>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~200X (sometimes more)</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
        <p:nvSpPr>
          <p:cNvPr id="5" name="TextBox 4"/>
          <p:cNvSpPr txBox="1"/>
          <p:nvPr/>
        </p:nvSpPr>
        <p:spPr>
          <a:xfrm>
            <a:off x="251520" y="4797152"/>
            <a:ext cx="711274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Accelerating Read Mapping with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2013.</a:t>
            </a:r>
          </a:p>
        </p:txBody>
      </p:sp>
      <p:sp>
        <p:nvSpPr>
          <p:cNvPr id="7" name="TextBox 6"/>
          <p:cNvSpPr txBox="1"/>
          <p:nvPr/>
        </p:nvSpPr>
        <p:spPr>
          <a:xfrm>
            <a:off x="251520" y="5085184"/>
            <a:ext cx="8575685"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Shifted Hamming Distance: A Fast and Accurate SIMD-friendly Filter to Accelerate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Alignment Verification in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2015.</a:t>
            </a:r>
          </a:p>
        </p:txBody>
      </p:sp>
    </p:spTree>
    <p:extLst>
      <p:ext uri="{BB962C8B-B14F-4D97-AF65-F5344CB8AC3E}">
        <p14:creationId xmlns:p14="http://schemas.microsoft.com/office/powerpoint/2010/main" val="11634512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68876416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275947814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E408-C764-D045-BD7E-9E9080A7EAEA}"/>
              </a:ext>
            </a:extLst>
          </p:cNvPr>
          <p:cNvSpPr>
            <a:spLocks noGrp="1"/>
          </p:cNvSpPr>
          <p:nvPr>
            <p:ph type="title"/>
          </p:nvPr>
        </p:nvSpPr>
        <p:spPr/>
        <p:txBody>
          <a:bodyPr/>
          <a:lstStyle/>
          <a:p>
            <a:r>
              <a:rPr lang="en-US" dirty="0"/>
              <a:t>More on Genome Analysis: Another Talk</a:t>
            </a:r>
          </a:p>
        </p:txBody>
      </p:sp>
      <p:sp>
        <p:nvSpPr>
          <p:cNvPr id="4" name="Slide Number Placeholder 3">
            <a:extLst>
              <a:ext uri="{FF2B5EF4-FFF2-40B4-BE49-F238E27FC236}">
                <a16:creationId xmlns:a16="http://schemas.microsoft.com/office/drawing/2014/main" id="{819C577A-9665-DA47-916C-F8E9CED1AFF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a:extLst>
              <a:ext uri="{FF2B5EF4-FFF2-40B4-BE49-F238E27FC236}">
                <a16:creationId xmlns:a16="http://schemas.microsoft.com/office/drawing/2014/main" id="{EFB584AB-3B41-F64D-BEF2-930B63D95465}"/>
              </a:ext>
            </a:extLst>
          </p:cNvPr>
          <p:cNvPicPr>
            <a:picLocks noChangeAspect="1"/>
          </p:cNvPicPr>
          <p:nvPr/>
        </p:nvPicPr>
        <p:blipFill>
          <a:blip r:embed="rId2"/>
          <a:stretch>
            <a:fillRect/>
          </a:stretch>
        </p:blipFill>
        <p:spPr>
          <a:xfrm>
            <a:off x="899592" y="1036211"/>
            <a:ext cx="6998618" cy="5201101"/>
          </a:xfrm>
          <a:prstGeom prst="rect">
            <a:avLst/>
          </a:prstGeom>
        </p:spPr>
      </p:pic>
    </p:spTree>
    <p:extLst>
      <p:ext uri="{BB962C8B-B14F-4D97-AF65-F5344CB8AC3E}">
        <p14:creationId xmlns:p14="http://schemas.microsoft.com/office/powerpoint/2010/main" val="215363469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11557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1219200"/>
            <a:ext cx="6865906" cy="37219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983251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Memory &amp; Storage</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7447639"/>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31</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34</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35</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FF"/>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Key Challenges and Solution Directions</a:t>
            </a:r>
          </a:p>
          <a:p>
            <a:pPr lvl="1" eaLnBrk="1" hangingPunct="1"/>
            <a:r>
              <a:rPr lang="en-US" dirty="0">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27823479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37</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38</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39</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840694" cy="1066800"/>
          </a:xfrm>
        </p:spPr>
        <p:txBody>
          <a:bodyPr>
            <a:noAutofit/>
          </a:bodyPr>
          <a:lstStyle/>
          <a:p>
            <a:r>
              <a:rPr lang="en-US" sz="3800" dirty="0"/>
              <a:t>DRAM Capacity, Bandwidth, Latency Trends</a:t>
            </a:r>
          </a:p>
        </p:txBody>
      </p:sp>
      <p:sp>
        <p:nvSpPr>
          <p:cNvPr id="9" name="TextBox 8"/>
          <p:cNvSpPr txBox="1"/>
          <p:nvPr/>
        </p:nvSpPr>
        <p:spPr>
          <a:xfrm>
            <a:off x="7744727" y="1230673"/>
            <a:ext cx="1005403" cy="584775"/>
          </a:xfrm>
          <a:prstGeom prst="rect">
            <a:avLst/>
          </a:prstGeom>
          <a:noFill/>
        </p:spPr>
        <p:txBody>
          <a:bodyPr wrap="none" rtlCol="0">
            <a:spAutoFit/>
          </a:bodyPr>
          <a:lstStyle/>
          <a:p>
            <a:r>
              <a:rPr lang="en-US" sz="3200" dirty="0">
                <a:solidFill>
                  <a:srgbClr val="4D3B62"/>
                </a:solidFill>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r>
              <a:rPr lang="en-US" sz="3200" dirty="0">
                <a:solidFill>
                  <a:srgbClr val="35742A"/>
                </a:solidFill>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r>
              <a:rPr lang="en-US" sz="3200">
                <a:solidFill>
                  <a:srgbClr val="FF4136"/>
                </a:solidFill>
              </a:rPr>
              <a:t>1.3x</a:t>
            </a:r>
            <a:endParaRPr lang="en-US" sz="3200" dirty="0">
              <a:solidFill>
                <a:srgbClr val="FF4136"/>
              </a:solidFill>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algn="ctr"/>
            <a:r>
              <a:rPr lang="en-US" sz="3400" dirty="0">
                <a:solidFill>
                  <a:srgbClr val="FFFFFF"/>
                </a:solidFill>
              </a:rPr>
              <a:t>Memory latency remains almost constant</a:t>
            </a:r>
          </a:p>
        </p:txBody>
      </p:sp>
    </p:spTree>
    <p:extLst>
      <p:ext uri="{BB962C8B-B14F-4D97-AF65-F5344CB8AC3E}">
        <p14:creationId xmlns:p14="http://schemas.microsoft.com/office/powerpoint/2010/main" val="19405673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641941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96607796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3604973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23320762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45</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1925765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47</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48</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49</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51</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8966302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29178050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latin typeface="Tahoma" charset="0"/>
                <a:ea typeface="ＭＳ Ｐゴシック" charset="0"/>
                <a:cs typeface="ＭＳ Ｐゴシック" charset="0"/>
              </a:rPr>
              <a:t>Major Trends Affecting Main Memory</a:t>
            </a:r>
          </a:p>
          <a:p>
            <a:pPr eaLnBrk="1" hangingPunct="1"/>
            <a:r>
              <a:rPr lang="en-US" dirty="0">
                <a:solidFill>
                  <a:srgbClr val="0000FF"/>
                </a:solidFill>
                <a:latin typeface="Tahoma" charset="0"/>
                <a:ea typeface="ＭＳ Ｐゴシック" charset="0"/>
                <a:cs typeface="ＭＳ Ｐゴシック" charset="0"/>
              </a:rPr>
              <a:t>Key Challenges and Solution Directions</a:t>
            </a:r>
          </a:p>
          <a:p>
            <a:pPr lvl="1" eaLnBrk="1" hangingPunct="1"/>
            <a:r>
              <a:rPr lang="en-US" dirty="0">
                <a:solidFill>
                  <a:srgbClr val="0000FF"/>
                </a:solidFill>
                <a:latin typeface="Tahoma" charset="0"/>
                <a:ea typeface="ＭＳ Ｐゴシック" charset="0"/>
                <a:cs typeface="ＭＳ Ｐゴシック" charset="0"/>
              </a:rPr>
              <a:t>Robustness: Reliability and Security</a:t>
            </a:r>
          </a:p>
          <a:p>
            <a:pPr lvl="1" eaLnBrk="1" hangingPunct="1"/>
            <a:r>
              <a:rPr lang="en-US" dirty="0">
                <a:latin typeface="Tahoma" charset="0"/>
                <a:ea typeface="ＭＳ Ｐゴシック" charset="0"/>
                <a:cs typeface="ＭＳ Ｐゴシック" charset="0"/>
              </a:rPr>
              <a:t>Energy and Performance: In-Memory Computation</a:t>
            </a:r>
          </a:p>
          <a:p>
            <a:pPr lvl="1" eaLnBrk="1" hangingPunct="1"/>
            <a:r>
              <a:rPr lang="en-US" dirty="0">
                <a:latin typeface="Tahoma" charset="0"/>
                <a:ea typeface="ＭＳ Ｐゴシック" charset="0"/>
                <a:cs typeface="ＭＳ Ｐゴシック" charset="0"/>
              </a:rPr>
              <a:t>Low Latency/Energy and Latency/Energy/Reliability Tradeoffs</a:t>
            </a:r>
          </a:p>
          <a:p>
            <a:pPr lvl="1" eaLnBrk="1" hangingPunct="1"/>
            <a:r>
              <a:rPr lang="en-US" dirty="0">
                <a:latin typeface="Tahoma" charset="0"/>
                <a:ea typeface="ＭＳ Ｐゴシック" charset="0"/>
                <a:cs typeface="ＭＳ Ｐゴシック" charset="0"/>
              </a:rPr>
              <a:t>Scalability and More: Enabling Emerging Technologies</a:t>
            </a:r>
          </a:p>
          <a:p>
            <a:pPr eaLnBrk="1" hangingPunct="1"/>
            <a:r>
              <a:rPr lang="en-US" dirty="0">
                <a:latin typeface="Tahoma" charset="0"/>
                <a:ea typeface="ＭＳ Ｐゴシック" charset="0"/>
                <a:cs typeface="ＭＳ Ｐゴシック" charset="0"/>
              </a:rPr>
              <a:t>Solution Principles</a:t>
            </a:r>
          </a:p>
          <a:p>
            <a:pPr eaLnBrk="1" hangingPunct="1"/>
            <a:r>
              <a:rPr lang="en-US" dirty="0">
                <a:latin typeface="Tahoma" charset="0"/>
                <a:ea typeface="ＭＳ Ｐゴシック" charset="0"/>
                <a:cs typeface="ＭＳ Ｐゴシック" charset="0"/>
              </a:rPr>
              <a:t>Concluding Remarks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3152407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7F879DDE-D4E0-C843-BCDB-D66C8C3E797D}"/>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6340186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23800259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2054057877"/>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4056387543"/>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9026553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9637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1332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2760441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9" name="AutoShape 25">
            <a:extLst>
              <a:ext uri="{FF2B5EF4-FFF2-40B4-BE49-F238E27FC236}">
                <a16:creationId xmlns:a16="http://schemas.microsoft.com/office/drawing/2014/main" id="{7653422F-7A79-CD47-AF16-999CD8F54A9A}"/>
              </a:ext>
            </a:extLst>
          </p:cNvPr>
          <p:cNvSpPr>
            <a:spLocks noChangeArrowheads="1"/>
          </p:cNvSpPr>
          <p:nvPr/>
        </p:nvSpPr>
        <p:spPr bwMode="auto">
          <a:xfrm>
            <a:off x="323528" y="3645025"/>
            <a:ext cx="4248472" cy="86409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40731756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84015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8551877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801139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
        <p:nvSpPr>
          <p:cNvPr id="7" name="TextBox 6">
            <a:extLst>
              <a:ext uri="{FF2B5EF4-FFF2-40B4-BE49-F238E27FC236}">
                <a16:creationId xmlns:a16="http://schemas.microsoft.com/office/drawing/2014/main" id="{F317F1DC-6249-CF48-BEEE-535896154944}"/>
              </a:ext>
            </a:extLst>
          </p:cNvPr>
          <p:cNvSpPr txBox="1"/>
          <p:nvPr/>
        </p:nvSpPr>
        <p:spPr>
          <a:xfrm>
            <a:off x="1505118" y="6453336"/>
            <a:ext cx="6163226" cy="323165"/>
          </a:xfrm>
          <a:prstGeom prst="rect">
            <a:avLst/>
          </a:prstGeom>
          <a:noFill/>
        </p:spPr>
        <p:txBody>
          <a:bodyPr wrap="none" rtlCol="0">
            <a:spAutoFit/>
          </a:bodyPr>
          <a:lstStyle/>
          <a:p>
            <a:r>
              <a:rPr lang="en-US" sz="1500" dirty="0"/>
              <a:t>Liu+, “</a:t>
            </a:r>
            <a:r>
              <a:rPr lang="en-US" sz="1500" dirty="0">
                <a:solidFill>
                  <a:srgbClr val="0000FF"/>
                </a:solidFill>
              </a:rPr>
              <a:t>RAIDR: Retention-Aware Intelligent DRAM Refresh</a:t>
            </a:r>
            <a:r>
              <a:rPr lang="en-US" sz="1500" dirty="0"/>
              <a:t>,” ISCA 2012.</a:t>
            </a:r>
          </a:p>
        </p:txBody>
      </p:sp>
    </p:spTree>
    <p:extLst>
      <p:ext uri="{BB962C8B-B14F-4D97-AF65-F5344CB8AC3E}">
        <p14:creationId xmlns:p14="http://schemas.microsoft.com/office/powerpoint/2010/main" val="2637991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179698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76088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02460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026263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6571596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460965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843853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804069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4685661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410065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05762166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2997370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6275170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75323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31357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6796416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2748329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73360318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3"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a:t>
            </a:r>
          </a:p>
        </p:txBody>
      </p:sp>
      <p:sp>
        <p:nvSpPr>
          <p:cNvPr id="3" name="Content Placeholder 2"/>
          <p:cNvSpPr>
            <a:spLocks noGrp="1"/>
          </p:cNvSpPr>
          <p:nvPr>
            <p:ph idx="1"/>
          </p:nvPr>
        </p:nvSpPr>
        <p:spPr>
          <a:xfrm>
            <a:off x="107504" y="980728"/>
            <a:ext cx="9036496" cy="5051425"/>
          </a:xfrm>
        </p:spPr>
        <p:txBody>
          <a:bodyPr/>
          <a:lstStyle/>
          <a:p>
            <a:pPr>
              <a:buFont typeface="Wingdings" pitchFamily="2" charset="2"/>
              <a:buChar char="n"/>
              <a:defRPr/>
            </a:pPr>
            <a:r>
              <a:rPr lang="en-US" sz="2000" dirty="0">
                <a:solidFill>
                  <a:srgbClr val="0000FF"/>
                </a:solidFill>
              </a:rPr>
              <a:t>Our first detailed study: </a:t>
            </a:r>
            <a:r>
              <a:rPr lang="en-US" sz="2000" dirty="0" err="1">
                <a:solidFill>
                  <a:srgbClr val="0000FF"/>
                </a:solidFill>
              </a:rPr>
              <a:t>Rowhammer</a:t>
            </a:r>
            <a:r>
              <a:rPr lang="en-US" sz="2000" dirty="0">
                <a:solidFill>
                  <a:srgbClr val="0000FF"/>
                </a:solidFill>
              </a:rPr>
              <a:t> analysis and solutions </a:t>
            </a:r>
            <a:r>
              <a:rPr lang="en-US" sz="2000" dirty="0">
                <a:solidFill>
                  <a:srgbClr val="000000"/>
                </a:solidFill>
              </a:rPr>
              <a:t>(June 2014)</a:t>
            </a:r>
          </a:p>
          <a:p>
            <a:pPr lvl="1">
              <a:buFont typeface="Wingdings" pitchFamily="2" charset="2"/>
              <a:buChar char="n"/>
              <a:defRPr/>
            </a:pPr>
            <a:r>
              <a:rPr lang="en-US" sz="1800" dirty="0"/>
              <a:t>Yoongu Kim, Ross Daly, </a:t>
            </a:r>
            <a:r>
              <a:rPr lang="en-US" sz="1800" dirty="0" err="1"/>
              <a:t>Jeremie</a:t>
            </a:r>
            <a:r>
              <a:rPr lang="en-US" sz="1800" dirty="0"/>
              <a:t> Kim, Chris Fallin, </a:t>
            </a:r>
            <a:r>
              <a:rPr lang="en-US" sz="1800" dirty="0" err="1"/>
              <a:t>Ji</a:t>
            </a:r>
            <a:r>
              <a:rPr lang="en-US" sz="1800" dirty="0"/>
              <a:t> </a:t>
            </a:r>
            <a:r>
              <a:rPr lang="en-US" sz="1800" dirty="0" err="1"/>
              <a:t>Hye</a:t>
            </a:r>
            <a:r>
              <a:rPr lang="en-US" sz="1800" dirty="0"/>
              <a:t> Lee, Donghyuk Lee, Chris Wilkerson, </a:t>
            </a:r>
            <a:r>
              <a:rPr lang="en-US" sz="1800" dirty="0" err="1"/>
              <a:t>Konrad</a:t>
            </a:r>
            <a:r>
              <a:rPr lang="en-US" sz="1800" dirty="0"/>
              <a:t> Lai, and Onur Mutlu,</a:t>
            </a:r>
            <a:br>
              <a:rPr lang="en-US" sz="1800" dirty="0"/>
            </a:br>
            <a:r>
              <a:rPr lang="en-US" sz="1800" b="1" dirty="0">
                <a:hlinkClick r:id="rId2"/>
              </a:rPr>
              <a:t>"Flipping Bits in Memory Without Accessing Them: An Experimental Study of DRAM Disturbance Errors"</a:t>
            </a:r>
            <a:br>
              <a:rPr lang="en-US" sz="1800" dirty="0"/>
            </a:br>
            <a:r>
              <a:rPr lang="en-US" sz="1800" i="1" dirty="0"/>
              <a:t>Proceedings of the </a:t>
            </a:r>
            <a:r>
              <a:rPr lang="en-US" sz="1800" i="1" dirty="0">
                <a:hlinkClick r:id="rId3"/>
              </a:rPr>
              <a:t>41st International Symposium on Computer Architecture</a:t>
            </a:r>
            <a:r>
              <a:rPr lang="en-US" sz="1800" i="1" dirty="0"/>
              <a:t> (</a:t>
            </a:r>
            <a:r>
              <a:rPr lang="en-US" sz="1800" b="1" i="1" dirty="0"/>
              <a:t>ISCA</a:t>
            </a:r>
            <a:r>
              <a:rPr lang="en-US" sz="1800" i="1" dirty="0"/>
              <a:t>)</a:t>
            </a:r>
            <a:r>
              <a:rPr lang="en-US" sz="1800" dirty="0"/>
              <a:t>, Minneapolis, MN,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Source Code and Data</a:t>
            </a:r>
            <a:r>
              <a:rPr lang="en-US" sz="1800" dirty="0"/>
              <a:t>] </a:t>
            </a:r>
          </a:p>
          <a:p>
            <a:pPr marL="0" indent="0">
              <a:buFont typeface="Wingdings" pitchFamily="2" charset="2"/>
              <a:buNone/>
              <a:defRPr/>
            </a:pPr>
            <a:endParaRPr lang="en-US" sz="300" dirty="0">
              <a:ea typeface="+mn-ea"/>
              <a:cs typeface="+mn-cs"/>
              <a:hlinkClick r:id="rId8"/>
            </a:endParaRPr>
          </a:p>
          <a:p>
            <a:pPr>
              <a:buFont typeface="Wingdings" pitchFamily="2" charset="2"/>
              <a:buChar char="n"/>
              <a:defRPr/>
            </a:pPr>
            <a:endParaRPr lang="en-US" sz="2000" dirty="0">
              <a:ea typeface="+mn-ea"/>
              <a:cs typeface="+mn-cs"/>
            </a:endParaRPr>
          </a:p>
          <a:p>
            <a:pPr>
              <a:buFont typeface="Wingdings" pitchFamily="2" charset="2"/>
              <a:buChar char="n"/>
              <a:defRPr/>
            </a:pPr>
            <a:r>
              <a:rPr lang="en-US" sz="2000" dirty="0">
                <a:solidFill>
                  <a:srgbClr val="0000FF"/>
                </a:solidFill>
                <a:ea typeface="+mn-ea"/>
                <a:cs typeface="+mn-cs"/>
              </a:rPr>
              <a:t>Our Source Code to Induce Errors in Modern DRAM Chips </a:t>
            </a:r>
            <a:r>
              <a:rPr lang="en-US" sz="2000" dirty="0">
                <a:solidFill>
                  <a:srgbClr val="000000"/>
                </a:solidFill>
                <a:ea typeface="+mn-ea"/>
                <a:cs typeface="+mn-cs"/>
              </a:rPr>
              <a:t>(June 2014)</a:t>
            </a:r>
          </a:p>
          <a:p>
            <a:pPr lvl="1">
              <a:buFont typeface="Wingdings" pitchFamily="2" charset="2"/>
              <a:buChar char="n"/>
              <a:defRPr/>
            </a:pPr>
            <a:r>
              <a:rPr lang="en-US" sz="1800" dirty="0">
                <a:hlinkClick r:id="rId8"/>
              </a:rPr>
              <a:t>https://github.com/CMU-SAFARI/rowhammer</a:t>
            </a:r>
            <a:endParaRPr lang="en-US" sz="1800" dirty="0"/>
          </a:p>
          <a:p>
            <a:pPr>
              <a:buFont typeface="Wingdings" pitchFamily="2" charset="2"/>
              <a:buChar char="n"/>
              <a:defRPr/>
            </a:pPr>
            <a:endParaRPr lang="en-US" sz="1000" dirty="0">
              <a:ea typeface="+mn-ea"/>
              <a:cs typeface="+mn-cs"/>
            </a:endParaRPr>
          </a:p>
          <a:p>
            <a:pPr>
              <a:buFont typeface="Wingdings" pitchFamily="2" charset="2"/>
              <a:buChar char="n"/>
              <a:defRPr/>
            </a:pPr>
            <a:endParaRPr lang="en-US" sz="1000" dirty="0">
              <a:ea typeface="+mn-ea"/>
              <a:cs typeface="+mn-cs"/>
            </a:endParaRPr>
          </a:p>
          <a:p>
            <a:pPr>
              <a:buFont typeface="Wingdings" pitchFamily="2" charset="2"/>
              <a:buChar char="n"/>
              <a:defRPr/>
            </a:pPr>
            <a:r>
              <a:rPr lang="en-US" sz="2000" dirty="0">
                <a:solidFill>
                  <a:srgbClr val="0000FF"/>
                </a:solidFill>
                <a:ea typeface="+mn-ea"/>
                <a:cs typeface="+mn-cs"/>
              </a:rPr>
              <a:t>Google Project Zero’s Attack to Take Over a System </a:t>
            </a:r>
            <a:r>
              <a:rPr lang="en-US" sz="2000" dirty="0">
                <a:ea typeface="+mn-ea"/>
                <a:cs typeface="+mn-cs"/>
              </a:rPr>
              <a:t>(March 2015)</a:t>
            </a:r>
          </a:p>
          <a:p>
            <a:pPr lvl="1">
              <a:buFont typeface="Wingdings" pitchFamily="2" charset="2"/>
              <a:buChar char="n"/>
              <a:defRPr/>
            </a:pPr>
            <a:r>
              <a:rPr lang="en-US" sz="1700" dirty="0">
                <a:solidFill>
                  <a:srgbClr val="0000FF"/>
                </a:solidFill>
                <a:hlinkClick r:id="rId9"/>
              </a:rPr>
              <a:t>Exploiting the DRAM rowhammer bug to gain kernel privileges </a:t>
            </a:r>
            <a:r>
              <a:rPr lang="en-US" sz="1700" dirty="0">
                <a:solidFill>
                  <a:srgbClr val="0000FF"/>
                </a:solidFill>
              </a:rPr>
              <a:t> </a:t>
            </a:r>
            <a:r>
              <a:rPr lang="en-US" sz="1700" dirty="0"/>
              <a:t>(</a:t>
            </a:r>
            <a:r>
              <a:rPr lang="en-US" sz="1700" dirty="0" err="1"/>
              <a:t>Seaborn</a:t>
            </a:r>
            <a:r>
              <a:rPr lang="en-US" sz="1700" dirty="0"/>
              <a:t>+, 2015)</a:t>
            </a:r>
          </a:p>
          <a:p>
            <a:pPr lvl="1">
              <a:buFont typeface="Wingdings" pitchFamily="2" charset="2"/>
              <a:buChar char="n"/>
              <a:defRPr/>
            </a:pPr>
            <a:r>
              <a:rPr lang="en-US" sz="1800" dirty="0">
                <a:ea typeface="+mn-ea"/>
                <a:cs typeface="+mn-cs"/>
                <a:hlinkClick r:id="rId10"/>
              </a:rPr>
              <a:t>https://github.com/google/rowhammer-test</a:t>
            </a:r>
            <a:r>
              <a:rPr lang="en-US" sz="1800" dirty="0">
                <a:ea typeface="+mn-ea"/>
                <a:cs typeface="+mn-cs"/>
              </a:rPr>
              <a:t> </a:t>
            </a:r>
          </a:p>
          <a:p>
            <a:pPr lvl="1">
              <a:buFont typeface="Wingdings" pitchFamily="2" charset="2"/>
              <a:buChar char="n"/>
              <a:defRPr/>
            </a:pPr>
            <a:r>
              <a:rPr lang="en-US" sz="1800" b="1" dirty="0">
                <a:ea typeface="+mn-ea"/>
                <a:cs typeface="+mn-cs"/>
              </a:rPr>
              <a:t>Double-sided </a:t>
            </a:r>
            <a:r>
              <a:rPr lang="en-US" sz="1800" b="1" dirty="0" err="1">
                <a:ea typeface="+mn-ea"/>
                <a:cs typeface="+mn-cs"/>
              </a:rPr>
              <a:t>Rowhammer</a:t>
            </a:r>
            <a:endParaRPr lang="en-US" sz="1800" b="1" dirty="0">
              <a:ea typeface="+mn-ea"/>
              <a:cs typeface="+mn-cs"/>
            </a:endParaRPr>
          </a:p>
          <a:p>
            <a:pPr lvl="1">
              <a:buFont typeface="Wingdings" pitchFamily="2" charset="2"/>
              <a:buChar char="n"/>
              <a:defRPr/>
            </a:pPr>
            <a:endParaRPr lang="en-US" sz="1000" dirty="0">
              <a:ea typeface="+mn-ea"/>
              <a:cs typeface="+mn-cs"/>
            </a:endParaRPr>
          </a:p>
        </p:txBody>
      </p:sp>
      <p:sp>
        <p:nvSpPr>
          <p:cNvPr id="24883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E4CA1AC-9B89-0F47-9BBA-E71BD7C7994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3901766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a:t>
            </a:r>
            <a:r>
              <a:rPr lang="en-US" dirty="0" err="1">
                <a:latin typeface="Garamond" charset="0"/>
              </a:rPr>
              <a:t>RowHammer</a:t>
            </a:r>
            <a:r>
              <a:rPr lang="en-US" dirty="0">
                <a:latin typeface="Garamond" charset="0"/>
              </a:rPr>
              <a:t> (II)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a:solidFill>
                  <a:srgbClr val="0000FF"/>
                </a:solidFill>
              </a:rPr>
              <a:t>Remote </a:t>
            </a:r>
            <a:r>
              <a:rPr lang="en-US" sz="2000" dirty="0" err="1">
                <a:solidFill>
                  <a:srgbClr val="0000FF"/>
                </a:solidFill>
              </a:rPr>
              <a:t>RowHammer</a:t>
            </a:r>
            <a:r>
              <a:rPr lang="en-US" sz="2000" dirty="0">
                <a:solidFill>
                  <a:srgbClr val="0000FF"/>
                </a:solidFill>
              </a:rPr>
              <a:t> Attacks via JavaScript </a:t>
            </a:r>
            <a:r>
              <a:rPr lang="en-US" sz="2000" dirty="0"/>
              <a:t>(July 2015)</a:t>
            </a:r>
          </a:p>
          <a:p>
            <a:pPr lvl="1">
              <a:buFont typeface="Wingdings" pitchFamily="2" charset="2"/>
              <a:buChar char="n"/>
              <a:defRPr/>
            </a:pPr>
            <a:r>
              <a:rPr lang="en-US" sz="1800" dirty="0">
                <a:hlinkClick r:id="rId2"/>
              </a:rPr>
              <a:t>http://arxiv.org/abs/1507.06955</a:t>
            </a:r>
            <a:r>
              <a:rPr lang="en-US" sz="1800" dirty="0"/>
              <a:t> </a:t>
            </a:r>
          </a:p>
          <a:p>
            <a:pPr lvl="1">
              <a:buFont typeface="Wingdings" pitchFamily="2" charset="2"/>
              <a:buChar char="n"/>
              <a:defRPr/>
            </a:pPr>
            <a:r>
              <a:rPr lang="en-US" sz="1800" dirty="0">
                <a:hlinkClick r:id="rId3"/>
              </a:rPr>
              <a:t>https://github.com/IAIK/rowhammerjs</a:t>
            </a:r>
            <a:r>
              <a:rPr lang="en-US" sz="1800" dirty="0"/>
              <a:t> </a:t>
            </a:r>
          </a:p>
          <a:p>
            <a:pPr lvl="1">
              <a:buFont typeface="Wingdings" pitchFamily="2" charset="2"/>
              <a:buChar char="n"/>
              <a:defRPr/>
            </a:pPr>
            <a:r>
              <a:rPr lang="en-US" sz="1800" dirty="0" err="1"/>
              <a:t>Gruss</a:t>
            </a:r>
            <a:r>
              <a:rPr lang="en-US" sz="1800" dirty="0"/>
              <a:t> et al., DIMVA 2016.</a:t>
            </a:r>
          </a:p>
          <a:p>
            <a:pPr lvl="1">
              <a:buFont typeface="Wingdings" pitchFamily="2" charset="2"/>
              <a:buChar char="n"/>
              <a:defRPr/>
            </a:pPr>
            <a:r>
              <a:rPr lang="en-US" sz="1800" b="1" dirty="0"/>
              <a:t>CLFLUSH-free </a:t>
            </a:r>
            <a:r>
              <a:rPr lang="en-US" sz="1800" b="1" dirty="0" err="1"/>
              <a:t>Rowhammer</a:t>
            </a:r>
            <a:endParaRPr lang="en-US" sz="1800" b="1" dirty="0"/>
          </a:p>
          <a:p>
            <a:pPr lvl="1">
              <a:buFont typeface="Wingdings" pitchFamily="2" charset="2"/>
              <a:buChar char="n"/>
              <a:defRPr/>
            </a:pPr>
            <a:r>
              <a:rPr lang="en-US" sz="1800" dirty="0"/>
              <a:t>“A fully automated attack that requires nothing but a website with JavaScript to </a:t>
            </a:r>
            <a:r>
              <a:rPr lang="en-US" sz="1800" b="1" dirty="0"/>
              <a:t>trigger faults on remote hardware</a:t>
            </a:r>
            <a:r>
              <a:rPr lang="en-US" sz="1800" dirty="0"/>
              <a:t>.” </a:t>
            </a:r>
          </a:p>
          <a:p>
            <a:pPr lvl="1">
              <a:buFont typeface="Wingdings" pitchFamily="2" charset="2"/>
              <a:buChar char="n"/>
              <a:defRPr/>
            </a:pPr>
            <a:r>
              <a:rPr lang="en-US" sz="1800" dirty="0"/>
              <a:t>“We can gain unrestricted access to systems of website visitors.”</a:t>
            </a:r>
          </a:p>
          <a:p>
            <a:endParaRPr lang="en-US" sz="2000" dirty="0"/>
          </a:p>
          <a:p>
            <a:r>
              <a:rPr lang="en-US" sz="2000" dirty="0">
                <a:solidFill>
                  <a:srgbClr val="0000FF"/>
                </a:solidFill>
              </a:rPr>
              <a:t>ANVIL: Software-Based Protection Against Next-Generation </a:t>
            </a:r>
            <a:r>
              <a:rPr lang="en-US" sz="2000" dirty="0" err="1">
                <a:solidFill>
                  <a:srgbClr val="0000FF"/>
                </a:solidFill>
              </a:rPr>
              <a:t>Rowhammer</a:t>
            </a:r>
            <a:r>
              <a:rPr lang="en-US" sz="2000" dirty="0">
                <a:solidFill>
                  <a:srgbClr val="0000FF"/>
                </a:solidFill>
              </a:rPr>
              <a:t> Attacks </a:t>
            </a:r>
            <a:r>
              <a:rPr lang="en-US" sz="2000" dirty="0"/>
              <a:t>(March 2016)</a:t>
            </a:r>
          </a:p>
          <a:p>
            <a:pPr lvl="1"/>
            <a:r>
              <a:rPr lang="en-US" sz="1800" dirty="0">
                <a:hlinkClick r:id="rId4"/>
              </a:rPr>
              <a:t>http://dl.acm.org/citation.cfm?doid=2872362.2872390</a:t>
            </a:r>
            <a:r>
              <a:rPr lang="en-US" sz="1800" dirty="0"/>
              <a:t> </a:t>
            </a:r>
          </a:p>
          <a:p>
            <a:pPr lvl="1"/>
            <a:r>
              <a:rPr lang="en-US" sz="1800" dirty="0" err="1"/>
              <a:t>Aweke</a:t>
            </a:r>
            <a:r>
              <a:rPr lang="en-US" sz="1800" dirty="0"/>
              <a:t> et al., ASPLOS 2016</a:t>
            </a:r>
          </a:p>
          <a:p>
            <a:pPr lvl="1"/>
            <a:r>
              <a:rPr lang="en-US" sz="1800" b="1" dirty="0"/>
              <a:t>CLFLUSH-free </a:t>
            </a:r>
            <a:r>
              <a:rPr lang="en-US" sz="1800" b="1" dirty="0" err="1"/>
              <a:t>Rowhammer</a:t>
            </a:r>
            <a:endParaRPr lang="en-US" sz="1800" b="1" dirty="0"/>
          </a:p>
          <a:p>
            <a:pPr lvl="1"/>
            <a:r>
              <a:rPr lang="en-US" sz="1800" dirty="0"/>
              <a:t>Software based monitoring for </a:t>
            </a:r>
            <a:r>
              <a:rPr lang="en-US" sz="1800" dirty="0" err="1"/>
              <a:t>rowhammer</a:t>
            </a:r>
            <a:r>
              <a:rPr lang="en-US" sz="1800" dirty="0"/>
              <a:t> detection</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05323728"/>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(III)</a:t>
            </a:r>
            <a:endParaRPr lang="en-US" dirty="0"/>
          </a:p>
        </p:txBody>
      </p:sp>
      <p:sp>
        <p:nvSpPr>
          <p:cNvPr id="3" name="Content Placeholder 2"/>
          <p:cNvSpPr>
            <a:spLocks noGrp="1"/>
          </p:cNvSpPr>
          <p:nvPr>
            <p:ph idx="1"/>
          </p:nvPr>
        </p:nvSpPr>
        <p:spPr/>
        <p:txBody>
          <a:bodyPr/>
          <a:lstStyle/>
          <a:p>
            <a:pPr>
              <a:buFont typeface="Wingdings" pitchFamily="2" charset="2"/>
              <a:buChar char="n"/>
              <a:defRPr/>
            </a:pPr>
            <a:r>
              <a:rPr lang="en-US" sz="2000" dirty="0" err="1">
                <a:solidFill>
                  <a:srgbClr val="0000FF"/>
                </a:solidFill>
              </a:rPr>
              <a:t>Dedup</a:t>
            </a:r>
            <a:r>
              <a:rPr lang="en-US" sz="2000" dirty="0">
                <a:solidFill>
                  <a:srgbClr val="0000FF"/>
                </a:solidFill>
              </a:rPr>
              <a:t> Est Machina: Memory Deduplication as an Advanced Exploitation Vector </a:t>
            </a:r>
            <a:r>
              <a:rPr lang="en-US" sz="2000" dirty="0"/>
              <a:t>(May 2016)</a:t>
            </a:r>
          </a:p>
          <a:p>
            <a:pPr lvl="1">
              <a:buFont typeface="Wingdings" pitchFamily="2" charset="2"/>
              <a:buChar char="n"/>
              <a:defRPr/>
            </a:pPr>
            <a:r>
              <a:rPr lang="en-US" sz="1800" dirty="0">
                <a:hlinkClick r:id="rId2"/>
              </a:rPr>
              <a:t>https://www.ieee-security.org/TC/SP2016/papers/0824a987.pdf</a:t>
            </a:r>
            <a:r>
              <a:rPr lang="en-US" sz="1800" dirty="0"/>
              <a:t> </a:t>
            </a:r>
          </a:p>
          <a:p>
            <a:pPr lvl="1">
              <a:buFont typeface="Wingdings" pitchFamily="2" charset="2"/>
              <a:buChar char="n"/>
              <a:defRPr/>
            </a:pPr>
            <a:r>
              <a:rPr lang="en-US" sz="1800" dirty="0"/>
              <a:t>Bosman et al., IEEE S&amp;P 2016.</a:t>
            </a:r>
          </a:p>
          <a:p>
            <a:pPr lvl="1">
              <a:buFont typeface="Wingdings" pitchFamily="2" charset="2"/>
              <a:buChar char="n"/>
              <a:defRPr/>
            </a:pPr>
            <a:r>
              <a:rPr lang="en-US" sz="1800" dirty="0"/>
              <a:t>Exploits </a:t>
            </a:r>
            <a:r>
              <a:rPr lang="en-US" sz="1800" dirty="0" err="1"/>
              <a:t>Rowhammer</a:t>
            </a:r>
            <a:r>
              <a:rPr lang="en-US" sz="1800" dirty="0"/>
              <a:t> and Memory Deduplication to overtake a browser </a:t>
            </a:r>
          </a:p>
          <a:p>
            <a:pPr lvl="1">
              <a:buFont typeface="Wingdings" pitchFamily="2" charset="2"/>
              <a:buChar char="n"/>
              <a:defRPr/>
            </a:pPr>
            <a:r>
              <a:rPr lang="en-US" sz="1800" dirty="0"/>
              <a:t>“We report on the </a:t>
            </a:r>
            <a:r>
              <a:rPr lang="en-US" sz="1800" b="1" dirty="0"/>
              <a:t>first reliable remote exploit for the </a:t>
            </a:r>
            <a:r>
              <a:rPr lang="en-US" sz="1800" b="1" dirty="0" err="1"/>
              <a:t>Rowhammer</a:t>
            </a:r>
            <a:r>
              <a:rPr lang="en-US" sz="1800" b="1" dirty="0"/>
              <a:t> vulnerability</a:t>
            </a:r>
            <a:r>
              <a:rPr lang="en-US" sz="1800" dirty="0"/>
              <a:t> running entirely in Microsoft Edge.” </a:t>
            </a:r>
          </a:p>
          <a:p>
            <a:pPr lvl="1">
              <a:buFont typeface="Wingdings" pitchFamily="2" charset="2"/>
              <a:buChar char="n"/>
              <a:defRPr/>
            </a:pPr>
            <a:r>
              <a:rPr lang="en-US" sz="1800" dirty="0"/>
              <a:t>“[an attacker] </a:t>
            </a:r>
            <a:r>
              <a:rPr lang="is-IS" sz="1800" dirty="0"/>
              <a:t>… </a:t>
            </a:r>
            <a:r>
              <a:rPr lang="en-US" sz="1800" dirty="0"/>
              <a:t>can reliably “own” a system with all defenses up, even if the software is entirely free of bugs.”</a:t>
            </a:r>
          </a:p>
          <a:p>
            <a:pPr lvl="1">
              <a:buFont typeface="Wingdings" pitchFamily="2" charset="2"/>
              <a:buChar char="n"/>
              <a:defRPr/>
            </a:pPr>
            <a:endParaRPr lang="en-US" sz="1800" dirty="0"/>
          </a:p>
          <a:p>
            <a:pPr lvl="1">
              <a:buFont typeface="Wingdings" pitchFamily="2" charset="2"/>
              <a:buChar char="n"/>
              <a:defRPr/>
            </a:pPr>
            <a:endParaRPr lang="en-US" sz="1800" dirty="0"/>
          </a:p>
          <a:p>
            <a:endParaRPr lang="en-US" sz="20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45850720"/>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Selected Readings on RowHammer (IV)</a:t>
            </a:r>
            <a:endParaRPr lang="en-US" dirty="0"/>
          </a:p>
        </p:txBody>
      </p:sp>
      <p:sp>
        <p:nvSpPr>
          <p:cNvPr id="3" name="Content Placeholder 2"/>
          <p:cNvSpPr>
            <a:spLocks noGrp="1"/>
          </p:cNvSpPr>
          <p:nvPr>
            <p:ph idx="1"/>
          </p:nvPr>
        </p:nvSpPr>
        <p:spPr>
          <a:xfrm>
            <a:off x="228600" y="997527"/>
            <a:ext cx="8915400" cy="5193723"/>
          </a:xfrm>
        </p:spPr>
        <p:txBody>
          <a:bodyPr/>
          <a:lstStyle/>
          <a:p>
            <a:pPr>
              <a:buFont typeface="Wingdings" pitchFamily="2" charset="2"/>
              <a:buChar char="n"/>
              <a:defRPr/>
            </a:pPr>
            <a:r>
              <a:rPr lang="en-US" sz="2000" dirty="0">
                <a:solidFill>
                  <a:srgbClr val="0000FF"/>
                </a:solidFill>
              </a:rPr>
              <a:t>Flip </a:t>
            </a:r>
            <a:r>
              <a:rPr lang="en-US" sz="2000" dirty="0" err="1">
                <a:solidFill>
                  <a:srgbClr val="0000FF"/>
                </a:solidFill>
              </a:rPr>
              <a:t>Feng</a:t>
            </a:r>
            <a:r>
              <a:rPr lang="en-US" sz="2000" dirty="0">
                <a:solidFill>
                  <a:srgbClr val="0000FF"/>
                </a:solidFill>
              </a:rPr>
              <a:t> </a:t>
            </a:r>
            <a:r>
              <a:rPr lang="en-US" sz="2000" dirty="0" err="1">
                <a:solidFill>
                  <a:srgbClr val="0000FF"/>
                </a:solidFill>
              </a:rPr>
              <a:t>Shui</a:t>
            </a:r>
            <a:r>
              <a:rPr lang="en-US" sz="2000" dirty="0">
                <a:solidFill>
                  <a:srgbClr val="0000FF"/>
                </a:solidFill>
              </a:rPr>
              <a:t>: Hammering a Needle in the Software Stack </a:t>
            </a:r>
            <a:r>
              <a:rPr lang="en-US" sz="2000" dirty="0"/>
              <a:t>(August 2016)</a:t>
            </a:r>
          </a:p>
          <a:p>
            <a:pPr lvl="1">
              <a:buFont typeface="Wingdings" pitchFamily="2" charset="2"/>
              <a:buChar char="n"/>
              <a:defRPr/>
            </a:pPr>
            <a:r>
              <a:rPr lang="en-US" sz="1800" dirty="0">
                <a:hlinkClick r:id="rId2"/>
              </a:rPr>
              <a:t>https://www.usenix.org/system/files/conference/usenixsecurity16/sec16_paper_razavi.pdf</a:t>
            </a:r>
            <a:r>
              <a:rPr lang="en-US" sz="1800" dirty="0"/>
              <a:t> </a:t>
            </a:r>
          </a:p>
          <a:p>
            <a:pPr lvl="1">
              <a:buFont typeface="Wingdings" pitchFamily="2" charset="2"/>
              <a:buChar char="n"/>
              <a:defRPr/>
            </a:pPr>
            <a:r>
              <a:rPr lang="en-US" sz="1800" dirty="0" err="1"/>
              <a:t>Razavi</a:t>
            </a:r>
            <a:r>
              <a:rPr lang="en-US" sz="1800" dirty="0"/>
              <a:t> et al., USENIX Security 2016.</a:t>
            </a:r>
          </a:p>
          <a:p>
            <a:pPr lvl="1">
              <a:buFont typeface="Wingdings" pitchFamily="2" charset="2"/>
              <a:buChar char="n"/>
              <a:defRPr/>
            </a:pPr>
            <a:r>
              <a:rPr lang="en-US" sz="1800" dirty="0"/>
              <a:t>Combines memory </a:t>
            </a:r>
            <a:r>
              <a:rPr lang="en-US" sz="1800" dirty="0" err="1"/>
              <a:t>deduplication</a:t>
            </a:r>
            <a:r>
              <a:rPr lang="en-US" sz="1800" dirty="0"/>
              <a:t> and RowHammer</a:t>
            </a:r>
          </a:p>
          <a:p>
            <a:pPr lvl="1">
              <a:buFont typeface="Wingdings" pitchFamily="2" charset="2"/>
              <a:buChar char="n"/>
              <a:defRPr/>
            </a:pPr>
            <a:r>
              <a:rPr lang="en-US" sz="1800" dirty="0"/>
              <a:t>“</a:t>
            </a:r>
            <a:r>
              <a:rPr lang="en-US" sz="1800" b="1" dirty="0"/>
              <a:t>A malicious VM can gain unauthorized access to a co-hosted VM running </a:t>
            </a:r>
            <a:r>
              <a:rPr lang="en-US" sz="1800" b="1" dirty="0" err="1"/>
              <a:t>OpenSSH</a:t>
            </a:r>
            <a:r>
              <a:rPr lang="en-US" sz="1800" dirty="0"/>
              <a:t>.”</a:t>
            </a:r>
          </a:p>
          <a:p>
            <a:pPr lvl="1">
              <a:buFont typeface="Wingdings" pitchFamily="2" charset="2"/>
              <a:buChar char="n"/>
              <a:defRPr/>
            </a:pPr>
            <a:r>
              <a:rPr lang="en-US" sz="1800" dirty="0"/>
              <a:t>Breaks </a:t>
            </a:r>
            <a:r>
              <a:rPr lang="en-US" sz="1800" dirty="0" err="1"/>
              <a:t>OpenSSH</a:t>
            </a:r>
            <a:r>
              <a:rPr lang="en-US" sz="1800" dirty="0"/>
              <a:t> public key authentication </a:t>
            </a:r>
          </a:p>
          <a:p>
            <a:endParaRPr lang="en-US" sz="2000" dirty="0"/>
          </a:p>
          <a:p>
            <a:r>
              <a:rPr lang="en-US" sz="2000" dirty="0" err="1">
                <a:solidFill>
                  <a:srgbClr val="0000FF"/>
                </a:solidFill>
              </a:rPr>
              <a:t>Drammer</a:t>
            </a:r>
            <a:r>
              <a:rPr lang="en-US" sz="2000" dirty="0">
                <a:solidFill>
                  <a:srgbClr val="0000FF"/>
                </a:solidFill>
              </a:rPr>
              <a:t>: Deterministic </a:t>
            </a:r>
            <a:r>
              <a:rPr lang="en-US" sz="2000" dirty="0" err="1">
                <a:solidFill>
                  <a:srgbClr val="0000FF"/>
                </a:solidFill>
              </a:rPr>
              <a:t>Rowhammer</a:t>
            </a:r>
            <a:r>
              <a:rPr lang="en-US" sz="2000" dirty="0">
                <a:solidFill>
                  <a:srgbClr val="0000FF"/>
                </a:solidFill>
              </a:rPr>
              <a:t> Attacks on Mobile Platforms </a:t>
            </a:r>
            <a:r>
              <a:rPr lang="en-US" sz="2000" dirty="0"/>
              <a:t>(October 2016)</a:t>
            </a:r>
          </a:p>
          <a:p>
            <a:pPr lvl="1"/>
            <a:r>
              <a:rPr lang="en-US" sz="1800" dirty="0">
                <a:hlinkClick r:id="rId3"/>
              </a:rPr>
              <a:t>http://dl.acm.org/citation.cfm?id=2976749.2978406</a:t>
            </a:r>
            <a:r>
              <a:rPr lang="en-US" sz="1800" dirty="0"/>
              <a:t> </a:t>
            </a:r>
          </a:p>
          <a:p>
            <a:pPr lvl="1"/>
            <a:r>
              <a:rPr lang="en-US" sz="1800" dirty="0"/>
              <a:t>Van Der </a:t>
            </a:r>
            <a:r>
              <a:rPr lang="en-US" sz="1800" dirty="0" err="1"/>
              <a:t>Veen</a:t>
            </a:r>
            <a:r>
              <a:rPr lang="en-US" sz="1800" dirty="0"/>
              <a:t> et al., CCS 2016</a:t>
            </a:r>
          </a:p>
          <a:p>
            <a:pPr lvl="1"/>
            <a:r>
              <a:rPr lang="en-US" sz="1800" b="1" dirty="0"/>
              <a:t>Can take over an ARM-based Android system </a:t>
            </a:r>
            <a:r>
              <a:rPr lang="en-US" sz="1800" b="1" dirty="0">
                <a:solidFill>
                  <a:srgbClr val="FF0000"/>
                </a:solidFill>
              </a:rPr>
              <a:t>deterministically</a:t>
            </a:r>
          </a:p>
          <a:p>
            <a:pPr lvl="1"/>
            <a:r>
              <a:rPr lang="en-US" sz="1800" dirty="0"/>
              <a:t>Exploits predictable physical memory allocator behavior</a:t>
            </a:r>
          </a:p>
          <a:p>
            <a:pPr lvl="2"/>
            <a:r>
              <a:rPr lang="en-US" sz="1600" dirty="0"/>
              <a:t>Can deterministically place security-sensitive data (e.g., page table) in an attacker-chosen, vulnerable location in memory</a:t>
            </a:r>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998504205"/>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(V)</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a:solidFill>
                  <a:srgbClr val="0000FF"/>
                </a:solidFill>
              </a:rPr>
              <a:t>Grand </a:t>
            </a:r>
            <a:r>
              <a:rPr lang="en-US" sz="2000" dirty="0" err="1">
                <a:solidFill>
                  <a:srgbClr val="0000FF"/>
                </a:solidFill>
              </a:rPr>
              <a:t>Pwning</a:t>
            </a:r>
            <a:r>
              <a:rPr lang="en-US" sz="2000" dirty="0">
                <a:solidFill>
                  <a:srgbClr val="0000FF"/>
                </a:solidFill>
              </a:rPr>
              <a:t> Unit: Accelerating Microarchitectural Attacks with the GPU </a:t>
            </a:r>
            <a:r>
              <a:rPr lang="en-US" sz="2000" dirty="0"/>
              <a:t>(May 2018)</a:t>
            </a:r>
          </a:p>
          <a:p>
            <a:pPr lvl="1">
              <a:buFont typeface="Wingdings" pitchFamily="2" charset="2"/>
              <a:buChar char="n"/>
              <a:defRPr/>
            </a:pPr>
            <a:r>
              <a:rPr lang="en-US" sz="1800" dirty="0">
                <a:hlinkClick r:id="rId2"/>
              </a:rPr>
              <a:t>https://www.vusec.net/wp-content/uploads/2018/05/glitch.pdf</a:t>
            </a:r>
            <a:r>
              <a:rPr lang="en-US" sz="1800" dirty="0"/>
              <a:t> </a:t>
            </a:r>
          </a:p>
          <a:p>
            <a:pPr lvl="1">
              <a:buFont typeface="Wingdings" pitchFamily="2" charset="2"/>
              <a:buChar char="n"/>
              <a:defRPr/>
            </a:pPr>
            <a:r>
              <a:rPr lang="en-US" sz="1800" dirty="0" err="1"/>
              <a:t>Frigo</a:t>
            </a:r>
            <a:r>
              <a:rPr lang="en-US" sz="1800" dirty="0"/>
              <a:t> et al., IEEE S&amp;P 2018.</a:t>
            </a:r>
          </a:p>
          <a:p>
            <a:pPr lvl="1">
              <a:buFont typeface="Wingdings" pitchFamily="2" charset="2"/>
              <a:buChar char="n"/>
              <a:defRPr/>
            </a:pPr>
            <a:r>
              <a:rPr lang="en-US" sz="1800" dirty="0"/>
              <a:t>The first end-to-end remote </a:t>
            </a:r>
            <a:r>
              <a:rPr lang="en-US" sz="1800" dirty="0" err="1"/>
              <a:t>Rowhammer</a:t>
            </a:r>
            <a:r>
              <a:rPr lang="en-US" sz="1800" dirty="0"/>
              <a:t> exploit on mobile platforms that use our GPU-based primitives in orchestration to </a:t>
            </a:r>
            <a:r>
              <a:rPr lang="en-US" sz="1800" b="1" dirty="0"/>
              <a:t>compromise browsers on mobile devices in under two minutes</a:t>
            </a:r>
            <a:r>
              <a:rPr lang="en-US" sz="1800" dirty="0"/>
              <a:t>.</a:t>
            </a:r>
          </a:p>
          <a:p>
            <a:endParaRPr lang="en-US" dirty="0"/>
          </a:p>
          <a:p>
            <a:pPr>
              <a:buFont typeface="Wingdings" pitchFamily="2" charset="2"/>
              <a:buChar char="n"/>
              <a:defRPr/>
            </a:pPr>
            <a:r>
              <a:rPr lang="en-US" sz="2000" dirty="0" err="1">
                <a:solidFill>
                  <a:srgbClr val="0000FF"/>
                </a:solidFill>
              </a:rPr>
              <a:t>Throwhammer</a:t>
            </a:r>
            <a:r>
              <a:rPr lang="en-US" sz="2000" dirty="0">
                <a:solidFill>
                  <a:srgbClr val="0000FF"/>
                </a:solidFill>
              </a:rPr>
              <a:t>: </a:t>
            </a:r>
            <a:r>
              <a:rPr lang="en-US" sz="2000" dirty="0" err="1">
                <a:solidFill>
                  <a:srgbClr val="0000FF"/>
                </a:solidFill>
              </a:rPr>
              <a:t>Rowhammer</a:t>
            </a:r>
            <a:r>
              <a:rPr lang="en-US" sz="2000" dirty="0">
                <a:solidFill>
                  <a:srgbClr val="0000FF"/>
                </a:solidFill>
              </a:rPr>
              <a:t> Attacks over the Network and Defenses </a:t>
            </a:r>
            <a:r>
              <a:rPr lang="en-US" sz="2000" dirty="0"/>
              <a:t>(July 2018)</a:t>
            </a:r>
          </a:p>
          <a:p>
            <a:pPr lvl="1">
              <a:buFont typeface="Wingdings" pitchFamily="2" charset="2"/>
              <a:buChar char="n"/>
              <a:defRPr/>
            </a:pPr>
            <a:r>
              <a:rPr lang="en-US" sz="1800" dirty="0">
                <a:hlinkClick r:id="rId3"/>
              </a:rPr>
              <a:t>https://www.cs.vu.nl/~herbertb/download/papers/throwhammer_atc18.pdf</a:t>
            </a:r>
            <a:endParaRPr lang="en-US" sz="1800" dirty="0"/>
          </a:p>
          <a:p>
            <a:pPr lvl="1">
              <a:buFont typeface="Wingdings" pitchFamily="2" charset="2"/>
              <a:buChar char="n"/>
              <a:defRPr/>
            </a:pPr>
            <a:r>
              <a:rPr lang="en-US" sz="1800" dirty="0"/>
              <a:t>Tatar et al., USENIX ATC 2018.</a:t>
            </a:r>
          </a:p>
          <a:p>
            <a:pPr lvl="1">
              <a:buFont typeface="Wingdings" pitchFamily="2" charset="2"/>
              <a:buChar char="n"/>
              <a:defRPr/>
            </a:pPr>
            <a:r>
              <a:rPr lang="en-US" sz="1800" dirty="0"/>
              <a:t>“[We] show that </a:t>
            </a:r>
            <a:r>
              <a:rPr lang="en-US" sz="1800" b="1" dirty="0"/>
              <a:t>an attacker can trigger and exploit </a:t>
            </a:r>
            <a:r>
              <a:rPr lang="en-US" sz="1800" b="1" dirty="0" err="1"/>
              <a:t>Rowhammer</a:t>
            </a:r>
            <a:r>
              <a:rPr lang="en-US" sz="1800" b="1" dirty="0"/>
              <a:t> bit flips directly from a remote machine by only sending network packets</a:t>
            </a:r>
            <a:r>
              <a:rPr lang="en-US" sz="1800" dirty="0"/>
              <a:t>.”</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530209248"/>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D6F41-7363-A545-92A4-7C5AECFFAD37}"/>
              </a:ext>
            </a:extLst>
          </p:cNvPr>
          <p:cNvSpPr>
            <a:spLocks noGrp="1"/>
          </p:cNvSpPr>
          <p:nvPr>
            <p:ph type="title"/>
          </p:nvPr>
        </p:nvSpPr>
        <p:spPr/>
        <p:txBody>
          <a:bodyPr/>
          <a:lstStyle/>
          <a:p>
            <a:r>
              <a:rPr lang="en-US" dirty="0">
                <a:latin typeface="Garamond" charset="0"/>
              </a:rPr>
              <a:t>Selected Readings on RowHammer (VI)</a:t>
            </a:r>
            <a:endParaRPr lang="en-US" dirty="0"/>
          </a:p>
        </p:txBody>
      </p:sp>
      <p:sp>
        <p:nvSpPr>
          <p:cNvPr id="3" name="Content Placeholder 2">
            <a:extLst>
              <a:ext uri="{FF2B5EF4-FFF2-40B4-BE49-F238E27FC236}">
                <a16:creationId xmlns:a16="http://schemas.microsoft.com/office/drawing/2014/main" id="{B215032C-5D67-884B-A859-121B18CB5F16}"/>
              </a:ext>
            </a:extLst>
          </p:cNvPr>
          <p:cNvSpPr>
            <a:spLocks noGrp="1"/>
          </p:cNvSpPr>
          <p:nvPr>
            <p:ph idx="1"/>
          </p:nvPr>
        </p:nvSpPr>
        <p:spPr/>
        <p:txBody>
          <a:bodyPr/>
          <a:lstStyle/>
          <a:p>
            <a:pPr>
              <a:buFont typeface="Wingdings" pitchFamily="2" charset="2"/>
              <a:buChar char="n"/>
              <a:defRPr/>
            </a:pPr>
            <a:r>
              <a:rPr lang="en-US" sz="2000" dirty="0" err="1">
                <a:solidFill>
                  <a:srgbClr val="0000FF"/>
                </a:solidFill>
              </a:rPr>
              <a:t>Nethammer</a:t>
            </a:r>
            <a:r>
              <a:rPr lang="en-US" sz="2000" dirty="0">
                <a:solidFill>
                  <a:srgbClr val="0000FF"/>
                </a:solidFill>
              </a:rPr>
              <a:t>: Inducing </a:t>
            </a:r>
            <a:r>
              <a:rPr lang="en-US" sz="2000" dirty="0" err="1">
                <a:solidFill>
                  <a:srgbClr val="0000FF"/>
                </a:solidFill>
              </a:rPr>
              <a:t>Rowhammer</a:t>
            </a:r>
            <a:r>
              <a:rPr lang="en-US" sz="2000" dirty="0">
                <a:solidFill>
                  <a:srgbClr val="0000FF"/>
                </a:solidFill>
              </a:rPr>
              <a:t> Faults through Network Requests </a:t>
            </a:r>
            <a:r>
              <a:rPr lang="en-US" sz="2000" dirty="0"/>
              <a:t>(July 2018)</a:t>
            </a:r>
          </a:p>
          <a:p>
            <a:pPr lvl="1">
              <a:buFont typeface="Wingdings" pitchFamily="2" charset="2"/>
              <a:buChar char="n"/>
              <a:defRPr/>
            </a:pPr>
            <a:r>
              <a:rPr lang="en-US" sz="1800" dirty="0">
                <a:hlinkClick r:id="rId2"/>
              </a:rPr>
              <a:t>https://arxiv.org/pdf/1805.04956.pdf</a:t>
            </a:r>
            <a:r>
              <a:rPr lang="en-US" sz="1800" dirty="0"/>
              <a:t>   </a:t>
            </a:r>
          </a:p>
          <a:p>
            <a:pPr lvl="1">
              <a:buFont typeface="Wingdings" pitchFamily="2" charset="2"/>
              <a:buChar char="n"/>
              <a:defRPr/>
            </a:pPr>
            <a:r>
              <a:rPr lang="en-US" sz="1800" dirty="0" err="1"/>
              <a:t>Lipp</a:t>
            </a:r>
            <a:r>
              <a:rPr lang="en-US" sz="1800" dirty="0"/>
              <a:t> et al., </a:t>
            </a:r>
            <a:r>
              <a:rPr lang="en-US" sz="1800" dirty="0" err="1"/>
              <a:t>arxiv.org</a:t>
            </a:r>
            <a:r>
              <a:rPr lang="en-US" sz="1800" dirty="0"/>
              <a:t> 2018.</a:t>
            </a:r>
          </a:p>
          <a:p>
            <a:pPr lvl="1">
              <a:buFont typeface="Wingdings" pitchFamily="2" charset="2"/>
              <a:buChar char="n"/>
              <a:defRPr/>
            </a:pPr>
            <a:r>
              <a:rPr lang="en-US" sz="1800" dirty="0"/>
              <a:t>“</a:t>
            </a:r>
            <a:r>
              <a:rPr lang="en-US" sz="1800" dirty="0" err="1"/>
              <a:t>Nethammer</a:t>
            </a:r>
            <a:r>
              <a:rPr lang="en-US" sz="1800" dirty="0"/>
              <a:t> is the first truly </a:t>
            </a:r>
            <a:r>
              <a:rPr lang="en-US" sz="1800" b="1" dirty="0"/>
              <a:t>remote </a:t>
            </a:r>
            <a:r>
              <a:rPr lang="en-US" sz="1800" b="1" dirty="0" err="1"/>
              <a:t>Rowhammer</a:t>
            </a:r>
            <a:r>
              <a:rPr lang="en-US" sz="1800" b="1" dirty="0"/>
              <a:t> attack</a:t>
            </a:r>
            <a:r>
              <a:rPr lang="en-US" sz="1800" dirty="0"/>
              <a:t>, without a single attacker-controlled line of code on the targeted system.”</a:t>
            </a:r>
            <a:endParaRPr lang="en-US" dirty="0"/>
          </a:p>
        </p:txBody>
      </p:sp>
      <p:sp>
        <p:nvSpPr>
          <p:cNvPr id="4" name="Slide Number Placeholder 3">
            <a:extLst>
              <a:ext uri="{FF2B5EF4-FFF2-40B4-BE49-F238E27FC236}">
                <a16:creationId xmlns:a16="http://schemas.microsoft.com/office/drawing/2014/main" id="{99F1B27C-D865-4049-AB36-FBCD20027A7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323444577"/>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78429957"/>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3899758458"/>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45410663"/>
      </p:ext>
    </p:extLst>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9739117"/>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4060203276"/>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3896411"/>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Potential Solutions</a:t>
            </a:r>
          </a:p>
        </p:txBody>
      </p:sp>
      <p:sp>
        <p:nvSpPr>
          <p:cNvPr id="5" name="Slide Number Placeholder 4"/>
          <p:cNvSpPr>
            <a:spLocks noGrp="1"/>
          </p:cNvSpPr>
          <p:nvPr>
            <p:ph type="sldNum" sz="quarter" idx="4294967295"/>
          </p:nvPr>
        </p:nvSpPr>
        <p:spPr>
          <a:xfrm>
            <a:off x="8077200" y="6381328"/>
            <a:ext cx="685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1600" b="0" i="0" u="none" strike="noStrike" kern="1200" cap="none" spc="0" normalizeH="0" baseline="0" noProof="0" smtClean="0">
                <a:ln>
                  <a:noFill/>
                </a:ln>
                <a:solidFill>
                  <a:prstClr val="black">
                    <a:tint val="75000"/>
                  </a:prstClr>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98</a:t>
            </a:fld>
            <a:r>
              <a:rPr kumimoji="0" lang="en-US" sz="1600" b="0" i="0" u="none" strike="noStrike" kern="1200" cap="none" spc="0" normalizeH="0" baseline="0" noProof="0" dirty="0">
                <a:ln>
                  <a:noFill/>
                </a:ln>
                <a:solidFill>
                  <a:prstClr val="black">
                    <a:tint val="75000"/>
                  </a:prstClr>
                </a:solidFill>
                <a:effectLst/>
                <a:uLnTx/>
                <a:uFillTx/>
                <a:latin typeface="Garamond" charset="0"/>
                <a:ea typeface="+mn-ea"/>
                <a:cs typeface="Arial" charset="0"/>
              </a:rPr>
              <a:t> </a:t>
            </a:r>
          </a:p>
        </p:txBody>
      </p:sp>
      <p:sp>
        <p:nvSpPr>
          <p:cNvPr id="6" name="RedBox"/>
          <p:cNvSpPr/>
          <p:nvPr/>
        </p:nvSpPr>
        <p:spPr>
          <a:xfrm>
            <a:off x="380999" y="121920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a:t>
            </a:r>
          </a:p>
        </p:txBody>
      </p:sp>
      <p:sp>
        <p:nvSpPr>
          <p:cNvPr id="11" name="TextBox 10"/>
          <p:cNvSpPr txBox="1"/>
          <p:nvPr/>
        </p:nvSpPr>
        <p:spPr>
          <a:xfrm>
            <a:off x="381000" y="1219200"/>
            <a:ext cx="51054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Make better DRAM chips</a:t>
            </a:r>
          </a:p>
        </p:txBody>
      </p:sp>
      <p:sp>
        <p:nvSpPr>
          <p:cNvPr id="12" name="RedBox"/>
          <p:cNvSpPr/>
          <p:nvPr/>
        </p:nvSpPr>
        <p:spPr>
          <a:xfrm>
            <a:off x="380998" y="3841750"/>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a:t>
            </a:r>
          </a:p>
        </p:txBody>
      </p:sp>
      <p:sp>
        <p:nvSpPr>
          <p:cNvPr id="13" name="TextBox 12"/>
          <p:cNvSpPr txBox="1"/>
          <p:nvPr/>
        </p:nvSpPr>
        <p:spPr>
          <a:xfrm>
            <a:off x="380999" y="3841750"/>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Sophisticated ECC</a:t>
            </a:r>
          </a:p>
        </p:txBody>
      </p:sp>
      <p:sp>
        <p:nvSpPr>
          <p:cNvPr id="14" name="RedBox"/>
          <p:cNvSpPr/>
          <p:nvPr/>
        </p:nvSpPr>
        <p:spPr>
          <a:xfrm>
            <a:off x="380998" y="253047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Power, Performance</a:t>
            </a:r>
          </a:p>
        </p:txBody>
      </p:sp>
      <p:sp>
        <p:nvSpPr>
          <p:cNvPr id="15" name="TextBox 14"/>
          <p:cNvSpPr txBox="1"/>
          <p:nvPr/>
        </p:nvSpPr>
        <p:spPr>
          <a:xfrm>
            <a:off x="380999" y="2530475"/>
            <a:ext cx="4191000"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Refresh frequently</a:t>
            </a:r>
          </a:p>
        </p:txBody>
      </p:sp>
      <p:sp>
        <p:nvSpPr>
          <p:cNvPr id="16" name="RedBox"/>
          <p:cNvSpPr/>
          <p:nvPr/>
        </p:nvSpPr>
        <p:spPr>
          <a:xfrm>
            <a:off x="380998" y="5153025"/>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Complexity</a:t>
            </a:r>
          </a:p>
        </p:txBody>
      </p:sp>
      <p:sp>
        <p:nvSpPr>
          <p:cNvPr id="17" name="TextBox 16"/>
          <p:cNvSpPr txBox="1"/>
          <p:nvPr/>
        </p:nvSpPr>
        <p:spPr>
          <a:xfrm>
            <a:off x="380999" y="5153025"/>
            <a:ext cx="4190999" cy="914400"/>
          </a:xfrm>
          <a:prstGeom prst="rect">
            <a:avLst/>
          </a:prstGeom>
          <a:noFill/>
        </p:spPr>
        <p:txBody>
          <a:bodyPr wrap="square" rtlCol="0" anchor="ctr">
            <a:noAutofit/>
          </a:bodyPr>
          <a:lstStyle/>
          <a:p>
            <a:pPr marL="282575" marR="0" lvl="0" indent="-2825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Access counters </a:t>
            </a:r>
          </a:p>
        </p:txBody>
      </p:sp>
    </p:spTree>
    <p:extLst>
      <p:ext uri="{BB962C8B-B14F-4D97-AF65-F5344CB8AC3E}">
        <p14:creationId xmlns:p14="http://schemas.microsoft.com/office/powerpoint/2010/main" val="2354141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4" grpId="0" animBg="1"/>
      <p:bldP spid="16"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r>
              <a:rPr lang="en-US" dirty="0">
                <a:solidFill>
                  <a:srgbClr val="0000FF"/>
                </a:solidFill>
              </a:rPr>
              <a:t>HP, Lenovo, and other vendors released similar patches</a:t>
            </a:r>
          </a:p>
        </p:txBody>
      </p:sp>
    </p:spTree>
    <p:extLst>
      <p:ext uri="{BB962C8B-B14F-4D97-AF65-F5344CB8AC3E}">
        <p14:creationId xmlns:p14="http://schemas.microsoft.com/office/powerpoint/2010/main" val="128366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100</a:t>
            </a:fld>
            <a:endParaRPr lang="en-US">
              <a:solidFill>
                <a:prstClr val="black">
                  <a:tint val="75000"/>
                </a:prstClr>
              </a:solidFill>
            </a:endParaRPr>
          </a:p>
        </p:txBody>
      </p:sp>
    </p:spTree>
    <p:extLst>
      <p:ext uri="{BB962C8B-B14F-4D97-AF65-F5344CB8AC3E}">
        <p14:creationId xmlns:p14="http://schemas.microsoft.com/office/powerpoint/2010/main" val="189135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130252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551850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1625785302"/>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44092617"/>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105</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993892719"/>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106</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227121867"/>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0927037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108</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4090742493"/>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302700869"/>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8" name="Rectangle 7">
            <a:hlinkClick r:id="rId3"/>
          </p:cNvPr>
          <p:cNvSpPr/>
          <p:nvPr/>
        </p:nvSpPr>
        <p:spPr>
          <a:xfrm>
            <a:off x="1619672" y="6021288"/>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3"/>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270773561"/>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Key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3402135"/>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550016215"/>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Future Memory Reliability/Security Challenges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505026548"/>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84821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927585143"/>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Shape 402"/>
          <p:cNvSpPr/>
          <p:nvPr/>
        </p:nvSpPr>
        <p:spPr>
          <a:xfrm rot="548035">
            <a:off x="7015296" y="2547039"/>
            <a:ext cx="1740409" cy="189077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non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capacity</a:t>
            </a:r>
          </a:p>
        </p:txBody>
      </p:sp>
      <p:sp>
        <p:nvSpPr>
          <p:cNvPr id="4" name="Shape 305"/>
          <p:cNvSpPr/>
          <p:nvPr/>
        </p:nvSpPr>
        <p:spPr>
          <a:xfrm>
            <a:off x="251520" y="324366"/>
            <a:ext cx="8889400" cy="1016402"/>
          </a:xfrm>
          <a:prstGeom prst="rect">
            <a:avLst/>
          </a:prstGeom>
          <a:ln w="12700">
            <a:miter lim="400000"/>
          </a:ln>
          <a:extLst>
            <a:ext uri="{C572A759-6A51-4108-AA02-DFA0A04FC94B}">
              <ma14:wrappingTextBoxFlag xmlns:ma14="http://schemas.microsoft.com/office/mac/drawingml/2011/main" xmlns="" val="1"/>
            </a:ext>
          </a:extLst>
        </p:spPr>
        <p:txBody>
          <a:bodyPr wrap="none" lIns="38466" tIns="38466" rIns="38466" bIns="38466" anchor="ctr">
            <a:spAutoFit/>
          </a:bodyPr>
          <a:lstStyle>
            <a:lvl1pPr>
              <a:defRPr sz="8000" b="1" spc="-79">
                <a:solidFill>
                  <a:srgbClr val="000000"/>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sz="1800" b="0" spc="0"/>
            </a:pPr>
            <a:r>
              <a:rPr kumimoji="0" lang="en-US" sz="6100" b="0" i="0" u="none" strike="noStrike" kern="1200" cap="none" spc="-60" normalizeH="0" baseline="0" noProof="0" dirty="0">
                <a:ln>
                  <a:noFill/>
                </a:ln>
                <a:solidFill>
                  <a:srgbClr val="000000"/>
                </a:solidFill>
                <a:effectLst/>
                <a:uLnTx/>
                <a:uFillTx/>
                <a:latin typeface="Tahoma"/>
                <a:ea typeface="+mn-ea"/>
                <a:cs typeface="+mn-cs"/>
              </a:rPr>
              <a:t>DRAM Reliability Reducing</a:t>
            </a:r>
            <a:endParaRPr kumimoji="0" sz="6100" b="0" i="0" u="none" strike="noStrike" kern="1200" cap="none" spc="-60" normalizeH="0" baseline="0" noProof="0" dirty="0">
              <a:ln>
                <a:noFill/>
              </a:ln>
              <a:solidFill>
                <a:srgbClr val="000000"/>
              </a:solidFill>
              <a:effectLst/>
              <a:uLnTx/>
              <a:uFillTx/>
              <a:latin typeface="Tahoma"/>
              <a:ea typeface="+mn-ea"/>
              <a:cs typeface="+mn-cs"/>
            </a:endParaRPr>
          </a:p>
        </p:txBody>
      </p:sp>
      <p:pic>
        <p:nvPicPr>
          <p:cNvPr id="3" name="Picture 2"/>
          <p:cNvPicPr>
            <a:picLocks noChangeAspect="1"/>
          </p:cNvPicPr>
          <p:nvPr/>
        </p:nvPicPr>
        <p:blipFill>
          <a:blip r:embed="rId2"/>
          <a:stretch>
            <a:fillRect/>
          </a:stretch>
        </p:blipFill>
        <p:spPr>
          <a:xfrm>
            <a:off x="1331640" y="1253197"/>
            <a:ext cx="5112568" cy="5128131"/>
          </a:xfrm>
          <a:prstGeom prst="rect">
            <a:avLst/>
          </a:prstGeom>
        </p:spPr>
      </p:pic>
      <p:sp>
        <p:nvSpPr>
          <p:cNvPr id="2" name="Rectangle 1"/>
          <p:cNvSpPr/>
          <p:nvPr/>
        </p:nvSpPr>
        <p:spPr>
          <a:xfrm>
            <a:off x="197768" y="6448497"/>
            <a:ext cx="869471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Meza+, “</a:t>
            </a:r>
            <a:r>
              <a:rPr kumimoji="0" lang="en-US" sz="1800" b="0" i="0" u="none" strike="noStrike" kern="1200" cap="none" spc="0" normalizeH="0" baseline="0" noProof="0" dirty="0">
                <a:ln>
                  <a:noFill/>
                </a:ln>
                <a:solidFill>
                  <a:srgbClr val="0000FF"/>
                </a:solidFill>
                <a:effectLst/>
                <a:uLnTx/>
                <a:uFillTx/>
                <a:latin typeface="Tahoma"/>
                <a:ea typeface="+mn-ea"/>
                <a:cs typeface="+mn-cs"/>
              </a:rPr>
              <a:t>Revisiting Memory Errors in Large-Scale Production Data Centers</a:t>
            </a:r>
            <a:r>
              <a:rPr kumimoji="0" lang="en-US" sz="1800" b="0" i="0" u="none" strike="noStrike" kern="1200" cap="none" spc="0" normalizeH="0" baseline="0" noProof="0" dirty="0">
                <a:ln>
                  <a:noFill/>
                </a:ln>
                <a:solidFill>
                  <a:srgbClr val="000000"/>
                </a:solidFill>
                <a:effectLst/>
                <a:uLnTx/>
                <a:uFillTx/>
                <a:latin typeface="Tahoma"/>
                <a:ea typeface="+mn-ea"/>
                <a:cs typeface="+mn-cs"/>
              </a:rPr>
              <a:t>,” DSN’15.</a:t>
            </a:r>
          </a:p>
        </p:txBody>
      </p:sp>
    </p:spTree>
    <p:extLst>
      <p:ext uri="{BB962C8B-B14F-4D97-AF65-F5344CB8AC3E}">
        <p14:creationId xmlns:p14="http://schemas.microsoft.com/office/powerpoint/2010/main" val="10359284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2"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Aside: SSD Error Analysis in the Field</a:t>
            </a:r>
          </a:p>
        </p:txBody>
      </p:sp>
      <p:sp>
        <p:nvSpPr>
          <p:cNvPr id="3" name="Content Placeholder 2"/>
          <p:cNvSpPr>
            <a:spLocks noGrp="1"/>
          </p:cNvSpPr>
          <p:nvPr>
            <p:ph idx="1"/>
          </p:nvPr>
        </p:nvSpPr>
        <p:spPr/>
        <p:txBody>
          <a:bodyPr/>
          <a:lstStyle/>
          <a:p>
            <a:r>
              <a:rPr lang="en-US" sz="2200" dirty="0">
                <a:solidFill>
                  <a:srgbClr val="0000FF"/>
                </a:solidFill>
              </a:rPr>
              <a:t>First large-scale field study of flash memory errors</a:t>
            </a:r>
          </a:p>
          <a:p>
            <a:endParaRPr lang="en-US" sz="2200" dirty="0">
              <a:solidFill>
                <a:srgbClr val="0000FF"/>
              </a:solidFill>
            </a:endParaRPr>
          </a:p>
          <a:p>
            <a:r>
              <a:rPr lang="en-US" sz="2200" dirty="0"/>
              <a:t>Justin Meza, </a:t>
            </a:r>
            <a:r>
              <a:rPr lang="en-US" sz="2200" dirty="0" err="1"/>
              <a:t>Qiang</a:t>
            </a:r>
            <a:r>
              <a:rPr lang="en-US" sz="2200" dirty="0"/>
              <a:t> Wu, </a:t>
            </a:r>
            <a:r>
              <a:rPr lang="en-US" sz="2200" dirty="0" err="1"/>
              <a:t>Sanjeev</a:t>
            </a:r>
            <a:r>
              <a:rPr lang="en-US" sz="2200" dirty="0"/>
              <a:t> Kumar, and Onur Mutlu,</a:t>
            </a:r>
            <a:br>
              <a:rPr lang="en-US" sz="2200" dirty="0"/>
            </a:br>
            <a:r>
              <a:rPr lang="en-US" sz="2200" b="1" dirty="0">
                <a:hlinkClick r:id="rId2"/>
              </a:rPr>
              <a:t>"A Large-Scale Study of Flash Memory Errors in the Field"</a:t>
            </a:r>
            <a:r>
              <a:rPr lang="en-US" sz="2200" dirty="0"/>
              <a:t> </a:t>
            </a:r>
            <a:br>
              <a:rPr lang="en-US" sz="2200" dirty="0"/>
            </a:br>
            <a:r>
              <a:rPr lang="en-US" sz="2200" i="1" dirty="0"/>
              <a:t>Proceedings of the </a:t>
            </a:r>
            <a:r>
              <a:rPr lang="en-US" sz="2200" i="1" dirty="0">
                <a:hlinkClick r:id="rId3"/>
              </a:rPr>
              <a:t>ACM International Conference on Measurement and Modeling of Computer Systems</a:t>
            </a:r>
            <a:r>
              <a:rPr lang="en-US" sz="2200" i="1" dirty="0"/>
              <a:t> (</a:t>
            </a:r>
            <a:r>
              <a:rPr lang="en-US" sz="2200" b="1" i="1" dirty="0"/>
              <a:t>SIGMETRICS</a:t>
            </a:r>
            <a:r>
              <a:rPr lang="en-US" sz="2200" i="1" dirty="0"/>
              <a:t>)</a:t>
            </a:r>
            <a:r>
              <a:rPr lang="en-US" sz="2200" dirty="0"/>
              <a:t>, Portland, OR, June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Coverage at ZDNet</a:t>
            </a:r>
            <a:r>
              <a:rPr lang="en-US" sz="2200" dirty="0"/>
              <a:t>]</a:t>
            </a:r>
          </a:p>
          <a:p>
            <a:endParaRPr lang="en-US" sz="2200"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708054"/>
            <a:ext cx="9144000" cy="1313234"/>
          </a:xfrm>
          <a:prstGeom prst="rect">
            <a:avLst/>
          </a:prstGeom>
        </p:spPr>
      </p:pic>
    </p:spTree>
    <p:extLst>
      <p:ext uri="{BB962C8B-B14F-4D97-AF65-F5344CB8AC3E}">
        <p14:creationId xmlns:p14="http://schemas.microsoft.com/office/powerpoint/2010/main" val="36307661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3"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171095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Data Retention Time Failures</a:t>
            </a:r>
          </a:p>
        </p:txBody>
      </p:sp>
      <p:sp>
        <p:nvSpPr>
          <p:cNvPr id="3" name="Content Placeholder 2"/>
          <p:cNvSpPr>
            <a:spLocks noGrp="1"/>
          </p:cNvSpPr>
          <p:nvPr>
            <p:ph idx="1"/>
          </p:nvPr>
        </p:nvSpPr>
        <p:spPr/>
        <p:txBody>
          <a:bodyPr/>
          <a:lstStyle/>
          <a:p>
            <a:r>
              <a:rPr lang="en-US" dirty="0"/>
              <a:t>Determining the data retention time of a cell/row is getting more difficult</a:t>
            </a:r>
          </a:p>
          <a:p>
            <a:endParaRPr lang="en-US" dirty="0"/>
          </a:p>
          <a:p>
            <a:r>
              <a:rPr lang="en-US" dirty="0"/>
              <a:t>Retention failures may already be slipping into the field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48123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Analysis of Data Retention Failures </a:t>
            </a:r>
            <a:r>
              <a:rPr lang="en-US" sz="3000" b="1" dirty="0"/>
              <a:t>[ISCA’13]</a:t>
            </a:r>
          </a:p>
        </p:txBody>
      </p:sp>
    </p:spTree>
    <p:extLst>
      <p:ext uri="{BB962C8B-B14F-4D97-AF65-F5344CB8AC3E}">
        <p14:creationId xmlns:p14="http://schemas.microsoft.com/office/powerpoint/2010/main" val="1989001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238125" y="1095375"/>
            <a:ext cx="8905875" cy="5153025"/>
          </a:xfrm>
        </p:spPr>
        <p:txBody>
          <a:bodyPr/>
          <a:lstStyle/>
          <a:p>
            <a:pPr>
              <a:defRPr/>
            </a:pPr>
            <a:r>
              <a:rPr lang="en-US" dirty="0">
                <a:solidFill>
                  <a:srgbClr val="FF0000"/>
                </a:solidFill>
                <a:latin typeface="Tahoma" charset="0"/>
                <a:ea typeface="ＭＳ Ｐゴシック" charset="0"/>
                <a:cs typeface="ＭＳ Ｐゴシック" charset="0"/>
              </a:rPr>
              <a:t>Data Pattern Dependence (DPD) </a:t>
            </a:r>
            <a:r>
              <a:rPr lang="en-US" dirty="0">
                <a:latin typeface="Tahoma" charset="0"/>
                <a:ea typeface="ＭＳ Ｐゴシック" charset="0"/>
                <a:cs typeface="ＭＳ Ｐゴシック" charset="0"/>
              </a:rPr>
              <a:t>of retention time</a:t>
            </a: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a:defRPr/>
            </a:pPr>
            <a:endParaRPr lang="en-US" dirty="0">
              <a:solidFill>
                <a:srgbClr val="FF0000"/>
              </a:solidFill>
              <a:latin typeface="Tahoma" charset="0"/>
              <a:ea typeface="ＭＳ Ｐゴシック" charset="0"/>
              <a:cs typeface="ＭＳ Ｐゴシック" charset="0"/>
            </a:endParaRPr>
          </a:p>
          <a:p>
            <a:pPr marL="0" indent="0">
              <a:buFont typeface="Wingdings" charset="0"/>
              <a:buNone/>
              <a:defRPr/>
            </a:pPr>
            <a:endParaRPr lang="en-US" dirty="0">
              <a:solidFill>
                <a:srgbClr val="FF0000"/>
              </a:solidFill>
              <a:latin typeface="Tahoma" charset="0"/>
              <a:ea typeface="ＭＳ Ｐゴシック" charset="0"/>
              <a:cs typeface="ＭＳ Ｐゴシック" charset="0"/>
            </a:endParaRPr>
          </a:p>
          <a:p>
            <a:pPr>
              <a:defRPr/>
            </a:pPr>
            <a:r>
              <a:rPr lang="en-US" dirty="0">
                <a:solidFill>
                  <a:srgbClr val="FF0000"/>
                </a:solidFill>
                <a:latin typeface="Tahoma" charset="0"/>
                <a:ea typeface="ＭＳ Ｐゴシック" charset="0"/>
                <a:cs typeface="ＭＳ Ｐゴシック" charset="0"/>
              </a:rPr>
              <a:t>Variable Retention Time (VRT) </a:t>
            </a:r>
            <a:r>
              <a:rPr lang="en-US" dirty="0">
                <a:solidFill>
                  <a:srgbClr val="000000"/>
                </a:solidFill>
                <a:latin typeface="Tahoma" charset="0"/>
                <a:ea typeface="ＭＳ Ｐゴシック" charset="0"/>
                <a:cs typeface="ＭＳ Ｐゴシック" charset="0"/>
              </a:rPr>
              <a:t>phenomenon</a:t>
            </a:r>
          </a:p>
        </p:txBody>
      </p:sp>
      <p:sp>
        <p:nvSpPr>
          <p:cNvPr id="2222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BADDEA-2833-0049-8538-3BDE34A5F6C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796953372"/>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r>
              <a:rPr lang="en-US">
                <a:solidFill>
                  <a:srgbClr val="FF0000"/>
                </a:solidFill>
                <a:latin typeface="Tahoma" charset="0"/>
                <a:ea typeface="ＭＳ Ｐゴシック" charset="0"/>
                <a:cs typeface="ＭＳ Ｐゴシック" charset="0"/>
              </a:rPr>
              <a:t>Challenge 1: Data Pattern Dependence (DPD)</a:t>
            </a:r>
          </a:p>
          <a:p>
            <a:pPr lvl="1"/>
            <a:r>
              <a:rPr lang="en-US">
                <a:solidFill>
                  <a:srgbClr val="0000FF"/>
                </a:solidFill>
                <a:latin typeface="Tahoma" charset="0"/>
                <a:ea typeface="ＭＳ Ｐゴシック" charset="0"/>
              </a:rPr>
              <a:t>Retention time of a DRAM cell depends on its value and the values of cells nearby it</a:t>
            </a:r>
          </a:p>
          <a:p>
            <a:pPr lvl="1"/>
            <a:endParaRPr lang="en-US" sz="1800">
              <a:latin typeface="Tahoma" charset="0"/>
              <a:ea typeface="ＭＳ Ｐゴシック" charset="0"/>
            </a:endParaRPr>
          </a:p>
          <a:p>
            <a:pPr lvl="1"/>
            <a:r>
              <a:rPr lang="en-US">
                <a:latin typeface="Tahoma" charset="0"/>
                <a:ea typeface="ＭＳ Ｐゴシック" charset="0"/>
              </a:rPr>
              <a:t>When a row is activated, all bitlines are perturbed simultaneously</a:t>
            </a:r>
          </a:p>
        </p:txBody>
      </p:sp>
      <p:sp>
        <p:nvSpPr>
          <p:cNvPr id="22323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D2CC19-049F-354C-8180-33C2AEE3F68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2540000" y="3444875"/>
            <a:ext cx="4564063" cy="214313"/>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7" name="Oval 6"/>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2894013" y="3170238"/>
            <a:ext cx="187325" cy="1735137"/>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5737225" y="3171825"/>
            <a:ext cx="187325"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Rectangle 9"/>
          <p:cNvSpPr>
            <a:spLocks noChangeArrowheads="1"/>
          </p:cNvSpPr>
          <p:nvPr/>
        </p:nvSpPr>
        <p:spPr bwMode="auto">
          <a:xfrm>
            <a:off x="2530475" y="3352800"/>
            <a:ext cx="5051425" cy="124936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69579535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0" grpId="1"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963" y="3071813"/>
            <a:ext cx="5532437" cy="3675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Oval 1"/>
          <p:cNvSpPr/>
          <p:nvPr/>
        </p:nvSpPr>
        <p:spPr>
          <a:xfrm>
            <a:off x="4137025" y="3168650"/>
            <a:ext cx="188913" cy="1735138"/>
          </a:xfrm>
          <a:prstGeom prst="ellipse">
            <a:avLst/>
          </a:prstGeom>
          <a:noFill/>
          <a:ln w="381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Oval 7"/>
          <p:cNvSpPr/>
          <p:nvPr/>
        </p:nvSpPr>
        <p:spPr>
          <a:xfrm>
            <a:off x="5735638" y="3170238"/>
            <a:ext cx="187325" cy="1735137"/>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Oval 8"/>
          <p:cNvSpPr/>
          <p:nvPr/>
        </p:nvSpPr>
        <p:spPr>
          <a:xfrm>
            <a:off x="2895600" y="3171825"/>
            <a:ext cx="187325" cy="1735138"/>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Oval 9"/>
          <p:cNvSpPr/>
          <p:nvPr/>
        </p:nvSpPr>
        <p:spPr>
          <a:xfrm>
            <a:off x="2540000" y="3444875"/>
            <a:ext cx="4564063" cy="214313"/>
          </a:xfrm>
          <a:prstGeom prst="ellipse">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8250326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9"/>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2"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2" grpId="2" animBg="1"/>
      <p:bldP spid="8" grpId="0" animBg="1"/>
      <p:bldP spid="8" grpId="1" animBg="1"/>
      <p:bldP spid="9" grpId="0" animBg="1"/>
      <p:bldP spid="9" grpId="1" animBg="1"/>
      <p:bldP spid="10"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5100" y="995363"/>
            <a:ext cx="8978900" cy="5153025"/>
          </a:xfrm>
        </p:spPr>
        <p:txBody>
          <a:bodyPr/>
          <a:lstStyle/>
          <a:p>
            <a:pPr>
              <a:defRPr/>
            </a:pPr>
            <a:r>
              <a:rPr lang="en-US" sz="2000" dirty="0">
                <a:latin typeface="Tahoma" charset="0"/>
                <a:ea typeface="ＭＳ Ｐゴシック" charset="0"/>
              </a:rPr>
              <a:t>Electrical noise on the </a:t>
            </a:r>
            <a:r>
              <a:rPr lang="en-US" sz="2000" dirty="0" err="1">
                <a:latin typeface="Tahoma" charset="0"/>
                <a:ea typeface="ＭＳ Ｐゴシック" charset="0"/>
              </a:rPr>
              <a:t>bitline</a:t>
            </a:r>
            <a:r>
              <a:rPr lang="en-US" sz="2000" dirty="0">
                <a:latin typeface="Tahoma" charset="0"/>
                <a:ea typeface="ＭＳ Ｐゴシック" charset="0"/>
              </a:rPr>
              <a:t> affects reliable sensing of a DRAM cell</a:t>
            </a:r>
          </a:p>
          <a:p>
            <a:pPr>
              <a:defRPr/>
            </a:pPr>
            <a:r>
              <a:rPr lang="en-US" sz="2000" dirty="0">
                <a:latin typeface="Tahoma" charset="0"/>
                <a:ea typeface="ＭＳ Ｐゴシック" charset="0"/>
              </a:rPr>
              <a:t>The magnitude of this noise is affected by values of nearby cells via</a:t>
            </a:r>
          </a:p>
          <a:p>
            <a:pPr lvl="1">
              <a:defRPr/>
            </a:pPr>
            <a:r>
              <a:rPr lang="en-US" sz="2000" dirty="0" err="1">
                <a:latin typeface="Tahoma" charset="0"/>
                <a:ea typeface="ＭＳ Ｐゴシック" charset="0"/>
              </a:rPr>
              <a:t>Bitline-bitline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adjacent </a:t>
            </a:r>
            <a:r>
              <a:rPr lang="en-US" sz="2000" dirty="0" err="1">
                <a:latin typeface="Tahoma" charset="0"/>
                <a:ea typeface="ＭＳ Ｐゴシック" charset="0"/>
                <a:sym typeface="Wingdings" charset="0"/>
              </a:rPr>
              <a:t>bitlines</a:t>
            </a:r>
            <a:endParaRPr lang="en-US" sz="2000" dirty="0">
              <a:latin typeface="Tahoma" charset="0"/>
              <a:ea typeface="ＭＳ Ｐゴシック" charset="0"/>
            </a:endParaRPr>
          </a:p>
          <a:p>
            <a:pPr lvl="1">
              <a:defRPr/>
            </a:pPr>
            <a:r>
              <a:rPr lang="en-US" sz="2000" dirty="0" err="1">
                <a:latin typeface="Tahoma" charset="0"/>
                <a:ea typeface="ＭＳ Ｐゴシック" charset="0"/>
              </a:rPr>
              <a:t>Bitline-wordline</a:t>
            </a:r>
            <a:r>
              <a:rPr lang="en-US" sz="2000" dirty="0">
                <a:latin typeface="Tahoma" charset="0"/>
                <a:ea typeface="ＭＳ Ｐゴシック" charset="0"/>
              </a:rPr>
              <a:t> coupling </a:t>
            </a:r>
            <a:r>
              <a:rPr lang="en-US" sz="2000" dirty="0">
                <a:latin typeface="Tahoma" charset="0"/>
                <a:ea typeface="ＭＳ Ｐゴシック" charset="0"/>
                <a:sym typeface="Wingdings" charset="0"/>
              </a:rPr>
              <a:t> electrical coupling between each </a:t>
            </a:r>
            <a:r>
              <a:rPr lang="en-US" sz="2000" dirty="0" err="1">
                <a:latin typeface="Tahoma" charset="0"/>
                <a:ea typeface="ＭＳ Ｐゴシック" charset="0"/>
                <a:sym typeface="Wingdings" charset="0"/>
              </a:rPr>
              <a:t>bitline</a:t>
            </a:r>
            <a:r>
              <a:rPr lang="en-US" sz="2000" dirty="0">
                <a:latin typeface="Tahoma" charset="0"/>
                <a:ea typeface="ＭＳ Ｐゴシック" charset="0"/>
                <a:sym typeface="Wingdings" charset="0"/>
              </a:rPr>
              <a:t> and the activated </a:t>
            </a:r>
            <a:r>
              <a:rPr lang="en-US" sz="2000" dirty="0" err="1">
                <a:latin typeface="Tahoma" charset="0"/>
                <a:ea typeface="ＭＳ Ｐゴシック" charset="0"/>
                <a:sym typeface="Wingdings" charset="0"/>
              </a:rPr>
              <a:t>wordline</a:t>
            </a: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lvl="1">
              <a:defRPr/>
            </a:pPr>
            <a:endParaRPr lang="en-US" sz="2000" dirty="0">
              <a:latin typeface="Tahoma" charset="0"/>
              <a:ea typeface="ＭＳ Ｐゴシック" charset="0"/>
              <a:sym typeface="Wingdings" charset="0"/>
            </a:endParaRPr>
          </a:p>
          <a:p>
            <a:pPr>
              <a:defRPr/>
            </a:pPr>
            <a:r>
              <a:rPr lang="en-US" dirty="0">
                <a:solidFill>
                  <a:srgbClr val="FF0000"/>
                </a:solidFill>
                <a:latin typeface="Tahoma" charset="0"/>
                <a:ea typeface="ＭＳ Ｐゴシック" charset="0"/>
              </a:rPr>
              <a:t>Retention time of a cell depends on data patterns stored in nearby cells </a:t>
            </a:r>
          </a:p>
          <a:p>
            <a:pPr marL="0" indent="0">
              <a:buFont typeface="Wingdings" charset="0"/>
              <a:buNone/>
              <a:defRPr/>
            </a:pPr>
            <a:r>
              <a:rPr lang="en-US" sz="2100" dirty="0">
                <a:solidFill>
                  <a:srgbClr val="FF0000"/>
                </a:solidFill>
                <a:latin typeface="Tahoma" charset="0"/>
                <a:ea typeface="ＭＳ Ｐゴシック" charset="0"/>
                <a:sym typeface="Wingdings" charset="0"/>
              </a:rPr>
              <a:t>     need to find the worst data pattern to find worst-case retention time</a:t>
            </a:r>
          </a:p>
          <a:p>
            <a:pPr marL="0" indent="0">
              <a:buFont typeface="Wingdings" charset="0"/>
              <a:buNone/>
              <a:defRPr/>
            </a:pPr>
            <a:r>
              <a:rPr lang="en-US" sz="2100" dirty="0">
                <a:solidFill>
                  <a:srgbClr val="FF0000"/>
                </a:solidFill>
                <a:latin typeface="Tahoma" charset="0"/>
                <a:ea typeface="ＭＳ Ｐゴシック" charset="0"/>
                <a:sym typeface="Wingdings" charset="0"/>
              </a:rPr>
              <a:t>    </a:t>
            </a:r>
            <a:r>
              <a:rPr lang="en-US" sz="2100" dirty="0">
                <a:solidFill>
                  <a:srgbClr val="FF0000"/>
                </a:solidFill>
                <a:latin typeface="Tahoma" charset="0"/>
                <a:ea typeface="ＭＳ Ｐゴシック" charset="0"/>
                <a:sym typeface="Wingdings"/>
              </a:rPr>
              <a:t> this pattern is location dependent</a:t>
            </a:r>
            <a:endParaRPr lang="en-US" sz="2100" dirty="0">
              <a:solidFill>
                <a:srgbClr val="FF0000"/>
              </a:solidFill>
              <a:latin typeface="Tahoma" charset="0"/>
              <a:ea typeface="ＭＳ Ｐゴシック" charset="0"/>
            </a:endParaRPr>
          </a:p>
          <a:p>
            <a:pPr>
              <a:defRPr/>
            </a:pPr>
            <a:endParaRPr lang="en-US" dirty="0">
              <a:latin typeface="Tahoma" charset="0"/>
              <a:ea typeface="ＭＳ Ｐゴシック" charset="0"/>
            </a:endParaRPr>
          </a:p>
        </p:txBody>
      </p:sp>
      <p:sp>
        <p:nvSpPr>
          <p:cNvPr id="224258"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Data Pattern Dependence</a:t>
            </a:r>
          </a:p>
        </p:txBody>
      </p:sp>
      <p:sp>
        <p:nvSpPr>
          <p:cNvPr id="22425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F6AB2B-DEDA-4742-A655-AABB18ABF77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58330611"/>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1" name="Title 1"/>
          <p:cNvSpPr>
            <a:spLocks noGrp="1"/>
          </p:cNvSpPr>
          <p:nvPr>
            <p:ph type="title"/>
          </p:nvPr>
        </p:nvSpPr>
        <p:spPr>
          <a:xfrm>
            <a:off x="152400" y="152400"/>
            <a:ext cx="8991600" cy="884238"/>
          </a:xfrm>
        </p:spPr>
        <p:txBody>
          <a:bodyPr/>
          <a:lstStyle/>
          <a:p>
            <a:r>
              <a:rPr lang="en-US">
                <a:latin typeface="Garamond" charset="0"/>
                <a:ea typeface="ＭＳ Ｐゴシック" charset="0"/>
                <a:cs typeface="ＭＳ Ｐゴシック" charset="0"/>
              </a:rPr>
              <a:t>Two Challenges to Retention Time Profiling</a:t>
            </a:r>
          </a:p>
        </p:txBody>
      </p:sp>
      <p:sp>
        <p:nvSpPr>
          <p:cNvPr id="3" name="Content Placeholder 2"/>
          <p:cNvSpPr>
            <a:spLocks noGrp="1"/>
          </p:cNvSpPr>
          <p:nvPr>
            <p:ph idx="1"/>
          </p:nvPr>
        </p:nvSpPr>
        <p:spPr>
          <a:xfrm>
            <a:off x="165100" y="1095375"/>
            <a:ext cx="8978900" cy="5153025"/>
          </a:xfrm>
        </p:spPr>
        <p:txBody>
          <a:bodyPr/>
          <a:lstStyle/>
          <a:p>
            <a:pPr>
              <a:defRPr/>
            </a:pPr>
            <a:r>
              <a:rPr lang="en-US" dirty="0">
                <a:solidFill>
                  <a:srgbClr val="FF0000"/>
                </a:solidFill>
                <a:latin typeface="Tahoma" charset="0"/>
                <a:ea typeface="ＭＳ Ｐゴシック" charset="0"/>
                <a:cs typeface="ＭＳ Ｐゴシック" charset="0"/>
              </a:rPr>
              <a:t>Challenge 2: Variable Retention Time (VRT)</a:t>
            </a:r>
          </a:p>
          <a:p>
            <a:pPr lvl="1">
              <a:defRPr/>
            </a:pPr>
            <a:r>
              <a:rPr lang="en-US" dirty="0">
                <a:solidFill>
                  <a:srgbClr val="0000FF"/>
                </a:solidFill>
                <a:latin typeface="Tahoma" charset="0"/>
                <a:ea typeface="ＭＳ Ｐゴシック" charset="0"/>
              </a:rPr>
              <a:t>Retention time of a DRAM cell changes randomly over time       </a:t>
            </a:r>
          </a:p>
          <a:p>
            <a:pPr lvl="2">
              <a:defRPr/>
            </a:pPr>
            <a:r>
              <a:rPr lang="en-US" dirty="0">
                <a:solidFill>
                  <a:srgbClr val="0000FF"/>
                </a:solidFill>
                <a:latin typeface="Tahoma" charset="0"/>
                <a:ea typeface="ＭＳ Ｐゴシック" charset="0"/>
              </a:rPr>
              <a:t>a cell alternates between multiple retention time states</a:t>
            </a:r>
          </a:p>
          <a:p>
            <a:pPr lvl="1">
              <a:defRPr/>
            </a:pPr>
            <a:endParaRPr lang="en-US" dirty="0">
              <a:latin typeface="Tahoma" charset="0"/>
              <a:ea typeface="ＭＳ Ｐゴシック" charset="0"/>
            </a:endParaRPr>
          </a:p>
          <a:p>
            <a:pPr lvl="1">
              <a:defRPr/>
            </a:pPr>
            <a:r>
              <a:rPr lang="en-US" dirty="0">
                <a:latin typeface="Tahoma" charset="0"/>
                <a:ea typeface="ＭＳ Ｐゴシック" charset="0"/>
              </a:rPr>
              <a:t>Leakage current of a cell changes sporadically due to a charge trap in the gate oxide of the DRAM cell access transistor</a:t>
            </a:r>
          </a:p>
          <a:p>
            <a:pPr lvl="1">
              <a:defRPr/>
            </a:pPr>
            <a:r>
              <a:rPr lang="en-US" dirty="0">
                <a:latin typeface="Tahoma" charset="0"/>
                <a:ea typeface="ＭＳ Ｐゴシック" charset="0"/>
              </a:rPr>
              <a:t>When the trap becomes occupied, charge leaks more readily from the transistor’s drain, leading to a short retention time</a:t>
            </a:r>
          </a:p>
          <a:p>
            <a:pPr lvl="2">
              <a:defRPr/>
            </a:pPr>
            <a:r>
              <a:rPr lang="en-US" dirty="0">
                <a:latin typeface="Tahoma" charset="0"/>
                <a:ea typeface="ＭＳ Ｐゴシック" charset="0"/>
              </a:rPr>
              <a:t>Called </a:t>
            </a:r>
            <a:r>
              <a:rPr lang="en-US" i="1" dirty="0">
                <a:latin typeface="Tahoma" charset="0"/>
                <a:ea typeface="ＭＳ Ｐゴシック" charset="0"/>
              </a:rPr>
              <a:t>Trap-Assisted Gate-Induced Drain Leakage</a:t>
            </a:r>
          </a:p>
          <a:p>
            <a:pPr lvl="1">
              <a:defRPr/>
            </a:pPr>
            <a:r>
              <a:rPr lang="en-US" dirty="0">
                <a:latin typeface="Tahoma" charset="0"/>
                <a:ea typeface="ＭＳ Ｐゴシック" charset="0"/>
              </a:rPr>
              <a:t>This process appears to be a random process </a:t>
            </a:r>
            <a:r>
              <a:rPr lang="en-US" sz="1800" b="1" dirty="0">
                <a:solidFill>
                  <a:srgbClr val="2C6123"/>
                </a:solidFill>
                <a:latin typeface="Tahoma" charset="0"/>
                <a:ea typeface="ＭＳ Ｐゴシック" charset="0"/>
              </a:rPr>
              <a:t>[Kim+ IEEE TED’11]</a:t>
            </a:r>
          </a:p>
          <a:p>
            <a:pPr lvl="2">
              <a:defRPr/>
            </a:pPr>
            <a:endParaRPr lang="en-US" dirty="0">
              <a:latin typeface="Tahoma" charset="0"/>
              <a:ea typeface="ＭＳ Ｐゴシック" charset="0"/>
            </a:endParaRPr>
          </a:p>
          <a:p>
            <a:pPr lvl="1">
              <a:defRPr/>
            </a:pPr>
            <a:r>
              <a:rPr lang="en-US" dirty="0">
                <a:solidFill>
                  <a:srgbClr val="FF0000"/>
                </a:solidFill>
                <a:latin typeface="Tahoma" charset="0"/>
                <a:ea typeface="ＭＳ Ｐゴシック" charset="0"/>
              </a:rPr>
              <a:t>Worst-case retention time depends on a random process </a:t>
            </a:r>
          </a:p>
          <a:p>
            <a:pPr marL="671512" lvl="2" indent="0">
              <a:buFont typeface="Wingdings" charset="0"/>
              <a:buNone/>
              <a:defRPr/>
            </a:pPr>
            <a:r>
              <a:rPr lang="en-US" dirty="0">
                <a:solidFill>
                  <a:srgbClr val="FF0000"/>
                </a:solidFill>
                <a:latin typeface="Tahoma" charset="0"/>
                <a:ea typeface="ＭＳ Ｐゴシック" charset="0"/>
                <a:sym typeface="Wingdings" charset="0"/>
              </a:rPr>
              <a:t> need to find the worst case despite this</a:t>
            </a:r>
            <a:endParaRPr lang="en-US" dirty="0">
              <a:solidFill>
                <a:srgbClr val="FF0000"/>
              </a:solidFill>
              <a:latin typeface="Tahoma" charset="0"/>
              <a:ea typeface="ＭＳ Ｐゴシック" charset="0"/>
            </a:endParaRPr>
          </a:p>
        </p:txBody>
      </p:sp>
      <p:sp>
        <p:nvSpPr>
          <p:cNvPr id="22528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274AD25-8CC2-CA49-83CB-00EA7636A2E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grpSp>
        <p:nvGrpSpPr>
          <p:cNvPr id="5" name="Group 4"/>
          <p:cNvGrpSpPr>
            <a:grpSpLocks/>
          </p:cNvGrpSpPr>
          <p:nvPr/>
        </p:nvGrpSpPr>
        <p:grpSpPr bwMode="auto">
          <a:xfrm>
            <a:off x="6669088" y="4141788"/>
            <a:ext cx="2474912" cy="2544762"/>
            <a:chOff x="6554938" y="2996952"/>
            <a:chExt cx="1696887" cy="2133600"/>
          </a:xfrm>
        </p:grpSpPr>
        <p:grpSp>
          <p:nvGrpSpPr>
            <p:cNvPr id="225285" name="Group 5"/>
            <p:cNvGrpSpPr>
              <a:grpSpLocks/>
            </p:cNvGrpSpPr>
            <p:nvPr/>
          </p:nvGrpSpPr>
          <p:grpSpPr bwMode="auto">
            <a:xfrm>
              <a:off x="6554938" y="2996952"/>
              <a:ext cx="1696887" cy="2133600"/>
              <a:chOff x="741513" y="3276600"/>
              <a:chExt cx="1696887" cy="2133600"/>
            </a:xfrm>
          </p:grpSpPr>
          <p:sp>
            <p:nvSpPr>
              <p:cNvPr id="225291" name="Freeform 4"/>
              <p:cNvSpPr>
                <a:spLocks/>
              </p:cNvSpPr>
              <p:nvPr/>
            </p:nvSpPr>
            <p:spPr bwMode="auto">
              <a:xfrm>
                <a:off x="1152525" y="4419600"/>
                <a:ext cx="838200" cy="228600"/>
              </a:xfrm>
              <a:custGeom>
                <a:avLst/>
                <a:gdLst>
                  <a:gd name="T0" fmla="*/ 0 w 624"/>
                  <a:gd name="T1" fmla="*/ 2147483647 h 144"/>
                  <a:gd name="T2" fmla="*/ 2147483647 w 624"/>
                  <a:gd name="T3" fmla="*/ 2147483647 h 144"/>
                  <a:gd name="T4" fmla="*/ 2147483647 w 624"/>
                  <a:gd name="T5" fmla="*/ 0 h 144"/>
                  <a:gd name="T6" fmla="*/ 2147483647 w 624"/>
                  <a:gd name="T7" fmla="*/ 0 h 144"/>
                  <a:gd name="T8" fmla="*/ 2147483647 w 624"/>
                  <a:gd name="T9" fmla="*/ 2147483647 h 144"/>
                  <a:gd name="T10" fmla="*/ 2147483647 w 624"/>
                  <a:gd name="T11" fmla="*/ 2147483647 h 144"/>
                  <a:gd name="T12" fmla="*/ 0 60000 65536"/>
                  <a:gd name="T13" fmla="*/ 0 60000 65536"/>
                  <a:gd name="T14" fmla="*/ 0 60000 65536"/>
                  <a:gd name="T15" fmla="*/ 0 60000 65536"/>
                  <a:gd name="T16" fmla="*/ 0 60000 65536"/>
                  <a:gd name="T17" fmla="*/ 0 60000 65536"/>
                  <a:gd name="T18" fmla="*/ 0 w 624"/>
                  <a:gd name="T19" fmla="*/ 0 h 144"/>
                  <a:gd name="T20" fmla="*/ 624 w 624"/>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624" h="144">
                    <a:moveTo>
                      <a:pt x="0" y="144"/>
                    </a:moveTo>
                    <a:lnTo>
                      <a:pt x="144" y="144"/>
                    </a:lnTo>
                    <a:lnTo>
                      <a:pt x="144" y="0"/>
                    </a:lnTo>
                    <a:lnTo>
                      <a:pt x="432" y="0"/>
                    </a:lnTo>
                    <a:lnTo>
                      <a:pt x="432" y="144"/>
                    </a:lnTo>
                    <a:lnTo>
                      <a:pt x="624" y="144"/>
                    </a:lnTo>
                  </a:path>
                </a:pathLst>
              </a:cu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2" name="Line 5"/>
              <p:cNvSpPr>
                <a:spLocks noChangeShapeType="1"/>
              </p:cNvSpPr>
              <p:nvPr/>
            </p:nvSpPr>
            <p:spPr bwMode="auto">
              <a:xfrm>
                <a:off x="1381125" y="4343400"/>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3" name="Oval 6"/>
              <p:cNvSpPr>
                <a:spLocks noChangeArrowheads="1"/>
              </p:cNvSpPr>
              <p:nvPr/>
            </p:nvSpPr>
            <p:spPr bwMode="auto">
              <a:xfrm flipH="1">
                <a:off x="1457325" y="4191000"/>
                <a:ext cx="152400" cy="152400"/>
              </a:xfrm>
              <a:prstGeom prst="ellipse">
                <a:avLst/>
              </a:prstGeom>
              <a:noFill/>
              <a:ln w="1905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4" name="Line 7"/>
              <p:cNvSpPr>
                <a:spLocks noChangeShapeType="1"/>
              </p:cNvSpPr>
              <p:nvPr/>
            </p:nvSpPr>
            <p:spPr bwMode="auto">
              <a:xfrm>
                <a:off x="1152525" y="3276600"/>
                <a:ext cx="0" cy="21336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5" name="Line 8"/>
              <p:cNvSpPr>
                <a:spLocks noChangeShapeType="1"/>
              </p:cNvSpPr>
              <p:nvPr/>
            </p:nvSpPr>
            <p:spPr bwMode="auto">
              <a:xfrm>
                <a:off x="741513" y="3799594"/>
                <a:ext cx="1696887" cy="10406"/>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6" name="Line 9"/>
              <p:cNvSpPr>
                <a:spLocks noChangeShapeType="1"/>
              </p:cNvSpPr>
              <p:nvPr/>
            </p:nvSpPr>
            <p:spPr bwMode="auto">
              <a:xfrm>
                <a:off x="1533525" y="3810000"/>
                <a:ext cx="0" cy="3810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
          <p:nvSpPr>
            <p:cNvPr id="225286" name="Line 30"/>
            <p:cNvSpPr>
              <a:spLocks noChangeShapeType="1"/>
            </p:cNvSpPr>
            <p:nvPr/>
          </p:nvSpPr>
          <p:spPr bwMode="auto">
            <a:xfrm>
              <a:off x="7794625" y="4368552"/>
              <a:ext cx="1588" cy="1524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7" name="Line 31"/>
            <p:cNvSpPr>
              <a:spLocks noChangeShapeType="1"/>
            </p:cNvSpPr>
            <p:nvPr/>
          </p:nvSpPr>
          <p:spPr bwMode="auto">
            <a:xfrm>
              <a:off x="7642225" y="4520952"/>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8" name="Line 32"/>
            <p:cNvSpPr>
              <a:spLocks noChangeShapeType="1"/>
            </p:cNvSpPr>
            <p:nvPr/>
          </p:nvSpPr>
          <p:spPr bwMode="auto">
            <a:xfrm>
              <a:off x="7642225" y="4597152"/>
              <a:ext cx="304800" cy="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89" name="Line 35"/>
            <p:cNvSpPr>
              <a:spLocks noChangeShapeType="1"/>
            </p:cNvSpPr>
            <p:nvPr/>
          </p:nvSpPr>
          <p:spPr bwMode="auto">
            <a:xfrm>
              <a:off x="7794625" y="4597152"/>
              <a:ext cx="0" cy="228600"/>
            </a:xfrm>
            <a:prstGeom prst="line">
              <a:avLst/>
            </a:prstGeom>
            <a:noFill/>
            <a:ln w="1905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225290" name="AutoShape 36"/>
            <p:cNvSpPr>
              <a:spLocks noChangeArrowheads="1"/>
            </p:cNvSpPr>
            <p:nvPr/>
          </p:nvSpPr>
          <p:spPr bwMode="auto">
            <a:xfrm flipV="1">
              <a:off x="7642225" y="4825752"/>
              <a:ext cx="304800" cy="228600"/>
            </a:xfrm>
            <a:prstGeom prst="triangle">
              <a:avLst>
                <a:gd name="adj" fmla="val 50000"/>
              </a:avLst>
            </a:prstGeom>
            <a:noFill/>
            <a:ln w="1905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grpSp>
    </p:spTree>
    <p:extLst>
      <p:ext uri="{BB962C8B-B14F-4D97-AF65-F5344CB8AC3E}">
        <p14:creationId xmlns:p14="http://schemas.microsoft.com/office/powerpoint/2010/main" val="41375675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5"/>
                                        </p:tgtEl>
                                        <p:attrNameLst>
                                          <p:attrName>style.visibility</p:attrName>
                                        </p:attrNameLst>
                                      </p:cBhvr>
                                      <p:to>
                                        <p:strVal val="hidden"/>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5" name="Title 1"/>
          <p:cNvSpPr>
            <a:spLocks noGrp="1"/>
          </p:cNvSpPr>
          <p:nvPr>
            <p:ph type="title"/>
          </p:nvPr>
        </p:nvSpPr>
        <p:spPr>
          <a:xfrm>
            <a:off x="0" y="152400"/>
            <a:ext cx="9144000" cy="884238"/>
          </a:xfrm>
        </p:spPr>
        <p:txBody>
          <a:bodyPr/>
          <a:lstStyle/>
          <a:p>
            <a:r>
              <a:rPr lang="en-US" dirty="0">
                <a:latin typeface="Garamond" charset="0"/>
                <a:ea typeface="ＭＳ Ｐゴシック" charset="0"/>
                <a:cs typeface="ＭＳ Ｐゴシック" charset="0"/>
              </a:rPr>
              <a:t>Modern DRAM Retention Time Distribution</a:t>
            </a:r>
          </a:p>
        </p:txBody>
      </p:sp>
      <p:sp>
        <p:nvSpPr>
          <p:cNvPr id="241666" name="Slide Number Placeholder 3"/>
          <p:cNvSpPr>
            <a:spLocks noGrp="1"/>
          </p:cNvSpPr>
          <p:nvPr>
            <p:ph type="sldNum" sz="quarter" idx="11"/>
          </p:nvPr>
        </p:nvSpPr>
        <p:spPr>
          <a:xfrm>
            <a:off x="6946900" y="6424613"/>
            <a:ext cx="2133600" cy="457200"/>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01818D-C5CA-8E43-8FDB-60478C7F7E7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41667" name="Picture 4" descr="retention-distribution.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41463" y="949325"/>
            <a:ext cx="6929437" cy="5095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TextBox 8"/>
          <p:cNvSpPr txBox="1"/>
          <p:nvPr/>
        </p:nvSpPr>
        <p:spPr>
          <a:xfrm>
            <a:off x="107504" y="6029205"/>
            <a:ext cx="8594725" cy="830263"/>
          </a:xfrm>
          <a:prstGeom prst="rect">
            <a:avLst/>
          </a:prstGeom>
          <a:solidFill>
            <a:sysClr val="window" lastClr="FFFFFF"/>
          </a:solidFill>
          <a:ln w="25400" cap="flat" cmpd="sng" algn="ctr">
            <a:solidFill>
              <a:srgbClr val="0000FF"/>
            </a:solidFill>
            <a:prstDash val="solid"/>
          </a:ln>
          <a:effectLst/>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Newer device families have more weak cells than older ones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FF"/>
                </a:solidFill>
                <a:effectLst/>
                <a:uLnTx/>
                <a:uFillTx/>
                <a:latin typeface="Calibri"/>
                <a:ea typeface="ＭＳ Ｐゴシック" charset="0"/>
                <a:cs typeface="ＭＳ Ｐゴシック" charset="0"/>
              </a:rPr>
              <a:t>Likely a result of technology scaling</a:t>
            </a:r>
          </a:p>
        </p:txBody>
      </p:sp>
      <p:sp>
        <p:nvSpPr>
          <p:cNvPr id="10" name="Oval 9"/>
          <p:cNvSpPr/>
          <p:nvPr/>
        </p:nvSpPr>
        <p:spPr>
          <a:xfrm>
            <a:off x="7423150" y="43656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1" name="Oval 10"/>
          <p:cNvSpPr/>
          <p:nvPr/>
        </p:nvSpPr>
        <p:spPr>
          <a:xfrm>
            <a:off x="7431088" y="240982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2" name="TextBox 38"/>
          <p:cNvSpPr txBox="1">
            <a:spLocks noChangeArrowheads="1"/>
          </p:cNvSpPr>
          <p:nvPr/>
        </p:nvSpPr>
        <p:spPr bwMode="auto">
          <a:xfrm>
            <a:off x="8329613" y="4356100"/>
            <a:ext cx="890587"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3" name="TextBox 38"/>
          <p:cNvSpPr txBox="1">
            <a:spLocks noChangeArrowheads="1"/>
          </p:cNvSpPr>
          <p:nvPr/>
        </p:nvSpPr>
        <p:spPr bwMode="auto">
          <a:xfrm>
            <a:off x="8289925" y="2439988"/>
            <a:ext cx="947738"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
        <p:nvSpPr>
          <p:cNvPr id="14" name="Oval 13"/>
          <p:cNvSpPr/>
          <p:nvPr/>
        </p:nvSpPr>
        <p:spPr>
          <a:xfrm>
            <a:off x="7386638" y="51466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5" name="TextBox 38"/>
          <p:cNvSpPr txBox="1">
            <a:spLocks noChangeArrowheads="1"/>
          </p:cNvSpPr>
          <p:nvPr/>
        </p:nvSpPr>
        <p:spPr bwMode="auto">
          <a:xfrm>
            <a:off x="8329613" y="5186363"/>
            <a:ext cx="89058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OLDER</a:t>
            </a:r>
          </a:p>
        </p:txBody>
      </p:sp>
      <p:sp>
        <p:nvSpPr>
          <p:cNvPr id="16" name="Oval 15"/>
          <p:cNvSpPr/>
          <p:nvPr/>
        </p:nvSpPr>
        <p:spPr>
          <a:xfrm>
            <a:off x="7432675" y="1882775"/>
            <a:ext cx="904875" cy="431800"/>
          </a:xfrm>
          <a:prstGeom prst="ellipse">
            <a:avLst/>
          </a:prstGeom>
          <a:noFill/>
          <a:ln w="254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TextBox 38"/>
          <p:cNvSpPr txBox="1">
            <a:spLocks noChangeArrowheads="1"/>
          </p:cNvSpPr>
          <p:nvPr/>
        </p:nvSpPr>
        <p:spPr bwMode="auto">
          <a:xfrm>
            <a:off x="8291513" y="1912938"/>
            <a:ext cx="947737" cy="338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Arial" charset="0"/>
                <a:ea typeface="ＭＳ Ｐゴシック" charset="0"/>
              </a:rPr>
              <a:t>NEWER</a:t>
            </a:r>
          </a:p>
        </p:txBody>
      </p:sp>
    </p:spTree>
    <p:extLst>
      <p:ext uri="{BB962C8B-B14F-4D97-AF65-F5344CB8AC3E}">
        <p14:creationId xmlns:p14="http://schemas.microsoft.com/office/powerpoint/2010/main" val="354000900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12"/>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1"/>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3"/>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0" grpId="1" animBg="1"/>
      <p:bldP spid="11" grpId="0" animBg="1"/>
      <p:bldP spid="11" grpId="1" animBg="1"/>
      <p:bldP spid="12" grpId="0"/>
      <p:bldP spid="12" grpId="1"/>
      <p:bldP spid="13" grpId="0"/>
      <p:bldP spid="13" grpId="1"/>
      <p:bldP spid="14" grpId="0" animBg="1"/>
      <p:bldP spid="15" grpId="0"/>
      <p:bldP spid="16" grpId="0" animBg="1"/>
      <p:bldP spid="17"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p:cNvSpPr>
            <a:spLocks noGrp="1"/>
          </p:cNvSpPr>
          <p:nvPr>
            <p:ph type="title"/>
          </p:nvPr>
        </p:nvSpPr>
        <p:spPr/>
        <p:txBody>
          <a:bodyPr/>
          <a:lstStyle/>
          <a:p>
            <a:r>
              <a:rPr lang="en-US">
                <a:latin typeface="Garamond" charset="0"/>
                <a:ea typeface="ＭＳ Ｐゴシック" charset="0"/>
                <a:cs typeface="ＭＳ Ｐゴシック" charset="0"/>
              </a:rPr>
              <a:t>An Example VRT Cell</a:t>
            </a:r>
          </a:p>
        </p:txBody>
      </p:sp>
      <p:sp>
        <p:nvSpPr>
          <p:cNvPr id="25293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83552D8-0273-8E46-90C3-4254DD19B0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2931" name="Picture 4" descr="single_cell_vrt-graph.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87400" y="977900"/>
            <a:ext cx="6680200" cy="539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2932" name="TextBox 38"/>
          <p:cNvSpPr txBox="1">
            <a:spLocks noChangeArrowheads="1"/>
          </p:cNvSpPr>
          <p:nvPr/>
        </p:nvSpPr>
        <p:spPr bwMode="auto">
          <a:xfrm>
            <a:off x="3154363" y="5183188"/>
            <a:ext cx="4132262"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cell from E 2Gb chip family</a:t>
            </a:r>
          </a:p>
        </p:txBody>
      </p:sp>
    </p:spTree>
    <p:extLst>
      <p:ext uri="{BB962C8B-B14F-4D97-AF65-F5344CB8AC3E}">
        <p14:creationId xmlns:p14="http://schemas.microsoft.com/office/powerpoint/2010/main" val="41302161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p:txBody>
          <a:bodyPr/>
          <a:lstStyle/>
          <a:p>
            <a:r>
              <a:rPr lang="en-US">
                <a:latin typeface="Garamond" charset="0"/>
                <a:ea typeface="ＭＳ Ｐゴシック" charset="0"/>
                <a:cs typeface="ＭＳ Ｐゴシック" charset="0"/>
              </a:rPr>
              <a:t>Variable Retention Time</a:t>
            </a:r>
          </a:p>
        </p:txBody>
      </p:sp>
      <p:sp>
        <p:nvSpPr>
          <p:cNvPr id="2539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01DB56-A57E-A640-B61D-96363059E5F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3955" name="Picture 4" descr="minmaxret-log_a256mb.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68400" y="1016000"/>
            <a:ext cx="6858000" cy="5389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3956" name="TextBox 38"/>
          <p:cNvSpPr txBox="1">
            <a:spLocks noChangeArrowheads="1"/>
          </p:cNvSpPr>
          <p:nvPr/>
        </p:nvSpPr>
        <p:spPr bwMode="auto">
          <a:xfrm>
            <a:off x="3695700" y="5081588"/>
            <a:ext cx="2592388"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A 2Gb chip family</a:t>
            </a:r>
          </a:p>
        </p:txBody>
      </p:sp>
      <p:cxnSp>
        <p:nvCxnSpPr>
          <p:cNvPr id="8" name="Straight Connector 7"/>
          <p:cNvCxnSpPr/>
          <p:nvPr/>
        </p:nvCxnSpPr>
        <p:spPr>
          <a:xfrm flipV="1">
            <a:off x="2641600" y="1600200"/>
            <a:ext cx="3403600" cy="3314700"/>
          </a:xfrm>
          <a:prstGeom prst="line">
            <a:avLst/>
          </a:prstGeom>
          <a:ln w="44450">
            <a:solidFill>
              <a:srgbClr val="FF0000"/>
            </a:solidFill>
          </a:ln>
        </p:spPr>
        <p:style>
          <a:lnRef idx="2">
            <a:schemeClr val="accent1"/>
          </a:lnRef>
          <a:fillRef idx="0">
            <a:schemeClr val="accent1"/>
          </a:fillRef>
          <a:effectRef idx="1">
            <a:schemeClr val="accent1"/>
          </a:effectRef>
          <a:fontRef idx="minor">
            <a:schemeClr val="tx1"/>
          </a:fontRef>
        </p:style>
      </p:cxnSp>
      <p:sp>
        <p:nvSpPr>
          <p:cNvPr id="12" name="TextBox 38"/>
          <p:cNvSpPr txBox="1">
            <a:spLocks noChangeArrowheads="1"/>
          </p:cNvSpPr>
          <p:nvPr/>
        </p:nvSpPr>
        <p:spPr bwMode="auto">
          <a:xfrm>
            <a:off x="3563938" y="3971925"/>
            <a:ext cx="3074987" cy="677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0" i="0" u="none" strike="noStrike" kern="1200" cap="none" spc="0" normalizeH="0" baseline="0" noProof="0">
                <a:ln>
                  <a:noFill/>
                </a:ln>
                <a:solidFill>
                  <a:srgbClr val="FF0000"/>
                </a:solidFill>
                <a:effectLst/>
                <a:uLnTx/>
                <a:uFillTx/>
                <a:latin typeface="Arial" charset="0"/>
                <a:ea typeface="ＭＳ Ｐゴシック" charset="0"/>
              </a:rPr>
              <a:t>Min ret time = Max ret time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900" b="1" i="0" u="none" strike="noStrike" kern="1200" cap="none" spc="0" normalizeH="0" baseline="0" noProof="0">
                <a:ln>
                  <a:noFill/>
                </a:ln>
                <a:solidFill>
                  <a:srgbClr val="FF0000"/>
                </a:solidFill>
                <a:effectLst/>
                <a:uLnTx/>
                <a:uFillTx/>
                <a:latin typeface="Arial" charset="0"/>
                <a:ea typeface="ＭＳ Ｐゴシック" charset="0"/>
              </a:rPr>
              <a:t>Expected if no VRT</a:t>
            </a:r>
          </a:p>
        </p:txBody>
      </p:sp>
      <p:sp>
        <p:nvSpPr>
          <p:cNvPr id="18" name="Right Triangle 17"/>
          <p:cNvSpPr/>
          <p:nvPr/>
        </p:nvSpPr>
        <p:spPr>
          <a:xfrm rot="5400000">
            <a:off x="2679700" y="1536700"/>
            <a:ext cx="3162300" cy="3314700"/>
          </a:xfrm>
          <a:prstGeom prst="rtTriangle">
            <a:avLst/>
          </a:prstGeom>
          <a:solidFill>
            <a:srgbClr val="0000FF">
              <a:alpha val="1000"/>
            </a:srgbClr>
          </a:solidFill>
          <a:ln w="25400">
            <a:solidFill>
              <a:srgbClr val="0000FF"/>
            </a:solid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TextBox 38"/>
          <p:cNvSpPr txBox="1">
            <a:spLocks noChangeArrowheads="1"/>
          </p:cNvSpPr>
          <p:nvPr/>
        </p:nvSpPr>
        <p:spPr bwMode="auto">
          <a:xfrm>
            <a:off x="2535238" y="2173288"/>
            <a:ext cx="2441575" cy="830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Most failing cells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FF"/>
                </a:solidFill>
                <a:effectLst/>
                <a:uLnTx/>
                <a:uFillTx/>
                <a:latin typeface="Arial" charset="0"/>
                <a:ea typeface="ＭＳ Ｐゴシック" charset="0"/>
              </a:rPr>
              <a:t>exhibit VRT</a:t>
            </a:r>
          </a:p>
        </p:txBody>
      </p:sp>
      <p:cxnSp>
        <p:nvCxnSpPr>
          <p:cNvPr id="21" name="Straight Connector 20"/>
          <p:cNvCxnSpPr/>
          <p:nvPr/>
        </p:nvCxnSpPr>
        <p:spPr>
          <a:xfrm flipV="1">
            <a:off x="2606675" y="1673225"/>
            <a:ext cx="1782763" cy="15875"/>
          </a:xfrm>
          <a:prstGeom prst="line">
            <a:avLst/>
          </a:prstGeom>
          <a:ln w="50800">
            <a:solidFill>
              <a:srgbClr val="FF6600"/>
            </a:solidFill>
          </a:ln>
        </p:spPr>
        <p:style>
          <a:lnRef idx="2">
            <a:schemeClr val="accent1"/>
          </a:lnRef>
          <a:fillRef idx="0">
            <a:schemeClr val="accent1"/>
          </a:fillRef>
          <a:effectRef idx="1">
            <a:schemeClr val="accent1"/>
          </a:effectRef>
          <a:fontRef idx="minor">
            <a:schemeClr val="tx1"/>
          </a:fontRef>
        </p:style>
      </p:cxnSp>
      <p:sp>
        <p:nvSpPr>
          <p:cNvPr id="23" name="TextBox 38"/>
          <p:cNvSpPr txBox="1">
            <a:spLocks noChangeArrowheads="1"/>
          </p:cNvSpPr>
          <p:nvPr/>
        </p:nvSpPr>
        <p:spPr bwMode="auto">
          <a:xfrm>
            <a:off x="2325688" y="1017588"/>
            <a:ext cx="3775075"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Many failing cells jump from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FF6600"/>
                </a:solidFill>
                <a:effectLst/>
                <a:uLnTx/>
                <a:uFillTx/>
                <a:latin typeface="Arial" charset="0"/>
                <a:ea typeface="ＭＳ Ｐゴシック" charset="0"/>
              </a:rPr>
              <a:t>very high retention time to very low</a:t>
            </a:r>
          </a:p>
        </p:txBody>
      </p:sp>
    </p:spTree>
    <p:extLst>
      <p:ext uri="{BB962C8B-B14F-4D97-AF65-F5344CB8AC3E}">
        <p14:creationId xmlns:p14="http://schemas.microsoft.com/office/powerpoint/2010/main" val="40540770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animBg="1"/>
      <p:bldP spid="19" grpId="0"/>
      <p:bldP spid="23"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More on Data Retention Failures </a:t>
            </a:r>
            <a:r>
              <a:rPr lang="en-US" sz="3000" b="1" dirty="0"/>
              <a:t>[ISCA’13]</a:t>
            </a:r>
          </a:p>
        </p:txBody>
      </p:sp>
    </p:spTree>
    <p:extLst>
      <p:ext uri="{BB962C8B-B14F-4D97-AF65-F5344CB8AC3E}">
        <p14:creationId xmlns:p14="http://schemas.microsoft.com/office/powerpoint/2010/main" val="3646416005"/>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476729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
        <p:nvSpPr>
          <p:cNvPr id="9" name="Title 1"/>
          <p:cNvSpPr>
            <a:spLocks noGrp="1"/>
          </p:cNvSpPr>
          <p:nvPr>
            <p:ph type="title"/>
          </p:nvPr>
        </p:nvSpPr>
        <p:spPr>
          <a:xfrm>
            <a:off x="207516" y="152400"/>
            <a:ext cx="8972996" cy="884238"/>
          </a:xfrm>
        </p:spPr>
        <p:txBody>
          <a:bodyPr/>
          <a:lstStyle/>
          <a:p>
            <a:r>
              <a:rPr lang="en-US" dirty="0"/>
              <a:t>Industry Is Writing Papers About It, Too</a:t>
            </a:r>
          </a:p>
        </p:txBody>
      </p:sp>
    </p:spTree>
    <p:extLst>
      <p:ext uri="{BB962C8B-B14F-4D97-AF65-F5344CB8AC3E}">
        <p14:creationId xmlns:p14="http://schemas.microsoft.com/office/powerpoint/2010/main" val="1505915115"/>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Mitigation of Retention Issues </a:t>
            </a:r>
            <a:r>
              <a:rPr lang="en-US" sz="2600" b="1" dirty="0"/>
              <a:t>[SIGMETRICS’14]</a:t>
            </a:r>
          </a:p>
        </p:txBody>
      </p:sp>
    </p:spTree>
    <p:extLst>
      <p:ext uri="{BB962C8B-B14F-4D97-AF65-F5344CB8AC3E}">
        <p14:creationId xmlns:p14="http://schemas.microsoft.com/office/powerpoint/2010/main" val="1937901254"/>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349520"/>
            <a:ext cx="9144000" cy="4525963"/>
          </a:xfrm>
        </p:spPr>
        <p:txBody>
          <a:bodyPr/>
          <a:lstStyle/>
          <a:p>
            <a:pPr marL="0" indent="0">
              <a:buNone/>
            </a:pPr>
            <a:r>
              <a:rPr lang="en-US" sz="4000" b="1" i="1" dirty="0">
                <a:solidFill>
                  <a:schemeClr val="tx2"/>
                </a:solidFill>
              </a:rPr>
              <a:t>   Key Observations:</a:t>
            </a:r>
          </a:p>
          <a:p>
            <a:r>
              <a:rPr lang="en-US" b="1" dirty="0">
                <a:solidFill>
                  <a:srgbClr val="FF0000"/>
                </a:solidFill>
              </a:rPr>
              <a:t>Testing </a:t>
            </a:r>
            <a:r>
              <a:rPr lang="en-US" b="1" dirty="0"/>
              <a:t>alone</a:t>
            </a:r>
            <a:r>
              <a:rPr lang="en-US" b="1" dirty="0">
                <a:solidFill>
                  <a:srgbClr val="FF0000"/>
                </a:solidFill>
              </a:rPr>
              <a:t> cannot detect </a:t>
            </a:r>
            <a:r>
              <a:rPr lang="en-US" b="1" dirty="0">
                <a:solidFill>
                  <a:srgbClr val="000000"/>
                </a:solidFill>
              </a:rPr>
              <a:t>all possible failures</a:t>
            </a:r>
          </a:p>
          <a:p>
            <a:r>
              <a:rPr lang="en-US" b="1" dirty="0">
                <a:solidFill>
                  <a:srgbClr val="FF0000"/>
                </a:solidFill>
              </a:rPr>
              <a:t>Combination </a:t>
            </a:r>
            <a:r>
              <a:rPr lang="en-US" b="1" dirty="0">
                <a:solidFill>
                  <a:srgbClr val="000000"/>
                </a:solidFill>
              </a:rPr>
              <a:t>of ECC and other mitigation techniques is much more</a:t>
            </a:r>
            <a:r>
              <a:rPr lang="en-US" b="1" dirty="0">
                <a:solidFill>
                  <a:srgbClr val="FF0000"/>
                </a:solidFill>
              </a:rPr>
              <a:t> effective</a:t>
            </a:r>
          </a:p>
          <a:p>
            <a:pPr lvl="1"/>
            <a:r>
              <a:rPr lang="en-US" b="1" dirty="0">
                <a:solidFill>
                  <a:srgbClr val="FF0000"/>
                </a:solidFill>
              </a:rPr>
              <a:t>But degrades performance</a:t>
            </a:r>
          </a:p>
          <a:p>
            <a:r>
              <a:rPr lang="en-US" b="1" dirty="0">
                <a:solidFill>
                  <a:srgbClr val="FF0000"/>
                </a:solidFill>
              </a:rPr>
              <a:t>Testing </a:t>
            </a:r>
            <a:r>
              <a:rPr lang="en-US" b="1" dirty="0">
                <a:solidFill>
                  <a:srgbClr val="000000"/>
                </a:solidFill>
              </a:rPr>
              <a:t>can help to reduce the </a:t>
            </a:r>
            <a:r>
              <a:rPr lang="en-US" b="1" dirty="0">
                <a:solidFill>
                  <a:srgbClr val="FF0000"/>
                </a:solidFill>
              </a:rPr>
              <a:t>ECC strength</a:t>
            </a:r>
          </a:p>
          <a:p>
            <a:pPr lvl="1"/>
            <a:r>
              <a:rPr lang="en-US" b="1" dirty="0">
                <a:solidFill>
                  <a:srgbClr val="000000"/>
                </a:solidFill>
              </a:rPr>
              <a:t>Even when starting with a</a:t>
            </a:r>
            <a:r>
              <a:rPr lang="en-US" b="1" dirty="0">
                <a:solidFill>
                  <a:srgbClr val="FF0000"/>
                </a:solidFill>
              </a:rPr>
              <a:t> higher strength ECC</a:t>
            </a:r>
          </a:p>
          <a:p>
            <a:endParaRPr lang="en-US" b="1" dirty="0">
              <a:solidFill>
                <a:srgbClr val="FF0000"/>
              </a:solidFill>
            </a:endParaRPr>
          </a:p>
          <a:p>
            <a:endParaRPr lang="en-US" b="1" dirty="0">
              <a:solidFill>
                <a:srgbClr val="FF0000"/>
              </a:solidFill>
            </a:endParaRPr>
          </a:p>
          <a:p>
            <a:endParaRPr lang="en-US" b="1" dirty="0">
              <a:solidFill>
                <a:srgbClr val="FF0000"/>
              </a:solidFill>
            </a:endParaRPr>
          </a:p>
          <a:p>
            <a:pPr marL="0" indent="0">
              <a:buNone/>
            </a:pPr>
            <a:endParaRPr lang="en-US" dirty="0"/>
          </a:p>
          <a:p>
            <a:endParaRPr lang="en-US" dirty="0"/>
          </a:p>
          <a:p>
            <a:endParaRPr lang="en-US" dirty="0"/>
          </a:p>
        </p:txBody>
      </p:sp>
      <p:sp>
        <p:nvSpPr>
          <p:cNvPr id="5" name="Title 1"/>
          <p:cNvSpPr>
            <a:spLocks noGrp="1"/>
          </p:cNvSpPr>
          <p:nvPr>
            <p:ph type="title"/>
          </p:nvPr>
        </p:nvSpPr>
        <p:spPr>
          <a:xfrm>
            <a:off x="457200" y="-113054"/>
            <a:ext cx="8229600" cy="1143000"/>
          </a:xfrm>
        </p:spPr>
        <p:txBody>
          <a:bodyPr>
            <a:normAutofit fontScale="90000"/>
          </a:bodyPr>
          <a:lstStyle/>
          <a:p>
            <a:r>
              <a:rPr lang="en-US" b="1" dirty="0"/>
              <a:t>Towards an Online Profiling System</a:t>
            </a:r>
          </a:p>
        </p:txBody>
      </p:sp>
      <p:sp>
        <p:nvSpPr>
          <p:cNvPr id="6" name="Rectangle 6"/>
          <p:cNvSpPr>
            <a:spLocks noChangeArrowheads="1"/>
          </p:cNvSpPr>
          <p:nvPr/>
        </p:nvSpPr>
        <p:spPr bwMode="auto">
          <a:xfrm>
            <a:off x="107504" y="6165304"/>
            <a:ext cx="820896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Khan+, “</a:t>
            </a:r>
            <a:r>
              <a:rPr kumimoji="0" lang="en-US" sz="140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The Efficacy of Error Mitigation Techniques for DRAM Retention Failures: A Comparative Experimental Study</a:t>
            </a:r>
            <a:r>
              <a:rPr kumimoji="0" lang="en-US" sz="14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SIGMETRICS 2014.</a:t>
            </a:r>
          </a:p>
        </p:txBody>
      </p:sp>
    </p:spTree>
    <p:extLst>
      <p:ext uri="{BB962C8B-B14F-4D97-AF65-F5344CB8AC3E}">
        <p14:creationId xmlns:p14="http://schemas.microsoft.com/office/powerpoint/2010/main" val="4080810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extBox 112"/>
          <p:cNvSpPr txBox="1"/>
          <p:nvPr/>
        </p:nvSpPr>
        <p:spPr>
          <a:xfrm>
            <a:off x="-24379" y="5718539"/>
            <a:ext cx="9187055" cy="1200329"/>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Run tests periodically after a short interval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Calibri"/>
                <a:ea typeface="+mn-ea"/>
                <a:cs typeface="+mn-cs"/>
              </a:rPr>
              <a:t>at smaller regions of memory </a:t>
            </a:r>
          </a:p>
        </p:txBody>
      </p:sp>
      <p:sp>
        <p:nvSpPr>
          <p:cNvPr id="2" name="Title 1"/>
          <p:cNvSpPr>
            <a:spLocks noGrp="1"/>
          </p:cNvSpPr>
          <p:nvPr>
            <p:ph type="title"/>
          </p:nvPr>
        </p:nvSpPr>
        <p:spPr>
          <a:xfrm>
            <a:off x="457200" y="-263462"/>
            <a:ext cx="8229600" cy="1143000"/>
          </a:xfrm>
        </p:spPr>
        <p:txBody>
          <a:bodyPr>
            <a:normAutofit fontScale="90000"/>
          </a:bodyPr>
          <a:lstStyle/>
          <a:p>
            <a:r>
              <a:rPr lang="en-US" b="1" dirty="0"/>
              <a:t>Towards an Online Profiling System</a:t>
            </a:r>
          </a:p>
        </p:txBody>
      </p:sp>
      <p:pic>
        <p:nvPicPr>
          <p:cNvPr id="4" name="Picture 3"/>
          <p:cNvPicPr>
            <a:picLocks noChangeAspect="1"/>
          </p:cNvPicPr>
          <p:nvPr/>
        </p:nvPicPr>
        <p:blipFill>
          <a:blip r:embed="rId3"/>
          <a:stretch>
            <a:fillRect/>
          </a:stretch>
        </p:blipFill>
        <p:spPr>
          <a:xfrm>
            <a:off x="11959" y="1887638"/>
            <a:ext cx="2790112" cy="1890735"/>
          </a:xfrm>
          <a:prstGeom prst="rect">
            <a:avLst/>
          </a:prstGeom>
        </p:spPr>
      </p:pic>
      <p:sp>
        <p:nvSpPr>
          <p:cNvPr id="6" name="TextBox 5"/>
          <p:cNvSpPr txBox="1"/>
          <p:nvPr/>
        </p:nvSpPr>
        <p:spPr>
          <a:xfrm>
            <a:off x="15306" y="883373"/>
            <a:ext cx="3509244"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Initially Protect DRAM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with Strong ECC</a:t>
            </a:r>
          </a:p>
        </p:txBody>
      </p:sp>
      <p:sp>
        <p:nvSpPr>
          <p:cNvPr id="7" name="Oval 6"/>
          <p:cNvSpPr>
            <a:spLocks noChangeAspect="1"/>
          </p:cNvSpPr>
          <p:nvPr/>
        </p:nvSpPr>
        <p:spPr>
          <a:xfrm>
            <a:off x="2995618" y="1312874"/>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1</a:t>
            </a:r>
          </a:p>
        </p:txBody>
      </p:sp>
      <p:grpSp>
        <p:nvGrpSpPr>
          <p:cNvPr id="8" name="Group 7"/>
          <p:cNvGrpSpPr/>
          <p:nvPr/>
        </p:nvGrpSpPr>
        <p:grpSpPr>
          <a:xfrm>
            <a:off x="3621178" y="2059167"/>
            <a:ext cx="3273181" cy="2582606"/>
            <a:chOff x="428328" y="2110982"/>
            <a:chExt cx="3273181" cy="2582606"/>
          </a:xfrm>
        </p:grpSpPr>
        <p:cxnSp>
          <p:nvCxnSpPr>
            <p:cNvPr id="9" name="Straight Connector 8"/>
            <p:cNvCxnSpPr/>
            <p:nvPr/>
          </p:nvCxnSpPr>
          <p:spPr>
            <a:xfrm>
              <a:off x="3331890" y="2135878"/>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2704366" y="2129654"/>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2076842" y="2123430"/>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49881" y="4281301"/>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43673" y="3690373"/>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1449318" y="2117206"/>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12657" y="2110982"/>
              <a:ext cx="0" cy="255771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429848" y="2495297"/>
              <a:ext cx="325162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428328" y="3090309"/>
              <a:ext cx="3251628" cy="0"/>
            </a:xfrm>
            <a:prstGeom prst="line">
              <a:avLst/>
            </a:prstGeom>
          </p:spPr>
          <p:style>
            <a:lnRef idx="2">
              <a:schemeClr val="accent1"/>
            </a:lnRef>
            <a:fillRef idx="0">
              <a:schemeClr val="accent1"/>
            </a:fillRef>
            <a:effectRef idx="1">
              <a:schemeClr val="accent1"/>
            </a:effectRef>
            <a:fontRef idx="minor">
              <a:schemeClr val="tx1"/>
            </a:fontRef>
          </p:style>
        </p:cxnSp>
        <p:grpSp>
          <p:nvGrpSpPr>
            <p:cNvPr id="18" name="Group 17"/>
            <p:cNvGrpSpPr/>
            <p:nvPr/>
          </p:nvGrpSpPr>
          <p:grpSpPr>
            <a:xfrm>
              <a:off x="534160" y="2226069"/>
              <a:ext cx="3067764" cy="525790"/>
              <a:chOff x="534160" y="2226069"/>
              <a:chExt cx="3067764" cy="525790"/>
            </a:xfrm>
          </p:grpSpPr>
          <p:sp>
            <p:nvSpPr>
              <p:cNvPr id="37" name="Oval 36"/>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8" name="Oval 3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Oval 38"/>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Oval 3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Oval 40"/>
              <p:cNvSpPr/>
              <p:nvPr/>
            </p:nvSpPr>
            <p:spPr>
              <a:xfrm>
                <a:off x="3058623"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 name="Group 18"/>
            <p:cNvGrpSpPr/>
            <p:nvPr/>
          </p:nvGrpSpPr>
          <p:grpSpPr>
            <a:xfrm>
              <a:off x="541777" y="2821081"/>
              <a:ext cx="3058627" cy="525790"/>
              <a:chOff x="534160" y="2226069"/>
              <a:chExt cx="3058627" cy="525790"/>
            </a:xfrm>
          </p:grpSpPr>
          <p:sp>
            <p:nvSpPr>
              <p:cNvPr id="32" name="Oval 31"/>
              <p:cNvSpPr/>
              <p:nvPr/>
            </p:nvSpPr>
            <p:spPr>
              <a:xfrm>
                <a:off x="534160"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Oval 32"/>
              <p:cNvSpPr/>
              <p:nvPr/>
            </p:nvSpPr>
            <p:spPr>
              <a:xfrm>
                <a:off x="1167560"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1800960"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Oval 34"/>
              <p:cNvSpPr/>
              <p:nvPr/>
            </p:nvSpPr>
            <p:spPr>
              <a:xfrm>
                <a:off x="2425223"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Oval 35"/>
              <p:cNvSpPr/>
              <p:nvPr/>
            </p:nvSpPr>
            <p:spPr>
              <a:xfrm>
                <a:off x="3049486"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0" name="Group 19"/>
            <p:cNvGrpSpPr/>
            <p:nvPr/>
          </p:nvGrpSpPr>
          <p:grpSpPr>
            <a:xfrm>
              <a:off x="538848" y="3430281"/>
              <a:ext cx="3067764" cy="525790"/>
              <a:chOff x="543297" y="2226069"/>
              <a:chExt cx="3067764" cy="525790"/>
            </a:xfrm>
          </p:grpSpPr>
          <p:sp>
            <p:nvSpPr>
              <p:cNvPr id="27" name="Oval 26"/>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1176697"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Oval 28"/>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Oval 29"/>
              <p:cNvSpPr/>
              <p:nvPr/>
            </p:nvSpPr>
            <p:spPr>
              <a:xfrm>
                <a:off x="2434360"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1" name="Group 20"/>
            <p:cNvGrpSpPr/>
            <p:nvPr/>
          </p:nvGrpSpPr>
          <p:grpSpPr>
            <a:xfrm>
              <a:off x="535919" y="4030345"/>
              <a:ext cx="3067764" cy="525790"/>
              <a:chOff x="543297" y="2226069"/>
              <a:chExt cx="3067764" cy="525790"/>
            </a:xfrm>
          </p:grpSpPr>
          <p:sp>
            <p:nvSpPr>
              <p:cNvPr id="22" name="Oval 21"/>
              <p:cNvSpPr/>
              <p:nvPr/>
            </p:nvSpPr>
            <p:spPr>
              <a:xfrm>
                <a:off x="543297" y="2232277"/>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Oval 22"/>
              <p:cNvSpPr/>
              <p:nvPr/>
            </p:nvSpPr>
            <p:spPr>
              <a:xfrm>
                <a:off x="1185834" y="2230725"/>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Oval 23"/>
              <p:cNvSpPr/>
              <p:nvPr/>
            </p:nvSpPr>
            <p:spPr>
              <a:xfrm>
                <a:off x="1810097" y="2229173"/>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Oval 24"/>
              <p:cNvSpPr/>
              <p:nvPr/>
            </p:nvSpPr>
            <p:spPr>
              <a:xfrm>
                <a:off x="2443497" y="2227621"/>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Oval 25"/>
              <p:cNvSpPr/>
              <p:nvPr/>
            </p:nvSpPr>
            <p:spPr>
              <a:xfrm>
                <a:off x="3067760" y="2226069"/>
                <a:ext cx="543301" cy="519582"/>
              </a:xfrm>
              <a:prstGeom prst="ellipse">
                <a:avLst/>
              </a:prstGeom>
              <a:solidFill>
                <a:srgbClr val="10253F"/>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sp>
        <p:nvSpPr>
          <p:cNvPr id="42" name="Lightning Bolt 41"/>
          <p:cNvSpPr/>
          <p:nvPr/>
        </p:nvSpPr>
        <p:spPr>
          <a:xfrm>
            <a:off x="5084308"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Lightning Bolt 42"/>
          <p:cNvSpPr/>
          <p:nvPr/>
        </p:nvSpPr>
        <p:spPr>
          <a:xfrm>
            <a:off x="5730147" y="225462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Lightning Bolt 43"/>
          <p:cNvSpPr/>
          <p:nvPr/>
        </p:nvSpPr>
        <p:spPr>
          <a:xfrm>
            <a:off x="5710323" y="2837500"/>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TextBox 44"/>
          <p:cNvSpPr txBox="1"/>
          <p:nvPr/>
        </p:nvSpPr>
        <p:spPr>
          <a:xfrm>
            <a:off x="4332838" y="863581"/>
            <a:ext cx="2627692"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Periodically Test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 Parts of DRAM</a:t>
            </a:r>
          </a:p>
        </p:txBody>
      </p:sp>
      <p:sp>
        <p:nvSpPr>
          <p:cNvPr id="46" name="Oval 45"/>
          <p:cNvSpPr>
            <a:spLocks noChangeAspect="1"/>
          </p:cNvSpPr>
          <p:nvPr/>
        </p:nvSpPr>
        <p:spPr>
          <a:xfrm>
            <a:off x="6872362" y="1293082"/>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2</a:t>
            </a:r>
          </a:p>
        </p:txBody>
      </p:sp>
      <p:grpSp>
        <p:nvGrpSpPr>
          <p:cNvPr id="70" name="Group 69"/>
          <p:cNvGrpSpPr/>
          <p:nvPr/>
        </p:nvGrpSpPr>
        <p:grpSpPr>
          <a:xfrm>
            <a:off x="6832259" y="2062634"/>
            <a:ext cx="2060493" cy="2570158"/>
            <a:chOff x="2912465" y="3911935"/>
            <a:chExt cx="2060493" cy="2570158"/>
          </a:xfrm>
          <a:solidFill>
            <a:srgbClr val="7F7F7F"/>
          </a:solidFill>
        </p:grpSpPr>
        <p:cxnSp>
          <p:nvCxnSpPr>
            <p:cNvPr id="71" name="Straight Connector 70"/>
            <p:cNvCxnSpPr/>
            <p:nvPr/>
          </p:nvCxnSpPr>
          <p:spPr>
            <a:xfrm>
              <a:off x="4560979" y="3924383"/>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V="1">
              <a:off x="2934018" y="6069693"/>
              <a:ext cx="2038940" cy="12561"/>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V="1">
              <a:off x="2927810" y="5488552"/>
              <a:ext cx="2045148"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a:off x="2913985" y="4296250"/>
              <a:ext cx="2058973" cy="849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p:cNvCxnSpPr/>
            <p:nvPr/>
          </p:nvCxnSpPr>
          <p:spPr>
            <a:xfrm flipV="1">
              <a:off x="2912465" y="4885888"/>
              <a:ext cx="2060493"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9" name="Oval 78"/>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0" name="Oval 79"/>
            <p:cNvSpPr/>
            <p:nvPr/>
          </p:nvSpPr>
          <p:spPr>
            <a:xfrm>
              <a:off x="4285097" y="403012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Oval 80"/>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Oval 81"/>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3" name="Oval 82"/>
            <p:cNvSpPr/>
            <p:nvPr/>
          </p:nvSpPr>
          <p:spPr>
            <a:xfrm>
              <a:off x="4292714" y="46251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4" name="Oval 83"/>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5" name="Oval 84"/>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6" name="Oval 85"/>
            <p:cNvSpPr/>
            <p:nvPr/>
          </p:nvSpPr>
          <p:spPr>
            <a:xfrm>
              <a:off x="4289785" y="523433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7" name="Oval 8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8" name="Oval 8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9" name="Oval 88"/>
            <p:cNvSpPr/>
            <p:nvPr/>
          </p:nvSpPr>
          <p:spPr>
            <a:xfrm>
              <a:off x="4286856" y="583440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98" name="TextBox 97"/>
          <p:cNvSpPr txBox="1"/>
          <p:nvPr/>
        </p:nvSpPr>
        <p:spPr>
          <a:xfrm>
            <a:off x="7276450" y="2690470"/>
            <a:ext cx="1374520" cy="1015663"/>
          </a:xfrm>
          <a:prstGeom prst="rect">
            <a:avLst/>
          </a:prstGeom>
          <a:noFill/>
          <a:scene3d>
            <a:camera prst="orthographicFront">
              <a:rot lat="0" lon="0" rev="18900000"/>
            </a:camera>
            <a:lightRig rig="threePt" dir="t"/>
          </a:scene3d>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Calibri"/>
                <a:ea typeface="+mn-ea"/>
                <a:cs typeface="+mn-cs"/>
              </a:rPr>
              <a:t>ECC</a:t>
            </a:r>
          </a:p>
        </p:txBody>
      </p:sp>
      <p:grpSp>
        <p:nvGrpSpPr>
          <p:cNvPr id="100" name="Group 99"/>
          <p:cNvGrpSpPr/>
          <p:nvPr/>
        </p:nvGrpSpPr>
        <p:grpSpPr>
          <a:xfrm>
            <a:off x="2583355" y="2066276"/>
            <a:ext cx="4348647" cy="1399650"/>
            <a:chOff x="2561827" y="2066276"/>
            <a:chExt cx="4348647" cy="1399650"/>
          </a:xfrm>
        </p:grpSpPr>
        <p:sp>
          <p:nvSpPr>
            <p:cNvPr id="90" name="Rectangle 89"/>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1" name="TextBox 90"/>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93" name="Straight Arrow Connector 92"/>
            <p:cNvCxnSpPr>
              <a:endCxn id="90"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99" name="&quot;No&quot; Symbol 98"/>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1" name="Group 100"/>
          <p:cNvGrpSpPr/>
          <p:nvPr/>
        </p:nvGrpSpPr>
        <p:grpSpPr>
          <a:xfrm>
            <a:off x="2585059" y="2670680"/>
            <a:ext cx="4348647" cy="1399650"/>
            <a:chOff x="2561827" y="2066276"/>
            <a:chExt cx="4348647" cy="1399650"/>
          </a:xfrm>
        </p:grpSpPr>
        <p:sp>
          <p:nvSpPr>
            <p:cNvPr id="102" name="Rectangle 101"/>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3" name="TextBox 102"/>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4" name="Straight Arrow Connector 103"/>
            <p:cNvCxnSpPr>
              <a:endCxn id="102"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05" name="&quot;No&quot; Symbol 104"/>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6" name="Group 105"/>
          <p:cNvGrpSpPr/>
          <p:nvPr/>
        </p:nvGrpSpPr>
        <p:grpSpPr>
          <a:xfrm>
            <a:off x="2586763" y="3275084"/>
            <a:ext cx="4348647" cy="1399650"/>
            <a:chOff x="2561827" y="2066276"/>
            <a:chExt cx="4348647" cy="1399650"/>
          </a:xfrm>
        </p:grpSpPr>
        <p:sp>
          <p:nvSpPr>
            <p:cNvPr id="107" name="Rectangle 106"/>
            <p:cNvSpPr/>
            <p:nvPr/>
          </p:nvSpPr>
          <p:spPr>
            <a:xfrm>
              <a:off x="3552113" y="2066278"/>
              <a:ext cx="3358361" cy="667236"/>
            </a:xfrm>
            <a:prstGeom prst="rect">
              <a:avLst/>
            </a:prstGeom>
            <a:solidFill>
              <a:srgbClr val="FFFFFF">
                <a:alpha val="50000"/>
              </a:srgbClr>
            </a:solidFill>
            <a:ln w="5715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08" name="TextBox 107"/>
            <p:cNvSpPr txBox="1"/>
            <p:nvPr/>
          </p:nvSpPr>
          <p:spPr>
            <a:xfrm>
              <a:off x="2561827" y="2819595"/>
              <a:ext cx="989874" cy="64633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Test</a:t>
              </a:r>
            </a:p>
          </p:txBody>
        </p:sp>
        <p:cxnSp>
          <p:nvCxnSpPr>
            <p:cNvPr id="109" name="Straight Arrow Connector 108"/>
            <p:cNvCxnSpPr>
              <a:endCxn id="107" idx="1"/>
            </p:cNvCxnSpPr>
            <p:nvPr/>
          </p:nvCxnSpPr>
          <p:spPr>
            <a:xfrm flipV="1">
              <a:off x="3056970" y="2399896"/>
              <a:ext cx="495143" cy="613428"/>
            </a:xfrm>
            <a:prstGeom prst="straightConnector1">
              <a:avLst/>
            </a:prstGeom>
            <a:ln w="762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0" name="&quot;No&quot; Symbol 109"/>
            <p:cNvSpPr>
              <a:spLocks noChangeAspect="1"/>
            </p:cNvSpPr>
            <p:nvPr/>
          </p:nvSpPr>
          <p:spPr>
            <a:xfrm>
              <a:off x="4951430" y="2066276"/>
              <a:ext cx="640080" cy="640080"/>
            </a:xfrm>
            <a:prstGeom prst="noSmoking">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11" name="TextBox 110"/>
          <p:cNvSpPr txBox="1"/>
          <p:nvPr/>
        </p:nvSpPr>
        <p:spPr>
          <a:xfrm>
            <a:off x="5058325" y="4702165"/>
            <a:ext cx="3074605" cy="954107"/>
          </a:xfrm>
          <a:prstGeom prst="rect">
            <a:avLst/>
          </a:prstGeom>
          <a:ln w="76200" cmpd="sng">
            <a:solidFill>
              <a:srgbClr val="8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Mitigate errors and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Calibri"/>
                <a:ea typeface="+mn-ea"/>
                <a:cs typeface="+mn-cs"/>
              </a:rPr>
              <a:t>reduce ECC</a:t>
            </a:r>
          </a:p>
        </p:txBody>
      </p:sp>
      <p:sp>
        <p:nvSpPr>
          <p:cNvPr id="112" name="Oval 111"/>
          <p:cNvSpPr>
            <a:spLocks noChangeAspect="1"/>
          </p:cNvSpPr>
          <p:nvPr/>
        </p:nvSpPr>
        <p:spPr>
          <a:xfrm>
            <a:off x="7821298" y="5131666"/>
            <a:ext cx="731520" cy="731520"/>
          </a:xfrm>
          <a:prstGeom prst="ellipse">
            <a:avLst/>
          </a:prstGeom>
          <a:solidFill>
            <a:srgbClr val="800000"/>
          </a:solidFill>
          <a:ln/>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a:ea typeface="+mn-ea"/>
                <a:cs typeface="+mn-cs"/>
              </a:rPr>
              <a:t>3</a:t>
            </a:r>
          </a:p>
        </p:txBody>
      </p:sp>
      <p:grpSp>
        <p:nvGrpSpPr>
          <p:cNvPr id="114" name="Group 113"/>
          <p:cNvGrpSpPr/>
          <p:nvPr/>
        </p:nvGrpSpPr>
        <p:grpSpPr>
          <a:xfrm>
            <a:off x="6830554" y="2060898"/>
            <a:ext cx="1436182" cy="2563934"/>
            <a:chOff x="2912465" y="3911935"/>
            <a:chExt cx="1436182" cy="2563934"/>
          </a:xfrm>
          <a:solidFill>
            <a:schemeClr val="bg1">
              <a:lumMod val="50000"/>
            </a:schemeClr>
          </a:solidFill>
        </p:grpSpPr>
        <p:cxnSp>
          <p:nvCxnSpPr>
            <p:cNvPr id="115" name="Straight Connector 114"/>
            <p:cNvCxnSpPr/>
            <p:nvPr/>
          </p:nvCxnSpPr>
          <p:spPr>
            <a:xfrm flipV="1">
              <a:off x="2934018" y="6069693"/>
              <a:ext cx="1414629" cy="12562"/>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V="1">
              <a:off x="2927810" y="5488552"/>
              <a:ext cx="1420837" cy="27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3933455" y="3918159"/>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3296794" y="3911935"/>
              <a:ext cx="0" cy="2557710"/>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V="1">
              <a:off x="2913985" y="4283223"/>
              <a:ext cx="1413134" cy="13027"/>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V="1">
              <a:off x="2912465" y="4885888"/>
              <a:ext cx="1436182" cy="5374"/>
            </a:xfrm>
            <a:prstGeom prst="line">
              <a:avLst/>
            </a:prstGeom>
            <a:grpFill/>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1" name="Oval 120"/>
            <p:cNvSpPr/>
            <p:nvPr/>
          </p:nvSpPr>
          <p:spPr>
            <a:xfrm>
              <a:off x="3018297" y="403323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2" name="Oval 121"/>
            <p:cNvSpPr/>
            <p:nvPr/>
          </p:nvSpPr>
          <p:spPr>
            <a:xfrm>
              <a:off x="3660834" y="4031678"/>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3" name="Oval 122"/>
            <p:cNvSpPr/>
            <p:nvPr/>
          </p:nvSpPr>
          <p:spPr>
            <a:xfrm>
              <a:off x="3025914" y="46282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4" name="Oval 123"/>
            <p:cNvSpPr/>
            <p:nvPr/>
          </p:nvSpPr>
          <p:spPr>
            <a:xfrm>
              <a:off x="3659314" y="46266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5" name="Oval 124"/>
            <p:cNvSpPr/>
            <p:nvPr/>
          </p:nvSpPr>
          <p:spPr>
            <a:xfrm>
              <a:off x="3022985" y="5237442"/>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6" name="Oval 125"/>
            <p:cNvSpPr/>
            <p:nvPr/>
          </p:nvSpPr>
          <p:spPr>
            <a:xfrm>
              <a:off x="3656385" y="5235890"/>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7" name="Oval 126"/>
            <p:cNvSpPr/>
            <p:nvPr/>
          </p:nvSpPr>
          <p:spPr>
            <a:xfrm>
              <a:off x="3020056" y="5837506"/>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Oval 127"/>
            <p:cNvSpPr/>
            <p:nvPr/>
          </p:nvSpPr>
          <p:spPr>
            <a:xfrm>
              <a:off x="3662593" y="5835954"/>
              <a:ext cx="543301" cy="519582"/>
            </a:xfrm>
            <a:prstGeom prst="ellipse">
              <a:avLst/>
            </a:prstGeom>
            <a:grp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pic>
        <p:nvPicPr>
          <p:cNvPr id="129" name="Picture 128"/>
          <p:cNvPicPr>
            <a:picLocks noChangeAspect="1"/>
          </p:cNvPicPr>
          <p:nvPr/>
        </p:nvPicPr>
        <p:blipFill>
          <a:blip r:embed="rId4"/>
          <a:stretch>
            <a:fillRect/>
          </a:stretch>
        </p:blipFill>
        <p:spPr>
          <a:xfrm>
            <a:off x="442836" y="4331776"/>
            <a:ext cx="2095500" cy="1013460"/>
          </a:xfrm>
          <a:prstGeom prst="rect">
            <a:avLst/>
          </a:prstGeom>
        </p:spPr>
      </p:pic>
      <p:sp>
        <p:nvSpPr>
          <p:cNvPr id="130" name="Lightning Bolt 129"/>
          <p:cNvSpPr/>
          <p:nvPr/>
        </p:nvSpPr>
        <p:spPr>
          <a:xfrm>
            <a:off x="1165262" y="4614186"/>
            <a:ext cx="330080" cy="367463"/>
          </a:xfrm>
          <a:prstGeom prst="lightningBolt">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00679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0"/>
                                        </p:tgtEl>
                                        <p:attrNameLst>
                                          <p:attrName>style.visibility</p:attrName>
                                        </p:attrNameLst>
                                      </p:cBhvr>
                                      <p:to>
                                        <p:strVal val="visible"/>
                                      </p:to>
                                    </p:set>
                                  </p:childTnLst>
                                </p:cTn>
                              </p:par>
                            </p:childTnLst>
                          </p:cTn>
                        </p:par>
                        <p:par>
                          <p:cTn id="19" fill="hold">
                            <p:stCondLst>
                              <p:cond delay="0"/>
                            </p:stCondLst>
                            <p:childTnLst>
                              <p:par>
                                <p:cTn id="20" presetID="42" presetClass="path" presetSubtype="0" accel="50000" decel="50000" fill="hold" nodeType="afterEffect">
                                  <p:stCondLst>
                                    <p:cond delay="0"/>
                                  </p:stCondLst>
                                  <p:childTnLst>
                                    <p:animMotion origin="layout" path="M -1.64498E-6 -1.56069E-6 L -1.64498E-6 0.08856 " pathEditMode="relative" rAng="0" ptsTypes="AA">
                                      <p:cBhvr>
                                        <p:cTn id="21" dur="1000" fill="hold"/>
                                        <p:tgtEl>
                                          <p:spTgt spid="100"/>
                                        </p:tgtEl>
                                        <p:attrNameLst>
                                          <p:attrName>ppt_x</p:attrName>
                                          <p:attrName>ppt_y</p:attrName>
                                        </p:attrNameLst>
                                      </p:cBhvr>
                                      <p:rCtr x="0" y="4416"/>
                                    </p:animMotion>
                                  </p:childTnLst>
                                </p:cTn>
                              </p:par>
                            </p:childTnLst>
                          </p:cTn>
                        </p:par>
                        <p:par>
                          <p:cTn id="22" fill="hold">
                            <p:stCondLst>
                              <p:cond delay="1000"/>
                            </p:stCondLst>
                            <p:childTnLst>
                              <p:par>
                                <p:cTn id="23" presetID="3" presetClass="exit" presetSubtype="10" fill="hold" nodeType="afterEffect">
                                  <p:stCondLst>
                                    <p:cond delay="0"/>
                                  </p:stCondLst>
                                  <p:childTnLst>
                                    <p:animEffect transition="out" filter="blinds(horizontal)">
                                      <p:cBhvr>
                                        <p:cTn id="24" dur="500"/>
                                        <p:tgtEl>
                                          <p:spTgt spid="100"/>
                                        </p:tgtEl>
                                      </p:cBhvr>
                                    </p:animEffect>
                                    <p:set>
                                      <p:cBhvr>
                                        <p:cTn id="25" dur="1" fill="hold">
                                          <p:stCondLst>
                                            <p:cond delay="499"/>
                                          </p:stCondLst>
                                        </p:cTn>
                                        <p:tgtEl>
                                          <p:spTgt spid="100"/>
                                        </p:tgtEl>
                                        <p:attrNameLst>
                                          <p:attrName>style.visibility</p:attrName>
                                        </p:attrNameLst>
                                      </p:cBhvr>
                                      <p:to>
                                        <p:strVal val="hidden"/>
                                      </p:to>
                                    </p:set>
                                  </p:childTnLst>
                                </p:cTn>
                              </p:par>
                              <p:par>
                                <p:cTn id="26" presetID="1" presetClass="entr" presetSubtype="0" fill="hold" nodeType="withEffect">
                                  <p:stCondLst>
                                    <p:cond delay="0"/>
                                  </p:stCondLst>
                                  <p:childTnLst>
                                    <p:set>
                                      <p:cBhvr>
                                        <p:cTn id="27" dur="1" fill="hold">
                                          <p:stCondLst>
                                            <p:cond delay="0"/>
                                          </p:stCondLst>
                                        </p:cTn>
                                        <p:tgtEl>
                                          <p:spTgt spid="101"/>
                                        </p:tgtEl>
                                        <p:attrNameLst>
                                          <p:attrName>style.visibility</p:attrName>
                                        </p:attrNameLst>
                                      </p:cBhvr>
                                      <p:to>
                                        <p:strVal val="visible"/>
                                      </p:to>
                                    </p:set>
                                  </p:childTnLst>
                                </p:cTn>
                              </p:par>
                            </p:childTnLst>
                          </p:cTn>
                        </p:par>
                        <p:par>
                          <p:cTn id="28" fill="hold">
                            <p:stCondLst>
                              <p:cond delay="1500"/>
                            </p:stCondLst>
                            <p:childTnLst>
                              <p:par>
                                <p:cTn id="29" presetID="42" presetClass="path" presetSubtype="0" accel="50000" decel="50000" fill="hold" nodeType="afterEffect">
                                  <p:stCondLst>
                                    <p:cond delay="0"/>
                                  </p:stCondLst>
                                  <p:childTnLst>
                                    <p:animMotion origin="layout" path="M -1.64498E-6 -1.56069E-6 L -1.64498E-6 0.08856 " pathEditMode="relative" rAng="0" ptsTypes="AA">
                                      <p:cBhvr>
                                        <p:cTn id="30" dur="1000" fill="hold"/>
                                        <p:tgtEl>
                                          <p:spTgt spid="101"/>
                                        </p:tgtEl>
                                        <p:attrNameLst>
                                          <p:attrName>ppt_x</p:attrName>
                                          <p:attrName>ppt_y</p:attrName>
                                        </p:attrNameLst>
                                      </p:cBhvr>
                                      <p:rCtr x="0" y="4416"/>
                                    </p:animMotion>
                                  </p:childTnLst>
                                </p:cTn>
                              </p:par>
                            </p:childTnLst>
                          </p:cTn>
                        </p:par>
                        <p:par>
                          <p:cTn id="31" fill="hold">
                            <p:stCondLst>
                              <p:cond delay="2500"/>
                            </p:stCondLst>
                            <p:childTnLst>
                              <p:par>
                                <p:cTn id="32" presetID="3" presetClass="exit" presetSubtype="10" fill="hold" nodeType="afterEffect">
                                  <p:stCondLst>
                                    <p:cond delay="0"/>
                                  </p:stCondLst>
                                  <p:childTnLst>
                                    <p:animEffect transition="out" filter="blinds(horizontal)">
                                      <p:cBhvr>
                                        <p:cTn id="33" dur="500"/>
                                        <p:tgtEl>
                                          <p:spTgt spid="101"/>
                                        </p:tgtEl>
                                      </p:cBhvr>
                                    </p:animEffect>
                                    <p:set>
                                      <p:cBhvr>
                                        <p:cTn id="34" dur="1" fill="hold">
                                          <p:stCondLst>
                                            <p:cond delay="499"/>
                                          </p:stCondLst>
                                        </p:cTn>
                                        <p:tgtEl>
                                          <p:spTgt spid="101"/>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06"/>
                                        </p:tgtEl>
                                        <p:attrNameLst>
                                          <p:attrName>style.visibility</p:attrName>
                                        </p:attrNameLst>
                                      </p:cBhvr>
                                      <p:to>
                                        <p:strVal val="visible"/>
                                      </p:to>
                                    </p:set>
                                  </p:childTnLst>
                                </p:cTn>
                              </p:par>
                            </p:childTnLst>
                          </p:cTn>
                        </p:par>
                        <p:par>
                          <p:cTn id="37" fill="hold">
                            <p:stCondLst>
                              <p:cond delay="3000"/>
                            </p:stCondLst>
                            <p:childTnLst>
                              <p:par>
                                <p:cTn id="38" presetID="42" presetClass="path" presetSubtype="0" accel="50000" decel="50000" fill="hold" nodeType="afterEffect">
                                  <p:stCondLst>
                                    <p:cond delay="0"/>
                                  </p:stCondLst>
                                  <p:childTnLst>
                                    <p:animMotion origin="layout" path="M -1.64498E-6 -1.56069E-6 L -1.64498E-6 0.08856 " pathEditMode="relative" rAng="0" ptsTypes="AA">
                                      <p:cBhvr>
                                        <p:cTn id="39" dur="1000" fill="hold"/>
                                        <p:tgtEl>
                                          <p:spTgt spid="106"/>
                                        </p:tgtEl>
                                        <p:attrNameLst>
                                          <p:attrName>ppt_x</p:attrName>
                                          <p:attrName>ppt_y</p:attrName>
                                        </p:attrNameLst>
                                      </p:cBhvr>
                                      <p:rCtr x="0" y="4416"/>
                                    </p:animMotion>
                                  </p:childTnLst>
                                </p:cTn>
                              </p:par>
                            </p:childTnLst>
                          </p:cTn>
                        </p:par>
                        <p:par>
                          <p:cTn id="40" fill="hold">
                            <p:stCondLst>
                              <p:cond delay="4000"/>
                            </p:stCondLst>
                            <p:childTnLst>
                              <p:par>
                                <p:cTn id="41" presetID="3" presetClass="exit" presetSubtype="10" fill="hold" nodeType="afterEffect">
                                  <p:stCondLst>
                                    <p:cond delay="0"/>
                                  </p:stCondLst>
                                  <p:childTnLst>
                                    <p:animEffect transition="out" filter="blinds(horizontal)">
                                      <p:cBhvr>
                                        <p:cTn id="42" dur="500"/>
                                        <p:tgtEl>
                                          <p:spTgt spid="106"/>
                                        </p:tgtEl>
                                      </p:cBhvr>
                                    </p:animEffect>
                                    <p:set>
                                      <p:cBhvr>
                                        <p:cTn id="43" dur="1" fill="hold">
                                          <p:stCondLst>
                                            <p:cond delay="499"/>
                                          </p:stCondLst>
                                        </p:cTn>
                                        <p:tgtEl>
                                          <p:spTgt spid="106"/>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11"/>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1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 presetClass="exit" presetSubtype="10" fill="hold" grpId="0" nodeType="clickEffect">
                                  <p:stCondLst>
                                    <p:cond delay="0"/>
                                  </p:stCondLst>
                                  <p:childTnLst>
                                    <p:animEffect transition="out" filter="blinds(horizontal)">
                                      <p:cBhvr>
                                        <p:cTn id="53" dur="500"/>
                                        <p:tgtEl>
                                          <p:spTgt spid="42"/>
                                        </p:tgtEl>
                                      </p:cBhvr>
                                    </p:animEffect>
                                    <p:set>
                                      <p:cBhvr>
                                        <p:cTn id="54" dur="1" fill="hold">
                                          <p:stCondLst>
                                            <p:cond delay="499"/>
                                          </p:stCondLst>
                                        </p:cTn>
                                        <p:tgtEl>
                                          <p:spTgt spid="42"/>
                                        </p:tgtEl>
                                        <p:attrNameLst>
                                          <p:attrName>style.visibility</p:attrName>
                                        </p:attrNameLst>
                                      </p:cBhvr>
                                      <p:to>
                                        <p:strVal val="hidden"/>
                                      </p:to>
                                    </p:set>
                                  </p:childTnLst>
                                </p:cTn>
                              </p:par>
                              <p:par>
                                <p:cTn id="55" presetID="3" presetClass="exit" presetSubtype="10" fill="hold" grpId="0" nodeType="withEffect">
                                  <p:stCondLst>
                                    <p:cond delay="0"/>
                                  </p:stCondLst>
                                  <p:childTnLst>
                                    <p:animEffect transition="out" filter="blinds(horizontal)">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par>
                                <p:cTn id="58" presetID="3" presetClass="exit" presetSubtype="10" fill="hold" grpId="0" nodeType="withEffect">
                                  <p:stCondLst>
                                    <p:cond delay="0"/>
                                  </p:stCondLst>
                                  <p:childTnLst>
                                    <p:animEffect transition="out" filter="blinds(horizontal)">
                                      <p:cBhvr>
                                        <p:cTn id="59" dur="500"/>
                                        <p:tgtEl>
                                          <p:spTgt spid="44"/>
                                        </p:tgtEl>
                                      </p:cBhvr>
                                    </p:animEffect>
                                    <p:set>
                                      <p:cBhvr>
                                        <p:cTn id="60" dur="1" fill="hold">
                                          <p:stCondLst>
                                            <p:cond delay="499"/>
                                          </p:stCondLst>
                                        </p:cTn>
                                        <p:tgtEl>
                                          <p:spTgt spid="44"/>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3" presetClass="exit" presetSubtype="10" fill="hold" nodeType="clickEffect">
                                  <p:stCondLst>
                                    <p:cond delay="0"/>
                                  </p:stCondLst>
                                  <p:childTnLst>
                                    <p:animEffect transition="out" filter="blinds(horizontal)">
                                      <p:cBhvr>
                                        <p:cTn id="64" dur="500"/>
                                        <p:tgtEl>
                                          <p:spTgt spid="70"/>
                                        </p:tgtEl>
                                      </p:cBhvr>
                                    </p:animEffect>
                                    <p:set>
                                      <p:cBhvr>
                                        <p:cTn id="65" dur="1" fill="hold">
                                          <p:stCondLst>
                                            <p:cond delay="499"/>
                                          </p:stCondLst>
                                        </p:cTn>
                                        <p:tgtEl>
                                          <p:spTgt spid="70"/>
                                        </p:tgtEl>
                                        <p:attrNameLst>
                                          <p:attrName>style.visibility</p:attrName>
                                        </p:attrNameLst>
                                      </p:cBhvr>
                                      <p:to>
                                        <p:strVal val="hidden"/>
                                      </p:to>
                                    </p:set>
                                  </p:childTnLst>
                                </p:cTn>
                              </p:par>
                              <p:par>
                                <p:cTn id="66" presetID="3" presetClass="exit" presetSubtype="10" fill="hold" grpId="0" nodeType="withEffect">
                                  <p:stCondLst>
                                    <p:cond delay="0"/>
                                  </p:stCondLst>
                                  <p:childTnLst>
                                    <p:animEffect transition="out" filter="blinds(horizontal)">
                                      <p:cBhvr>
                                        <p:cTn id="67" dur="500"/>
                                        <p:tgtEl>
                                          <p:spTgt spid="98"/>
                                        </p:tgtEl>
                                      </p:cBhvr>
                                    </p:animEffect>
                                    <p:set>
                                      <p:cBhvr>
                                        <p:cTn id="68" dur="1" fill="hold">
                                          <p:stCondLst>
                                            <p:cond delay="499"/>
                                          </p:stCondLst>
                                        </p:cTn>
                                        <p:tgtEl>
                                          <p:spTgt spid="98"/>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114"/>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6" grpId="0" animBg="1"/>
      <p:bldP spid="7" grpId="0" animBg="1"/>
      <p:bldP spid="42" grpId="0" animBg="1"/>
      <p:bldP spid="43" grpId="0" animBg="1"/>
      <p:bldP spid="44" grpId="0" animBg="1"/>
      <p:bldP spid="45" grpId="0" animBg="1"/>
      <p:bldP spid="46" grpId="0" animBg="1"/>
      <p:bldP spid="98" grpId="0"/>
      <p:bldP spid="111" grpId="0" animBg="1"/>
      <p:bldP spid="112"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2"/>
              </a:rPr>
              <a:t>"AVATAR: A Variable-Retention-Time (VRT) Aware Refresh for DRAM Systems"</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9" name="Title 1"/>
          <p:cNvSpPr>
            <a:spLocks noGrp="1"/>
          </p:cNvSpPr>
          <p:nvPr>
            <p:ph type="title"/>
          </p:nvPr>
        </p:nvSpPr>
        <p:spPr>
          <a:xfrm>
            <a:off x="228600" y="152400"/>
            <a:ext cx="8915400" cy="884238"/>
          </a:xfrm>
        </p:spPr>
        <p:txBody>
          <a:bodyPr/>
          <a:lstStyle/>
          <a:p>
            <a:r>
              <a:rPr lang="en-US" dirty="0"/>
              <a:t>Handling Variable Retention Time </a:t>
            </a:r>
            <a:r>
              <a:rPr lang="en-US" sz="2600" b="1" dirty="0">
                <a:solidFill>
                  <a:srgbClr val="006633"/>
                </a:solidFill>
              </a:rPr>
              <a:t>[DSN’15]</a:t>
            </a:r>
            <a:r>
              <a:rPr lang="en-US" sz="3400" dirty="0"/>
              <a:t> </a:t>
            </a:r>
          </a:p>
        </p:txBody>
      </p:sp>
      <p:pic>
        <p:nvPicPr>
          <p:cNvPr id="10" name="Picture 9"/>
          <p:cNvPicPr>
            <a:picLocks noChangeAspect="1"/>
          </p:cNvPicPr>
          <p:nvPr/>
        </p:nvPicPr>
        <p:blipFill>
          <a:blip r:embed="rId6"/>
          <a:stretch>
            <a:fillRect/>
          </a:stretch>
        </p:blipFill>
        <p:spPr>
          <a:xfrm>
            <a:off x="0" y="3933056"/>
            <a:ext cx="9144000" cy="1642219"/>
          </a:xfrm>
          <a:prstGeom prst="rect">
            <a:avLst/>
          </a:prstGeom>
        </p:spPr>
      </p:pic>
    </p:spTree>
    <p:extLst>
      <p:ext uri="{BB962C8B-B14F-4D97-AF65-F5344CB8AC3E}">
        <p14:creationId xmlns:p14="http://schemas.microsoft.com/office/powerpoint/2010/main" val="2506019565"/>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7" name="Title 1"/>
          <p:cNvSpPr>
            <a:spLocks noGrp="1"/>
          </p:cNvSpPr>
          <p:nvPr>
            <p:ph type="title"/>
          </p:nvPr>
        </p:nvSpPr>
        <p:spPr>
          <a:xfrm>
            <a:off x="228600" y="152400"/>
            <a:ext cx="8610600" cy="1066800"/>
          </a:xfrm>
        </p:spPr>
        <p:txBody>
          <a:bodyPr/>
          <a:lstStyle/>
          <a:p>
            <a:r>
              <a:rPr lang="en-US" dirty="0"/>
              <a:t>Handling Data-Dependent Failures </a:t>
            </a:r>
            <a:r>
              <a:rPr lang="en-US" sz="2600" b="1" dirty="0">
                <a:solidFill>
                  <a:srgbClr val="006633"/>
                </a:solidFill>
              </a:rPr>
              <a:t>[DSN’16]</a:t>
            </a:r>
            <a:r>
              <a:rPr lang="en-US" sz="2600" dirty="0"/>
              <a:t> </a:t>
            </a:r>
            <a:r>
              <a:rPr lang="en-US" dirty="0"/>
              <a:t> </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3259646247"/>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Handling Data-Dependent </a:t>
            </a:r>
            <a:r>
              <a:rPr lang="en-US"/>
              <a:t>Failures </a:t>
            </a:r>
            <a:r>
              <a:rPr lang="en-US" sz="2600" b="1">
                <a:solidFill>
                  <a:srgbClr val="006633"/>
                </a:solidFill>
              </a:rPr>
              <a:t>[MICRO’17]</a:t>
            </a:r>
            <a:r>
              <a:rPr lang="en-US" sz="2600"/>
              <a:t> </a:t>
            </a:r>
            <a:r>
              <a:rPr lang="en-US"/>
              <a:t> </a:t>
            </a:r>
            <a:endParaRPr lang="en-US" dirty="0"/>
          </a:p>
        </p:txBody>
      </p:sp>
    </p:spTree>
    <p:extLst>
      <p:ext uri="{BB962C8B-B14F-4D97-AF65-F5344CB8AC3E}">
        <p14:creationId xmlns:p14="http://schemas.microsoft.com/office/powerpoint/2010/main" val="160304534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Handling Both DPD and VRT </a:t>
            </a:r>
            <a:r>
              <a:rPr lang="en-US" sz="2600" b="1" dirty="0"/>
              <a:t>[ISCA’17]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119580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650177"/>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256520"/>
            <a:ext cx="9144000" cy="2051158"/>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Quickly Evaluating Physical </a:t>
            </a:r>
            <a:r>
              <a:rPr lang="en-US" sz="2800" b="1" dirty="0" err="1">
                <a:solidFill>
                  <a:schemeClr val="bg1">
                    <a:lumMod val="95000"/>
                  </a:schemeClr>
                </a:solidFill>
                <a:latin typeface="Cambria"/>
                <a:cs typeface="Cambria"/>
              </a:rPr>
              <a:t>Unclonable</a:t>
            </a:r>
            <a:r>
              <a:rPr lang="en-US" sz="2800" b="1" dirty="0">
                <a:solidFill>
                  <a:schemeClr val="bg1">
                    <a:lumMod val="95000"/>
                  </a:schemeClr>
                </a:solidFill>
                <a:latin typeface="Cambria"/>
                <a:cs typeface="Cambria"/>
              </a:rPr>
              <a:t> Functions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by Exploiting the Latency-Reliability Tradeoff </a:t>
            </a:r>
            <a:br>
              <a:rPr lang="en-US" sz="2800" b="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 Modern Commodity DRAM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228600" y="2801475"/>
            <a:ext cx="8686800" cy="724829"/>
          </a:xfrm>
          <a:prstGeom prst="rect">
            <a:avLst/>
          </a:prstGeom>
        </p:spPr>
        <p:txBody>
          <a:bodyPr anchor="ctr">
            <a:noAutofit/>
          </a:bodyPr>
          <a:lstStyle/>
          <a:p>
            <a:pPr marL="0" indent="0" algn="ctr">
              <a:buNone/>
            </a:pPr>
            <a:r>
              <a:rPr lang="en-US" sz="2400" b="1" u="sng" dirty="0" err="1">
                <a:latin typeface="Cambria"/>
                <a:cs typeface="Cambria"/>
              </a:rPr>
              <a:t>Jeremie</a:t>
            </a:r>
            <a:r>
              <a:rPr lang="en-US" sz="2400" b="1" u="sng" dirty="0">
                <a:latin typeface="Cambria"/>
                <a:cs typeface="Cambria"/>
              </a:rPr>
              <a:t> S. Kim</a:t>
            </a:r>
            <a:r>
              <a:rPr lang="en-US" sz="2400" b="1" dirty="0">
                <a:latin typeface="Cambria"/>
                <a:cs typeface="Cambria"/>
              </a:rPr>
              <a:t>    </a:t>
            </a:r>
            <a:r>
              <a:rPr lang="en-US" sz="2400" b="1" dirty="0" err="1">
                <a:latin typeface="Cambria"/>
                <a:cs typeface="Cambria"/>
              </a:rPr>
              <a:t>Minesh</a:t>
            </a:r>
            <a:r>
              <a:rPr lang="en-US" sz="2400" b="1" dirty="0">
                <a:latin typeface="Cambria"/>
                <a:cs typeface="Cambria"/>
              </a:rPr>
              <a:t> Patel  </a:t>
            </a:r>
          </a:p>
          <a:p>
            <a:pPr marL="0" indent="0" algn="ctr">
              <a:buNone/>
            </a:pPr>
            <a:r>
              <a:rPr lang="en-US" sz="2400" b="1" dirty="0">
                <a:latin typeface="Cambria"/>
                <a:cs typeface="Cambria"/>
              </a:rPr>
              <a:t>Hasan Hassan   </a:t>
            </a:r>
            <a:r>
              <a:rPr lang="en-US" sz="2400" b="1" dirty="0" err="1">
                <a:latin typeface="Cambria"/>
                <a:cs typeface="Cambria"/>
              </a:rPr>
              <a:t>Onur</a:t>
            </a:r>
            <a:r>
              <a:rPr lang="en-US" sz="2400" b="1" dirty="0">
                <a:latin typeface="Cambria"/>
                <a:cs typeface="Cambria"/>
              </a:rPr>
              <a:t> </a:t>
            </a:r>
            <a:r>
              <a:rPr lang="en-US" sz="2400" b="1" dirty="0" err="1">
                <a:latin typeface="Cambria"/>
                <a:cs typeface="Cambria"/>
              </a:rPr>
              <a:t>Mutlu</a:t>
            </a:r>
            <a:r>
              <a:rPr lang="en-US" sz="2400" b="1" dirty="0">
                <a:latin typeface="Cambria"/>
                <a:cs typeface="Cambria"/>
              </a:rPr>
              <a:t>  </a:t>
            </a:r>
            <a:endParaRPr lang="en-US" sz="24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82" y="59970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911164" y="5997065"/>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24146" y="4987127"/>
            <a:ext cx="2472546" cy="714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0094" y="4710650"/>
            <a:ext cx="1323444" cy="1123439"/>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53892" y="3615592"/>
            <a:ext cx="1706059" cy="1706059"/>
          </a:xfrm>
          <a:prstGeom prst="rect">
            <a:avLst/>
          </a:prstGeom>
        </p:spPr>
      </p:pic>
      <p:sp>
        <p:nvSpPr>
          <p:cNvPr id="3" name="TextBox 2"/>
          <p:cNvSpPr txBox="1"/>
          <p:nvPr/>
        </p:nvSpPr>
        <p:spPr>
          <a:xfrm>
            <a:off x="2889695" y="5182362"/>
            <a:ext cx="3634451" cy="5078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QR Code for the paper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https://</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people.inf.ethz.ch</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a:t>
            </a:r>
            <a:r>
              <a:rPr kumimoji="0" lang="en-US" sz="900" b="0" i="0" u="sng" strike="noStrike" kern="1200" cap="none" spc="0" normalizeH="0" baseline="0" noProof="0" dirty="0" err="1">
                <a:ln>
                  <a:noFill/>
                </a:ln>
                <a:solidFill>
                  <a:srgbClr val="00B0F0"/>
                </a:solidFill>
                <a:effectLst/>
                <a:uLnTx/>
                <a:uFillTx/>
                <a:latin typeface="Calibri" panose="020F0502020204030204"/>
                <a:ea typeface="+mn-ea"/>
                <a:cs typeface="+mn-cs"/>
              </a:rPr>
              <a:t>omutlu</a:t>
            </a:r>
            <a:r>
              <a:rPr kumimoji="0" lang="en-US" sz="900" b="0" i="0" u="sng" strike="noStrike" kern="1200" cap="none" spc="0" normalizeH="0" baseline="0" noProof="0" dirty="0">
                <a:ln>
                  <a:noFill/>
                </a:ln>
                <a:solidFill>
                  <a:srgbClr val="00B0F0"/>
                </a:solidFill>
                <a:effectLst/>
                <a:uLnTx/>
                <a:uFillTx/>
                <a:latin typeface="Calibri" panose="020F0502020204030204"/>
                <a:ea typeface="+mn-ea"/>
                <a:cs typeface="+mn-cs"/>
              </a:rPr>
              <a:t>/pub/dram-latency-puf_hpca18.pdf</a:t>
            </a:r>
          </a:p>
        </p:txBody>
      </p:sp>
      <p:sp>
        <p:nvSpPr>
          <p:cNvPr id="11" name="Rectangle 10">
            <a:extLst>
              <a:ext uri="{FF2B5EF4-FFF2-40B4-BE49-F238E27FC236}">
                <a16:creationId xmlns:a16="http://schemas.microsoft.com/office/drawing/2014/main" id="{D0272797-7B19-6B45-B32C-06F620B40514}"/>
              </a:ext>
            </a:extLst>
          </p:cNvPr>
          <p:cNvSpPr/>
          <p:nvPr/>
        </p:nvSpPr>
        <p:spPr>
          <a:xfrm>
            <a:off x="6256258" y="3911355"/>
            <a:ext cx="244971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HPCA 2018</a:t>
            </a:r>
          </a:p>
        </p:txBody>
      </p:sp>
    </p:spTree>
    <p:extLst>
      <p:ext uri="{BB962C8B-B14F-4D97-AF65-F5344CB8AC3E}">
        <p14:creationId xmlns:p14="http://schemas.microsoft.com/office/powerpoint/2010/main" val="204377397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916832"/>
            <a:ext cx="8428037" cy="822325"/>
          </a:xfrm>
        </p:spPr>
        <p:txBody>
          <a:bodyPr/>
          <a:lstStyle/>
          <a:p>
            <a:pPr algn="ctr" eaLnBrk="1" hangingPunct="1"/>
            <a:r>
              <a:rPr lang="en-US" sz="5000" dirty="0">
                <a:latin typeface="Garamond" charset="0"/>
              </a:rPr>
              <a:t>Keeping Future Memory Secure</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637905513"/>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95358246"/>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142</a:t>
            </a:fld>
            <a:endParaRPr lang="en-US"/>
          </a:p>
        </p:txBody>
      </p:sp>
    </p:spTree>
    <p:extLst>
      <p:ext uri="{BB962C8B-B14F-4D97-AF65-F5344CB8AC3E}">
        <p14:creationId xmlns:p14="http://schemas.microsoft.com/office/powerpoint/2010/main" val="9110040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361049517"/>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lvl="0">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a:t>
            </a:r>
            <a:r>
              <a:rPr lang="en-US" sz="1000" dirty="0">
                <a:solidFill>
                  <a:srgbClr val="000000"/>
                </a:solidFill>
                <a:latin typeface="Calibri"/>
                <a:cs typeface="Calibri"/>
              </a:rPr>
              <a:t>:  By </a:t>
            </a:r>
            <a:r>
              <a:rPr lang="ko-KR" altLang="en-US" sz="1000" dirty="0" err="1">
                <a:solidFill>
                  <a:srgbClr val="000000"/>
                </a:solidFill>
                <a:latin typeface="Calibri"/>
                <a:cs typeface="Calibri"/>
              </a:rPr>
              <a:t>최광모</a:t>
            </a:r>
            <a:r>
              <a:rPr lang="ko-KR" altLang="en-US" sz="1000" dirty="0">
                <a:solidFill>
                  <a:srgbClr val="000000"/>
                </a:solidFill>
                <a:latin typeface="Calibri"/>
                <a:cs typeface="Calibri"/>
              </a:rPr>
              <a:t> </a:t>
            </a:r>
            <a:r>
              <a:rPr lang="en-US" altLang="ko-KR" sz="1000" dirty="0">
                <a:solidFill>
                  <a:srgbClr val="000000"/>
                </a:solidFill>
                <a:latin typeface="Calibri"/>
                <a:cs typeface="Calibri"/>
              </a:rPr>
              <a:t>- </a:t>
            </a:r>
            <a:r>
              <a:rPr lang="en-US" sz="1000" dirty="0">
                <a:solidFill>
                  <a:srgbClr val="000000"/>
                </a:solidFill>
                <a:latin typeface="Calibri"/>
                <a:cs typeface="Calibri"/>
              </a:rPr>
              <a:t>Own work, CC BY-SA 4.0, https://</a:t>
            </a:r>
            <a:r>
              <a:rPr lang="en-US" sz="1000" dirty="0" err="1">
                <a:solidFill>
                  <a:srgbClr val="000000"/>
                </a:solidFill>
                <a:latin typeface="Calibri"/>
                <a:cs typeface="Calibri"/>
              </a:rPr>
              <a:t>commons.wikimedia.org</a:t>
            </a:r>
            <a:r>
              <a:rPr lang="en-US" sz="1000" dirty="0">
                <a:solidFill>
                  <a:srgbClr val="000000"/>
                </a:solidFill>
                <a:latin typeface="Calibri"/>
                <a:cs typeface="Calibri"/>
              </a:rPr>
              <a:t>/w/</a:t>
            </a:r>
            <a:r>
              <a:rPr lang="en-US" sz="1000" dirty="0" err="1">
                <a:solidFill>
                  <a:srgbClr val="000000"/>
                </a:solidFill>
                <a:latin typeface="Calibri"/>
                <a:cs typeface="Calibri"/>
              </a:rPr>
              <a:t>index.php?curid</a:t>
            </a:r>
            <a:r>
              <a:rPr lang="en-US" sz="1000" dirty="0">
                <a:solidFill>
                  <a:srgbClr val="000000"/>
                </a:solidFill>
                <a:latin typeface="Calibri"/>
                <a:cs typeface="Calibri"/>
              </a:rPr>
              <a:t>=35197984</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08300709"/>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145</a:t>
            </a:fld>
            <a:endParaRPr lang="en-US" altLang="en-US">
              <a:solidFill>
                <a:srgbClr val="000000"/>
              </a:solidFill>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a:t>
            </a:r>
            <a:r>
              <a:rPr lang="en-US" sz="1000" dirty="0">
                <a:solidFill>
                  <a:srgbClr val="000000"/>
                </a:solidFill>
                <a:latin typeface="Calibri"/>
                <a:cs typeface="Calibri"/>
              </a:rPr>
              <a:t>:  </a:t>
            </a:r>
            <a:r>
              <a:rPr lang="en-US" sz="1000" dirty="0" err="1">
                <a:solidFill>
                  <a:srgbClr val="000000"/>
                </a:solidFill>
                <a:latin typeface="Calibri"/>
                <a:cs typeface="Calibri"/>
              </a:rPr>
              <a:t>Morry</a:t>
            </a:r>
            <a:r>
              <a:rPr lang="en-US" sz="1000" dirty="0">
                <a:solidFill>
                  <a:srgbClr val="000000"/>
                </a:solidFill>
                <a:latin typeface="Calibri"/>
                <a:cs typeface="Calibri"/>
              </a:rPr>
              <a:t> Gash/AP,</a:t>
            </a:r>
          </a:p>
          <a:p>
            <a:pPr>
              <a:defRPr/>
            </a:pPr>
            <a:r>
              <a:rPr lang="en-US" sz="1000" dirty="0">
                <a:solidFill>
                  <a:srgbClr val="000000"/>
                </a:solidFill>
                <a:latin typeface="Calibri"/>
                <a:cs typeface="Calibri"/>
              </a:rPr>
              <a:t> https://</a:t>
            </a:r>
            <a:r>
              <a:rPr lang="en-US" sz="1000" dirty="0" err="1">
                <a:solidFill>
                  <a:srgbClr val="000000"/>
                </a:solidFill>
                <a:latin typeface="Calibri"/>
                <a:cs typeface="Calibri"/>
              </a:rPr>
              <a:t>www.npr.org</a:t>
            </a:r>
            <a:r>
              <a:rPr lang="en-US" sz="1000" dirty="0">
                <a:solidFill>
                  <a:srgbClr val="000000"/>
                </a:solidFill>
                <a:latin typeface="Calibri"/>
                <a:cs typeface="Calibri"/>
              </a:rPr>
              <a:t>/2017/08/01/540669701/10-years-after-bridge-collapse-america-is-still-crumbling?t=1535427165809</a:t>
            </a:r>
          </a:p>
          <a:p>
            <a:pPr>
              <a:defRPr/>
            </a:pPr>
            <a:br>
              <a:rPr lang="en-US" sz="1000" dirty="0">
                <a:solidFill>
                  <a:srgbClr val="000000"/>
                </a:solidFill>
                <a:latin typeface="Calibri"/>
                <a:cs typeface="Calibri"/>
              </a:rPr>
            </a:b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617336918"/>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a:t>
            </a:r>
            <a:r>
              <a:rPr lang="en-US" sz="1000" dirty="0">
                <a:solidFill>
                  <a:srgbClr val="000000"/>
                </a:solidFill>
                <a:latin typeface="Calibri"/>
                <a:cs typeface="Calibri"/>
              </a:rPr>
              <a:t>: AFP / Valery HACHE, https://</a:t>
            </a:r>
            <a:r>
              <a:rPr lang="en-US" sz="1000" dirty="0" err="1">
                <a:solidFill>
                  <a:srgbClr val="000000"/>
                </a:solidFill>
                <a:latin typeface="Calibri"/>
                <a:cs typeface="Calibri"/>
              </a:rPr>
              <a:t>www.capitalfm.co.ke</a:t>
            </a:r>
            <a:r>
              <a:rPr lang="en-US" sz="1000" dirty="0">
                <a:solidFill>
                  <a:srgbClr val="000000"/>
                </a:solidFill>
                <a:latin typeface="Calibri"/>
                <a:cs typeface="Calibri"/>
              </a:rPr>
              <a:t>/news/2018/08/genoa-bridge-collapse-what-we-know/</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758545070"/>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Developing reliable metrics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81737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148</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r>
              <a:rPr lang="en-US" sz="3500" dirty="0">
                <a:solidFill>
                  <a:srgbClr val="006633"/>
                </a:solidFill>
              </a:rPr>
              <a:t>Understand and Model with Experiments (DRAM)</a:t>
            </a:r>
          </a:p>
        </p:txBody>
      </p:sp>
    </p:spTree>
    <p:extLst>
      <p:ext uri="{BB962C8B-B14F-4D97-AF65-F5344CB8AC3E}">
        <p14:creationId xmlns:p14="http://schemas.microsoft.com/office/powerpoint/2010/main" val="35380181"/>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61" name="Rectangle 60"/>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Tree>
    <p:extLst>
      <p:ext uri="{BB962C8B-B14F-4D97-AF65-F5344CB8AC3E}">
        <p14:creationId xmlns:p14="http://schemas.microsoft.com/office/powerpoint/2010/main" val="1489918831"/>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526816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4575-181B-3C48-AC96-8F9C9DE9E980}"/>
              </a:ext>
            </a:extLst>
          </p:cNvPr>
          <p:cNvSpPr>
            <a:spLocks noGrp="1"/>
          </p:cNvSpPr>
          <p:nvPr>
            <p:ph type="title"/>
          </p:nvPr>
        </p:nvSpPr>
        <p:spPr/>
        <p:txBody>
          <a:bodyPr/>
          <a:lstStyle/>
          <a:p>
            <a:r>
              <a:rPr lang="en-US" dirty="0"/>
              <a:t>Understanding Flash Memory Reliability</a:t>
            </a:r>
          </a:p>
        </p:txBody>
      </p:sp>
      <p:sp>
        <p:nvSpPr>
          <p:cNvPr id="3" name="Content Placeholder 2">
            <a:extLst>
              <a:ext uri="{FF2B5EF4-FFF2-40B4-BE49-F238E27FC236}">
                <a16:creationId xmlns:a16="http://schemas.microsoft.com/office/drawing/2014/main" id="{2D441233-28C4-D14B-9D23-00386DE0C1F9}"/>
              </a:ext>
            </a:extLst>
          </p:cNvPr>
          <p:cNvSpPr>
            <a:spLocks noGrp="1"/>
          </p:cNvSpPr>
          <p:nvPr>
            <p:ph idx="1"/>
          </p:nvPr>
        </p:nvSpPr>
        <p:spPr>
          <a:xfrm>
            <a:off x="228600" y="1052736"/>
            <a:ext cx="8610600" cy="5195664"/>
          </a:xfrm>
        </p:spPr>
        <p:txBody>
          <a:bodyPr/>
          <a:lstStyle/>
          <a:p>
            <a:r>
              <a:rPr lang="en-US" sz="2000" dirty="0"/>
              <a:t>Justin Meza, </a:t>
            </a:r>
            <a:r>
              <a:rPr lang="en-US" sz="2000" dirty="0" err="1"/>
              <a:t>Qiang</a:t>
            </a:r>
            <a:r>
              <a:rPr lang="en-US" sz="2000" dirty="0"/>
              <a:t> Wu, Sanjeev Kumar, and </a:t>
            </a:r>
            <a:r>
              <a:rPr lang="en-US" sz="2000" u="sng" dirty="0"/>
              <a:t>Onur Mutlu</a:t>
            </a:r>
            <a:r>
              <a:rPr lang="en-US" sz="2000" dirty="0"/>
              <a:t>,</a:t>
            </a:r>
            <a:br>
              <a:rPr lang="en-US" sz="2000" dirty="0"/>
            </a:br>
            <a:r>
              <a:rPr lang="en-US" sz="2000" b="1" dirty="0">
                <a:hlinkClick r:id="rId2"/>
              </a:rPr>
              <a:t>"A Large-Scale Study of Flash Memory Errors in the Field"</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Portland, OR,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Coverage at ZDNet</a:t>
            </a:r>
            <a:r>
              <a:rPr lang="en-US" sz="2000" dirty="0"/>
              <a:t>] [</a:t>
            </a:r>
            <a:r>
              <a:rPr lang="en-US" sz="2000" dirty="0">
                <a:hlinkClick r:id="rId7"/>
              </a:rPr>
              <a:t>Coverage on The Register</a:t>
            </a:r>
            <a:r>
              <a:rPr lang="en-US" sz="2000" dirty="0"/>
              <a:t>] [</a:t>
            </a:r>
            <a:r>
              <a:rPr lang="en-US" sz="2000" dirty="0">
                <a:hlinkClick r:id="rId8"/>
              </a:rPr>
              <a:t>Coverage on TechSpot</a:t>
            </a:r>
            <a:r>
              <a:rPr lang="en-US" sz="2000" dirty="0"/>
              <a:t>] [</a:t>
            </a:r>
            <a:r>
              <a:rPr lang="en-US" sz="2000" dirty="0">
                <a:hlinkClick r:id="rId9"/>
              </a:rPr>
              <a:t>Coverage on The Tech Report</a:t>
            </a:r>
            <a:r>
              <a:rPr lang="en-US" sz="2000" dirty="0"/>
              <a:t>]</a:t>
            </a:r>
          </a:p>
          <a:p>
            <a:pPr marL="0" indent="0">
              <a:buNone/>
            </a:pPr>
            <a:br>
              <a:rPr lang="en-US" sz="2000" dirty="0"/>
            </a:br>
            <a:endParaRPr lang="en-US" sz="2000" dirty="0"/>
          </a:p>
        </p:txBody>
      </p:sp>
      <p:sp>
        <p:nvSpPr>
          <p:cNvPr id="4" name="Slide Number Placeholder 3">
            <a:extLst>
              <a:ext uri="{FF2B5EF4-FFF2-40B4-BE49-F238E27FC236}">
                <a16:creationId xmlns:a16="http://schemas.microsoft.com/office/drawing/2014/main" id="{D976BA20-FA8B-1A44-849F-A9FFDE3D0344}"/>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151</a:t>
            </a:fld>
            <a:endParaRPr lang="en-US" altLang="en-US">
              <a:solidFill>
                <a:srgbClr val="000000"/>
              </a:solidFill>
            </a:endParaRPr>
          </a:p>
        </p:txBody>
      </p:sp>
      <p:pic>
        <p:nvPicPr>
          <p:cNvPr id="5" name="Picture 4">
            <a:extLst>
              <a:ext uri="{FF2B5EF4-FFF2-40B4-BE49-F238E27FC236}">
                <a16:creationId xmlns:a16="http://schemas.microsoft.com/office/drawing/2014/main" id="{9985DE80-46FE-384D-A22A-647CFCF3BDC8}"/>
              </a:ext>
            </a:extLst>
          </p:cNvPr>
          <p:cNvPicPr>
            <a:picLocks noChangeAspect="1"/>
          </p:cNvPicPr>
          <p:nvPr/>
        </p:nvPicPr>
        <p:blipFill>
          <a:blip r:embed="rId10"/>
          <a:stretch>
            <a:fillRect/>
          </a:stretch>
        </p:blipFill>
        <p:spPr>
          <a:xfrm>
            <a:off x="0" y="4271678"/>
            <a:ext cx="9144000" cy="1461578"/>
          </a:xfrm>
          <a:prstGeom prst="rect">
            <a:avLst/>
          </a:prstGeom>
        </p:spPr>
      </p:pic>
    </p:spTree>
    <p:extLst>
      <p:ext uri="{BB962C8B-B14F-4D97-AF65-F5344CB8AC3E}">
        <p14:creationId xmlns:p14="http://schemas.microsoft.com/office/powerpoint/2010/main" val="1977363101"/>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NAND Flash Vulnerabilities </a:t>
            </a:r>
            <a:r>
              <a:rPr lang="en-US" sz="3200" b="1" dirty="0">
                <a:solidFill>
                  <a:srgbClr val="006633"/>
                </a:solidFill>
                <a:latin typeface="Garamond" charset="0"/>
                <a:ea typeface="ＭＳ Ｐゴシック" pitchFamily="-105" charset="-128"/>
                <a:cs typeface="ＭＳ Ｐゴシック" pitchFamily="-105" charset="-128"/>
              </a:rPr>
              <a:t>[HPCA’17]</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rotWithShape="1">
          <a:blip r:embed="rId2"/>
          <a:srcRect t="6317" b="32108"/>
          <a:stretch/>
        </p:blipFill>
        <p:spPr>
          <a:xfrm>
            <a:off x="35496" y="1052736"/>
            <a:ext cx="8969184" cy="4402008"/>
          </a:xfrm>
          <a:prstGeom prst="rect">
            <a:avLst/>
          </a:prstGeom>
          <a:ln w="19050">
            <a:solidFill>
              <a:schemeClr val="tx1">
                <a:lumMod val="50000"/>
                <a:lumOff val="50000"/>
              </a:schemeClr>
            </a:solidFill>
          </a:ln>
          <a:effectLst>
            <a:outerShdw blurRad="50800" dist="38100" dir="2700000" algn="tl" rotWithShape="0">
              <a:prstClr val="black">
                <a:alpha val="40000"/>
              </a:prstClr>
            </a:outerShdw>
          </a:effectLst>
        </p:spPr>
      </p:pic>
      <p:sp>
        <p:nvSpPr>
          <p:cNvPr id="6" name="TextBox 5"/>
          <p:cNvSpPr txBox="1"/>
          <p:nvPr/>
        </p:nvSpPr>
        <p:spPr>
          <a:xfrm>
            <a:off x="0" y="5805264"/>
            <a:ext cx="9111662" cy="35394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https://people.inf.ethz.ch/omutlu/pub/flash-memory-programming-vulnerabilities_hpca17.pdf</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7" name="TextBox 6"/>
          <p:cNvSpPr txBox="1"/>
          <p:nvPr/>
        </p:nvSpPr>
        <p:spPr>
          <a:xfrm>
            <a:off x="3538332" y="1009814"/>
            <a:ext cx="18977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FF0000"/>
                </a:solidFill>
                <a:effectLst/>
                <a:uLnTx/>
                <a:uFillTx/>
                <a:latin typeface="Tahoma"/>
                <a:ea typeface="+mn-ea"/>
                <a:cs typeface="+mn-cs"/>
              </a:rPr>
              <a:t>HPCA, Feb. </a:t>
            </a:r>
            <a:r>
              <a:rPr kumimoji="0" lang="en-US" sz="1800" b="0" i="1" u="none" strike="noStrike" kern="1200" cap="none" spc="0" normalizeH="0" baseline="0" noProof="0" dirty="0">
                <a:ln>
                  <a:noFill/>
                </a:ln>
                <a:solidFill>
                  <a:srgbClr val="FF0000"/>
                </a:solidFill>
                <a:effectLst/>
                <a:uLnTx/>
                <a:uFillTx/>
                <a:latin typeface="Tahoma"/>
                <a:ea typeface="+mn-ea"/>
                <a:cs typeface="+mn-cs"/>
              </a:rPr>
              <a:t>2017</a:t>
            </a:r>
          </a:p>
        </p:txBody>
      </p:sp>
    </p:spTree>
    <p:extLst>
      <p:ext uri="{BB962C8B-B14F-4D97-AF65-F5344CB8AC3E}">
        <p14:creationId xmlns:p14="http://schemas.microsoft.com/office/powerpoint/2010/main" val="1701921266"/>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p:txBody>
          <a:bodyPr/>
          <a:lstStyle/>
          <a:p>
            <a:r>
              <a:rPr lang="en-US" dirty="0"/>
              <a:t>3D NAND Flash Reliability I </a:t>
            </a:r>
            <a:r>
              <a:rPr lang="en-US" sz="3200" b="1" dirty="0">
                <a:solidFill>
                  <a:srgbClr val="006633"/>
                </a:solidFill>
                <a:latin typeface="Garamond" charset="0"/>
                <a:ea typeface="ＭＳ Ｐゴシック" pitchFamily="-105" charset="-128"/>
                <a:cs typeface="ＭＳ Ｐゴシック" pitchFamily="-105" charset="-128"/>
              </a:rPr>
              <a:t>[HPCA’18]</a:t>
            </a:r>
            <a:r>
              <a:rPr lang="en-US"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Onur Mutlu,</a:t>
            </a:r>
            <a:br>
              <a:rPr lang="en-US" sz="2000" dirty="0"/>
            </a:br>
            <a:r>
              <a:rPr lang="en-US" sz="2000" b="1" dirty="0">
                <a:hlinkClick r:id="rId2"/>
              </a:rPr>
              <a:t>"HeatWatch: Improving 3D NAND Flash Memory Device Reliability by Exploiting Self-Recovery and Temperature-Awareness"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a:p>
            <a:pPr marL="0" indent="0">
              <a:buNone/>
            </a:pPr>
            <a:endParaRPr lang="en-US"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D4CC2D85-85E9-C443-AED0-5ED880D0C28D}"/>
              </a:ext>
            </a:extLst>
          </p:cNvPr>
          <p:cNvPicPr>
            <a:picLocks noChangeAspect="1"/>
          </p:cNvPicPr>
          <p:nvPr/>
        </p:nvPicPr>
        <p:blipFill>
          <a:blip r:embed="rId9"/>
          <a:stretch>
            <a:fillRect/>
          </a:stretch>
        </p:blipFill>
        <p:spPr>
          <a:xfrm>
            <a:off x="0" y="4346293"/>
            <a:ext cx="9144000" cy="1674995"/>
          </a:xfrm>
          <a:prstGeom prst="rect">
            <a:avLst/>
          </a:prstGeom>
        </p:spPr>
      </p:pic>
    </p:spTree>
    <p:extLst>
      <p:ext uri="{BB962C8B-B14F-4D97-AF65-F5344CB8AC3E}">
        <p14:creationId xmlns:p14="http://schemas.microsoft.com/office/powerpoint/2010/main" val="3455686531"/>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092CD-381C-7C45-9785-4A855047A957}"/>
              </a:ext>
            </a:extLst>
          </p:cNvPr>
          <p:cNvSpPr>
            <a:spLocks noGrp="1"/>
          </p:cNvSpPr>
          <p:nvPr>
            <p:ph type="title"/>
          </p:nvPr>
        </p:nvSpPr>
        <p:spPr>
          <a:xfrm>
            <a:off x="228600" y="152400"/>
            <a:ext cx="8915400" cy="1066800"/>
          </a:xfrm>
        </p:spPr>
        <p:txBody>
          <a:bodyPr/>
          <a:lstStyle/>
          <a:p>
            <a:r>
              <a:rPr lang="en-US" dirty="0"/>
              <a:t>3D NAND Flash Reliability II</a:t>
            </a:r>
            <a:r>
              <a:rPr lang="en-US" sz="2400" dirty="0"/>
              <a:t> </a:t>
            </a:r>
            <a:r>
              <a:rPr lang="en-US" sz="2400" b="1" dirty="0">
                <a:solidFill>
                  <a:srgbClr val="006633"/>
                </a:solidFill>
                <a:latin typeface="Garamond" charset="0"/>
                <a:ea typeface="ＭＳ Ｐゴシック" pitchFamily="-105" charset="-128"/>
                <a:cs typeface="ＭＳ Ｐゴシック" pitchFamily="-105" charset="-128"/>
              </a:rPr>
              <a:t>[SIGMETRICS’18]</a:t>
            </a:r>
            <a:r>
              <a:rPr lang="en-US" sz="2400" dirty="0"/>
              <a:t> </a:t>
            </a:r>
          </a:p>
        </p:txBody>
      </p:sp>
      <p:sp>
        <p:nvSpPr>
          <p:cNvPr id="3" name="Content Placeholder 2">
            <a:extLst>
              <a:ext uri="{FF2B5EF4-FFF2-40B4-BE49-F238E27FC236}">
                <a16:creationId xmlns:a16="http://schemas.microsoft.com/office/drawing/2014/main" id="{B3C132E5-3F90-7947-BD1B-0E3FAA005A5C}"/>
              </a:ext>
            </a:extLst>
          </p:cNvPr>
          <p:cNvSpPr>
            <a:spLocks noGrp="1"/>
          </p:cNvSpPr>
          <p:nvPr>
            <p:ph idx="1"/>
          </p:nvPr>
        </p:nvSpPr>
        <p:spPr/>
        <p:txBody>
          <a:bodyPr/>
          <a:lstStyle/>
          <a:p>
            <a:r>
              <a:rPr lang="en-US" sz="2000" dirty="0"/>
              <a:t>Yixin Luo, Saugata Ghose, Yu Cai, Erich F. </a:t>
            </a:r>
            <a:r>
              <a:rPr lang="en-US" sz="2000" dirty="0" err="1"/>
              <a:t>Haratsch</a:t>
            </a:r>
            <a:r>
              <a:rPr lang="en-US" sz="2000" dirty="0"/>
              <a:t>, and </a:t>
            </a:r>
            <a:r>
              <a:rPr lang="en-US" sz="2000" u="sng" dirty="0"/>
              <a:t>Onur Mutlu</a:t>
            </a:r>
            <a:r>
              <a:rPr lang="en-US" sz="2000" dirty="0"/>
              <a:t>,</a:t>
            </a:r>
            <a:br>
              <a:rPr lang="en-US" sz="2000" dirty="0"/>
            </a:br>
            <a:r>
              <a:rPr lang="en-US" sz="2000" b="1" dirty="0">
                <a:hlinkClick r:id="rId2"/>
              </a:rPr>
              <a:t>"Improving 3D NAND Flash Memory Lifetime by Tolerating Early Retention Loss and Process Variation"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POMACS Journal Version (same content, different format)</a:t>
            </a:r>
            <a:r>
              <a:rPr lang="en-US" sz="2000" dirty="0"/>
              <a:t>] </a:t>
            </a:r>
            <a:br>
              <a:rPr lang="en-US" sz="2000" dirty="0"/>
            </a:br>
            <a:r>
              <a:rPr lang="en-US" sz="2000" dirty="0"/>
              <a:t>[</a:t>
            </a:r>
            <a:r>
              <a:rPr lang="en-US" sz="2000" dirty="0">
                <a:hlinkClick r:id="rId6"/>
              </a:rPr>
              <a:t>Slides (pptx)</a:t>
            </a:r>
            <a:r>
              <a:rPr lang="en-US" sz="2000" dirty="0"/>
              <a:t> </a:t>
            </a:r>
            <a:r>
              <a:rPr lang="en-US" sz="2000" dirty="0">
                <a:hlinkClick r:id="rId7"/>
              </a:rPr>
              <a:t>(pdf)</a:t>
            </a:r>
            <a:r>
              <a:rPr lang="en-US" sz="2000" dirty="0"/>
              <a:t>]</a:t>
            </a:r>
          </a:p>
          <a:p>
            <a:pPr marL="0" indent="0">
              <a:buNone/>
            </a:pPr>
            <a:br>
              <a:rPr lang="en-US" sz="2000" dirty="0"/>
            </a:br>
            <a:br>
              <a:rPr lang="en-US" sz="2000" dirty="0"/>
            </a:br>
            <a:endParaRPr lang="en-US" sz="2000" dirty="0"/>
          </a:p>
        </p:txBody>
      </p:sp>
      <p:sp>
        <p:nvSpPr>
          <p:cNvPr id="4" name="Slide Number Placeholder 3">
            <a:extLst>
              <a:ext uri="{FF2B5EF4-FFF2-40B4-BE49-F238E27FC236}">
                <a16:creationId xmlns:a16="http://schemas.microsoft.com/office/drawing/2014/main" id="{3950B8C8-DAF4-6549-8895-6579AD5382E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9DE96A07-FDB9-AD4A-A94E-B3BE0AD167ED}"/>
              </a:ext>
            </a:extLst>
          </p:cNvPr>
          <p:cNvPicPr>
            <a:picLocks noChangeAspect="1"/>
          </p:cNvPicPr>
          <p:nvPr/>
        </p:nvPicPr>
        <p:blipFill>
          <a:blip r:embed="rId8"/>
          <a:stretch>
            <a:fillRect/>
          </a:stretch>
        </p:blipFill>
        <p:spPr>
          <a:xfrm>
            <a:off x="0" y="4278117"/>
            <a:ext cx="9144000" cy="1743171"/>
          </a:xfrm>
          <a:prstGeom prst="rect">
            <a:avLst/>
          </a:prstGeom>
        </p:spPr>
      </p:pic>
    </p:spTree>
    <p:extLst>
      <p:ext uri="{BB962C8B-B14F-4D97-AF65-F5344CB8AC3E}">
        <p14:creationId xmlns:p14="http://schemas.microsoft.com/office/powerpoint/2010/main" val="3614195932"/>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Another Talk: NAND Flash Memory Robustness</a:t>
            </a:r>
          </a:p>
        </p:txBody>
      </p:sp>
      <p:sp>
        <p:nvSpPr>
          <p:cNvPr id="3" name="Content Placeholder 2"/>
          <p:cNvSpPr>
            <a:spLocks noGrp="1"/>
          </p:cNvSpPr>
          <p:nvPr>
            <p:ph idx="1"/>
          </p:nvPr>
        </p:nvSpPr>
        <p:spPr>
          <a:xfrm>
            <a:off x="228600" y="908720"/>
            <a:ext cx="8915400" cy="5256584"/>
          </a:xfrm>
        </p:spPr>
        <p:txBody>
          <a:bodyPr/>
          <a:lstStyle/>
          <a:p>
            <a:r>
              <a:rPr lang="en-US" sz="1800" dirty="0"/>
              <a:t>Yu Cai, </a:t>
            </a:r>
            <a:r>
              <a:rPr lang="en-US" sz="1800" dirty="0" err="1"/>
              <a:t>Saugata</a:t>
            </a:r>
            <a:r>
              <a:rPr lang="en-US" sz="1800" dirty="0"/>
              <a:t> </a:t>
            </a:r>
            <a:r>
              <a:rPr lang="en-US" sz="1800" dirty="0" err="1"/>
              <a:t>Ghose</a:t>
            </a:r>
            <a:r>
              <a:rPr lang="en-US" sz="1800" dirty="0"/>
              <a:t>, Erich F. </a:t>
            </a:r>
            <a:r>
              <a:rPr lang="en-US" sz="1800" dirty="0" err="1"/>
              <a:t>Haratsch</a:t>
            </a:r>
            <a:r>
              <a:rPr lang="en-US" sz="1800" dirty="0"/>
              <a:t>, </a:t>
            </a:r>
            <a:r>
              <a:rPr lang="en-US" sz="1800" dirty="0" err="1"/>
              <a:t>Yixin</a:t>
            </a:r>
            <a:r>
              <a:rPr lang="en-US" sz="1800" dirty="0"/>
              <a:t> Luo, and Onur Mutlu,</a:t>
            </a:r>
            <a:br>
              <a:rPr lang="en-US" sz="1800" dirty="0"/>
            </a:br>
            <a:r>
              <a:rPr lang="en-US" sz="1800" b="1" dirty="0"/>
              <a:t>"Error Characterization, Mitigation, and Recovery in Flash Memory Based Solid State Drives"</a:t>
            </a:r>
            <a:br>
              <a:rPr lang="en-US" sz="1800" dirty="0"/>
            </a:br>
            <a:r>
              <a:rPr lang="en-US" sz="1800" i="1" dirty="0"/>
              <a:t>to appear in </a:t>
            </a:r>
            <a:r>
              <a:rPr lang="en-US" sz="1800" i="1" dirty="0">
                <a:hlinkClick r:id="rId2"/>
              </a:rPr>
              <a:t>Proceedings of the IEEE</a:t>
            </a:r>
            <a:r>
              <a:rPr lang="en-US" sz="1800" dirty="0"/>
              <a:t>, 2017. </a:t>
            </a:r>
          </a:p>
          <a:p>
            <a:endParaRPr lang="en-US" sz="600" dirty="0"/>
          </a:p>
          <a:p>
            <a:endParaRPr lang="en-US" sz="100" dirty="0"/>
          </a:p>
          <a:p>
            <a:endParaRPr lang="en-US" sz="300" dirty="0"/>
          </a:p>
          <a:p>
            <a:pPr marL="0" indent="0">
              <a:buNone/>
            </a:pPr>
            <a:r>
              <a:rPr lang="en-US" sz="1250" dirty="0" err="1"/>
              <a:t>Cai</a:t>
            </a:r>
            <a:r>
              <a:rPr lang="en-US" sz="1250" dirty="0"/>
              <a:t>+, “</a:t>
            </a:r>
            <a:r>
              <a:rPr lang="en-US" sz="1250" dirty="0">
                <a:solidFill>
                  <a:srgbClr val="0000FF"/>
                </a:solidFill>
              </a:rPr>
              <a:t>Error Patterns in MLC NAND Flash Memory: Measurement, Characterization, and Analysis</a:t>
            </a:r>
            <a:r>
              <a:rPr lang="en-US" sz="1250" dirty="0"/>
              <a:t>,” DATE 2012.</a:t>
            </a:r>
          </a:p>
          <a:p>
            <a:pPr marL="0" indent="0">
              <a:buNone/>
            </a:pPr>
            <a:r>
              <a:rPr lang="en-US" sz="1250" dirty="0" err="1"/>
              <a:t>Cai</a:t>
            </a:r>
            <a:r>
              <a:rPr lang="en-US" sz="1250" dirty="0"/>
              <a:t>+, “</a:t>
            </a:r>
            <a:r>
              <a:rPr lang="en-US" sz="1250" dirty="0">
                <a:solidFill>
                  <a:srgbClr val="0000FF"/>
                </a:solidFill>
              </a:rPr>
              <a:t>Flash Correct-and-Refresh: Retention-Aware Error Management for Increased Flash Memory Lifetime</a:t>
            </a:r>
            <a:r>
              <a:rPr lang="en-US" sz="1250" dirty="0"/>
              <a:t>,” ICCD 2012.</a:t>
            </a:r>
          </a:p>
          <a:p>
            <a:pPr marL="0" indent="0">
              <a:buNone/>
            </a:pPr>
            <a:r>
              <a:rPr lang="en-US" sz="1250" dirty="0" err="1"/>
              <a:t>Cai</a:t>
            </a:r>
            <a:r>
              <a:rPr lang="en-US" sz="1250" dirty="0"/>
              <a:t>+, “</a:t>
            </a:r>
            <a:r>
              <a:rPr lang="en-US" sz="1250" dirty="0">
                <a:solidFill>
                  <a:srgbClr val="0000FF"/>
                </a:solidFill>
              </a:rPr>
              <a:t>Threshold Voltage Distribution in MLC NAND Flash Memory: Characterization, Analysis and Modeling</a:t>
            </a:r>
            <a:r>
              <a:rPr lang="en-US" sz="1250" dirty="0"/>
              <a:t>,” DATE 2013.</a:t>
            </a:r>
          </a:p>
          <a:p>
            <a:pPr marL="0" indent="0">
              <a:buNone/>
            </a:pPr>
            <a:r>
              <a:rPr lang="en-US" sz="1250" dirty="0" err="1"/>
              <a:t>Cai</a:t>
            </a:r>
            <a:r>
              <a:rPr lang="en-US" sz="1250" dirty="0"/>
              <a:t>+, “</a:t>
            </a:r>
            <a:r>
              <a:rPr lang="en-US" sz="1250" dirty="0">
                <a:solidFill>
                  <a:srgbClr val="0000FF"/>
                </a:solidFill>
              </a:rPr>
              <a:t>Error Analysis and Retention-Aware Error Management for NAND Flash Memory</a:t>
            </a:r>
            <a:r>
              <a:rPr lang="en-US" sz="1250" dirty="0"/>
              <a:t>,” Intel Technology Journal 2013.</a:t>
            </a:r>
          </a:p>
          <a:p>
            <a:pPr marL="0" indent="0">
              <a:buNone/>
            </a:pPr>
            <a:r>
              <a:rPr lang="en-US" sz="1250" dirty="0" err="1"/>
              <a:t>Cai</a:t>
            </a:r>
            <a:r>
              <a:rPr lang="en-US" sz="1250" dirty="0"/>
              <a:t>+, “</a:t>
            </a:r>
            <a:r>
              <a:rPr lang="en-US" sz="1250" dirty="0">
                <a:solidFill>
                  <a:srgbClr val="0000FF"/>
                </a:solidFill>
              </a:rPr>
              <a:t>Program Interference in MLC NAND Flash Memory: Characterization, Modeling, and Mitigation</a:t>
            </a:r>
            <a:r>
              <a:rPr lang="en-US" sz="1250" dirty="0"/>
              <a:t>,” ICCD 2013.</a:t>
            </a:r>
          </a:p>
          <a:p>
            <a:pPr marL="0" indent="0">
              <a:buNone/>
            </a:pPr>
            <a:r>
              <a:rPr lang="en-US" sz="1250" dirty="0" err="1"/>
              <a:t>Cai</a:t>
            </a:r>
            <a:r>
              <a:rPr lang="en-US" sz="1250" dirty="0"/>
              <a:t>+, “</a:t>
            </a:r>
            <a:r>
              <a:rPr lang="en-US" sz="1250" dirty="0">
                <a:solidFill>
                  <a:srgbClr val="0000FF"/>
                </a:solidFill>
              </a:rPr>
              <a:t>Neighbor-Cell Assisted Error Correction for MLC NAND Flash Memories</a:t>
            </a:r>
            <a:r>
              <a:rPr lang="en-US" sz="1250" dirty="0"/>
              <a:t>,” SIGMETRICS 2014.</a:t>
            </a:r>
          </a:p>
          <a:p>
            <a:pPr marL="0" indent="0">
              <a:buNone/>
            </a:pPr>
            <a:r>
              <a:rPr lang="en-US" sz="1250" dirty="0" err="1"/>
              <a:t>Cai</a:t>
            </a:r>
            <a:r>
              <a:rPr lang="en-US" sz="1250" dirty="0"/>
              <a:t>+,”</a:t>
            </a:r>
            <a:r>
              <a:rPr lang="en-US" sz="1250" dirty="0">
                <a:solidFill>
                  <a:srgbClr val="0000FF"/>
                </a:solidFill>
              </a:rPr>
              <a:t>Data Retention in MLC NAND Flash Memory: Characterization, Optimization and Recovery</a:t>
            </a:r>
            <a:r>
              <a:rPr lang="en-US" sz="1250" dirty="0"/>
              <a:t>,” HPCA 2015.</a:t>
            </a:r>
          </a:p>
          <a:p>
            <a:pPr marL="0" indent="0">
              <a:buNone/>
            </a:pPr>
            <a:r>
              <a:rPr lang="en-US" sz="1250" dirty="0" err="1"/>
              <a:t>Cai</a:t>
            </a:r>
            <a:r>
              <a:rPr lang="en-US" sz="1250" dirty="0"/>
              <a:t>+, “</a:t>
            </a:r>
            <a:r>
              <a:rPr lang="en-US" sz="1250" dirty="0">
                <a:solidFill>
                  <a:srgbClr val="0000FF"/>
                </a:solidFill>
              </a:rPr>
              <a:t>Read Disturb Errors in MLC NAND Flash Memory: Characterization and Mitigation</a:t>
            </a:r>
            <a:r>
              <a:rPr lang="en-US" sz="1250" dirty="0"/>
              <a:t>,” DSN 2015. </a:t>
            </a:r>
          </a:p>
          <a:p>
            <a:pPr marL="0" indent="0">
              <a:buNone/>
            </a:pPr>
            <a:r>
              <a:rPr lang="en-US" sz="1250" dirty="0" err="1"/>
              <a:t>Luo</a:t>
            </a:r>
            <a:r>
              <a:rPr lang="en-US" sz="1250" dirty="0"/>
              <a:t>+, “</a:t>
            </a:r>
            <a:r>
              <a:rPr lang="en-US" sz="1250" dirty="0">
                <a:solidFill>
                  <a:srgbClr val="0000FF"/>
                </a:solidFill>
              </a:rPr>
              <a:t>WARM: Improving NAND Flash Memory Lifetime with Write-hotness Aware Retention Management</a:t>
            </a:r>
            <a:r>
              <a:rPr lang="en-US" sz="1250" dirty="0"/>
              <a:t>,” MSST 2015.</a:t>
            </a:r>
          </a:p>
          <a:p>
            <a:pPr marL="0" indent="0">
              <a:buNone/>
            </a:pPr>
            <a:r>
              <a:rPr lang="en-US" sz="1250" dirty="0"/>
              <a:t>Meza+, “</a:t>
            </a:r>
            <a:r>
              <a:rPr lang="en-US" sz="1250" dirty="0">
                <a:solidFill>
                  <a:srgbClr val="0000FF"/>
                </a:solidFill>
              </a:rPr>
              <a:t>A Large-Scale Study of Flash Memory Errors in the Field</a:t>
            </a:r>
            <a:r>
              <a:rPr lang="en-US" sz="1250" dirty="0"/>
              <a:t>,” SIGMETRICS 2015.</a:t>
            </a:r>
          </a:p>
          <a:p>
            <a:pPr marL="0" indent="0">
              <a:buNone/>
            </a:pPr>
            <a:r>
              <a:rPr lang="en-US" sz="1250" dirty="0"/>
              <a:t>Luo+, “</a:t>
            </a:r>
            <a:r>
              <a:rPr lang="en-US" sz="1250" dirty="0">
                <a:solidFill>
                  <a:srgbClr val="0000FF"/>
                </a:solidFill>
              </a:rPr>
              <a:t>Enabling Accurate and Practical Online Flash Channel Modeling for Modern MLC NAND Flash Memory</a:t>
            </a:r>
            <a:r>
              <a:rPr lang="en-US" sz="1250" dirty="0"/>
              <a:t>,” IEEE JSAC 2016.</a:t>
            </a:r>
          </a:p>
          <a:p>
            <a:pPr marL="0" indent="0">
              <a:buNone/>
            </a:pPr>
            <a:r>
              <a:rPr lang="en-US" sz="1250" dirty="0"/>
              <a:t>Cai+, “</a:t>
            </a:r>
            <a:r>
              <a:rPr lang="en-US" sz="1250" dirty="0">
                <a:solidFill>
                  <a:srgbClr val="0000FF"/>
                </a:solidFill>
              </a:rPr>
              <a:t>Vulnerabilities in MLC NAND Flash Memory Programming: Experimental Analysis, Exploits, and Mitigation Techniques</a:t>
            </a:r>
            <a:r>
              <a:rPr lang="en-US" sz="1250" dirty="0"/>
              <a:t>,” HPCA 2017.</a:t>
            </a:r>
          </a:p>
          <a:p>
            <a:pPr marL="0" indent="0">
              <a:buNone/>
            </a:pPr>
            <a:r>
              <a:rPr lang="en-US" sz="1250" dirty="0" err="1"/>
              <a:t>Fukami</a:t>
            </a:r>
            <a:r>
              <a:rPr lang="en-US" sz="1250" dirty="0"/>
              <a:t>+, “</a:t>
            </a:r>
            <a:r>
              <a:rPr lang="en-US" sz="1250" dirty="0">
                <a:solidFill>
                  <a:srgbClr val="0000FF"/>
                </a:solidFill>
              </a:rPr>
              <a:t>Improving the Reliability of Chip-Off Forensic Analysis of NAND Flash Memory Devices</a:t>
            </a:r>
            <a:r>
              <a:rPr lang="en-US" sz="1250" dirty="0"/>
              <a:t>,” DFRWS EU 2017. </a:t>
            </a:r>
          </a:p>
          <a:p>
            <a:pPr marL="0" indent="0">
              <a:buNone/>
            </a:pPr>
            <a:r>
              <a:rPr lang="en-US" sz="1250" dirty="0"/>
              <a:t>Luo+, “</a:t>
            </a:r>
            <a:r>
              <a:rPr lang="en-US" sz="1250" dirty="0" err="1">
                <a:solidFill>
                  <a:srgbClr val="0000FF"/>
                </a:solidFill>
              </a:rPr>
              <a:t>HeatWatch</a:t>
            </a:r>
            <a:r>
              <a:rPr lang="en-US" sz="1250" dirty="0">
                <a:solidFill>
                  <a:srgbClr val="0000FF"/>
                </a:solidFill>
              </a:rPr>
              <a:t>: Improving 3D NAND Flash Memory Device Reliability by Exploiting Self-Recovery and Temperature-Awareness</a:t>
            </a:r>
            <a:r>
              <a:rPr lang="en-US" sz="1250" dirty="0"/>
              <a:t>," HPCA 2018.</a:t>
            </a:r>
          </a:p>
          <a:p>
            <a:pPr marL="0" indent="0">
              <a:buNone/>
            </a:pPr>
            <a:r>
              <a:rPr lang="en-US" sz="1250" dirty="0"/>
              <a:t>Luo+, “</a:t>
            </a:r>
            <a:r>
              <a:rPr lang="en-US" sz="1250" dirty="0">
                <a:solidFill>
                  <a:srgbClr val="0000FF"/>
                </a:solidFill>
              </a:rPr>
              <a:t>Improving 3D NAND Flash Memory Lifetime by Tolerating Early Retention Loss and Process Variation</a:t>
            </a:r>
            <a:r>
              <a:rPr lang="en-US" sz="1250" dirty="0"/>
              <a:t>," SIGMETRICS 2018.</a:t>
            </a:r>
          </a:p>
          <a:p>
            <a:pPr marL="0" indent="0">
              <a:buNone/>
            </a:pPr>
            <a:endParaRPr lang="en-US" sz="1200" dirty="0"/>
          </a:p>
          <a:p>
            <a:pPr marL="0" indent="0">
              <a:buNone/>
            </a:pPr>
            <a:endParaRPr lang="en-US" sz="1500" dirty="0"/>
          </a:p>
          <a:p>
            <a:endParaRPr lang="en-US" sz="1700" dirty="0"/>
          </a:p>
          <a:p>
            <a:endParaRPr lang="en-US" sz="2000" dirty="0"/>
          </a:p>
        </p:txBody>
      </p:sp>
      <p:sp>
        <p:nvSpPr>
          <p:cNvPr id="5" name="TextBox 4"/>
          <p:cNvSpPr txBox="1"/>
          <p:nvPr/>
        </p:nvSpPr>
        <p:spPr>
          <a:xfrm>
            <a:off x="-19422" y="6505599"/>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
        <p:nvSpPr>
          <p:cNvPr id="6" name="Rectangle 5"/>
          <p:cNvSpPr>
            <a:spLocks noChangeArrowheads="1"/>
          </p:cNvSpPr>
          <p:nvPr/>
        </p:nvSpPr>
        <p:spPr bwMode="auto">
          <a:xfrm>
            <a:off x="232939" y="3140968"/>
            <a:ext cx="8227493" cy="288032"/>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7" name="Rectangle 6"/>
          <p:cNvSpPr>
            <a:spLocks noChangeArrowheads="1"/>
          </p:cNvSpPr>
          <p:nvPr/>
        </p:nvSpPr>
        <p:spPr bwMode="auto">
          <a:xfrm>
            <a:off x="228600" y="3854969"/>
            <a:ext cx="7223720" cy="222103"/>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
        <p:nvSpPr>
          <p:cNvPr id="8" name="Rectangle 7"/>
          <p:cNvSpPr>
            <a:spLocks noChangeArrowheads="1"/>
          </p:cNvSpPr>
          <p:nvPr/>
        </p:nvSpPr>
        <p:spPr bwMode="auto">
          <a:xfrm>
            <a:off x="228600" y="4941168"/>
            <a:ext cx="8087816" cy="464820"/>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a14="http://schemas.microsoft.com/office/drawing/2010/main" xmlns="">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3628097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4227990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186866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29606949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70571"/>
            <a:ext cx="8428037" cy="822325"/>
          </a:xfrm>
        </p:spPr>
        <p:txBody>
          <a:bodyPr/>
          <a:lstStyle/>
          <a:p>
            <a:pPr algn="ctr" eaLnBrk="1" hangingPunct="1"/>
            <a:r>
              <a:rPr lang="en-US" sz="5000" dirty="0">
                <a:latin typeface="Garamond" charset="0"/>
              </a:rPr>
              <a:t>Conclusion</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533176880"/>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Memory Reliability and Security</a:t>
            </a:r>
          </a:p>
        </p:txBody>
      </p:sp>
      <p:sp>
        <p:nvSpPr>
          <p:cNvPr id="3" name="Content Placeholder 2"/>
          <p:cNvSpPr>
            <a:spLocks noGrp="1"/>
          </p:cNvSpPr>
          <p:nvPr>
            <p:ph idx="1"/>
          </p:nvPr>
        </p:nvSpPr>
        <p:spPr>
          <a:xfrm>
            <a:off x="251520" y="1052736"/>
            <a:ext cx="8892480" cy="5256584"/>
          </a:xfrm>
        </p:spPr>
        <p:txBody>
          <a:bodyPr/>
          <a:lstStyle/>
          <a:p>
            <a:r>
              <a:rPr lang="en-US" sz="2200" dirty="0">
                <a:solidFill>
                  <a:srgbClr val="FF0000"/>
                </a:solidFill>
              </a:rPr>
              <a:t>Memory reliability is reducing</a:t>
            </a:r>
          </a:p>
          <a:p>
            <a:r>
              <a:rPr lang="en-US" sz="2200" dirty="0"/>
              <a:t>Reliability issues open up security vulnerabilities</a:t>
            </a:r>
          </a:p>
          <a:p>
            <a:pPr lvl="1"/>
            <a:r>
              <a:rPr lang="en-US" sz="2000" dirty="0"/>
              <a:t>Very hard to defend against</a:t>
            </a:r>
          </a:p>
          <a:p>
            <a:r>
              <a:rPr lang="en-US" sz="2200" dirty="0" err="1"/>
              <a:t>Rowhammer</a:t>
            </a:r>
            <a:r>
              <a:rPr lang="en-US" sz="2200" dirty="0"/>
              <a:t> is an example </a:t>
            </a:r>
          </a:p>
          <a:p>
            <a:pPr lvl="1"/>
            <a:r>
              <a:rPr lang="en-US" sz="2000" dirty="0"/>
              <a:t>Its implications on system security research are tremendous &amp; exciting</a:t>
            </a:r>
          </a:p>
          <a:p>
            <a:endParaRPr lang="en-US" dirty="0">
              <a:solidFill>
                <a:srgbClr val="0000FF"/>
              </a:solidFill>
            </a:endParaRPr>
          </a:p>
          <a:p>
            <a:r>
              <a:rPr lang="en-US" sz="2200" b="1" dirty="0">
                <a:solidFill>
                  <a:schemeClr val="accent6">
                    <a:lumMod val="75000"/>
                  </a:schemeClr>
                </a:solidFill>
              </a:rPr>
              <a:t>Good news: We have a lot more to do.</a:t>
            </a:r>
          </a:p>
          <a:p>
            <a:r>
              <a:rPr lang="en-US" sz="2200" dirty="0">
                <a:solidFill>
                  <a:srgbClr val="FF0000"/>
                </a:solidFill>
              </a:rPr>
              <a:t>Understand:</a:t>
            </a:r>
            <a:r>
              <a:rPr lang="en-US" sz="2200" dirty="0">
                <a:solidFill>
                  <a:srgbClr val="0000FF"/>
                </a:solidFill>
              </a:rPr>
              <a:t> Solid methodologies for failure modeling and discovery</a:t>
            </a:r>
          </a:p>
          <a:p>
            <a:pPr lvl="1"/>
            <a:r>
              <a:rPr lang="en-US" sz="2000" dirty="0"/>
              <a:t>Modeling based on real device data – small scale and large scale</a:t>
            </a:r>
          </a:p>
          <a:p>
            <a:r>
              <a:rPr lang="en-US" sz="2200" dirty="0">
                <a:solidFill>
                  <a:srgbClr val="FF0000"/>
                </a:solidFill>
              </a:rPr>
              <a:t>Architect:</a:t>
            </a:r>
            <a:r>
              <a:rPr lang="en-US" sz="2200" dirty="0">
                <a:solidFill>
                  <a:srgbClr val="0000FF"/>
                </a:solidFill>
              </a:rPr>
              <a:t> Principled co-architecting of system and memory</a:t>
            </a:r>
          </a:p>
          <a:p>
            <a:pPr lvl="1"/>
            <a:r>
              <a:rPr lang="en-US" sz="2000" dirty="0"/>
              <a:t>Good partitioning of duties across the stack</a:t>
            </a:r>
          </a:p>
          <a:p>
            <a:r>
              <a:rPr lang="en-US" sz="2200" dirty="0">
                <a:solidFill>
                  <a:srgbClr val="FF0000"/>
                </a:solidFill>
              </a:rPr>
              <a:t>Design &amp; Test:</a:t>
            </a:r>
            <a:r>
              <a:rPr lang="en-US" sz="2200" dirty="0">
                <a:solidFill>
                  <a:srgbClr val="0000FF"/>
                </a:solidFill>
              </a:rPr>
              <a:t> Principled electronic design, automation, testing</a:t>
            </a:r>
          </a:p>
          <a:p>
            <a:pPr lvl="1"/>
            <a:r>
              <a:rPr lang="en-US" sz="2000"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163305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161</a:t>
            </a:fld>
            <a:endParaRPr lang="en-US">
              <a:solidFill>
                <a:srgbClr val="000000"/>
              </a:solidFill>
            </a:endParaRPr>
          </a:p>
        </p:txBody>
      </p:sp>
    </p:spTree>
    <p:extLst>
      <p:ext uri="{BB962C8B-B14F-4D97-AF65-F5344CB8AC3E}">
        <p14:creationId xmlns:p14="http://schemas.microsoft.com/office/powerpoint/2010/main" val="554324750"/>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162</a:t>
            </a:fld>
            <a:endParaRPr lang="en-US"/>
          </a:p>
        </p:txBody>
      </p:sp>
    </p:spTree>
    <p:extLst>
      <p:ext uri="{BB962C8B-B14F-4D97-AF65-F5344CB8AC3E}">
        <p14:creationId xmlns:p14="http://schemas.microsoft.com/office/powerpoint/2010/main" val="1855774917"/>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29 January 2019</a:t>
            </a:r>
          </a:p>
          <a:p>
            <a:r>
              <a:rPr lang="en-US" sz="2200" dirty="0"/>
              <a:t>UT Austin ECE Endowed Lecture Series</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216024" y="5949280"/>
            <a:ext cx="1745138" cy="504938"/>
          </a:xfrm>
          <a:prstGeom prst="rect">
            <a:avLst/>
          </a:prstGeom>
        </p:spPr>
      </p:pic>
      <p:sp>
        <p:nvSpPr>
          <p:cNvPr id="13" name="Title 1"/>
          <p:cNvSpPr>
            <a:spLocks noGrp="1"/>
          </p:cNvSpPr>
          <p:nvPr>
            <p:ph type="ctrTitle"/>
          </p:nvPr>
        </p:nvSpPr>
        <p:spPr>
          <a:xfrm>
            <a:off x="216024" y="1371600"/>
            <a:ext cx="8820472" cy="2201416"/>
          </a:xfrm>
        </p:spPr>
        <p:txBody>
          <a:bodyPr>
            <a:normAutofit/>
          </a:bodyPr>
          <a:lstStyle/>
          <a:p>
            <a:pPr algn="ctr"/>
            <a:r>
              <a:rPr lang="en-US" sz="3600" b="1" dirty="0"/>
              <a:t>Memory Systems </a:t>
            </a:r>
            <a:br>
              <a:rPr lang="en-US" sz="3600" b="1" dirty="0"/>
            </a:br>
            <a:r>
              <a:rPr lang="en-US" sz="3600" b="1" dirty="0"/>
              <a:t>and Memory-Centric Computing Systems</a:t>
            </a:r>
            <a:br>
              <a:rPr lang="en-US" sz="3600" b="1" dirty="0"/>
            </a:br>
            <a:r>
              <a:rPr lang="en-US" sz="3600" b="1" dirty="0">
                <a:solidFill>
                  <a:srgbClr val="FF0000"/>
                </a:solidFill>
              </a:rPr>
              <a:t>Lecture 1: Trends &amp; Reliability/Security</a:t>
            </a:r>
          </a:p>
        </p:txBody>
      </p:sp>
      <p:pic>
        <p:nvPicPr>
          <p:cNvPr id="10" name="Picture 2" descr="ETH Zurich short logo, black"/>
          <p:cNvPicPr>
            <a:picLocks noChangeAspect="1" noChangeArrowheads="1"/>
          </p:cNvPicPr>
          <p:nvPr/>
        </p:nvPicPr>
        <p:blipFill rotWithShape="1">
          <a:blip r:embed="rId6">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7" cstate="print"/>
          <a:stretch>
            <a:fillRect/>
          </a:stretch>
        </p:blipFill>
        <p:spPr>
          <a:xfrm>
            <a:off x="6478027" y="5805264"/>
            <a:ext cx="2532185" cy="914400"/>
          </a:xfrm>
          <a:prstGeom prst="rect">
            <a:avLst/>
          </a:prstGeom>
        </p:spPr>
      </p:pic>
    </p:spTree>
    <p:extLst>
      <p:ext uri="{BB962C8B-B14F-4D97-AF65-F5344CB8AC3E}">
        <p14:creationId xmlns:p14="http://schemas.microsoft.com/office/powerpoint/2010/main" val="3710055949"/>
      </p:ext>
    </p:extLst>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6.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4.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6.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1.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192310</TotalTime>
  <Words>8435</Words>
  <Application>Microsoft Macintosh PowerPoint</Application>
  <PresentationFormat>On-screen Show (4:3)</PresentationFormat>
  <Paragraphs>1498</Paragraphs>
  <Slides>163</Slides>
  <Notes>43</Notes>
  <HiddenSlides>0</HiddenSlides>
  <MMClips>0</MMClips>
  <ScaleCrop>false</ScaleCrop>
  <HeadingPairs>
    <vt:vector size="8" baseType="variant">
      <vt:variant>
        <vt:lpstr>Fonts Used</vt:lpstr>
      </vt:variant>
      <vt:variant>
        <vt:i4>22</vt:i4>
      </vt:variant>
      <vt:variant>
        <vt:lpstr>Theme</vt:lpstr>
      </vt:variant>
      <vt:variant>
        <vt:i4>61</vt:i4>
      </vt:variant>
      <vt:variant>
        <vt:lpstr>Embedded OLE Servers</vt:lpstr>
      </vt:variant>
      <vt:variant>
        <vt:i4>1</vt:i4>
      </vt:variant>
      <vt:variant>
        <vt:lpstr>Slide Titles</vt:lpstr>
      </vt:variant>
      <vt:variant>
        <vt:i4>163</vt:i4>
      </vt:variant>
    </vt:vector>
  </HeadingPairs>
  <TitlesOfParts>
    <vt:vector size="247" baseType="lpstr">
      <vt:lpstr>Meiryo</vt:lpstr>
      <vt:lpstr>ＭＳ Ｐゴシック</vt:lpstr>
      <vt:lpstr>ＭＳ Ｐゴシック</vt:lpstr>
      <vt:lpstr>Adobe Garamond Pro</vt:lpstr>
      <vt:lpstr>Aparajita</vt:lpstr>
      <vt:lpstr>Arial</vt:lpstr>
      <vt:lpstr>Arial Narrow</vt:lpstr>
      <vt:lpstr>Calibri</vt:lpstr>
      <vt:lpstr>Calibri Light</vt:lpstr>
      <vt:lpstr>Cambria</vt:lpstr>
      <vt:lpstr>Cambria Math</vt:lpstr>
      <vt:lpstr>Courier New</vt:lpstr>
      <vt:lpstr>europa</vt:lpstr>
      <vt:lpstr>Futura Medium</vt:lpstr>
      <vt:lpstr>Garamond</vt:lpstr>
      <vt:lpstr>Gill Sans MT</vt:lpstr>
      <vt:lpstr>나눔고딕</vt:lpstr>
      <vt:lpstr>Perpetua</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143_Edge</vt:lpstr>
      <vt:lpstr>144_Edge</vt:lpstr>
      <vt:lpstr>147_Edge</vt:lpstr>
      <vt:lpstr>133_Edge</vt:lpstr>
      <vt:lpstr>148_Edge</vt:lpstr>
      <vt:lpstr>3_Metropolitan_bullet</vt:lpstr>
      <vt:lpstr>151_Edge</vt:lpstr>
      <vt:lpstr>152_Edge</vt:lpstr>
      <vt:lpstr>154_Edge</vt:lpstr>
      <vt:lpstr>156_Edge</vt:lpstr>
      <vt:lpstr>159_Edge</vt:lpstr>
      <vt:lpstr>12_Office Theme</vt:lpstr>
      <vt:lpstr>15_Office Theme</vt:lpstr>
      <vt:lpstr>25_Office Theme</vt:lpstr>
      <vt:lpstr>11_Office Theme</vt:lpstr>
      <vt:lpstr>safari</vt:lpstr>
      <vt:lpstr>5_Edge</vt:lpstr>
      <vt:lpstr>78_Edge</vt:lpstr>
      <vt:lpstr>7_Edge</vt:lpstr>
      <vt:lpstr>11_Edge</vt:lpstr>
      <vt:lpstr>12_Edge</vt:lpstr>
      <vt:lpstr>40_Edge</vt:lpstr>
      <vt:lpstr>41_Edge</vt:lpstr>
      <vt:lpstr>14_Edge</vt:lpstr>
      <vt:lpstr>25_Edge</vt:lpstr>
      <vt:lpstr>15_Edge</vt:lpstr>
      <vt:lpstr>3_Office Theme</vt:lpstr>
      <vt:lpstr>18_Edge</vt:lpstr>
      <vt:lpstr>1_Office Theme</vt:lpstr>
      <vt:lpstr>50_Edge</vt:lpstr>
      <vt:lpstr>4_sesha-theme</vt:lpstr>
      <vt:lpstr>8_Office Theme</vt:lpstr>
      <vt:lpstr>Visio</vt:lpstr>
      <vt:lpstr>Memory Systems  and Memory-Centric Computing Systems Lecture 1: Trends &amp; Reliability/Security</vt:lpstr>
      <vt:lpstr>Current Research Focus Areas</vt:lpstr>
      <vt:lpstr>Four Key Directions</vt:lpstr>
      <vt:lpstr>Four Key Directions</vt:lpstr>
      <vt:lpstr>A Motivating Detour:  Genome Sequence Analysis</vt:lpstr>
      <vt:lpstr>Our Dream</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DNA Read Mapping &amp; Filtering</vt:lpstr>
      <vt:lpstr>In-Memory DNA Sequence Analysis</vt:lpstr>
      <vt:lpstr>Quick Note: Key Principles and Results</vt:lpstr>
      <vt:lpstr>New Genome Sequencing Technologies</vt:lpstr>
      <vt:lpstr>Nanopore Genome Assembly Pipeline</vt:lpstr>
      <vt:lpstr>More on Genome Analysis: Another Talk</vt:lpstr>
      <vt:lpstr>Recall Our Dream</vt:lpstr>
      <vt:lpstr>Four Key Directions</vt:lpstr>
      <vt:lpstr>Memory &amp; Storage</vt:lpstr>
      <vt:lpstr>The Main Memory System</vt:lpstr>
      <vt:lpstr>The Main Memory System</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DRAM Capacity, Bandwidth, Latency Trends</vt:lpstr>
      <vt:lpstr>DRAM Is Critical for Performance</vt:lpstr>
      <vt:lpstr>DRAM Is Critical for Performance</vt:lpstr>
      <vt:lpstr>Popular Consumer Workloads</vt:lpstr>
      <vt:lpstr>Popular Consumer Workloads</vt:lpstr>
      <vt:lpstr>Major Trends Affecting Main Memory (III)</vt:lpstr>
      <vt:lpstr>Energy Waste in Mobile Devices</vt:lpstr>
      <vt:lpstr>Major Trends Affecting Main Memory (IV)</vt:lpstr>
      <vt:lpstr>Major Trends Affecting Main Memory (V)</vt:lpstr>
      <vt:lpstr>Major Trends Affecting Main Memory (V)</vt:lpstr>
      <vt:lpstr>Major Trend: Hybrid Main Memory</vt:lpstr>
      <vt:lpstr>One Foreshadowing</vt:lpstr>
      <vt:lpstr>Industry Is Writing Papers About It, Too</vt:lpstr>
      <vt:lpstr>Call for Intelligent Memory Controllers</vt:lpstr>
      <vt:lpstr>Agenda</vt:lpstr>
      <vt:lpstr>Four Key Issues in Future Platforms</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Selected Readings on RowHammer (I)</vt:lpstr>
      <vt:lpstr>Selected Readings on RowHammer (II)</vt:lpstr>
      <vt:lpstr>Selected Readings on RowHammer (III)</vt:lpstr>
      <vt:lpstr>Selected Readings on RowHammer (IV)</vt:lpstr>
      <vt:lpstr>Selected Readings on RowHammer (V)</vt:lpstr>
      <vt:lpstr>Selected Readings on RowHammer (VI)</vt:lpstr>
      <vt:lpstr>More Security Implications (I)</vt:lpstr>
      <vt:lpstr>More Security Implications (II)</vt:lpstr>
      <vt:lpstr>More Security Implications (III)</vt:lpstr>
      <vt:lpstr>More Security Implications (IV)</vt:lpstr>
      <vt:lpstr>More Security Implications (V)</vt:lpstr>
      <vt:lpstr>More Security Implications?</vt:lpstr>
      <vt:lpstr>Some Potential Solutions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Reliability/Security</vt:lpstr>
      <vt:lpstr>Industry Is Writing Papers About It, Too</vt:lpstr>
      <vt:lpstr>Call for Intelligent Memory Controllers</vt:lpstr>
      <vt:lpstr>Aside: Intelligent Controller for NAND Flash</vt:lpstr>
      <vt:lpstr>Aside: Intelligent Controller for NAND Flash</vt:lpstr>
      <vt:lpstr>A Key Takeaway</vt:lpstr>
      <vt:lpstr>Challenge and Opportunity for Future</vt:lpstr>
      <vt:lpstr>Future Memory Reliability/Security Challenges</vt:lpstr>
      <vt:lpstr>Future of Main Memory</vt:lpstr>
      <vt:lpstr>Large-Scale Failure Analysis of DRAM Chips</vt:lpstr>
      <vt:lpstr>PowerPoint Presentation</vt:lpstr>
      <vt:lpstr>Aside: SSD Error Analysis in the Field</vt:lpstr>
      <vt:lpstr>Future of Main Memory</vt:lpstr>
      <vt:lpstr>DRAM Data Retention Time Failures</vt:lpstr>
      <vt:lpstr>Analysis of Data Retention Failures [ISCA’13]</vt:lpstr>
      <vt:lpstr>Two Challenges to Retention Time Profiling</vt:lpstr>
      <vt:lpstr>Two Challenges to Retention Time Profiling</vt:lpstr>
      <vt:lpstr>Data Pattern Dependence</vt:lpstr>
      <vt:lpstr>Data Pattern Dependence</vt:lpstr>
      <vt:lpstr>Two Challenges to Retention Time Profiling</vt:lpstr>
      <vt:lpstr>Modern DRAM Retention Time Distribution</vt:lpstr>
      <vt:lpstr>An Example VRT Cell</vt:lpstr>
      <vt:lpstr>Variable Retention Time</vt:lpstr>
      <vt:lpstr>More on Data Retention Failures [ISCA’13]</vt:lpstr>
      <vt:lpstr>Industry Is Writing Papers About It, Too</vt:lpstr>
      <vt:lpstr>Industry Is Writing Papers About It, Too</vt:lpstr>
      <vt:lpstr>Mitigation of Retention Issues [SIGMETRICS’14]</vt:lpstr>
      <vt:lpstr>Towards an Online Profiling System</vt:lpstr>
      <vt:lpstr>Towards an Online Profiling System</vt:lpstr>
      <vt:lpstr>Handling Variable Retention Time [DSN’15] </vt:lpstr>
      <vt:lpstr>Handling Data-Dependent Failures [DSN’16]  </vt:lpstr>
      <vt:lpstr>Handling Data-Dependent Failures [MICRO’17]  </vt:lpstr>
      <vt:lpstr>Handling Both DPD and VRT [ISCA’17]</vt:lpstr>
      <vt:lpstr>The DRAM Latency PUF:   Quickly Evaluating Physical Unclonable Functions  by Exploiting the Latency-Reliability Tradeoff  in Modern Commodity DRAM Devices</vt:lpstr>
      <vt:lpstr>Keeping Future Memory Secure</vt:lpstr>
      <vt:lpstr>How Do We Keep Memory Secure?</vt:lpstr>
      <vt:lpstr>Solution Direction: Principled Designs</vt:lpstr>
      <vt:lpstr>Recall: Collapse of the “Galloping Gertie”</vt:lpstr>
      <vt:lpstr>Another Example (1994)</vt:lpstr>
      <vt:lpstr>Yet Another Example (2007)</vt:lpstr>
      <vt:lpstr>A More Recent Example (2018)</vt:lpstr>
      <vt:lpstr>Architecting for Security </vt:lpstr>
      <vt:lpstr>PowerPoint Presentation</vt:lpstr>
      <vt:lpstr>Understand and Model with Experiments (Flash)</vt:lpstr>
      <vt:lpstr>Understanding Flash Memory Reliability</vt:lpstr>
      <vt:lpstr>Understanding Flash Memory Reliability</vt:lpstr>
      <vt:lpstr>NAND Flash Vulnerabilities [HPCA’17]</vt:lpstr>
      <vt:lpstr>3D NAND Flash Reliability I [HPCA’18] </vt:lpstr>
      <vt:lpstr>3D NAND Flash Reliability II [SIGMETRICS’18] </vt:lpstr>
      <vt:lpstr>Another Talk: NAND Flash Memory Robustness</vt:lpstr>
      <vt:lpstr>There are Two Other Solution Directions</vt:lpstr>
      <vt:lpstr>Exploiting Memory Error Tolerance  with Hybrid Memory Systems</vt:lpstr>
      <vt:lpstr>More on Heterogeneous-Reliability Memory</vt:lpstr>
      <vt:lpstr>Conclusion</vt:lpstr>
      <vt:lpstr>Summary: Memory Reliability and Security</vt:lpstr>
      <vt:lpstr>Challenge and Opportunity for Future</vt:lpstr>
      <vt:lpstr>One Important Takeaway</vt:lpstr>
      <vt:lpstr>Memory Systems  and Memory-Centric Computing Systems Lecture 1: Trends &amp; Reliability/Security</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2763</cp:revision>
  <cp:lastPrinted>2017-09-14T13:39:03Z</cp:lastPrinted>
  <dcterms:created xsi:type="dcterms:W3CDTF">2010-10-08T20:41:54Z</dcterms:created>
  <dcterms:modified xsi:type="dcterms:W3CDTF">2019-01-30T06:20:27Z</dcterms:modified>
</cp:coreProperties>
</file>